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4"/>
  </p:sldMasterIdLst>
  <p:notesMasterIdLst>
    <p:notesMasterId r:id="rId19"/>
  </p:notesMasterIdLst>
  <p:handoutMasterIdLst>
    <p:handoutMasterId r:id="rId20"/>
  </p:handoutMasterIdLst>
  <p:sldIdLst>
    <p:sldId id="258" r:id="rId5"/>
    <p:sldId id="342" r:id="rId6"/>
    <p:sldId id="343" r:id="rId7"/>
    <p:sldId id="261" r:id="rId8"/>
    <p:sldId id="344" r:id="rId9"/>
    <p:sldId id="346" r:id="rId10"/>
    <p:sldId id="345" r:id="rId11"/>
    <p:sldId id="348" r:id="rId12"/>
    <p:sldId id="353" r:id="rId13"/>
    <p:sldId id="354" r:id="rId14"/>
    <p:sldId id="350" r:id="rId15"/>
    <p:sldId id="351" r:id="rId16"/>
    <p:sldId id="355" r:id="rId17"/>
    <p:sldId id="356" r:id="rId18"/>
  </p:sldIdLst>
  <p:sldSz cx="9144000" cy="6858000" type="screen4x3"/>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41" autoAdjust="0"/>
    <p:restoredTop sz="66527" autoAdjust="0"/>
  </p:normalViewPr>
  <p:slideViewPr>
    <p:cSldViewPr snapToGrid="0">
      <p:cViewPr varScale="1">
        <p:scale>
          <a:sx n="76" d="100"/>
          <a:sy n="76" d="100"/>
        </p:scale>
        <p:origin x="2502"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4F5981EE-C614-4494-889E-9ECFDE989856}" type="datetimeFigureOut">
              <a:rPr lang="en-GB" smtClean="0"/>
              <a:t>13/01/2022</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306995DB-4AFF-4CF8-8D15-C1177992B8CE}" type="slidenum">
              <a:rPr lang="en-GB" smtClean="0"/>
              <a:t>‹#›</a:t>
            </a:fld>
            <a:endParaRPr lang="en-GB"/>
          </a:p>
        </p:txBody>
      </p:sp>
    </p:spTree>
    <p:extLst>
      <p:ext uri="{BB962C8B-B14F-4D97-AF65-F5344CB8AC3E}">
        <p14:creationId xmlns:p14="http://schemas.microsoft.com/office/powerpoint/2010/main" val="162581439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C3A2FEB8-46B7-46B4-9A93-9B2E59C09D48}" type="datetimeFigureOut">
              <a:rPr lang="en-GB" smtClean="0"/>
              <a:t>13/01/2022</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7DD45647-7E54-4B8B-948B-F021E99F53D6}" type="slidenum">
              <a:rPr lang="en-GB" smtClean="0"/>
              <a:t>‹#›</a:t>
            </a:fld>
            <a:endParaRPr lang="en-GB"/>
          </a:p>
        </p:txBody>
      </p:sp>
    </p:spTree>
    <p:extLst>
      <p:ext uri="{BB962C8B-B14F-4D97-AF65-F5344CB8AC3E}">
        <p14:creationId xmlns:p14="http://schemas.microsoft.com/office/powerpoint/2010/main" val="35348738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These tools are usually used to help you identify any internal weaknesses/problems a company may have that stops it meeting specific opportunities or nullifying specific threats. They would have been identified from the SWOT analysis of your company</a:t>
            </a:r>
          </a:p>
          <a:p>
            <a:endParaRPr lang="en-GB" dirty="0"/>
          </a:p>
        </p:txBody>
      </p:sp>
      <p:sp>
        <p:nvSpPr>
          <p:cNvPr id="4" name="Slide Number Placeholder 3"/>
          <p:cNvSpPr>
            <a:spLocks noGrp="1"/>
          </p:cNvSpPr>
          <p:nvPr>
            <p:ph type="sldNum" sz="quarter" idx="10"/>
          </p:nvPr>
        </p:nvSpPr>
        <p:spPr/>
        <p:txBody>
          <a:bodyPr/>
          <a:lstStyle/>
          <a:p>
            <a:fld id="{6E837C53-1C6A-4257-B87F-150BDA9D022C}" type="slidenum">
              <a:rPr lang="en-GB" smtClean="0"/>
              <a:pPr/>
              <a:t>3</a:t>
            </a:fld>
            <a:endParaRPr lang="en-GB"/>
          </a:p>
        </p:txBody>
      </p:sp>
    </p:spTree>
    <p:extLst>
      <p:ext uri="{BB962C8B-B14F-4D97-AF65-F5344CB8AC3E}">
        <p14:creationId xmlns:p14="http://schemas.microsoft.com/office/powerpoint/2010/main" val="3625340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fishbone diagram, or the cause and effect diagram, is a simple graphic presentation that displays all the possible causes of a problem. It is also referred to as </a:t>
            </a:r>
            <a:r>
              <a:rPr lang="en-GB" dirty="0" err="1"/>
              <a:t>Ishakawa</a:t>
            </a:r>
            <a:r>
              <a:rPr lang="en-GB" dirty="0"/>
              <a:t> diagram.</a:t>
            </a:r>
          </a:p>
          <a:p>
            <a:endParaRPr lang="en-GB" dirty="0"/>
          </a:p>
          <a:p>
            <a:endParaRPr lang="en-GB" dirty="0"/>
          </a:p>
          <a:p>
            <a:r>
              <a:rPr lang="en-GB" dirty="0"/>
              <a:t>FISHBONE (ISHIKAWA) DIAGRAM</a:t>
            </a:r>
          </a:p>
          <a:p>
            <a:endParaRPr lang="en-GB" dirty="0"/>
          </a:p>
          <a:p>
            <a:r>
              <a:rPr lang="en-GB" dirty="0"/>
              <a:t>Fishbone Diagram</a:t>
            </a:r>
          </a:p>
          <a:p>
            <a:r>
              <a:rPr lang="en-GB" dirty="0"/>
              <a:t>Also Called: Cause–and–Effect Diagram, Ishikawa Diagram</a:t>
            </a:r>
          </a:p>
          <a:p>
            <a:endParaRPr lang="en-GB" dirty="0"/>
          </a:p>
          <a:p>
            <a:r>
              <a:rPr lang="en-GB" dirty="0"/>
              <a:t>Variations: cause enumeration diagram, process fishbone, time–delay fishbone, CEDAC (cause–and–effect diagram with the addition of cards), desired–result fishbone, reverse fishbone diagram</a:t>
            </a:r>
          </a:p>
          <a:p>
            <a:endParaRPr lang="en-GB" dirty="0"/>
          </a:p>
          <a:p>
            <a:r>
              <a:rPr lang="en-GB" dirty="0"/>
              <a:t>The fishbone diagram identifies many possible causes for an effect or problem. It can be used to structure a brainstorming session. It immediately sorts ideas into useful categories.</a:t>
            </a:r>
          </a:p>
          <a:p>
            <a:endParaRPr lang="en-GB" dirty="0"/>
          </a:p>
          <a:p>
            <a:r>
              <a:rPr lang="en-GB" dirty="0"/>
              <a:t>When to Use a Fishbone Diagram</a:t>
            </a:r>
          </a:p>
          <a:p>
            <a:r>
              <a:rPr lang="en-GB" dirty="0"/>
              <a:t>When identifying possible causes for a problem.</a:t>
            </a:r>
          </a:p>
          <a:p>
            <a:r>
              <a:rPr lang="en-GB" dirty="0"/>
              <a:t>Especially when a team’s thinking tends to fall into ruts.</a:t>
            </a:r>
          </a:p>
        </p:txBody>
      </p:sp>
      <p:sp>
        <p:nvSpPr>
          <p:cNvPr id="4" name="Slide Number Placeholder 3"/>
          <p:cNvSpPr>
            <a:spLocks noGrp="1"/>
          </p:cNvSpPr>
          <p:nvPr>
            <p:ph type="sldNum" sz="quarter" idx="10"/>
          </p:nvPr>
        </p:nvSpPr>
        <p:spPr/>
        <p:txBody>
          <a:bodyPr/>
          <a:lstStyle/>
          <a:p>
            <a:fld id="{6E837C53-1C6A-4257-B87F-150BDA9D022C}" type="slidenum">
              <a:rPr lang="en-GB" smtClean="0"/>
              <a:pPr/>
              <a:t>5</a:t>
            </a:fld>
            <a:endParaRPr lang="en-GB"/>
          </a:p>
        </p:txBody>
      </p:sp>
    </p:spTree>
    <p:extLst>
      <p:ext uri="{BB962C8B-B14F-4D97-AF65-F5344CB8AC3E}">
        <p14:creationId xmlns:p14="http://schemas.microsoft.com/office/powerpoint/2010/main" val="27064136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Using the fishbone diagram tool should carry out the steps listed below.</a:t>
            </a:r>
          </a:p>
          <a:p>
            <a:r>
              <a:rPr lang="en-GB" dirty="0"/>
              <a:t>● Agree on the problem statement (also referred to as the effect). This is written at the mouth of the</a:t>
            </a:r>
          </a:p>
          <a:p>
            <a:r>
              <a:rPr lang="en-GB" dirty="0"/>
              <a:t>“fish.” Be as clear and specific as you can about the problem. Beware of defining the problem in terms</a:t>
            </a:r>
          </a:p>
          <a:p>
            <a:r>
              <a:rPr lang="en-GB" dirty="0"/>
              <a:t>of a solution (e.g., we need more of something).</a:t>
            </a:r>
          </a:p>
          <a:p>
            <a:r>
              <a:rPr lang="en-GB" dirty="0"/>
              <a:t>● Agree on the major categories of causes of the problem (written as branches from the main arrow).</a:t>
            </a:r>
          </a:p>
          <a:p>
            <a:r>
              <a:rPr lang="en-GB" dirty="0"/>
              <a:t>Major categories often include: equipment or supply factors, environmental factors,</a:t>
            </a:r>
          </a:p>
          <a:p>
            <a:r>
              <a:rPr lang="en-GB" dirty="0"/>
              <a:t>rules/policy/procedure factors, and people/staff factors.</a:t>
            </a:r>
          </a:p>
          <a:p>
            <a:r>
              <a:rPr lang="en-GB" dirty="0"/>
              <a:t>● Brainstorm all the possible causes of the problem. Ask “Why does this happen?” As each idea is given,</a:t>
            </a:r>
          </a:p>
          <a:p>
            <a:r>
              <a:rPr lang="en-GB" dirty="0"/>
              <a:t>the facilitator writes the causal factor as a branch from the appropriate category (places it on the</a:t>
            </a:r>
          </a:p>
          <a:p>
            <a:r>
              <a:rPr lang="en-GB" dirty="0"/>
              <a:t>fishbone diagram). Causes can be written in several places if they relate to several categories.</a:t>
            </a:r>
          </a:p>
          <a:p>
            <a:r>
              <a:rPr lang="en-GB" dirty="0"/>
              <a:t>● Again asks “Why does this happen?” about each cause. Write sub-causes branching off the cause</a:t>
            </a:r>
          </a:p>
          <a:p>
            <a:r>
              <a:rPr lang="en-GB" dirty="0"/>
              <a:t>branches.</a:t>
            </a:r>
          </a:p>
          <a:p>
            <a:r>
              <a:rPr lang="en-GB" dirty="0"/>
              <a:t>● Continues to ask “Why?” and generate deeper levels of causes and continue organizing them under</a:t>
            </a:r>
          </a:p>
          <a:p>
            <a:r>
              <a:rPr lang="en-GB" dirty="0"/>
              <a:t>related causes or categories. This will help you to identify and then address root causes to prevent</a:t>
            </a:r>
          </a:p>
          <a:p>
            <a:r>
              <a:rPr lang="en-GB" dirty="0"/>
              <a:t>future problems. </a:t>
            </a:r>
          </a:p>
        </p:txBody>
      </p:sp>
      <p:sp>
        <p:nvSpPr>
          <p:cNvPr id="4" name="Slide Number Placeholder 3"/>
          <p:cNvSpPr>
            <a:spLocks noGrp="1"/>
          </p:cNvSpPr>
          <p:nvPr>
            <p:ph type="sldNum" sz="quarter" idx="10"/>
          </p:nvPr>
        </p:nvSpPr>
        <p:spPr/>
        <p:txBody>
          <a:bodyPr/>
          <a:lstStyle/>
          <a:p>
            <a:fld id="{6E837C53-1C6A-4257-B87F-150BDA9D022C}" type="slidenum">
              <a:rPr lang="en-GB" smtClean="0"/>
              <a:pPr/>
              <a:t>7</a:t>
            </a:fld>
            <a:endParaRPr lang="en-GB"/>
          </a:p>
        </p:txBody>
      </p:sp>
    </p:spTree>
    <p:extLst>
      <p:ext uri="{BB962C8B-B14F-4D97-AF65-F5344CB8AC3E}">
        <p14:creationId xmlns:p14="http://schemas.microsoft.com/office/powerpoint/2010/main" val="2222454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Benefits of Fishbone Diagrams</a:t>
            </a:r>
          </a:p>
          <a:p>
            <a:r>
              <a:rPr lang="en-GB" dirty="0"/>
              <a:t>Fishbone diagrams are very useful because they portray information in a neat and comprehensible way. There are 5 major benefits of Fishbone Diagram:</a:t>
            </a:r>
          </a:p>
          <a:p>
            <a:endParaRPr lang="en-GB" dirty="0"/>
          </a:p>
          <a:p>
            <a:r>
              <a:rPr lang="en-GB" dirty="0"/>
              <a:t>1.	Display relationships clearly and logically - The fishbone diagram captures the links and relationships among the potential causes and results displayed in the diagram. Categorized logically, the correlation can be understood at a glance.</a:t>
            </a:r>
          </a:p>
          <a:p>
            <a:endParaRPr lang="en-GB" dirty="0"/>
          </a:p>
          <a:p>
            <a:r>
              <a:rPr lang="en-GB" dirty="0"/>
              <a:t>2.	Show all causes simultaneously - Any cause or causal chain featured on the fishbone diagram could lead to the problem. The fishbone diagram illustrates each and every possible reason in a single diagram, which is beneficial for in-depth analysis. This makes it a useful tool for presenting the problem and solutions to stakeholders.</a:t>
            </a:r>
          </a:p>
          <a:p>
            <a:endParaRPr lang="en-GB" dirty="0"/>
          </a:p>
          <a:p>
            <a:r>
              <a:rPr lang="en-GB" dirty="0"/>
              <a:t>3.	Facilitate brainstorming - fishbone diagram is a great way to boost and structure brainstorming about the reasons for a certain result because it captures all the causes.</a:t>
            </a:r>
          </a:p>
          <a:p>
            <a:endParaRPr lang="en-GB" dirty="0"/>
          </a:p>
          <a:p>
            <a:r>
              <a:rPr lang="en-GB" dirty="0"/>
              <a:t>4. Stimulate problem solving - Seeing the reasons in visual graph and exploring the root cause may stimulate your team to find out possible solutions to the problems.</a:t>
            </a:r>
          </a:p>
          <a:p>
            <a:endParaRPr lang="en-GB" dirty="0"/>
          </a:p>
          <a:p>
            <a:r>
              <a:rPr lang="en-GB" dirty="0"/>
              <a:t>5.	Help maintain team focus - The fishbone framework can keep your team focused as you discuss what should be done to solve the problem or achieve a common goal. It helps to </a:t>
            </a:r>
            <a:r>
              <a:rPr lang="en-GB" dirty="0" err="1"/>
              <a:t>analyze</a:t>
            </a:r>
            <a:r>
              <a:rPr lang="en-GB" dirty="0"/>
              <a:t> every involved party. And it ensures that nobody is wasting energy chasing </a:t>
            </a:r>
            <a:r>
              <a:rPr lang="en-GB" dirty="0" err="1"/>
              <a:t>nonexistent</a:t>
            </a:r>
            <a:r>
              <a:rPr lang="en-GB" dirty="0"/>
              <a:t> problems.</a:t>
            </a:r>
          </a:p>
        </p:txBody>
      </p:sp>
      <p:sp>
        <p:nvSpPr>
          <p:cNvPr id="4" name="Slide Number Placeholder 3"/>
          <p:cNvSpPr>
            <a:spLocks noGrp="1"/>
          </p:cNvSpPr>
          <p:nvPr>
            <p:ph type="sldNum" sz="quarter" idx="10"/>
          </p:nvPr>
        </p:nvSpPr>
        <p:spPr/>
        <p:txBody>
          <a:bodyPr/>
          <a:lstStyle/>
          <a:p>
            <a:fld id="{6E837C53-1C6A-4257-B87F-150BDA9D022C}" type="slidenum">
              <a:rPr lang="en-GB" smtClean="0"/>
              <a:pPr/>
              <a:t>8</a:t>
            </a:fld>
            <a:endParaRPr lang="en-GB"/>
          </a:p>
        </p:txBody>
      </p:sp>
    </p:spTree>
    <p:extLst>
      <p:ext uri="{BB962C8B-B14F-4D97-AF65-F5344CB8AC3E}">
        <p14:creationId xmlns:p14="http://schemas.microsoft.com/office/powerpoint/2010/main" val="21509577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Getting to Root Causes, Fast!</a:t>
            </a:r>
          </a:p>
          <a:p>
            <a:r>
              <a:rPr lang="en-GB" dirty="0"/>
              <a:t>Asking why 5 times: “the 5 Whys”, is a simple but powerful tool to use with any problem solving activity. It’s a technique to help you get past the symptoms of a problem, and to find its root causes. Simply ask the question “why” up to five times. Of course, there’s no magic in this number of questions.</a:t>
            </a:r>
          </a:p>
          <a:p>
            <a:endParaRPr lang="en-GB" dirty="0"/>
          </a:p>
          <a:p>
            <a:r>
              <a:rPr lang="en-GB" dirty="0"/>
              <a:t>It may take six or it may take three. The important thing is that you use this most powerful of words to peel away the layers that envelope any problem. It’s so simple, even a child could use it – and they do! This may look familiar to many of you:</a:t>
            </a:r>
          </a:p>
          <a:p>
            <a:endParaRPr lang="en-GB" dirty="0"/>
          </a:p>
          <a:p>
            <a:r>
              <a:rPr lang="en-GB" dirty="0"/>
              <a:t>“Why do I have to go to bed?” – “Because you need your sleep.”</a:t>
            </a:r>
          </a:p>
          <a:p>
            <a:endParaRPr lang="en-GB" dirty="0"/>
          </a:p>
          <a:p>
            <a:r>
              <a:rPr lang="en-GB" dirty="0"/>
              <a:t>“Why do I need to sleep?” – “Because it’s good for you.”</a:t>
            </a:r>
          </a:p>
          <a:p>
            <a:endParaRPr lang="en-GB" dirty="0"/>
          </a:p>
          <a:p>
            <a:r>
              <a:rPr lang="en-GB" dirty="0"/>
              <a:t>“Why is it good for me?” – “Because your body needs regular rest.”</a:t>
            </a:r>
          </a:p>
          <a:p>
            <a:endParaRPr lang="en-GB" dirty="0"/>
          </a:p>
          <a:p>
            <a:r>
              <a:rPr lang="en-GB" dirty="0"/>
              <a:t>“Why does my body need rest?” – “Because resting helps you re-charge your battery.”</a:t>
            </a:r>
          </a:p>
          <a:p>
            <a:endParaRPr lang="en-GB" dirty="0"/>
          </a:p>
          <a:p>
            <a:r>
              <a:rPr lang="en-GB" dirty="0"/>
              <a:t>“Why do I need to re-charge it?” – “Because otherwise you’d have no energy to enjoy tomorrow.”</a:t>
            </a:r>
          </a:p>
          <a:p>
            <a:endParaRPr lang="en-GB" dirty="0"/>
          </a:p>
          <a:p>
            <a:r>
              <a:rPr lang="en-GB" dirty="0"/>
              <a:t>Of course, those of you with children will see the flaw in this analogy. If only they stopped at 5 whys!</a:t>
            </a:r>
          </a:p>
          <a:p>
            <a:endParaRPr lang="en-GB" dirty="0"/>
          </a:p>
          <a:p>
            <a:r>
              <a:rPr lang="en-GB" dirty="0"/>
              <a:t>5 Whys</a:t>
            </a:r>
          </a:p>
          <a:p>
            <a:endParaRPr lang="en-GB" dirty="0"/>
          </a:p>
          <a:p>
            <a:r>
              <a:rPr lang="en-GB" dirty="0"/>
              <a:t>When faced with 5 Whys, our first answers usually address the obvious aspects of a problem or situation. When repeated, the question prompts us to think more deeply about why something may have happened.</a:t>
            </a:r>
          </a:p>
          <a:p>
            <a:endParaRPr lang="en-GB" dirty="0"/>
          </a:p>
          <a:p>
            <a:r>
              <a:rPr lang="en-GB" dirty="0"/>
              <a:t>The aim of deeper questioning is thus to ensure the problem is fundamentally examined and then solved. This is a simple but effective tool to help you find the root cause of a problem, and take action.</a:t>
            </a:r>
          </a:p>
          <a:p>
            <a:endParaRPr lang="en-GB" dirty="0"/>
          </a:p>
          <a:p>
            <a:r>
              <a:rPr lang="en-GB" dirty="0"/>
              <a:t>In this article we explain the 5 Why technique – its benefits, how to use it, and how to overcome some of its limitations. We also include links to our free problem solving resources, our management tips, and to other key links on the web.</a:t>
            </a:r>
          </a:p>
          <a:p>
            <a:endParaRPr lang="en-GB" dirty="0"/>
          </a:p>
          <a:p>
            <a:r>
              <a:rPr lang="en-GB" dirty="0"/>
              <a:t>Ask and You Shall Receive!</a:t>
            </a:r>
          </a:p>
          <a:p>
            <a:r>
              <a:rPr lang="en-GB" dirty="0"/>
              <a:t>The essence of 5 Whys is quite simply to ask “why?” 5 times. This example from The UK’s National Health Service Improvement Network is a good illustration of this technique in action:</a:t>
            </a:r>
          </a:p>
          <a:p>
            <a:endParaRPr lang="en-GB" dirty="0"/>
          </a:p>
          <a:p>
            <a:r>
              <a:rPr lang="en-GB" dirty="0"/>
              <a:t>(there are further examples on the resource links at the bottom of this page).</a:t>
            </a:r>
          </a:p>
          <a:p>
            <a:endParaRPr lang="en-GB" dirty="0"/>
          </a:p>
          <a:p>
            <a:r>
              <a:rPr lang="en-GB" dirty="0"/>
              <a:t>The patient was late in theatre. Why?</a:t>
            </a:r>
          </a:p>
          <a:p>
            <a:endParaRPr lang="en-GB" dirty="0"/>
          </a:p>
          <a:p>
            <a:r>
              <a:rPr lang="en-GB" dirty="0"/>
              <a:t>There was a long wait for a trolley. Why?</a:t>
            </a:r>
          </a:p>
          <a:p>
            <a:endParaRPr lang="en-GB" dirty="0"/>
          </a:p>
          <a:p>
            <a:r>
              <a:rPr lang="en-GB" dirty="0"/>
              <a:t>A replacement trolley had to be found. Why?</a:t>
            </a:r>
          </a:p>
          <a:p>
            <a:endParaRPr lang="en-GB" dirty="0"/>
          </a:p>
          <a:p>
            <a:r>
              <a:rPr lang="en-GB" dirty="0"/>
              <a:t>The </a:t>
            </a:r>
            <a:r>
              <a:rPr lang="en-GB" dirty="0" err="1"/>
              <a:t>orginal</a:t>
            </a:r>
            <a:r>
              <a:rPr lang="en-GB" dirty="0"/>
              <a:t> trolley’s safety rail was worn and had eventually broken. Why?</a:t>
            </a:r>
          </a:p>
          <a:p>
            <a:endParaRPr lang="en-GB" dirty="0"/>
          </a:p>
          <a:p>
            <a:r>
              <a:rPr lang="en-GB" dirty="0"/>
              <a:t>It had not been regularly checked for wear. Why?</a:t>
            </a:r>
          </a:p>
          <a:p>
            <a:endParaRPr lang="en-GB" dirty="0"/>
          </a:p>
          <a:p>
            <a:r>
              <a:rPr lang="en-GB" dirty="0"/>
              <a:t>We do not have an equipment maintenance schedule…</a:t>
            </a:r>
          </a:p>
          <a:p>
            <a:endParaRPr lang="en-GB" dirty="0"/>
          </a:p>
          <a:p>
            <a:r>
              <a:rPr lang="en-GB" dirty="0"/>
              <a:t>Setting up a proper maintenance schedule helps ensure that patients will never be late again due to faulty equipment. If we just repair the safety rail, or even do a one-off safety rail check of all trolleys, the problem will happen again at sometime in the future.</a:t>
            </a:r>
          </a:p>
          <a:p>
            <a:endParaRPr lang="en-GB" dirty="0"/>
          </a:p>
          <a:p>
            <a:r>
              <a:rPr lang="en-GB" dirty="0"/>
              <a:t>So Why Use 5 Whys?</a:t>
            </a:r>
          </a:p>
          <a:p>
            <a:r>
              <a:rPr lang="en-GB" dirty="0"/>
              <a:t>Its beauty is in its simplicity. It is a tool which everybody can readily apply. It also ensures that you don’t move to action straight away without fully considering whether the reason you’ve identified really is the cause of the problem.</a:t>
            </a:r>
          </a:p>
          <a:p>
            <a:endParaRPr lang="en-GB" dirty="0"/>
          </a:p>
          <a:p>
            <a:r>
              <a:rPr lang="en-GB" dirty="0"/>
              <a:t>What Do You Do to apply the 5 whys technique?</a:t>
            </a:r>
          </a:p>
          <a:p>
            <a:r>
              <a:rPr lang="en-GB" dirty="0"/>
              <a:t>The 5 whys tool can be used by individuals but it’s probably best used as a team problem solving tool. When a problem or issue has occurred a team session could help get to the cause of the problem. The benefit of a team approach is that you can involve the people who probably know most about the situation you’re investigating.</a:t>
            </a:r>
          </a:p>
          <a:p>
            <a:endParaRPr lang="en-GB" dirty="0"/>
          </a:p>
          <a:p>
            <a:r>
              <a:rPr lang="en-GB" dirty="0"/>
              <a:t>Use a flip chart to gather the group’s ideas:</a:t>
            </a:r>
          </a:p>
          <a:p>
            <a:endParaRPr lang="en-GB" dirty="0"/>
          </a:p>
          <a:p>
            <a:r>
              <a:rPr lang="en-GB" dirty="0"/>
              <a:t>State the problem or issue that you are trying to resolve.</a:t>
            </a:r>
          </a:p>
          <a:p>
            <a:r>
              <a:rPr lang="en-GB" dirty="0"/>
              <a:t>Check that everyone agrees that this is the problem.</a:t>
            </a:r>
          </a:p>
          <a:p>
            <a:r>
              <a:rPr lang="en-GB" dirty="0"/>
              <a:t>Seek any data you can use to illustrate the problem?</a:t>
            </a:r>
          </a:p>
          <a:p>
            <a:r>
              <a:rPr lang="en-GB" dirty="0"/>
              <a:t>Ask the first question “why”. “Why do you think this is happening?” or “Why did this happen?”</a:t>
            </a:r>
          </a:p>
          <a:p>
            <a:r>
              <a:rPr lang="en-GB" dirty="0"/>
              <a:t>Encourage the team to work in small groups to generate possibilities.</a:t>
            </a:r>
          </a:p>
          <a:p>
            <a:r>
              <a:rPr lang="en-GB" dirty="0"/>
              <a:t>Ask the second “why” and so on.</a:t>
            </a:r>
          </a:p>
          <a:p>
            <a:r>
              <a:rPr lang="en-GB" dirty="0"/>
              <a:t>Summarise and clarify as you go to ensure that each possible reason is understood. Identify other evidence and data or information collection techniques which could confirm or eliminate the proposed cause of the problem.</a:t>
            </a:r>
          </a:p>
          <a:p>
            <a:endParaRPr lang="en-GB" dirty="0"/>
          </a:p>
          <a:p>
            <a:r>
              <a:rPr lang="en-GB" dirty="0"/>
              <a:t>What are the limitations of the 5 whys technique?</a:t>
            </a:r>
          </a:p>
          <a:p>
            <a:r>
              <a:rPr lang="en-GB" dirty="0"/>
              <a:t>It’s probably best to use the 5 Whys technique with a range of other approaches. Especially think about using techniques which enable you to verify possible causes with evidence and data.</a:t>
            </a:r>
          </a:p>
          <a:p>
            <a:endParaRPr lang="en-GB" dirty="0"/>
          </a:p>
          <a:p>
            <a:r>
              <a:rPr lang="en-GB" dirty="0"/>
              <a:t>The technique is considered to have limitations because:</a:t>
            </a:r>
          </a:p>
          <a:p>
            <a:endParaRPr lang="en-GB" dirty="0"/>
          </a:p>
          <a:p>
            <a:r>
              <a:rPr lang="en-GB" dirty="0"/>
              <a:t>Participants in the process may not delve deeply enough in attempting to identify root causes.</a:t>
            </a:r>
          </a:p>
          <a:p>
            <a:r>
              <a:rPr lang="en-GB" dirty="0"/>
              <a:t>The process may be limited by the knowledge of the person(s) carrying out the technique.</a:t>
            </a:r>
          </a:p>
          <a:p>
            <a:r>
              <a:rPr lang="en-GB" dirty="0"/>
              <a:t>Different people will often get different answers using the technique, raising questions about its reliability.</a:t>
            </a:r>
          </a:p>
        </p:txBody>
      </p:sp>
      <p:sp>
        <p:nvSpPr>
          <p:cNvPr id="4" name="Slide Number Placeholder 3"/>
          <p:cNvSpPr>
            <a:spLocks noGrp="1"/>
          </p:cNvSpPr>
          <p:nvPr>
            <p:ph type="sldNum" sz="quarter" idx="10"/>
          </p:nvPr>
        </p:nvSpPr>
        <p:spPr/>
        <p:txBody>
          <a:bodyPr/>
          <a:lstStyle/>
          <a:p>
            <a:fld id="{6E837C53-1C6A-4257-B87F-150BDA9D022C}" type="slidenum">
              <a:rPr lang="en-GB" smtClean="0"/>
              <a:pPr/>
              <a:t>11</a:t>
            </a:fld>
            <a:endParaRPr lang="en-GB"/>
          </a:p>
        </p:txBody>
      </p:sp>
    </p:spTree>
    <p:extLst>
      <p:ext uri="{BB962C8B-B14F-4D97-AF65-F5344CB8AC3E}">
        <p14:creationId xmlns:p14="http://schemas.microsoft.com/office/powerpoint/2010/main" val="34115947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5 Whys can be used individually or as a part of the fishbone (also known as the cause and effect or Ishikawa) diagram. The fishbone diagram helps you explore all potential or real causes that result in a single defect or failure. Once all inputs are established on the fishbone, you can use the 5 Whys technique to drill down to the root causes.</a:t>
            </a:r>
            <a:endParaRPr lang="en-GB" dirty="0"/>
          </a:p>
        </p:txBody>
      </p:sp>
      <p:sp>
        <p:nvSpPr>
          <p:cNvPr id="4" name="Slide Number Placeholder 3"/>
          <p:cNvSpPr>
            <a:spLocks noGrp="1"/>
          </p:cNvSpPr>
          <p:nvPr>
            <p:ph type="sldNum" sz="quarter" idx="10"/>
          </p:nvPr>
        </p:nvSpPr>
        <p:spPr/>
        <p:txBody>
          <a:bodyPr/>
          <a:lstStyle/>
          <a:p>
            <a:fld id="{6E837C53-1C6A-4257-B87F-150BDA9D022C}" type="slidenum">
              <a:rPr lang="en-GB" smtClean="0"/>
              <a:pPr/>
              <a:t>12</a:t>
            </a:fld>
            <a:endParaRPr lang="en-GB"/>
          </a:p>
        </p:txBody>
      </p:sp>
    </p:spTree>
    <p:extLst>
      <p:ext uri="{BB962C8B-B14F-4D97-AF65-F5344CB8AC3E}">
        <p14:creationId xmlns:p14="http://schemas.microsoft.com/office/powerpoint/2010/main" val="33455613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66442" y="1447801"/>
            <a:ext cx="662096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866442" y="4777380"/>
            <a:ext cx="662096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2744D3E-C974-4025-9FEB-4F4D0709134C}" type="datetimeFigureOut">
              <a:rPr lang="en-US" smtClean="0"/>
              <a:t>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0DCBFEC-B75D-445F-9810-81F491AF36FF}" type="slidenum">
              <a:rPr lang="en-US" smtClean="0"/>
              <a:t>‹#›</a:t>
            </a:fld>
            <a:endParaRPr lang="en-US"/>
          </a:p>
        </p:txBody>
      </p:sp>
    </p:spTree>
    <p:extLst>
      <p:ext uri="{BB962C8B-B14F-4D97-AF65-F5344CB8AC3E}">
        <p14:creationId xmlns:p14="http://schemas.microsoft.com/office/powerpoint/2010/main" val="5076169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D2744D3E-C974-4025-9FEB-4F4D0709134C}" type="datetimeFigureOut">
              <a:rPr lang="en-US" smtClean="0"/>
              <a:t>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0DCBFEC-B75D-445F-9810-81F491AF36FF}" type="slidenum">
              <a:rPr lang="en-US" smtClean="0"/>
              <a:t>‹#›</a:t>
            </a:fld>
            <a:endParaRPr lang="en-US"/>
          </a:p>
        </p:txBody>
      </p:sp>
    </p:spTree>
    <p:extLst>
      <p:ext uri="{BB962C8B-B14F-4D97-AF65-F5344CB8AC3E}">
        <p14:creationId xmlns:p14="http://schemas.microsoft.com/office/powerpoint/2010/main" val="280269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66443" y="2861734"/>
            <a:ext cx="662096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2744D3E-C974-4025-9FEB-4F4D0709134C}" type="datetimeFigureOut">
              <a:rPr lang="en-US" smtClean="0"/>
              <a:t>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0DCBFEC-B75D-445F-9810-81F491AF36FF}" type="slidenum">
              <a:rPr lang="en-US" smtClean="0"/>
              <a:t>‹#›</a:t>
            </a:fld>
            <a:endParaRPr lang="en-US"/>
          </a:p>
        </p:txBody>
      </p:sp>
    </p:spTree>
    <p:extLst>
      <p:ext uri="{BB962C8B-B14F-4D97-AF65-F5344CB8AC3E}">
        <p14:creationId xmlns:p14="http://schemas.microsoft.com/office/powerpoint/2010/main" val="649478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27700" y="2060576"/>
            <a:ext cx="3298113"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241975" y="2056093"/>
            <a:ext cx="3298115"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2744D3E-C974-4025-9FEB-4F4D0709134C}" type="datetimeFigureOut">
              <a:rPr lang="en-US" smtClean="0"/>
              <a:t>1/13/2022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0DCBFEC-B75D-445F-9810-81F491AF36FF}" type="slidenum">
              <a:rPr lang="en-US" smtClean="0"/>
              <a:t>‹#›</a:t>
            </a:fld>
            <a:endParaRPr lang="en-US"/>
          </a:p>
        </p:txBody>
      </p:sp>
    </p:spTree>
    <p:extLst>
      <p:ext uri="{BB962C8B-B14F-4D97-AF65-F5344CB8AC3E}">
        <p14:creationId xmlns:p14="http://schemas.microsoft.com/office/powerpoint/2010/main" val="25950654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27700" y="1905000"/>
            <a:ext cx="32981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27700"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241976" y="1905000"/>
            <a:ext cx="3298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241976"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2744D3E-C974-4025-9FEB-4F4D0709134C}" type="datetimeFigureOut">
              <a:rPr lang="en-US" smtClean="0"/>
              <a:t>1/13/2022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0DCBFEC-B75D-445F-9810-81F491AF36FF}" type="slidenum">
              <a:rPr lang="en-US" smtClean="0"/>
              <a:t>‹#›</a:t>
            </a:fld>
            <a:endParaRPr lang="en-US"/>
          </a:p>
        </p:txBody>
      </p:sp>
    </p:spTree>
    <p:extLst>
      <p:ext uri="{BB962C8B-B14F-4D97-AF65-F5344CB8AC3E}">
        <p14:creationId xmlns:p14="http://schemas.microsoft.com/office/powerpoint/2010/main" val="42046845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D2744D3E-C974-4025-9FEB-4F4D0709134C}" type="datetimeFigureOut">
              <a:rPr lang="en-US" smtClean="0"/>
              <a:t>1/13/2022</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60DCBFEC-B75D-445F-9810-81F491AF36FF}" type="slidenum">
              <a:rPr lang="en-US" smtClean="0"/>
              <a:t>‹#›</a:t>
            </a:fld>
            <a:endParaRPr lang="en-US"/>
          </a:p>
        </p:txBody>
      </p:sp>
    </p:spTree>
    <p:extLst>
      <p:ext uri="{BB962C8B-B14F-4D97-AF65-F5344CB8AC3E}">
        <p14:creationId xmlns:p14="http://schemas.microsoft.com/office/powerpoint/2010/main" val="6451533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D2744D3E-C974-4025-9FEB-4F4D0709134C}" type="datetimeFigureOut">
              <a:rPr lang="en-US" smtClean="0"/>
              <a:t>1/13/2022</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60DCBFEC-B75D-445F-9810-81F491AF36FF}" type="slidenum">
              <a:rPr lang="en-US" smtClean="0"/>
              <a:t>‹#›</a:t>
            </a:fld>
            <a:endParaRPr lang="en-US"/>
          </a:p>
        </p:txBody>
      </p:sp>
    </p:spTree>
    <p:extLst>
      <p:ext uri="{BB962C8B-B14F-4D97-AF65-F5344CB8AC3E}">
        <p14:creationId xmlns:p14="http://schemas.microsoft.com/office/powerpoint/2010/main" val="34251793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1" y="1447800"/>
            <a:ext cx="2551462"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3589397" y="1447800"/>
            <a:ext cx="3898013"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6441" y="3129281"/>
            <a:ext cx="25514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D2744D3E-C974-4025-9FEB-4F4D0709134C}" type="datetimeFigureOut">
              <a:rPr lang="en-US" smtClean="0"/>
              <a:t>1/13/2022</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60DCBFEC-B75D-445F-9810-81F491AF36FF}" type="slidenum">
              <a:rPr lang="en-US" smtClean="0"/>
              <a:t>‹#›</a:t>
            </a:fld>
            <a:endParaRPr lang="en-US"/>
          </a:p>
        </p:txBody>
      </p:sp>
    </p:spTree>
    <p:extLst>
      <p:ext uri="{BB962C8B-B14F-4D97-AF65-F5344CB8AC3E}">
        <p14:creationId xmlns:p14="http://schemas.microsoft.com/office/powerpoint/2010/main" val="27377866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5656" y="1854192"/>
            <a:ext cx="3820674"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213517" y="1143000"/>
            <a:ext cx="2400925"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1" y="3657600"/>
            <a:ext cx="3814728"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2744D3E-C974-4025-9FEB-4F4D0709134C}" type="datetimeFigureOut">
              <a:rPr lang="en-US" smtClean="0"/>
              <a:t>1/13/2022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0DCBFEC-B75D-445F-9810-81F491AF36FF}" type="slidenum">
              <a:rPr lang="en-US" smtClean="0"/>
              <a:t>‹#›</a:t>
            </a:fld>
            <a:endParaRPr lang="en-US"/>
          </a:p>
        </p:txBody>
      </p:sp>
    </p:spTree>
    <p:extLst>
      <p:ext uri="{BB962C8B-B14F-4D97-AF65-F5344CB8AC3E}">
        <p14:creationId xmlns:p14="http://schemas.microsoft.com/office/powerpoint/2010/main" val="1844654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3" y="4800587"/>
            <a:ext cx="66209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866442" y="685800"/>
            <a:ext cx="662096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3" y="5367325"/>
            <a:ext cx="662096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2744D3E-C974-4025-9FEB-4F4D0709134C}" type="datetimeFigureOut">
              <a:rPr lang="en-US" smtClean="0"/>
              <a:t>1/13/2022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0DCBFEC-B75D-445F-9810-81F491AF36FF}" type="slidenum">
              <a:rPr lang="en-US" smtClean="0"/>
              <a:t>‹#›</a:t>
            </a:fld>
            <a:endParaRPr lang="en-US"/>
          </a:p>
        </p:txBody>
      </p:sp>
    </p:spTree>
    <p:extLst>
      <p:ext uri="{BB962C8B-B14F-4D97-AF65-F5344CB8AC3E}">
        <p14:creationId xmlns:p14="http://schemas.microsoft.com/office/powerpoint/2010/main" val="24352588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2" y="1447800"/>
            <a:ext cx="6620968"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866442" y="3657600"/>
            <a:ext cx="6620968"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D2744D3E-C974-4025-9FEB-4F4D0709134C}" type="datetimeFigureOut">
              <a:rPr lang="en-US" smtClean="0"/>
              <a:t>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0DCBFEC-B75D-445F-9810-81F491AF36FF}" type="slidenum">
              <a:rPr lang="en-US" smtClean="0"/>
              <a:t>‹#›</a:t>
            </a:fld>
            <a:endParaRPr lang="en-US"/>
          </a:p>
        </p:txBody>
      </p:sp>
    </p:spTree>
    <p:extLst>
      <p:ext uri="{BB962C8B-B14F-4D97-AF65-F5344CB8AC3E}">
        <p14:creationId xmlns:p14="http://schemas.microsoft.com/office/powerpoint/2010/main" val="145908086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81409" y="1447800"/>
            <a:ext cx="6001049"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448177" y="3771174"/>
            <a:ext cx="546115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866442" y="4350657"/>
            <a:ext cx="6620968"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D2744D3E-C974-4025-9FEB-4F4D0709134C}" type="datetimeFigureOut">
              <a:rPr lang="en-US" smtClean="0"/>
              <a:t>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0DCBFEC-B75D-445F-9810-81F491AF36FF}" type="slidenum">
              <a:rPr lang="en-US" smtClean="0"/>
              <a:t>‹#›</a:t>
            </a:fld>
            <a:endParaRPr lang="en-US"/>
          </a:p>
        </p:txBody>
      </p:sp>
      <p:sp>
        <p:nvSpPr>
          <p:cNvPr id="12" name="TextBox 11"/>
          <p:cNvSpPr txBox="1"/>
          <p:nvPr/>
        </p:nvSpPr>
        <p:spPr>
          <a:xfrm>
            <a:off x="673897" y="971253"/>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
        <p:nvSpPr>
          <p:cNvPr id="15" name="TextBox 14"/>
          <p:cNvSpPr txBox="1"/>
          <p:nvPr/>
        </p:nvSpPr>
        <p:spPr>
          <a:xfrm>
            <a:off x="6999690" y="2613787"/>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Tree>
    <p:extLst>
      <p:ext uri="{BB962C8B-B14F-4D97-AF65-F5344CB8AC3E}">
        <p14:creationId xmlns:p14="http://schemas.microsoft.com/office/powerpoint/2010/main" val="25391757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66441" y="3124201"/>
            <a:ext cx="662096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2744D3E-C974-4025-9FEB-4F4D0709134C}" type="datetimeFigureOut">
              <a:rPr lang="en-US" smtClean="0"/>
              <a:t>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0DCBFEC-B75D-445F-9810-81F491AF36FF}" type="slidenum">
              <a:rPr lang="en-US" smtClean="0"/>
              <a:t>‹#›</a:t>
            </a:fld>
            <a:endParaRPr lang="en-US"/>
          </a:p>
        </p:txBody>
      </p:sp>
    </p:spTree>
    <p:extLst>
      <p:ext uri="{BB962C8B-B14F-4D97-AF65-F5344CB8AC3E}">
        <p14:creationId xmlns:p14="http://schemas.microsoft.com/office/powerpoint/2010/main" val="42947102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74834" y="1981200"/>
            <a:ext cx="22107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489475" y="2667000"/>
            <a:ext cx="219608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2913504" y="1981200"/>
            <a:ext cx="2202754"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2905586" y="2667000"/>
            <a:ext cx="2210671"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344917" y="1981200"/>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5344917" y="2667000"/>
            <a:ext cx="2199658"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D2744D3E-C974-4025-9FEB-4F4D0709134C}" type="datetimeFigureOut">
              <a:rPr lang="en-US" smtClean="0"/>
              <a:t>1/13/2022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0DCBFEC-B75D-445F-9810-81F491AF36FF}" type="slidenum">
              <a:rPr lang="en-US" smtClean="0"/>
              <a:t>‹#›</a:t>
            </a:fld>
            <a:endParaRPr lang="en-US"/>
          </a:p>
        </p:txBody>
      </p:sp>
    </p:spTree>
    <p:extLst>
      <p:ext uri="{BB962C8B-B14F-4D97-AF65-F5344CB8AC3E}">
        <p14:creationId xmlns:p14="http://schemas.microsoft.com/office/powerpoint/2010/main" val="25296795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89475" y="4250949"/>
            <a:ext cx="22056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489475" y="2209800"/>
            <a:ext cx="2205612"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489475" y="4827212"/>
            <a:ext cx="2205612"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2917792" y="4250949"/>
            <a:ext cx="21984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2917791" y="2209800"/>
            <a:ext cx="2198466"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2916776" y="4827211"/>
            <a:ext cx="2201378"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344917" y="4250949"/>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5344916" y="2209800"/>
            <a:ext cx="2199658"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5344824" y="4827209"/>
            <a:ext cx="2202571"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D2744D3E-C974-4025-9FEB-4F4D0709134C}" type="datetimeFigureOut">
              <a:rPr lang="en-US" smtClean="0"/>
              <a:t>1/13/2022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0DCBFEC-B75D-445F-9810-81F491AF36FF}" type="slidenum">
              <a:rPr lang="en-US" smtClean="0"/>
              <a:t>‹#›</a:t>
            </a:fld>
            <a:endParaRPr lang="en-US"/>
          </a:p>
        </p:txBody>
      </p:sp>
    </p:spTree>
    <p:extLst>
      <p:ext uri="{BB962C8B-B14F-4D97-AF65-F5344CB8AC3E}">
        <p14:creationId xmlns:p14="http://schemas.microsoft.com/office/powerpoint/2010/main" val="116015175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2744D3E-C974-4025-9FEB-4F4D0709134C}" type="datetimeFigureOut">
              <a:rPr lang="en-US" smtClean="0"/>
              <a:t>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0DCBFEC-B75D-445F-9810-81F491AF36FF}" type="slidenum">
              <a:rPr lang="en-US" smtClean="0"/>
              <a:t>‹#›</a:t>
            </a:fld>
            <a:endParaRPr lang="en-US"/>
          </a:p>
        </p:txBody>
      </p:sp>
    </p:spTree>
    <p:extLst>
      <p:ext uri="{BB962C8B-B14F-4D97-AF65-F5344CB8AC3E}">
        <p14:creationId xmlns:p14="http://schemas.microsoft.com/office/powerpoint/2010/main" val="197954555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29782" y="430214"/>
            <a:ext cx="1314793"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489475" y="773205"/>
            <a:ext cx="5568812" cy="54831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2744D3E-C974-4025-9FEB-4F4D0709134C}" type="datetimeFigureOut">
              <a:rPr lang="en-US" smtClean="0"/>
              <a:t>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0DCBFEC-B75D-445F-9810-81F491AF36FF}" type="slidenum">
              <a:rPr lang="en-US" smtClean="0"/>
              <a:t>‹#›</a:t>
            </a:fld>
            <a:endParaRPr lang="en-US"/>
          </a:p>
        </p:txBody>
      </p:sp>
    </p:spTree>
    <p:extLst>
      <p:ext uri="{BB962C8B-B14F-4D97-AF65-F5344CB8AC3E}">
        <p14:creationId xmlns:p14="http://schemas.microsoft.com/office/powerpoint/2010/main" val="16736418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19" name="Rectangle 1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484710" y="452718"/>
            <a:ext cx="7055380"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827700" y="2052925"/>
            <a:ext cx="6711654"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7494989" y="1828771"/>
            <a:ext cx="990599" cy="22865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D2744D3E-C974-4025-9FEB-4F4D0709134C}" type="datetimeFigureOut">
              <a:rPr lang="en-US" smtClean="0"/>
              <a:t>1/13/2022</a:t>
            </a:fld>
            <a:endParaRPr lang="en-US"/>
          </a:p>
        </p:txBody>
      </p:sp>
      <p:sp>
        <p:nvSpPr>
          <p:cNvPr id="5" name="Footer Placeholder 4"/>
          <p:cNvSpPr>
            <a:spLocks noGrp="1"/>
          </p:cNvSpPr>
          <p:nvPr>
            <p:ph type="ftr" sz="quarter" idx="3"/>
          </p:nvPr>
        </p:nvSpPr>
        <p:spPr>
          <a:xfrm rot="5400000">
            <a:off x="6233335" y="3263371"/>
            <a:ext cx="3859795" cy="228660"/>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a:xfrm>
            <a:off x="7766431" y="295736"/>
            <a:ext cx="628813" cy="767687"/>
          </a:xfrm>
          <a:prstGeom prst="rect">
            <a:avLst/>
          </a:prstGeom>
        </p:spPr>
        <p:txBody>
          <a:bodyPr vert="horz" lIns="91440" tIns="45720" rIns="91440" bIns="45720" rtlCol="0" anchor="b"/>
          <a:lstStyle>
            <a:lvl1pPr algn="ctr">
              <a:defRPr sz="2801" b="0" i="0">
                <a:solidFill>
                  <a:schemeClr val="tx1">
                    <a:tint val="75000"/>
                  </a:schemeClr>
                </a:solidFill>
              </a:defRPr>
            </a:lvl1pPr>
          </a:lstStyle>
          <a:p>
            <a:fld id="{60DCBFEC-B75D-445F-9810-81F491AF36FF}" type="slidenum">
              <a:rPr lang="en-US" smtClean="0"/>
              <a:t>‹#›</a:t>
            </a:fld>
            <a:endParaRPr lang="en-US"/>
          </a:p>
        </p:txBody>
      </p:sp>
    </p:spTree>
    <p:extLst>
      <p:ext uri="{BB962C8B-B14F-4D97-AF65-F5344CB8AC3E}">
        <p14:creationId xmlns:p14="http://schemas.microsoft.com/office/powerpoint/2010/main" val="1738270370"/>
      </p:ext>
    </p:extLst>
  </p:cSld>
  <p:clrMap bg1="dk1" tx1="lt1" bg2="dk2" tx2="lt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 id="2147483714" r:id="rId12"/>
    <p:sldLayoutId id="2147483715" r:id="rId13"/>
    <p:sldLayoutId id="2147483716" r:id="rId14"/>
    <p:sldLayoutId id="2147483717" r:id="rId15"/>
    <p:sldLayoutId id="2147483718" r:id="rId16"/>
    <p:sldLayoutId id="2147483719" r:id="rId17"/>
  </p:sldLayoutIdLst>
  <p:txStyles>
    <p:titleStyle>
      <a:lvl1pPr algn="l" defTabSz="457207"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6" indent="-342906" algn="l" defTabSz="457207"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62" indent="-285755" algn="l" defTabSz="457207"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20"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2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3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14642"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49"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5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6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7" rtl="0" eaLnBrk="1" latinLnBrk="0" hangingPunct="1">
        <a:defRPr sz="1800" kern="1200">
          <a:solidFill>
            <a:schemeClr val="tx1"/>
          </a:solidFill>
          <a:latin typeface="+mn-lt"/>
          <a:ea typeface="+mn-ea"/>
          <a:cs typeface="+mn-cs"/>
        </a:defRPr>
      </a:lvl1pPr>
      <a:lvl2pPr marL="457207" algn="l" defTabSz="457207" rtl="0" eaLnBrk="1" latinLnBrk="0" hangingPunct="1">
        <a:defRPr sz="1800" kern="1200">
          <a:solidFill>
            <a:schemeClr val="tx1"/>
          </a:solidFill>
          <a:latin typeface="+mn-lt"/>
          <a:ea typeface="+mn-ea"/>
          <a:cs typeface="+mn-cs"/>
        </a:defRPr>
      </a:lvl2pPr>
      <a:lvl3pPr marL="914415" algn="l" defTabSz="457207" rtl="0" eaLnBrk="1" latinLnBrk="0" hangingPunct="1">
        <a:defRPr sz="1800" kern="1200">
          <a:solidFill>
            <a:schemeClr val="tx1"/>
          </a:solidFill>
          <a:latin typeface="+mn-lt"/>
          <a:ea typeface="+mn-ea"/>
          <a:cs typeface="+mn-cs"/>
        </a:defRPr>
      </a:lvl3pPr>
      <a:lvl4pPr marL="1371622" algn="l" defTabSz="457207" rtl="0" eaLnBrk="1" latinLnBrk="0" hangingPunct="1">
        <a:defRPr sz="1800" kern="1200">
          <a:solidFill>
            <a:schemeClr val="tx1"/>
          </a:solidFill>
          <a:latin typeface="+mn-lt"/>
          <a:ea typeface="+mn-ea"/>
          <a:cs typeface="+mn-cs"/>
        </a:defRPr>
      </a:lvl4pPr>
      <a:lvl5pPr marL="1828831" algn="l" defTabSz="457207" rtl="0" eaLnBrk="1" latinLnBrk="0" hangingPunct="1">
        <a:defRPr sz="1800" kern="1200">
          <a:solidFill>
            <a:schemeClr val="tx1"/>
          </a:solidFill>
          <a:latin typeface="+mn-lt"/>
          <a:ea typeface="+mn-ea"/>
          <a:cs typeface="+mn-cs"/>
        </a:defRPr>
      </a:lvl5pPr>
      <a:lvl6pPr marL="2286038" algn="l" defTabSz="457207" rtl="0" eaLnBrk="1" latinLnBrk="0" hangingPunct="1">
        <a:defRPr sz="1800" kern="1200">
          <a:solidFill>
            <a:schemeClr val="tx1"/>
          </a:solidFill>
          <a:latin typeface="+mn-lt"/>
          <a:ea typeface="+mn-ea"/>
          <a:cs typeface="+mn-cs"/>
        </a:defRPr>
      </a:lvl6pPr>
      <a:lvl7pPr marL="2743246" algn="l" defTabSz="457207" rtl="0" eaLnBrk="1" latinLnBrk="0" hangingPunct="1">
        <a:defRPr sz="1800" kern="1200">
          <a:solidFill>
            <a:schemeClr val="tx1"/>
          </a:solidFill>
          <a:latin typeface="+mn-lt"/>
          <a:ea typeface="+mn-ea"/>
          <a:cs typeface="+mn-cs"/>
        </a:defRPr>
      </a:lvl7pPr>
      <a:lvl8pPr marL="3200453" algn="l" defTabSz="457207" rtl="0" eaLnBrk="1" latinLnBrk="0" hangingPunct="1">
        <a:defRPr sz="1800" kern="1200">
          <a:solidFill>
            <a:schemeClr val="tx1"/>
          </a:solidFill>
          <a:latin typeface="+mn-lt"/>
          <a:ea typeface="+mn-ea"/>
          <a:cs typeface="+mn-cs"/>
        </a:defRPr>
      </a:lvl8pPr>
      <a:lvl9pPr marL="3657661" algn="l" defTabSz="45720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6.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7.xml"/><Relationship Id="rId1" Type="http://schemas.openxmlformats.org/officeDocument/2006/relationships/video" Target="https://www.youtube.com/embed/mLvizyDFLQ4" TargetMode="External"/><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6.xml"/><Relationship Id="rId5" Type="http://schemas.openxmlformats.org/officeDocument/2006/relationships/image" Target="../media/image8.png"/><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7.xml"/><Relationship Id="rId1" Type="http://schemas.openxmlformats.org/officeDocument/2006/relationships/video" Target="https://www.youtube.com/embed/N7cR2gArCFE" TargetMode="External"/><Relationship Id="rId4" Type="http://schemas.openxmlformats.org/officeDocument/2006/relationships/image" Target="../media/image11.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close up of text on a black background&#10;&#10;Description generated with high confidence">
            <a:extLst>
              <a:ext uri="{FF2B5EF4-FFF2-40B4-BE49-F238E27FC236}">
                <a16:creationId xmlns:a16="http://schemas.microsoft.com/office/drawing/2014/main" id="{9E1F4A58-BBD1-4D3C-B973-BA7E6A68EC8A}"/>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a:stretch/>
        </p:blipFill>
        <p:spPr>
          <a:xfrm>
            <a:off x="20" y="10"/>
            <a:ext cx="9143980" cy="6857990"/>
          </a:xfrm>
          <a:prstGeom prst="rect">
            <a:avLst/>
          </a:prstGeom>
        </p:spPr>
      </p:pic>
    </p:spTree>
    <p:extLst>
      <p:ext uri="{BB962C8B-B14F-4D97-AF65-F5344CB8AC3E}">
        <p14:creationId xmlns:p14="http://schemas.microsoft.com/office/powerpoint/2010/main" val="26061129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Objectives</a:t>
            </a:r>
          </a:p>
        </p:txBody>
      </p:sp>
      <p:sp>
        <p:nvSpPr>
          <p:cNvPr id="3" name="Content Placeholder 2"/>
          <p:cNvSpPr>
            <a:spLocks noGrp="1"/>
          </p:cNvSpPr>
          <p:nvPr>
            <p:ph idx="1"/>
          </p:nvPr>
        </p:nvSpPr>
        <p:spPr/>
        <p:txBody>
          <a:bodyPr/>
          <a:lstStyle/>
          <a:p>
            <a:pPr marL="457200" indent="-457200">
              <a:buFont typeface="+mj-lt"/>
              <a:buAutoNum type="arabicPeriod"/>
            </a:pPr>
            <a:r>
              <a:rPr lang="en-GB" sz="2400" dirty="0"/>
              <a:t>Why we need to find the causes behind problems identified</a:t>
            </a:r>
          </a:p>
          <a:p>
            <a:pPr marL="457200" indent="-457200">
              <a:buFont typeface="+mj-lt"/>
              <a:buAutoNum type="arabicPeriod"/>
            </a:pPr>
            <a:r>
              <a:rPr lang="en-GB" sz="2400" dirty="0"/>
              <a:t>Fishbone/Cause &amp; Effect/Ishikawa Diagram</a:t>
            </a:r>
          </a:p>
          <a:p>
            <a:pPr marL="457200" indent="-457200">
              <a:buFont typeface="+mj-lt"/>
              <a:buAutoNum type="arabicPeriod"/>
            </a:pPr>
            <a:r>
              <a:rPr lang="en-GB" sz="2400" dirty="0"/>
              <a:t>Five Whys</a:t>
            </a:r>
          </a:p>
          <a:p>
            <a:pPr marL="457200" indent="-457200">
              <a:buFont typeface="+mj-lt"/>
              <a:buAutoNum type="arabicPeriod"/>
            </a:pPr>
            <a:r>
              <a:rPr lang="en-GB" sz="2400" dirty="0"/>
              <a:t>Edward De Bono’s 6 thinking Hats</a:t>
            </a:r>
          </a:p>
          <a:p>
            <a:endParaRPr lang="en-GB" dirty="0"/>
          </a:p>
        </p:txBody>
      </p:sp>
    </p:spTree>
    <p:extLst>
      <p:ext uri="{BB962C8B-B14F-4D97-AF65-F5344CB8AC3E}">
        <p14:creationId xmlns:p14="http://schemas.microsoft.com/office/powerpoint/2010/main" val="32733589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52BEFF1-896C-45B1-B02C-96A6A1BC3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0" name="Freeform 36">
            <a:extLst>
              <a:ext uri="{FF2B5EF4-FFF2-40B4-BE49-F238E27FC236}">
                <a16:creationId xmlns:a16="http://schemas.microsoft.com/office/drawing/2014/main" id="{BB237A14-61B1-4C00-A670-5D8D68A866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83477" y="0"/>
            <a:ext cx="419604"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2">
              <a:alpha val="20000"/>
            </a:schemeClr>
          </a:solidFill>
          <a:ln>
            <a:noFill/>
          </a:ln>
        </p:spPr>
        <p:txBody>
          <a:bodyPr rtlCol="0" anchor="ctr"/>
          <a:lstStyle/>
          <a:p>
            <a:pPr algn="ctr"/>
            <a:endParaRPr lang="en-US"/>
          </a:p>
        </p:txBody>
      </p:sp>
      <p:sp>
        <p:nvSpPr>
          <p:cNvPr id="12" name="Freeform: Shape 11">
            <a:extLst>
              <a:ext uri="{FF2B5EF4-FFF2-40B4-BE49-F238E27FC236}">
                <a16:creationId xmlns:a16="http://schemas.microsoft.com/office/drawing/2014/main" id="{8598F259-6F54-47A3-8D13-1603D786A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3743184"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BA768A8-4FED-4ED8-9E46-6BE72188E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489857" y="1645920"/>
            <a:ext cx="2642159" cy="4470821"/>
          </a:xfrm>
        </p:spPr>
        <p:txBody>
          <a:bodyPr>
            <a:normAutofit/>
          </a:bodyPr>
          <a:lstStyle/>
          <a:p>
            <a:pPr algn="r"/>
            <a:r>
              <a:rPr lang="en-GB">
                <a:solidFill>
                  <a:srgbClr val="FFFFFF"/>
                </a:solidFill>
              </a:rPr>
              <a:t>Why use the Fishbone and Five Whys?</a:t>
            </a:r>
          </a:p>
        </p:txBody>
      </p:sp>
      <p:sp>
        <p:nvSpPr>
          <p:cNvPr id="3" name="Content Placeholder 2"/>
          <p:cNvSpPr>
            <a:spLocks noGrp="1"/>
          </p:cNvSpPr>
          <p:nvPr>
            <p:ph idx="1"/>
          </p:nvPr>
        </p:nvSpPr>
        <p:spPr>
          <a:xfrm>
            <a:off x="4058584" y="2181860"/>
            <a:ext cx="3925278" cy="2494280"/>
          </a:xfrm>
        </p:spPr>
        <p:txBody>
          <a:bodyPr>
            <a:normAutofit/>
          </a:bodyPr>
          <a:lstStyle/>
          <a:p>
            <a:r>
              <a:rPr lang="en-GB" dirty="0"/>
              <a:t>These tools allow you to identify any internal weaknesses/problems a company may have in meeting specific opportunities or nullifying specific opportunities</a:t>
            </a:r>
          </a:p>
          <a:p>
            <a:endParaRPr lang="en-GB" dirty="0"/>
          </a:p>
        </p:txBody>
      </p:sp>
    </p:spTree>
    <p:extLst>
      <p:ext uri="{BB962C8B-B14F-4D97-AF65-F5344CB8AC3E}">
        <p14:creationId xmlns:p14="http://schemas.microsoft.com/office/powerpoint/2010/main" val="1279333076"/>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14" descr="A screenshot of a cell phone&#10;&#10;Description generated with very high confidence">
            <a:extLst>
              <a:ext uri="{FF2B5EF4-FFF2-40B4-BE49-F238E27FC236}">
                <a16:creationId xmlns:a16="http://schemas.microsoft.com/office/drawing/2014/main" id="{965576FA-ABCD-4752-A33C-D198AD8DFA5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8914773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sz="2700" b="1" dirty="0">
                <a:effectLst>
                  <a:outerShdw blurRad="38100" dist="38100" dir="2700000" algn="tl">
                    <a:srgbClr val="000000">
                      <a:alpha val="43137"/>
                    </a:srgbClr>
                  </a:outerShdw>
                </a:effectLst>
              </a:rPr>
              <a:t>Cause &amp; Effect Diagram?</a:t>
            </a:r>
          </a:p>
        </p:txBody>
      </p:sp>
      <p:sp>
        <p:nvSpPr>
          <p:cNvPr id="45058" name="Content Placeholder 2"/>
          <p:cNvSpPr>
            <a:spLocks noGrp="1"/>
          </p:cNvSpPr>
          <p:nvPr>
            <p:ph sz="half" idx="1"/>
          </p:nvPr>
        </p:nvSpPr>
        <p:spPr>
          <a:xfrm>
            <a:off x="533400" y="2576513"/>
            <a:ext cx="4038600" cy="2992041"/>
          </a:xfrm>
        </p:spPr>
        <p:txBody>
          <a:bodyPr/>
          <a:lstStyle/>
          <a:p>
            <a:pPr eaLnBrk="1" hangingPunct="1"/>
            <a:r>
              <a:rPr lang="en-GB" dirty="0"/>
              <a:t>When you have a problem, it is important to explore all of the things that can cause it, before you start to think about a solution.</a:t>
            </a:r>
          </a:p>
          <a:p>
            <a:pPr eaLnBrk="1" hangingPunct="1"/>
            <a:endParaRPr lang="en-GB" dirty="0"/>
          </a:p>
        </p:txBody>
      </p:sp>
      <p:sp>
        <p:nvSpPr>
          <p:cNvPr id="45059" name="Content Placeholder 3"/>
          <p:cNvSpPr>
            <a:spLocks noGrp="1"/>
          </p:cNvSpPr>
          <p:nvPr>
            <p:ph sz="half" idx="2"/>
          </p:nvPr>
        </p:nvSpPr>
        <p:spPr>
          <a:xfrm>
            <a:off x="4648200" y="2057400"/>
            <a:ext cx="4038600" cy="2992041"/>
          </a:xfrm>
        </p:spPr>
        <p:txBody>
          <a:bodyPr/>
          <a:lstStyle/>
          <a:p>
            <a:pPr eaLnBrk="1" hangingPunct="1"/>
            <a:endParaRPr lang="en-GB"/>
          </a:p>
        </p:txBody>
      </p:sp>
      <p:sp>
        <p:nvSpPr>
          <p:cNvPr id="44036" name="Slide Number Placeholder 3"/>
          <p:cNvSpPr>
            <a:spLocks noGrp="1"/>
          </p:cNvSpPr>
          <p:nvPr>
            <p:ph type="sldNum" sz="quarter" idx="12"/>
          </p:nvPr>
        </p:nvSpPr>
        <p:spPr bwMode="auto">
          <a:xfrm>
            <a:off x="0" y="6356350"/>
            <a:ext cx="3086100" cy="365125"/>
          </a:xfrm>
          <a:ln>
            <a:miter lim="800000"/>
            <a:headEnd/>
            <a:tailEnd/>
          </a:ln>
        </p:spPr>
        <p:txBody>
          <a:bodyPr/>
          <a:lstStyle/>
          <a:p>
            <a:pPr fontAlgn="base">
              <a:spcBef>
                <a:spcPct val="0"/>
              </a:spcBef>
              <a:spcAft>
                <a:spcPct val="0"/>
              </a:spcAft>
              <a:defRPr/>
            </a:pPr>
            <a:fld id="{3443B9A5-F72A-40BB-A52C-D8100CE967D7}" type="slidenum">
              <a:rPr lang="en-GB" smtClean="0">
                <a:cs typeface="Arial" charset="0"/>
              </a:rPr>
              <a:pPr fontAlgn="base">
                <a:spcBef>
                  <a:spcPct val="0"/>
                </a:spcBef>
                <a:spcAft>
                  <a:spcPct val="0"/>
                </a:spcAft>
                <a:defRPr/>
              </a:pPr>
              <a:t>5</a:t>
            </a:fld>
            <a:endParaRPr lang="en-GB">
              <a:cs typeface="Arial" charset="0"/>
            </a:endParaRPr>
          </a:p>
        </p:txBody>
      </p:sp>
      <p:pic>
        <p:nvPicPr>
          <p:cNvPr id="45061" name="Picture 4" descr="http://avatar0909.wikispaces.com/file/view/Ishikawa_Fishbone_Diagram.GIF/144670937/Ishikawa_Fishbone_Diagram.GIF"/>
          <p:cNvPicPr>
            <a:picLocks noChangeAspect="1" noChangeArrowheads="1"/>
          </p:cNvPicPr>
          <p:nvPr/>
        </p:nvPicPr>
        <p:blipFill>
          <a:blip r:embed="rId3" cstate="print"/>
          <a:srcRect/>
          <a:stretch>
            <a:fillRect/>
          </a:stretch>
        </p:blipFill>
        <p:spPr bwMode="auto">
          <a:xfrm>
            <a:off x="4572000" y="1989535"/>
            <a:ext cx="4386263" cy="3127772"/>
          </a:xfrm>
          <a:prstGeom prst="rect">
            <a:avLst/>
          </a:prstGeom>
          <a:noFill/>
          <a:ln w="9525">
            <a:noFill/>
            <a:miter lim="800000"/>
            <a:headEnd/>
            <a:tailEnd/>
          </a:ln>
        </p:spPr>
      </p:pic>
    </p:spTree>
    <p:extLst>
      <p:ext uri="{BB962C8B-B14F-4D97-AF65-F5344CB8AC3E}">
        <p14:creationId xmlns:p14="http://schemas.microsoft.com/office/powerpoint/2010/main" val="26180503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3" name="Picture 72">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3027759" cy="4188315"/>
          </a:xfrm>
          <a:prstGeom prst="rect">
            <a:avLst/>
          </a:prstGeom>
        </p:spPr>
      </p:pic>
      <p:pic>
        <p:nvPicPr>
          <p:cNvPr id="75" name="Picture 74">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141809" cy="2365453"/>
          </a:xfrm>
          <a:prstGeom prst="rect">
            <a:avLst/>
          </a:prstGeom>
        </p:spPr>
      </p:pic>
      <p:sp>
        <p:nvSpPr>
          <p:cNvPr id="77" name="Oval 76">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6759" y="1676400"/>
            <a:ext cx="211455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79" name="Picture 78">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5999559" y="0"/>
            <a:ext cx="1202540" cy="1141407"/>
          </a:xfrm>
          <a:prstGeom prst="rect">
            <a:avLst/>
          </a:prstGeom>
        </p:spPr>
      </p:pic>
      <p:pic>
        <p:nvPicPr>
          <p:cNvPr id="81" name="Picture 80">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6454408" y="6096000"/>
            <a:ext cx="745301" cy="762000"/>
          </a:xfrm>
          <a:prstGeom prst="rect">
            <a:avLst/>
          </a:prstGeom>
        </p:spPr>
      </p:pic>
      <p:sp>
        <p:nvSpPr>
          <p:cNvPr id="83" name="Rectangle 82">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85" name="Rectangle 84">
            <a:extLst>
              <a:ext uri="{FF2B5EF4-FFF2-40B4-BE49-F238E27FC236}">
                <a16:creationId xmlns:a16="http://schemas.microsoft.com/office/drawing/2014/main" id="{D27CF008-4B18-436D-B2D5-C1346C1243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
            <a:ext cx="9143771" cy="473074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7" name="Rectangle 86">
            <a:extLst>
              <a:ext uri="{FF2B5EF4-FFF2-40B4-BE49-F238E27FC236}">
                <a16:creationId xmlns:a16="http://schemas.microsoft.com/office/drawing/2014/main" id="{CE22DAD8-5F67-4B73-ADA9-06EF381F7A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7107" name="Slide Number Placeholder 3"/>
          <p:cNvSpPr>
            <a:spLocks noGrp="1"/>
          </p:cNvSpPr>
          <p:nvPr>
            <p:ph type="sldNum" sz="quarter" idx="12"/>
          </p:nvPr>
        </p:nvSpPr>
        <p:spPr bwMode="auto">
          <a:xfrm>
            <a:off x="7764405" y="295729"/>
            <a:ext cx="628649" cy="767687"/>
          </a:xfrm>
        </p:spPr>
        <p:txBody>
          <a:bodyPr vert="horz" lIns="91440" tIns="45720" rIns="91440" bIns="45720" rtlCol="0" anchor="b">
            <a:normAutofit/>
          </a:bodyPr>
          <a:lstStyle/>
          <a:p>
            <a:pPr defTabSz="914400" fontAlgn="base">
              <a:spcBef>
                <a:spcPct val="0"/>
              </a:spcBef>
              <a:spcAft>
                <a:spcPts val="600"/>
              </a:spcAft>
              <a:defRPr/>
            </a:pPr>
            <a:fld id="{8222FF9C-5771-42AE-BAE7-0A78AC286E5B}" type="slidenum">
              <a:rPr lang="en-US" sz="2800">
                <a:solidFill>
                  <a:srgbClr val="FFFFFF"/>
                </a:solidFill>
              </a:rPr>
              <a:pPr defTabSz="914400" fontAlgn="base">
                <a:spcBef>
                  <a:spcPct val="0"/>
                </a:spcBef>
                <a:spcAft>
                  <a:spcPts val="600"/>
                </a:spcAft>
                <a:defRPr/>
              </a:pPr>
              <a:t>6</a:t>
            </a:fld>
            <a:endParaRPr lang="en-US" sz="2800">
              <a:solidFill>
                <a:srgbClr val="FFFFFF"/>
              </a:solidFill>
            </a:endParaRPr>
          </a:p>
        </p:txBody>
      </p:sp>
      <p:sp>
        <p:nvSpPr>
          <p:cNvPr id="89"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39954" y="3753695"/>
            <a:ext cx="2604045"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20000"/>
            </a:schemeClr>
          </a:solidFill>
          <a:ln>
            <a:noFill/>
          </a:ln>
        </p:spPr>
        <p:txBody>
          <a:bodyPr rtlCol="0" anchor="ctr"/>
          <a:lstStyle/>
          <a:p>
            <a:pPr algn="ctr"/>
            <a:endParaRPr lang="en-US">
              <a:solidFill>
                <a:schemeClr val="tx1"/>
              </a:solidFill>
            </a:endParaRPr>
          </a:p>
        </p:txBody>
      </p:sp>
      <p:pic>
        <p:nvPicPr>
          <p:cNvPr id="9219" name="Picture 2"/>
          <p:cNvPicPr>
            <a:picLocks noChangeAspect="1" noChangeArrowheads="1"/>
          </p:cNvPicPr>
          <p:nvPr/>
        </p:nvPicPr>
        <p:blipFill>
          <a:blip r:embed="rId6" cstate="print"/>
          <a:stretch>
            <a:fillRect/>
          </a:stretch>
        </p:blipFill>
        <p:spPr bwMode="auto">
          <a:xfrm>
            <a:off x="476593" y="671949"/>
            <a:ext cx="6863105" cy="3259975"/>
          </a:xfrm>
          <a:prstGeom prst="rect">
            <a:avLst/>
          </a:prstGeom>
          <a:noFill/>
          <a:effectLst/>
        </p:spPr>
      </p:pic>
      <p:sp>
        <p:nvSpPr>
          <p:cNvPr id="91" name="Freeform: Shape 90">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55533"/>
            <a:ext cx="9144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7687" y="4854346"/>
            <a:ext cx="6862012" cy="868026"/>
          </a:xfrm>
        </p:spPr>
        <p:txBody>
          <a:bodyPr vert="horz" lIns="91440" tIns="45720" rIns="91440" bIns="45720" rtlCol="0" anchor="b">
            <a:normAutofit/>
          </a:bodyPr>
          <a:lstStyle/>
          <a:p>
            <a:pPr defTabSz="457200">
              <a:lnSpc>
                <a:spcPct val="90000"/>
              </a:lnSpc>
              <a:defRPr/>
            </a:pPr>
            <a:r>
              <a:rPr lang="en-US" sz="2600" b="0" i="0" kern="1200">
                <a:solidFill>
                  <a:srgbClr val="EBEBEB"/>
                </a:solidFill>
                <a:effectLst>
                  <a:outerShdw blurRad="38100" dist="38100" dir="2700000" algn="tl">
                    <a:srgbClr val="000000">
                      <a:alpha val="43137"/>
                    </a:srgbClr>
                  </a:outerShdw>
                </a:effectLst>
                <a:latin typeface="+mj-lt"/>
                <a:ea typeface="+mj-ea"/>
                <a:cs typeface="+mj-cs"/>
              </a:rPr>
              <a:t>Basic Layout of a                                  Cause &amp; Effect Diagram</a:t>
            </a:r>
          </a:p>
        </p:txBody>
      </p:sp>
    </p:spTree>
    <p:extLst>
      <p:ext uri="{BB962C8B-B14F-4D97-AF65-F5344CB8AC3E}">
        <p14:creationId xmlns:p14="http://schemas.microsoft.com/office/powerpoint/2010/main" val="163785378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92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sz="27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Process</a:t>
            </a:r>
          </a:p>
        </p:txBody>
      </p:sp>
      <p:sp>
        <p:nvSpPr>
          <p:cNvPr id="12291" name="Content Placeholder 2"/>
          <p:cNvSpPr>
            <a:spLocks noGrp="1"/>
          </p:cNvSpPr>
          <p:nvPr>
            <p:ph idx="1"/>
          </p:nvPr>
        </p:nvSpPr>
        <p:spPr>
          <a:xfrm>
            <a:off x="447472" y="1728788"/>
            <a:ext cx="8404698" cy="4496914"/>
          </a:xfrm>
        </p:spPr>
        <p:txBody>
          <a:bodyPr>
            <a:normAutofit fontScale="77500" lnSpcReduction="20000"/>
          </a:bodyPr>
          <a:lstStyle/>
          <a:p>
            <a:pPr marL="457200" indent="-457200">
              <a:buFont typeface="+mj-lt"/>
              <a:buAutoNum type="arabicPeriod"/>
            </a:pPr>
            <a:r>
              <a:rPr lang="en-GB" altLang="en-US" sz="2100" dirty="0">
                <a:latin typeface="Arial" charset="0"/>
                <a:cs typeface="Arial" charset="0"/>
              </a:rPr>
              <a:t>Agree on problem statement (effect) write at the mouth of the fish as a problem that needs a solution</a:t>
            </a:r>
          </a:p>
          <a:p>
            <a:pPr marL="457200" indent="-457200">
              <a:buFont typeface="+mj-lt"/>
              <a:buAutoNum type="arabicPeriod"/>
            </a:pPr>
            <a:endParaRPr lang="en-GB" altLang="en-US" sz="2100" dirty="0">
              <a:latin typeface="Arial" charset="0"/>
              <a:cs typeface="Arial" charset="0"/>
            </a:endParaRPr>
          </a:p>
          <a:p>
            <a:pPr marL="457200" indent="-457200">
              <a:buFont typeface="+mj-lt"/>
              <a:buAutoNum type="arabicPeriod"/>
            </a:pPr>
            <a:r>
              <a:rPr lang="en-GB" altLang="en-US" sz="2100" dirty="0">
                <a:latin typeface="Arial" charset="0"/>
                <a:cs typeface="Arial" charset="0"/>
              </a:rPr>
              <a:t>Agree on the major categories of causes (written as branches from the main arrow) e.g. Rules/policy/ people/staff/equipment</a:t>
            </a:r>
          </a:p>
          <a:p>
            <a:pPr marL="457200" indent="-457200">
              <a:buFont typeface="+mj-lt"/>
              <a:buAutoNum type="arabicPeriod"/>
            </a:pPr>
            <a:endParaRPr lang="en-GB" altLang="en-US" sz="2100" dirty="0">
              <a:latin typeface="Arial" charset="0"/>
              <a:cs typeface="Arial" charset="0"/>
            </a:endParaRPr>
          </a:p>
          <a:p>
            <a:pPr marL="457200" indent="-457200">
              <a:buFont typeface="+mj-lt"/>
              <a:buAutoNum type="arabicPeriod"/>
            </a:pPr>
            <a:r>
              <a:rPr lang="en-GB" altLang="en-US" sz="2100" dirty="0">
                <a:latin typeface="Arial" charset="0"/>
                <a:cs typeface="Arial" charset="0"/>
              </a:rPr>
              <a:t>Brainstorm possible causes of the problem “Why does this happen?” As each idea is given facilitator writes the causal factor as a branch from the appropriate category</a:t>
            </a:r>
          </a:p>
          <a:p>
            <a:pPr marL="457200" indent="-457200">
              <a:buFont typeface="+mj-lt"/>
              <a:buAutoNum type="arabicPeriod"/>
            </a:pPr>
            <a:endParaRPr lang="en-GB" altLang="en-US" sz="2100" dirty="0">
              <a:latin typeface="Arial" charset="0"/>
              <a:cs typeface="Arial" charset="0"/>
            </a:endParaRPr>
          </a:p>
          <a:p>
            <a:pPr marL="457200" indent="-457200">
              <a:buFont typeface="+mj-lt"/>
              <a:buAutoNum type="arabicPeriod"/>
            </a:pPr>
            <a:r>
              <a:rPr lang="en-GB" altLang="en-US" sz="2100" dirty="0">
                <a:latin typeface="Arial" charset="0"/>
                <a:cs typeface="Arial" charset="0"/>
              </a:rPr>
              <a:t>Again facilitator asks “why does this happen?” about each cause.  Write sub causes branching off cause branches</a:t>
            </a:r>
          </a:p>
          <a:p>
            <a:pPr marL="228600" indent="-228600">
              <a:buFont typeface="+mj-lt"/>
              <a:buAutoNum type="arabicPeriod"/>
            </a:pPr>
            <a:endParaRPr lang="en-GB" altLang="en-US" sz="900" dirty="0">
              <a:latin typeface="Arial" charset="0"/>
              <a:cs typeface="Arial" charset="0"/>
            </a:endParaRPr>
          </a:p>
          <a:p>
            <a:pPr marL="457200" indent="-457200">
              <a:buFont typeface="+mj-lt"/>
              <a:buAutoNum type="arabicPeriod"/>
            </a:pPr>
            <a:r>
              <a:rPr lang="en-GB" altLang="en-US" sz="2100" dirty="0">
                <a:latin typeface="Arial" charset="0"/>
                <a:cs typeface="Arial" charset="0"/>
              </a:rPr>
              <a:t>Continue asking why to generate deeper levels of causes organising them under related causes or categories</a:t>
            </a:r>
          </a:p>
          <a:p>
            <a:pPr marL="228600" indent="-228600">
              <a:buFont typeface="+mj-lt"/>
              <a:buAutoNum type="arabicPeriod"/>
            </a:pPr>
            <a:endParaRPr lang="en-GB" altLang="en-US" sz="900" dirty="0">
              <a:latin typeface="Arial" charset="0"/>
              <a:cs typeface="Arial" charset="0"/>
            </a:endParaRPr>
          </a:p>
          <a:p>
            <a:pPr marL="457200" indent="-457200">
              <a:buFont typeface="+mj-lt"/>
              <a:buAutoNum type="arabicPeriod"/>
            </a:pPr>
            <a:r>
              <a:rPr lang="en-GB" altLang="en-US" sz="2100" dirty="0">
                <a:latin typeface="Arial" charset="0"/>
                <a:cs typeface="Arial" charset="0"/>
              </a:rPr>
              <a:t>Circle the causes that you can take action on</a:t>
            </a:r>
          </a:p>
          <a:p>
            <a:pPr marL="0" indent="0">
              <a:buNone/>
            </a:pPr>
            <a:endParaRPr lang="en-GB" altLang="en-US" sz="2100" dirty="0">
              <a:latin typeface="Arial" charset="0"/>
              <a:cs typeface="Arial" charset="0"/>
            </a:endParaRPr>
          </a:p>
          <a:p>
            <a:pPr marL="0" indent="0">
              <a:buNone/>
            </a:pPr>
            <a:endParaRPr lang="en-GB" altLang="en-US" sz="2100" dirty="0">
              <a:latin typeface="Arial" charset="0"/>
              <a:cs typeface="Arial" charset="0"/>
            </a:endParaRPr>
          </a:p>
          <a:p>
            <a:pPr marL="0" indent="0">
              <a:buNone/>
            </a:pPr>
            <a:endParaRPr lang="en-GB" altLang="en-US" sz="2100" dirty="0">
              <a:latin typeface="Arial" charset="0"/>
              <a:cs typeface="Arial" charset="0"/>
            </a:endParaRPr>
          </a:p>
        </p:txBody>
      </p:sp>
      <p:sp>
        <p:nvSpPr>
          <p:cNvPr id="45059" name="Slide Number Placeholder 3"/>
          <p:cNvSpPr>
            <a:spLocks noGrp="1"/>
          </p:cNvSpPr>
          <p:nvPr>
            <p:ph type="sldNum" sz="quarter" idx="12"/>
          </p:nvPr>
        </p:nvSpPr>
        <p:spPr bwMode="auto">
          <a:ln>
            <a:miter lim="800000"/>
            <a:headEnd/>
            <a:tailEnd/>
          </a:ln>
        </p:spPr>
        <p:txBody>
          <a:bodyPr/>
          <a:lstStyle/>
          <a:p>
            <a:pPr fontAlgn="base">
              <a:spcBef>
                <a:spcPct val="0"/>
              </a:spcBef>
              <a:spcAft>
                <a:spcPct val="0"/>
              </a:spcAft>
              <a:defRPr/>
            </a:pPr>
            <a:fld id="{E39C4500-C690-42BF-B436-36124BA90601}" type="slidenum">
              <a:rPr lang="en-GB" smtClean="0">
                <a:cs typeface="Arial" charset="0"/>
              </a:rPr>
              <a:pPr fontAlgn="base">
                <a:spcBef>
                  <a:spcPct val="0"/>
                </a:spcBef>
                <a:spcAft>
                  <a:spcPct val="0"/>
                </a:spcAft>
                <a:defRPr/>
              </a:pPr>
              <a:t>7</a:t>
            </a:fld>
            <a:endParaRPr lang="en-GB">
              <a:cs typeface="Arial" charset="0"/>
            </a:endParaRPr>
          </a:p>
        </p:txBody>
      </p:sp>
    </p:spTree>
    <p:extLst>
      <p:ext uri="{BB962C8B-B14F-4D97-AF65-F5344CB8AC3E}">
        <p14:creationId xmlns:p14="http://schemas.microsoft.com/office/powerpoint/2010/main" val="33084015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12291">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291">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12291">
                                            <p:txEl>
                                              <p:pRg st="2" end="2"/>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291">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12291">
                                            <p:txEl>
                                              <p:pRg st="4" end="4"/>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291">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12291">
                                            <p:txEl>
                                              <p:pRg st="6" end="6"/>
                                            </p:txEl>
                                          </p:spTgt>
                                        </p:tgtEl>
                                        <p:attrNameLst>
                                          <p:attrName>ppt_c</p:attrName>
                                        </p:attrNameLst>
                                      </p:cBhvr>
                                      <p:to>
                                        <a:schemeClr val="accent1"/>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291">
                                            <p:txEl>
                                              <p:pRg st="8" end="8"/>
                                            </p:txEl>
                                          </p:spTgt>
                                        </p:tgtEl>
                                        <p:attrNameLst>
                                          <p:attrName>style.visibility</p:attrName>
                                        </p:attrNameLst>
                                      </p:cBhvr>
                                      <p:to>
                                        <p:strVal val="visible"/>
                                      </p:to>
                                    </p:set>
                                  </p:childTnLst>
                                  <p:subTnLst>
                                    <p:animClr clrSpc="rgb" dir="cw">
                                      <p:cBhvr override="childStyle">
                                        <p:cTn dur="1" fill="hold" display="0" masterRel="nextClick" afterEffect="1"/>
                                        <p:tgtEl>
                                          <p:spTgt spid="12291">
                                            <p:txEl>
                                              <p:pRg st="8" end="8"/>
                                            </p:txEl>
                                          </p:spTgt>
                                        </p:tgtEl>
                                        <p:attrNameLst>
                                          <p:attrName>ppt_c</p:attrName>
                                        </p:attrNameLst>
                                      </p:cBhvr>
                                      <p:to>
                                        <a:schemeClr val="accent1"/>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291">
                                            <p:txEl>
                                              <p:pRg st="10" end="10"/>
                                            </p:txEl>
                                          </p:spTgt>
                                        </p:tgtEl>
                                        <p:attrNameLst>
                                          <p:attrName>style.visibility</p:attrName>
                                        </p:attrNameLst>
                                      </p:cBhvr>
                                      <p:to>
                                        <p:strVal val="visible"/>
                                      </p:to>
                                    </p:set>
                                  </p:childTnLst>
                                  <p:subTnLst>
                                    <p:animClr clrSpc="rgb" dir="cw">
                                      <p:cBhvr override="childStyle">
                                        <p:cTn dur="1" fill="hold" display="0" masterRel="nextClick" afterEffect="1"/>
                                        <p:tgtEl>
                                          <p:spTgt spid="12291">
                                            <p:txEl>
                                              <p:pRg st="10" end="10"/>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37" name="Rectangle 136">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058948" y="452718"/>
            <a:ext cx="3479177" cy="1400530"/>
          </a:xfrm>
        </p:spPr>
        <p:txBody>
          <a:bodyPr>
            <a:normAutofit/>
          </a:bodyPr>
          <a:lstStyle/>
          <a:p>
            <a:pPr>
              <a:lnSpc>
                <a:spcPct val="90000"/>
              </a:lnSpc>
              <a:defRPr/>
            </a:pPr>
            <a:r>
              <a:rPr lang="en-GB" sz="2900" b="1">
                <a:effectLst>
                  <a:outerShdw blurRad="38100" dist="38100" dir="2700000" algn="tl">
                    <a:srgbClr val="000000">
                      <a:alpha val="43137"/>
                    </a:srgbClr>
                  </a:outerShdw>
                </a:effectLst>
                <a:latin typeface="Arial" panose="020B0604020202020204" pitchFamily="34" charset="0"/>
                <a:cs typeface="Arial" panose="020B0604020202020204" pitchFamily="34" charset="0"/>
              </a:rPr>
              <a:t>Benefits of using a Cause &amp; Effect Diagram?</a:t>
            </a:r>
          </a:p>
        </p:txBody>
      </p:sp>
      <p:sp>
        <p:nvSpPr>
          <p:cNvPr id="139"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71281" y="-1573"/>
            <a:ext cx="419604"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49157" name="Picture 49156" descr="Top view of cubes connected with black lines">
            <a:extLst>
              <a:ext uri="{FF2B5EF4-FFF2-40B4-BE49-F238E27FC236}">
                <a16:creationId xmlns:a16="http://schemas.microsoft.com/office/drawing/2014/main" id="{03065953-5323-41D5-8F24-BDAB1884101C}"/>
              </a:ext>
            </a:extLst>
          </p:cNvPr>
          <p:cNvPicPr>
            <a:picLocks noChangeAspect="1"/>
          </p:cNvPicPr>
          <p:nvPr/>
        </p:nvPicPr>
        <p:blipFill rotWithShape="1">
          <a:blip r:embed="rId4"/>
          <a:srcRect l="34566" r="24644"/>
          <a:stretch/>
        </p:blipFill>
        <p:spPr>
          <a:xfrm>
            <a:off x="2" y="10"/>
            <a:ext cx="3729824" cy="6857991"/>
          </a:xfrm>
          <a:custGeom>
            <a:avLst/>
            <a:gdLst/>
            <a:ahLst/>
            <a:cxnLst/>
            <a:rect l="l" t="t" r="r" b="b"/>
            <a:pathLst>
              <a:path w="4973099" h="6858001">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85236"/>
                </a:lnTo>
                <a:lnTo>
                  <a:pt x="4722982" y="3625139"/>
                </a:lnTo>
                <a:lnTo>
                  <a:pt x="4726007" y="3762299"/>
                </a:lnTo>
                <a:lnTo>
                  <a:pt x="4728865" y="3898087"/>
                </a:lnTo>
                <a:lnTo>
                  <a:pt x="4732059" y="4031133"/>
                </a:lnTo>
                <a:lnTo>
                  <a:pt x="4736933" y="4163492"/>
                </a:lnTo>
                <a:lnTo>
                  <a:pt x="4742144" y="4293793"/>
                </a:lnTo>
                <a:lnTo>
                  <a:pt x="4746850" y="4421352"/>
                </a:lnTo>
                <a:lnTo>
                  <a:pt x="4760130" y="4670298"/>
                </a:lnTo>
                <a:lnTo>
                  <a:pt x="4774249" y="4908956"/>
                </a:lnTo>
                <a:lnTo>
                  <a:pt x="4789041" y="5138013"/>
                </a:lnTo>
                <a:lnTo>
                  <a:pt x="4805346" y="5354726"/>
                </a:lnTo>
                <a:lnTo>
                  <a:pt x="4822323" y="5561838"/>
                </a:lnTo>
                <a:lnTo>
                  <a:pt x="4840644" y="5753862"/>
                </a:lnTo>
                <a:lnTo>
                  <a:pt x="4858630" y="5934227"/>
                </a:lnTo>
                <a:lnTo>
                  <a:pt x="4876615" y="6100191"/>
                </a:lnTo>
                <a:lnTo>
                  <a:pt x="4893592" y="6252438"/>
                </a:lnTo>
                <a:lnTo>
                  <a:pt x="4909729" y="6387541"/>
                </a:lnTo>
                <a:lnTo>
                  <a:pt x="4925025" y="6509613"/>
                </a:lnTo>
                <a:lnTo>
                  <a:pt x="4937800" y="6612483"/>
                </a:lnTo>
                <a:lnTo>
                  <a:pt x="4949902" y="6698894"/>
                </a:lnTo>
                <a:lnTo>
                  <a:pt x="4967216" y="6817538"/>
                </a:lnTo>
                <a:lnTo>
                  <a:pt x="4973099" y="6858000"/>
                </a:lnTo>
                <a:lnTo>
                  <a:pt x="4075210" y="6858000"/>
                </a:lnTo>
                <a:lnTo>
                  <a:pt x="4075210" y="6858001"/>
                </a:lnTo>
                <a:lnTo>
                  <a:pt x="0" y="6858001"/>
                </a:lnTo>
                <a:lnTo>
                  <a:pt x="0" y="1"/>
                </a:lnTo>
                <a:lnTo>
                  <a:pt x="3628384" y="1"/>
                </a:lnTo>
                <a:close/>
              </a:path>
            </a:pathLst>
          </a:custGeom>
        </p:spPr>
      </p:pic>
      <p:sp>
        <p:nvSpPr>
          <p:cNvPr id="141" name="Rectangle 140">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1836"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9155" name="Slide Number Placeholder 3"/>
          <p:cNvSpPr>
            <a:spLocks noGrp="1"/>
          </p:cNvSpPr>
          <p:nvPr>
            <p:ph type="sldNum" sz="quarter" idx="12"/>
          </p:nvPr>
        </p:nvSpPr>
        <p:spPr bwMode="auto">
          <a:xfrm>
            <a:off x="7764405" y="295729"/>
            <a:ext cx="628649" cy="767687"/>
          </a:xfrm>
        </p:spPr>
        <p:txBody>
          <a:bodyPr>
            <a:normAutofit/>
          </a:bodyPr>
          <a:lstStyle/>
          <a:p>
            <a:pPr fontAlgn="base">
              <a:spcBef>
                <a:spcPct val="0"/>
              </a:spcBef>
              <a:spcAft>
                <a:spcPts val="600"/>
              </a:spcAft>
              <a:defRPr/>
            </a:pPr>
            <a:fld id="{5A476434-0561-44B8-8431-741D72525B96}" type="slidenum">
              <a:rPr lang="en-GB" smtClean="0">
                <a:cs typeface="Arial" charset="0"/>
              </a:rPr>
              <a:pPr fontAlgn="base">
                <a:spcBef>
                  <a:spcPct val="0"/>
                </a:spcBef>
                <a:spcAft>
                  <a:spcPts val="600"/>
                </a:spcAft>
                <a:defRPr/>
              </a:pPr>
              <a:t>8</a:t>
            </a:fld>
            <a:endParaRPr lang="en-GB">
              <a:cs typeface="Arial" charset="0"/>
            </a:endParaRPr>
          </a:p>
        </p:txBody>
      </p:sp>
      <p:sp>
        <p:nvSpPr>
          <p:cNvPr id="14339" name="Content Placeholder 2"/>
          <p:cNvSpPr>
            <a:spLocks noGrp="1"/>
          </p:cNvSpPr>
          <p:nvPr>
            <p:ph idx="1"/>
          </p:nvPr>
        </p:nvSpPr>
        <p:spPr>
          <a:xfrm>
            <a:off x="4058212" y="2052918"/>
            <a:ext cx="3479177" cy="4195481"/>
          </a:xfrm>
        </p:spPr>
        <p:txBody>
          <a:bodyPr>
            <a:normAutofit/>
          </a:bodyPr>
          <a:lstStyle/>
          <a:p>
            <a:pPr>
              <a:lnSpc>
                <a:spcPct val="90000"/>
              </a:lnSpc>
              <a:buFont typeface="Wingdings" panose="05000000000000000000" pitchFamily="2" charset="2"/>
              <a:buChar char="ü"/>
            </a:pPr>
            <a:r>
              <a:rPr lang="en-GB" altLang="en-US" sz="1700">
                <a:latin typeface="Arial" charset="0"/>
                <a:cs typeface="Arial" charset="0"/>
              </a:rPr>
              <a:t>Help determine the root cause of the problem</a:t>
            </a:r>
          </a:p>
          <a:p>
            <a:pPr>
              <a:lnSpc>
                <a:spcPct val="90000"/>
              </a:lnSpc>
              <a:buFont typeface="Wingdings" panose="05000000000000000000" pitchFamily="2" charset="2"/>
              <a:buChar char="ü"/>
            </a:pPr>
            <a:endParaRPr lang="en-GB" altLang="en-US" sz="1700">
              <a:latin typeface="Arial" charset="0"/>
              <a:cs typeface="Arial" charset="0"/>
            </a:endParaRPr>
          </a:p>
          <a:p>
            <a:pPr>
              <a:lnSpc>
                <a:spcPct val="90000"/>
              </a:lnSpc>
              <a:buFont typeface="Wingdings" panose="05000000000000000000" pitchFamily="2" charset="2"/>
              <a:buChar char="ü"/>
            </a:pPr>
            <a:r>
              <a:rPr lang="en-GB" altLang="en-US" sz="1700">
                <a:latin typeface="Arial" charset="0"/>
                <a:cs typeface="Arial" charset="0"/>
              </a:rPr>
              <a:t>Uses an easy to read format</a:t>
            </a:r>
          </a:p>
          <a:p>
            <a:pPr>
              <a:lnSpc>
                <a:spcPct val="90000"/>
              </a:lnSpc>
              <a:buFont typeface="Wingdings" panose="05000000000000000000" pitchFamily="2" charset="2"/>
              <a:buChar char="ü"/>
            </a:pPr>
            <a:endParaRPr lang="en-GB" altLang="en-US" sz="1700">
              <a:latin typeface="Arial" charset="0"/>
              <a:cs typeface="Arial" charset="0"/>
            </a:endParaRPr>
          </a:p>
          <a:p>
            <a:pPr>
              <a:lnSpc>
                <a:spcPct val="90000"/>
              </a:lnSpc>
              <a:buFont typeface="Wingdings" panose="05000000000000000000" pitchFamily="2" charset="2"/>
              <a:buChar char="ü"/>
            </a:pPr>
            <a:r>
              <a:rPr lang="en-GB" altLang="en-US" sz="1700">
                <a:latin typeface="Arial" charset="0"/>
                <a:cs typeface="Arial" charset="0"/>
              </a:rPr>
              <a:t>Indicate possible causes of the problem or variations</a:t>
            </a:r>
          </a:p>
          <a:p>
            <a:pPr>
              <a:lnSpc>
                <a:spcPct val="90000"/>
              </a:lnSpc>
              <a:buFont typeface="Wingdings" panose="05000000000000000000" pitchFamily="2" charset="2"/>
              <a:buChar char="ü"/>
            </a:pPr>
            <a:endParaRPr lang="en-GB" altLang="en-US" sz="1700">
              <a:latin typeface="Arial" charset="0"/>
              <a:cs typeface="Arial" charset="0"/>
            </a:endParaRPr>
          </a:p>
          <a:p>
            <a:pPr>
              <a:lnSpc>
                <a:spcPct val="90000"/>
              </a:lnSpc>
              <a:buFont typeface="Wingdings" panose="05000000000000000000" pitchFamily="2" charset="2"/>
              <a:buChar char="ü"/>
            </a:pPr>
            <a:r>
              <a:rPr lang="en-GB" altLang="en-US" sz="1700">
                <a:latin typeface="Arial" charset="0"/>
                <a:cs typeface="Arial" charset="0"/>
              </a:rPr>
              <a:t>Increases knowledge by breakdown the process</a:t>
            </a:r>
          </a:p>
          <a:p>
            <a:pPr>
              <a:lnSpc>
                <a:spcPct val="90000"/>
              </a:lnSpc>
              <a:buFont typeface="Wingdings" panose="05000000000000000000" pitchFamily="2" charset="2"/>
              <a:buChar char="ü"/>
            </a:pPr>
            <a:endParaRPr lang="en-GB" altLang="en-US" sz="1700">
              <a:latin typeface="Arial" charset="0"/>
              <a:cs typeface="Arial" charset="0"/>
            </a:endParaRPr>
          </a:p>
          <a:p>
            <a:pPr>
              <a:lnSpc>
                <a:spcPct val="90000"/>
              </a:lnSpc>
              <a:buFont typeface="Wingdings" panose="05000000000000000000" pitchFamily="2" charset="2"/>
              <a:buChar char="ü"/>
            </a:pPr>
            <a:r>
              <a:rPr lang="en-GB" altLang="en-US" sz="1700">
                <a:latin typeface="Arial" charset="0"/>
                <a:cs typeface="Arial" charset="0"/>
              </a:rPr>
              <a:t>Identifies area for collecting data</a:t>
            </a:r>
          </a:p>
        </p:txBody>
      </p:sp>
    </p:spTree>
    <p:extLst>
      <p:ext uri="{BB962C8B-B14F-4D97-AF65-F5344CB8AC3E}">
        <p14:creationId xmlns:p14="http://schemas.microsoft.com/office/powerpoint/2010/main" val="85481419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14339">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339">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14339">
                                            <p:txEl>
                                              <p:pRg st="2" end="2"/>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339">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14339">
                                            <p:txEl>
                                              <p:pRg st="4" end="4"/>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339">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14339">
                                            <p:txEl>
                                              <p:pRg st="6" end="6"/>
                                            </p:txEl>
                                          </p:spTgt>
                                        </p:tgtEl>
                                        <p:attrNameLst>
                                          <p:attrName>ppt_c</p:attrName>
                                        </p:attrNameLst>
                                      </p:cBhvr>
                                      <p:to>
                                        <a:schemeClr val="accent1"/>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4339">
                                            <p:txEl>
                                              <p:pRg st="8" end="8"/>
                                            </p:txEl>
                                          </p:spTgt>
                                        </p:tgtEl>
                                        <p:attrNameLst>
                                          <p:attrName>style.visibility</p:attrName>
                                        </p:attrNameLst>
                                      </p:cBhvr>
                                      <p:to>
                                        <p:strVal val="visible"/>
                                      </p:to>
                                    </p:set>
                                  </p:childTnLst>
                                  <p:subTnLst>
                                    <p:animClr clrSpc="rgb" dir="cw">
                                      <p:cBhvr override="childStyle">
                                        <p:cTn dur="1" fill="hold" display="0" masterRel="nextClick" afterEffect="1"/>
                                        <p:tgtEl>
                                          <p:spTgt spid="14339">
                                            <p:txEl>
                                              <p:pRg st="8" end="8"/>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309F268-A45B-4517-B03F-2774BAEFFB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5F5F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B9D71B14-7808-43E1-BE42-8C6201370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480060"/>
            <a:ext cx="8428482"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mLvizyDFLQ4"/>
          <p:cNvPicPr>
            <a:picLocks noRot="1" noChangeAspect="1"/>
          </p:cNvPicPr>
          <p:nvPr>
            <a:videoFile r:link="rId1"/>
          </p:nvPr>
        </p:nvPicPr>
        <p:blipFill>
          <a:blip r:embed="rId4"/>
          <a:stretch>
            <a:fillRect/>
          </a:stretch>
        </p:blipFill>
        <p:spPr>
          <a:xfrm>
            <a:off x="482600" y="1128714"/>
            <a:ext cx="8178799" cy="4600572"/>
          </a:xfrm>
          <a:prstGeom prst="rect">
            <a:avLst/>
          </a:prstGeom>
        </p:spPr>
      </p:pic>
    </p:spTree>
    <p:extLst>
      <p:ext uri="{BB962C8B-B14F-4D97-AF65-F5344CB8AC3E}">
        <p14:creationId xmlns:p14="http://schemas.microsoft.com/office/powerpoint/2010/main" val="22003567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3027759" cy="4188315"/>
          </a:xfrm>
          <a:prstGeom prst="rect">
            <a:avLst/>
          </a:prstGeom>
        </p:spPr>
      </p:pic>
      <p:pic>
        <p:nvPicPr>
          <p:cNvPr id="10" name="Picture 9">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141809" cy="2365453"/>
          </a:xfrm>
          <a:prstGeom prst="rect">
            <a:avLst/>
          </a:prstGeom>
        </p:spPr>
      </p:pic>
      <p:sp>
        <p:nvSpPr>
          <p:cNvPr id="12" name="Oval 11">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6759" y="1676400"/>
            <a:ext cx="211455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4" name="Picture 13">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5999559" y="0"/>
            <a:ext cx="1202540" cy="1141407"/>
          </a:xfrm>
          <a:prstGeom prst="rect">
            <a:avLst/>
          </a:prstGeom>
        </p:spPr>
      </p:pic>
      <p:pic>
        <p:nvPicPr>
          <p:cNvPr id="16" name="Picture 15">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6454408" y="6096000"/>
            <a:ext cx="745301" cy="762000"/>
          </a:xfrm>
          <a:prstGeom prst="rect">
            <a:avLst/>
          </a:prstGeom>
        </p:spPr>
      </p:pic>
      <p:sp>
        <p:nvSpPr>
          <p:cNvPr id="18" name="Rectangle 17">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20" name="Rectangle 19">
            <a:extLst>
              <a:ext uri="{FF2B5EF4-FFF2-40B4-BE49-F238E27FC236}">
                <a16:creationId xmlns:a16="http://schemas.microsoft.com/office/drawing/2014/main" id="{052BEFF1-896C-45B1-B02C-96A6A1BC3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2" name="Freeform 36">
            <a:extLst>
              <a:ext uri="{FF2B5EF4-FFF2-40B4-BE49-F238E27FC236}">
                <a16:creationId xmlns:a16="http://schemas.microsoft.com/office/drawing/2014/main" id="{BB237A14-61B1-4C00-A670-5D8D68A866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83477" y="0"/>
            <a:ext cx="419604"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2">
              <a:alpha val="20000"/>
            </a:schemeClr>
          </a:solidFill>
          <a:ln>
            <a:noFill/>
          </a:ln>
        </p:spPr>
        <p:txBody>
          <a:bodyPr rtlCol="0" anchor="ctr"/>
          <a:lstStyle/>
          <a:p>
            <a:pPr algn="ctr"/>
            <a:endParaRPr lang="en-US"/>
          </a:p>
        </p:txBody>
      </p:sp>
      <p:sp>
        <p:nvSpPr>
          <p:cNvPr id="24" name="Freeform: Shape 23">
            <a:extLst>
              <a:ext uri="{FF2B5EF4-FFF2-40B4-BE49-F238E27FC236}">
                <a16:creationId xmlns:a16="http://schemas.microsoft.com/office/drawing/2014/main" id="{8598F259-6F54-47A3-8D13-1603D786A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3743184"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0BA768A8-4FED-4ED8-9E46-6BE72188E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489857" y="1645920"/>
            <a:ext cx="2642159" cy="4470821"/>
          </a:xfrm>
        </p:spPr>
        <p:txBody>
          <a:bodyPr vert="horz" lIns="91440" tIns="45720" rIns="91440" bIns="45720" rtlCol="0" anchor="t">
            <a:normAutofit/>
          </a:bodyPr>
          <a:lstStyle/>
          <a:p>
            <a:pPr algn="r" defTabSz="457200"/>
            <a:r>
              <a:rPr lang="en-US" b="0" i="0" kern="1200">
                <a:solidFill>
                  <a:srgbClr val="FFFFFF"/>
                </a:solidFill>
                <a:latin typeface="+mj-lt"/>
                <a:ea typeface="+mj-ea"/>
                <a:cs typeface="+mj-cs"/>
              </a:rPr>
              <a:t>ACTIVTY</a:t>
            </a:r>
          </a:p>
        </p:txBody>
      </p:sp>
      <p:sp>
        <p:nvSpPr>
          <p:cNvPr id="3" name="Rectangle 2"/>
          <p:cNvSpPr/>
          <p:nvPr/>
        </p:nvSpPr>
        <p:spPr>
          <a:xfrm>
            <a:off x="3903081" y="1645921"/>
            <a:ext cx="4161419" cy="3370580"/>
          </a:xfrm>
          <a:prstGeom prst="rect">
            <a:avLst/>
          </a:prstGeom>
        </p:spPr>
        <p:txBody>
          <a:bodyPr vert="horz" wrap="square" lIns="91440" tIns="45720" rIns="91440" bIns="45720" rtlCol="0">
            <a:normAutofit/>
          </a:bodyPr>
          <a:lstStyle/>
          <a:p>
            <a:pPr>
              <a:spcBef>
                <a:spcPts val="1000"/>
              </a:spcBef>
              <a:buClr>
                <a:schemeClr val="bg2">
                  <a:lumMod val="40000"/>
                  <a:lumOff val="60000"/>
                </a:schemeClr>
              </a:buClr>
              <a:buSzPct val="80000"/>
              <a:buFont typeface="Wingdings 3" charset="2"/>
              <a:buChar char=""/>
            </a:pPr>
            <a:r>
              <a:rPr lang="en-US" sz="2400" dirty="0">
                <a:latin typeface="+mj-lt"/>
                <a:ea typeface="+mj-ea"/>
                <a:cs typeface="+mj-cs"/>
              </a:rPr>
              <a:t>In groups and using White board, create an Ishikawa/Fishbone Diagram on the following Problem:</a:t>
            </a:r>
          </a:p>
          <a:p>
            <a:pPr>
              <a:spcBef>
                <a:spcPts val="1000"/>
              </a:spcBef>
              <a:buClr>
                <a:schemeClr val="bg2">
                  <a:lumMod val="40000"/>
                  <a:lumOff val="60000"/>
                </a:schemeClr>
              </a:buClr>
              <a:buSzPct val="80000"/>
              <a:buFont typeface="Wingdings 3" charset="2"/>
              <a:buChar char=""/>
            </a:pPr>
            <a:r>
              <a:rPr lang="en-US" sz="2400" dirty="0">
                <a:latin typeface="+mj-lt"/>
                <a:ea typeface="+mj-ea"/>
                <a:cs typeface="+mj-cs"/>
              </a:rPr>
              <a:t>‘As a shop owner, your sales have decreased significantly this month’</a:t>
            </a:r>
          </a:p>
        </p:txBody>
      </p:sp>
    </p:spTree>
    <p:extLst>
      <p:ext uri="{BB962C8B-B14F-4D97-AF65-F5344CB8AC3E}">
        <p14:creationId xmlns:p14="http://schemas.microsoft.com/office/powerpoint/2010/main" val="1165273216"/>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3"/>
          <p:cNvSpPr>
            <a:spLocks noGrp="1"/>
          </p:cNvSpPr>
          <p:nvPr>
            <p:ph type="sldNum" sz="quarter" idx="12"/>
          </p:nvPr>
        </p:nvSpPr>
        <p:spPr>
          <a:prstGeom prst="rect">
            <a:avLst/>
          </a:prstGeom>
        </p:spPr>
        <p:txBody>
          <a:bodyPr/>
          <a:lstStyle/>
          <a:p>
            <a:pPr>
              <a:defRPr/>
            </a:pPr>
            <a:fld id="{C592832C-B1A4-49F6-A5B6-E4FF4715E6E7}" type="slidenum">
              <a:rPr lang="en-GB" smtClean="0"/>
              <a:pPr>
                <a:defRPr/>
              </a:pPr>
              <a:t>11</a:t>
            </a:fld>
            <a:endParaRPr lang="en-GB" dirty="0"/>
          </a:p>
        </p:txBody>
      </p:sp>
      <p:sp>
        <p:nvSpPr>
          <p:cNvPr id="2" name="Title 1"/>
          <p:cNvSpPr>
            <a:spLocks noGrp="1"/>
          </p:cNvSpPr>
          <p:nvPr>
            <p:ph type="title" idx="4294967295"/>
          </p:nvPr>
        </p:nvSpPr>
        <p:spPr>
          <a:xfrm>
            <a:off x="0" y="225425"/>
            <a:ext cx="2919413" cy="642938"/>
          </a:xfrm>
        </p:spPr>
        <p:txBody>
          <a:bodyPr>
            <a:noAutofit/>
          </a:bodyPr>
          <a:lstStyle/>
          <a:p>
            <a:pPr>
              <a:defRPr/>
            </a:pPr>
            <a:r>
              <a:rPr lang="en-GB" sz="4000" b="1" dirty="0">
                <a:effectLst>
                  <a:outerShdw blurRad="38100" dist="38100" dir="2700000" algn="tl">
                    <a:srgbClr val="000000">
                      <a:alpha val="43137"/>
                    </a:srgbClr>
                  </a:outerShdw>
                </a:effectLst>
              </a:rPr>
              <a:t>Five Whys?</a:t>
            </a:r>
          </a:p>
        </p:txBody>
      </p:sp>
      <p:pic>
        <p:nvPicPr>
          <p:cNvPr id="58370" name="Picture 2" descr="http://market-inc.com/wp-content/uploads/2013/05/five-whys.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056228" y="654008"/>
            <a:ext cx="5037421" cy="50374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p:cNvSpPr txBox="1"/>
          <p:nvPr/>
        </p:nvSpPr>
        <p:spPr>
          <a:xfrm>
            <a:off x="545007" y="1410962"/>
            <a:ext cx="3511221" cy="4801314"/>
          </a:xfrm>
          <a:prstGeom prst="rect">
            <a:avLst/>
          </a:prstGeom>
          <a:noFill/>
        </p:spPr>
        <p:txBody>
          <a:bodyPr wrap="square" rtlCol="0">
            <a:spAutoFit/>
          </a:bodyPr>
          <a:lstStyle/>
          <a:p>
            <a:r>
              <a:rPr lang="en-GB" dirty="0"/>
              <a:t>Getting to the Root Cause, Fast!</a:t>
            </a:r>
          </a:p>
          <a:p>
            <a:endParaRPr lang="en-GB" dirty="0"/>
          </a:p>
          <a:p>
            <a:r>
              <a:rPr lang="en-GB" dirty="0"/>
              <a:t>Asking ‘Why’ 5 times (The 5 Why’s) is a simple but powerful tool to use with any Problem Solving activity.</a:t>
            </a:r>
          </a:p>
          <a:p>
            <a:r>
              <a:rPr lang="en-GB" dirty="0"/>
              <a:t>It helps get past the </a:t>
            </a:r>
            <a:r>
              <a:rPr lang="en-GB" b="1" dirty="0"/>
              <a:t>symptoms </a:t>
            </a:r>
            <a:r>
              <a:rPr lang="en-GB" dirty="0"/>
              <a:t>of the problem and find its </a:t>
            </a:r>
            <a:r>
              <a:rPr lang="en-GB" b="1" dirty="0"/>
              <a:t>Root Cause.</a:t>
            </a:r>
          </a:p>
          <a:p>
            <a:endParaRPr lang="en-GB" b="1" dirty="0"/>
          </a:p>
          <a:p>
            <a:r>
              <a:rPr lang="en-GB" dirty="0"/>
              <a:t>It may not always take 5 Why’s…it could take 3, or it could take 8.</a:t>
            </a:r>
          </a:p>
          <a:p>
            <a:endParaRPr lang="en-GB" dirty="0"/>
          </a:p>
          <a:p>
            <a:r>
              <a:rPr lang="en-GB" dirty="0"/>
              <a:t>The important thing is that you use this most powerful of words to peel away the layers that envelope any problem. </a:t>
            </a:r>
          </a:p>
          <a:p>
            <a:endParaRPr lang="en-GB" dirty="0"/>
          </a:p>
        </p:txBody>
      </p:sp>
    </p:spTree>
    <p:extLst>
      <p:ext uri="{BB962C8B-B14F-4D97-AF65-F5344CB8AC3E}">
        <p14:creationId xmlns:p14="http://schemas.microsoft.com/office/powerpoint/2010/main" val="225041746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837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8851" y="928500"/>
            <a:ext cx="7543800" cy="1450757"/>
          </a:xfrm>
        </p:spPr>
        <p:txBody>
          <a:bodyPr>
            <a:normAutofit fontScale="90000"/>
          </a:bodyPr>
          <a:lstStyle/>
          <a:p>
            <a:r>
              <a:rPr lang="en-GB" dirty="0"/>
              <a:t>How to use the 5 Whys to drill down the causes identified in Fishbone</a:t>
            </a:r>
          </a:p>
        </p:txBody>
      </p:sp>
      <p:sp>
        <p:nvSpPr>
          <p:cNvPr id="3" name="Content Placeholder 2"/>
          <p:cNvSpPr>
            <a:spLocks noGrp="1"/>
          </p:cNvSpPr>
          <p:nvPr>
            <p:ph idx="1"/>
          </p:nvPr>
        </p:nvSpPr>
        <p:spPr>
          <a:xfrm>
            <a:off x="895627" y="2978136"/>
            <a:ext cx="7543801" cy="2441651"/>
          </a:xfrm>
        </p:spPr>
        <p:txBody>
          <a:bodyPr>
            <a:normAutofit fontScale="92500"/>
          </a:bodyPr>
          <a:lstStyle/>
          <a:p>
            <a:r>
              <a:rPr lang="en-GB" dirty="0"/>
              <a:t>The 5 Whys can be used individually or as a part of the fishbone (also known as the cause and effect or Ishikawa) diagram. </a:t>
            </a:r>
          </a:p>
          <a:p>
            <a:r>
              <a:rPr lang="en-GB" dirty="0"/>
              <a:t>The fishbone diagram helps you explore all potential or real causes that result in a single defect or failure. </a:t>
            </a:r>
          </a:p>
          <a:p>
            <a:r>
              <a:rPr lang="en-GB" dirty="0"/>
              <a:t>Once all inputs are established on the fishbone, you can use the 5 Whys technique to drill down to the root causes.</a:t>
            </a:r>
          </a:p>
          <a:p>
            <a:endParaRPr lang="en-GB" dirty="0"/>
          </a:p>
        </p:txBody>
      </p:sp>
    </p:spTree>
    <p:extLst>
      <p:ext uri="{BB962C8B-B14F-4D97-AF65-F5344CB8AC3E}">
        <p14:creationId xmlns:p14="http://schemas.microsoft.com/office/powerpoint/2010/main" val="37065796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309F268-A45B-4517-B03F-2774BAEFFB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5F5F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B9D71B14-7808-43E1-BE42-8C6201370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480060"/>
            <a:ext cx="8428482"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N7cR2gArCFE"/>
          <p:cNvPicPr>
            <a:picLocks noRot="1" noChangeAspect="1"/>
          </p:cNvPicPr>
          <p:nvPr>
            <a:videoFile r:link="rId1"/>
          </p:nvPr>
        </p:nvPicPr>
        <p:blipFill>
          <a:blip r:embed="rId4"/>
          <a:stretch>
            <a:fillRect/>
          </a:stretch>
        </p:blipFill>
        <p:spPr>
          <a:xfrm>
            <a:off x="482600" y="1128714"/>
            <a:ext cx="8178799" cy="4600572"/>
          </a:xfrm>
          <a:prstGeom prst="rect">
            <a:avLst/>
          </a:prstGeom>
        </p:spPr>
      </p:pic>
    </p:spTree>
    <p:extLst>
      <p:ext uri="{BB962C8B-B14F-4D97-AF65-F5344CB8AC3E}">
        <p14:creationId xmlns:p14="http://schemas.microsoft.com/office/powerpoint/2010/main" val="5048950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a:t>
            </a:r>
          </a:p>
        </p:txBody>
      </p:sp>
      <p:sp>
        <p:nvSpPr>
          <p:cNvPr id="3" name="Rectangle 2"/>
          <p:cNvSpPr/>
          <p:nvPr/>
        </p:nvSpPr>
        <p:spPr>
          <a:xfrm>
            <a:off x="1707080" y="1853248"/>
            <a:ext cx="5880100" cy="2677656"/>
          </a:xfrm>
          <a:prstGeom prst="rect">
            <a:avLst/>
          </a:prstGeom>
        </p:spPr>
        <p:txBody>
          <a:bodyPr wrap="square">
            <a:spAutoFit/>
          </a:bodyPr>
          <a:lstStyle/>
          <a:p>
            <a:r>
              <a:rPr lang="en-GB" sz="2400" dirty="0">
                <a:latin typeface="Calibri" panose="020F0502020204030204" pitchFamily="34" charset="0"/>
              </a:rPr>
              <a:t>More and more people are visiting Accident and Emergency departments and Minor Injury Units. This is stretching the ability of the departments to cope. Many of the visits are unavoidable.</a:t>
            </a:r>
          </a:p>
          <a:p>
            <a:r>
              <a:rPr lang="en-GB" sz="2400" dirty="0">
                <a:latin typeface="Calibri" panose="020F0502020204030204" pitchFamily="34" charset="0"/>
              </a:rPr>
              <a:t> Discuss in more detail… (using the 5 why technique).</a:t>
            </a:r>
          </a:p>
        </p:txBody>
      </p:sp>
    </p:spTree>
    <p:extLst>
      <p:ext uri="{BB962C8B-B14F-4D97-AF65-F5344CB8AC3E}">
        <p14:creationId xmlns:p14="http://schemas.microsoft.com/office/powerpoint/2010/main" val="186647494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D0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B2A4462EC5D42D48A1870FB723F26746" ma:contentTypeVersion="14" ma:contentTypeDescription="Create a new document." ma:contentTypeScope="" ma:versionID="5d06ad1c504aaec2c13570d7031adcc2">
  <xsd:schema xmlns:xsd="http://www.w3.org/2001/XMLSchema" xmlns:xs="http://www.w3.org/2001/XMLSchema" xmlns:p="http://schemas.microsoft.com/office/2006/metadata/properties" xmlns:ns3="7ab40eed-68c2-4ff5-b2ec-48499265677d" xmlns:ns4="e30e1647-29be-4cde-b2da-971aed4fcaf4" targetNamespace="http://schemas.microsoft.com/office/2006/metadata/properties" ma:root="true" ma:fieldsID="3e7399d9063497cd165b8eb6286afe7f" ns3:_="" ns4:_="">
    <xsd:import namespace="7ab40eed-68c2-4ff5-b2ec-48499265677d"/>
    <xsd:import namespace="e30e1647-29be-4cde-b2da-971aed4fcaf4"/>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element ref="ns4:SharedWithUsers" minOccurs="0"/>
                <xsd:element ref="ns4:SharedWithDetails" minOccurs="0"/>
                <xsd:element ref="ns4:SharingHintHash" minOccurs="0"/>
                <xsd:element ref="ns3:MediaServiceGenerationTime" minOccurs="0"/>
                <xsd:element ref="ns3:MediaServiceEventHashCode" minOccurs="0"/>
                <xsd:element ref="ns3:MediaServiceAutoKeyPoints" minOccurs="0"/>
                <xsd:element ref="ns3:MediaServiceKeyPoints"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ab40eed-68c2-4ff5-b2ec-48499265677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Location" ma:index="13"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MediaLengthInSeconds" ma:index="21"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e30e1647-29be-4cde-b2da-971aed4fcaf4"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element name="SharingHintHash" ma:index="16"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479ABF7-E75C-453B-92AB-84F16D477B0E}">
  <ds:schemaRefs>
    <ds:schemaRef ds:uri="http://purl.org/dc/terms/"/>
    <ds:schemaRef ds:uri="http://schemas.openxmlformats.org/package/2006/metadata/core-properties"/>
    <ds:schemaRef ds:uri="7ab40eed-68c2-4ff5-b2ec-48499265677d"/>
    <ds:schemaRef ds:uri="e30e1647-29be-4cde-b2da-971aed4fcaf4"/>
    <ds:schemaRef ds:uri="http://purl.org/dc/elements/1.1/"/>
    <ds:schemaRef ds:uri="http://schemas.microsoft.com/office/2006/metadata/properties"/>
    <ds:schemaRef ds:uri="http://www.w3.org/XML/1998/namespace"/>
    <ds:schemaRef ds:uri="http://schemas.microsoft.com/office/2006/documentManagement/types"/>
    <ds:schemaRef ds:uri="http://schemas.microsoft.com/office/infopath/2007/PartnerControls"/>
    <ds:schemaRef ds:uri="http://purl.org/dc/dcmitype/"/>
  </ds:schemaRefs>
</ds:datastoreItem>
</file>

<file path=customXml/itemProps2.xml><?xml version="1.0" encoding="utf-8"?>
<ds:datastoreItem xmlns:ds="http://schemas.openxmlformats.org/officeDocument/2006/customXml" ds:itemID="{CDC7DC34-B2FB-422E-BA92-034760DD0FBD}">
  <ds:schemaRefs>
    <ds:schemaRef ds:uri="http://schemas.microsoft.com/sharepoint/v3/contenttype/forms"/>
  </ds:schemaRefs>
</ds:datastoreItem>
</file>

<file path=customXml/itemProps3.xml><?xml version="1.0" encoding="utf-8"?>
<ds:datastoreItem xmlns:ds="http://schemas.openxmlformats.org/officeDocument/2006/customXml" ds:itemID="{EE0A8A65-8518-43C4-8881-4D433D4BE2E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ab40eed-68c2-4ff5-b2ec-48499265677d"/>
    <ds:schemaRef ds:uri="e30e1647-29be-4cde-b2da-971aed4fcaf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TM02836342[[fn=Ion]]</Template>
  <TotalTime>605</TotalTime>
  <Words>2174</Words>
  <Application>Microsoft Office PowerPoint</Application>
  <PresentationFormat>On-screen Show (4:3)</PresentationFormat>
  <Paragraphs>175</Paragraphs>
  <Slides>14</Slides>
  <Notes>6</Notes>
  <HiddenSlides>0</HiddenSlides>
  <MMClips>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Century Gothic</vt:lpstr>
      <vt:lpstr>Wingdings</vt:lpstr>
      <vt:lpstr>Wingdings 3</vt:lpstr>
      <vt:lpstr>Ion</vt:lpstr>
      <vt:lpstr>PowerPoint Presentation</vt:lpstr>
      <vt:lpstr>Objectives</vt:lpstr>
      <vt:lpstr>Why use the Fishbone and Five Whys?</vt:lpstr>
      <vt:lpstr>PowerPoint Presentation</vt:lpstr>
      <vt:lpstr>Cause &amp; Effect Diagram?</vt:lpstr>
      <vt:lpstr>Basic Layout of a                                  Cause &amp; Effect Diagram</vt:lpstr>
      <vt:lpstr>Process</vt:lpstr>
      <vt:lpstr>Benefits of using a Cause &amp; Effect Diagram?</vt:lpstr>
      <vt:lpstr>PowerPoint Presentation</vt:lpstr>
      <vt:lpstr>ACTIVTY</vt:lpstr>
      <vt:lpstr>Five Whys?</vt:lpstr>
      <vt:lpstr>How to use the 5 Whys to drill down the causes identified in Fishbone</vt:lpstr>
      <vt:lpstr>PowerPoint Presentation</vt:lpstr>
      <vt:lpstr>ACTIVITY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Christian Felices (1402056)</dc:creator>
  <cp:lastModifiedBy>Laura James</cp:lastModifiedBy>
  <cp:revision>38</cp:revision>
  <cp:lastPrinted>2019-02-13T09:29:38Z</cp:lastPrinted>
  <dcterms:created xsi:type="dcterms:W3CDTF">2018-02-27T20:14:21Z</dcterms:created>
  <dcterms:modified xsi:type="dcterms:W3CDTF">2022-01-13T10:10:53Z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0x010100B2A4462EC5D42D48A1870FB723F26746</vt:lpwstr>
  </property>
</Properties>
</file>