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FA83EC-6E31-CD4A-86A4-F3012B1058FA}" v="10" dt="2022-06-28T18:31:33.780"/>
    <p1510:client id="{4248B654-D663-C2FE-C002-56C5B0E64A3E}" v="106" dt="2022-06-28T18:26:50.615"/>
    <p1510:client id="{8A8CB5C1-E655-4553-8C11-EC0C9653F353}" v="441" dt="2022-06-26T11:04:56.747"/>
    <p1510:client id="{8AF7D33F-8D81-2EAE-67BF-532C4176FA18}" v="32" dt="2022-06-26T11:08:54.824"/>
    <p1510:client id="{9331D933-1A96-EBBB-40B9-54B29EF7EFFB}" v="2" dt="2022-06-28T16:16:21.714"/>
    <p1510:client id="{CB6EE639-B510-E6C5-2B67-3E1A489F5764}" v="4" dt="2022-06-26T11:23:50.668"/>
    <p1510:client id="{D8792A4E-F600-11C7-38BD-3B5A4072724E}" v="714" dt="2022-06-28T18:18:09.72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viewProps" Target="viewProps.xml" Id="rId8" /><Relationship Type="http://schemas.openxmlformats.org/officeDocument/2006/relationships/slide" Target="slides/slide2.xml" Id="rId3" /><Relationship Type="http://schemas.openxmlformats.org/officeDocument/2006/relationships/presProps" Target="presProps.xml" Id="rId7" /><Relationship Type="http://schemas.microsoft.com/office/2015/10/relationships/revisionInfo" Target="revisionInfo.xml" Id="rId12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4.xml" Id="rId5" /><Relationship Type="http://schemas.openxmlformats.org/officeDocument/2006/relationships/tableStyles" Target="tableStyles.xml" Id="rId10" /><Relationship Type="http://schemas.openxmlformats.org/officeDocument/2006/relationships/slide" Target="slides/slide3.xml" Id="rId4" /><Relationship Type="http://schemas.openxmlformats.org/officeDocument/2006/relationships/theme" Target="theme/theme1.xml" Id="rId9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007533" y="0"/>
            <a:ext cx="7934348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8941881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1808" y="3428998"/>
            <a:ext cx="5518066" cy="2268559"/>
          </a:xfrm>
        </p:spPr>
        <p:txBody>
          <a:bodyPr anchor="t">
            <a:normAutofit/>
          </a:bodyPr>
          <a:lstStyle>
            <a:lvl1pPr algn="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2274" y="2268786"/>
            <a:ext cx="5357600" cy="1160213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 b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AB3A824-1A51-4B26-AD58-A6D8E14F6C04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Ins="45720"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2191282" y="3262852"/>
            <a:ext cx="4156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24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24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2015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D162C4-EDD9-4389-A98B-B87ECEA2A816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0961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5" name="Rectangle 2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TextBox 10"/>
          <p:cNvSpPr txBox="1"/>
          <p:nvPr/>
        </p:nvSpPr>
        <p:spPr>
          <a:xfrm>
            <a:off x="2191843" y="296258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3147254"/>
            <a:ext cx="7956560" cy="1424746"/>
          </a:xfrm>
        </p:spPr>
        <p:txBody>
          <a:bodyPr anchor="t">
            <a:normAutofit/>
          </a:bodyPr>
          <a:lstStyle>
            <a:lvl1pPr algn="r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968" y="2268786"/>
            <a:ext cx="7791931" cy="878468"/>
          </a:xfrm>
        </p:spPr>
        <p:txBody>
          <a:bodyPr tIns="0" anchor="b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5059C3-6A89-4494-99FF-5A4D6FFD50EB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63993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7" name="Rectangle 26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7"/>
            <a:ext cx="7950984" cy="10817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605374" y="2052116"/>
            <a:ext cx="3891960" cy="399782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66636" y="2052114"/>
            <a:ext cx="3894222" cy="399782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954B2F-12DE-47F5-8894-472B206D2E1E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196172" y="641223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41949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1" name="Rectangle 20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TextBox 11"/>
          <p:cNvSpPr txBox="1"/>
          <p:nvPr/>
        </p:nvSpPr>
        <p:spPr>
          <a:xfrm>
            <a:off x="2193650" y="636424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09873" y="805818"/>
            <a:ext cx="7956560" cy="107834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09285" y="2052115"/>
            <a:ext cx="3896467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09285" y="2851331"/>
            <a:ext cx="3893623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666634" y="2052115"/>
            <a:ext cx="3899798" cy="713818"/>
          </a:xfrm>
        </p:spPr>
        <p:txBody>
          <a:bodyPr anchor="b">
            <a:noAutofit/>
          </a:bodyPr>
          <a:lstStyle>
            <a:lvl1pPr marL="0" indent="0" algn="l">
              <a:lnSpc>
                <a:spcPct val="100000"/>
              </a:lnSpc>
              <a:buNone/>
              <a:defRPr sz="2200" b="0" cap="none" baseline="0">
                <a:solidFill>
                  <a:schemeClr val="accent6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66635" y="2851331"/>
            <a:ext cx="3899798" cy="3071434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30E46F-7819-4ACF-B48B-48222C2ACC88}" type="datetimeFigureOut">
              <a:rPr lang="en-US" dirty="0"/>
              <a:t>6/28/2022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814069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4" name="Rectangle 13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F3416-4057-4DAA-829D-4CA07428D088}" type="datetimeFigureOut">
              <a:rPr lang="en-US" dirty="0"/>
              <a:t>6/28/2022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sp>
        <p:nvSpPr>
          <p:cNvPr id="8" name="TextBox 7"/>
          <p:cNvSpPr txBox="1"/>
          <p:nvPr/>
        </p:nvSpPr>
        <p:spPr>
          <a:xfrm>
            <a:off x="2196172" y="641226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4341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1D9284-D300-4297-87F7-E791DCC15DB1}" type="datetimeFigureOut">
              <a:rPr lang="en-US" dirty="0"/>
              <a:t>6/28/2022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09534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6" name="Rectangle 2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TextBox 9"/>
          <p:cNvSpPr txBox="1"/>
          <p:nvPr/>
        </p:nvSpPr>
        <p:spPr>
          <a:xfrm>
            <a:off x="1554154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0323" y="1282451"/>
            <a:ext cx="2664361" cy="1903241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20154" y="805818"/>
            <a:ext cx="5446278" cy="52441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6154"/>
            <a:ext cx="2664361" cy="2386397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D525BB-DA17-4BA0-B3C8-3AC3ABC827E6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7772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47062" y="3229"/>
            <a:ext cx="4629734" cy="6858000"/>
          </a:xfrm>
          <a:solidFill>
            <a:schemeClr val="tx1">
              <a:alpha val="10000"/>
            </a:schemeClr>
          </a:solidFill>
          <a:ln w="9525" cap="sq">
            <a:noFill/>
            <a:miter lim="800000"/>
          </a:ln>
          <a:effectLst/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1554686" y="1127550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1241" y="1282452"/>
            <a:ext cx="3970986" cy="1900473"/>
          </a:xfrm>
        </p:spPr>
        <p:txBody>
          <a:bodyPr anchor="b">
            <a:normAutofit/>
          </a:bodyPr>
          <a:lstStyle>
            <a:lvl1pPr algn="l"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70322" y="3182928"/>
            <a:ext cx="3971874" cy="2386394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6C4C9A-3960-41CF-A4E9-2A8FB932454B}" type="datetimeFigureOut">
              <a:rPr lang="en-US" dirty="0"/>
              <a:t>6/28/2022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2098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>
            <a:off x="2194236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4091" cy="107722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57E33E-8B18-4087-B112-809917729534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49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6" name="Rectangle 15"/>
          <p:cNvSpPr/>
          <p:nvPr/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TextBox 8"/>
          <p:cNvSpPr txBox="1"/>
          <p:nvPr/>
        </p:nvSpPr>
        <p:spPr>
          <a:xfrm rot="5400000">
            <a:off x="10337141" y="416061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39380" y="805818"/>
            <a:ext cx="1326519" cy="524412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608751" y="970410"/>
            <a:ext cx="6466903" cy="507953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FFE419-2371-464F-8239-3959401C3561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3570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3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" name="Picture 17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611808" y="808056"/>
            <a:ext cx="7958331" cy="10772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73599" y="2052116"/>
            <a:ext cx="7796540" cy="3997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  <a:p>
            <a:pPr lvl="5"/>
            <a:r>
              <a:rPr lang="en-US"/>
              <a:t>Sixth level</a:t>
            </a:r>
          </a:p>
          <a:p>
            <a:pPr lvl="6"/>
            <a:r>
              <a:rPr lang="en-US"/>
              <a:t>Seventh level</a:t>
            </a:r>
          </a:p>
          <a:p>
            <a:pPr lvl="7"/>
            <a:r>
              <a:rPr lang="en-US"/>
              <a:t>Eigth level</a:t>
            </a:r>
          </a:p>
          <a:p>
            <a:pPr lvl="8"/>
            <a:r>
              <a:rPr lang="en-US"/>
              <a:t>Ninth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-810065" y="5270604"/>
            <a:ext cx="2662729" cy="182880"/>
          </a:xfrm>
          <a:prstGeom prst="rect">
            <a:avLst/>
          </a:prstGeom>
        </p:spPr>
        <p:txBody>
          <a:bodyPr vert="horz" lIns="91440" tIns="18288" rIns="91440" bIns="45720" rtlCol="0" anchor="t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3CBC1C18-307B-4F68-A007-B5B542270E8D}" type="datetimeFigureOut">
              <a:rPr lang="en-US" dirty="0"/>
              <a:t>6/28/2022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-2237130" y="3661144"/>
            <a:ext cx="5885352" cy="179176"/>
          </a:xfrm>
          <a:prstGeom prst="rect">
            <a:avLst/>
          </a:prstGeom>
        </p:spPr>
        <p:txBody>
          <a:bodyPr vert="horz" lIns="91440" tIns="45720" rIns="91440" bIns="18288" rtlCol="0" anchor="b"/>
          <a:lstStyle>
            <a:lvl1pPr algn="r">
              <a:defRPr sz="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58407" y="164592"/>
            <a:ext cx="636727" cy="322851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944752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34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344488" indent="-344488" algn="l" defTabSz="914400" rtl="0" eaLnBrk="1" latinLnBrk="0" hangingPunct="1">
        <a:lnSpc>
          <a:spcPct val="120000"/>
        </a:lnSpc>
        <a:spcBef>
          <a:spcPts val="10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953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800" kern="120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588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709738" indent="-33813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4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173288" indent="-34448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642616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3108960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575304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4041648" indent="-338328" algn="l" defTabSz="914400" rtl="0" eaLnBrk="1" latinLnBrk="0" hangingPunct="1">
        <a:lnSpc>
          <a:spcPct val="120000"/>
        </a:lnSpc>
        <a:spcBef>
          <a:spcPts val="500"/>
        </a:spcBef>
        <a:spcAft>
          <a:spcPts val="600"/>
        </a:spcAft>
        <a:buClr>
          <a:schemeClr val="accent6"/>
        </a:buClr>
        <a:buSzPct val="90000"/>
        <a:buFont typeface="Wingdings" panose="05000000000000000000" pitchFamily="2" charset="2"/>
        <a:buChar char="§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.jpe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6.jpe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keuseof.com/use-onedrive-for-school-assignments/" TargetMode="External"/><Relationship Id="rId2" Type="http://schemas.openxmlformats.org/officeDocument/2006/relationships/hyperlink" Target="https://www.pexels.com/video/a-group-of-people-discussing-in-a-business-meeting-3252123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4" name="Picture 70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25" name="Picture 72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26" name="Rectangle 74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7" name="Rectangle 76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8" name="Rectangle 78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9" name="Rectangle 80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0" name="TextBox 82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131" name="Rectangle 84">
            <a:extLst>
              <a:ext uri="{FF2B5EF4-FFF2-40B4-BE49-F238E27FC236}">
                <a16:creationId xmlns:a16="http://schemas.microsoft.com/office/drawing/2014/main" id="{A97B08B2-0DA5-4B7F-A47D-5C15ECFB0B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2" name="Picture 86">
            <a:extLst>
              <a:ext uri="{FF2B5EF4-FFF2-40B4-BE49-F238E27FC236}">
                <a16:creationId xmlns:a16="http://schemas.microsoft.com/office/drawing/2014/main" id="{19C770FC-6D2D-4B73-8219-CFEB0B146F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33" name="Picture 88">
            <a:extLst>
              <a:ext uri="{FF2B5EF4-FFF2-40B4-BE49-F238E27FC236}">
                <a16:creationId xmlns:a16="http://schemas.microsoft.com/office/drawing/2014/main" id="{2DD31FDA-BCB5-4B8D-8FB8-8CCF019C9F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34" name="Rectangle 90">
            <a:extLst>
              <a:ext uri="{FF2B5EF4-FFF2-40B4-BE49-F238E27FC236}">
                <a16:creationId xmlns:a16="http://schemas.microsoft.com/office/drawing/2014/main" id="{590A298A-601D-412F-9A93-09DCA9DBE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5" name="Rectangle 92">
            <a:extLst>
              <a:ext uri="{FF2B5EF4-FFF2-40B4-BE49-F238E27FC236}">
                <a16:creationId xmlns:a16="http://schemas.microsoft.com/office/drawing/2014/main" id="{7474A3CD-596C-4FAC-8913-C98848CD23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6" name="Rectangle 94">
            <a:extLst>
              <a:ext uri="{FF2B5EF4-FFF2-40B4-BE49-F238E27FC236}">
                <a16:creationId xmlns:a16="http://schemas.microsoft.com/office/drawing/2014/main" id="{06A99299-7151-43AF-94CF-2ADA8412BD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4431479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74738" y="808056"/>
            <a:ext cx="2659944" cy="122553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GROUP PRESENTATION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F3B1B36-3547-BCD7-7611-111D93556A9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66281" y="2171700"/>
            <a:ext cx="2668401" cy="387824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      </a:t>
            </a:r>
            <a:r>
              <a:rPr lang="en-US" sz="3200" err="1"/>
              <a:t>OneD</a:t>
            </a:r>
            <a:r>
              <a:rPr lang="en-US" sz="2400" err="1"/>
              <a:t>RIVE</a:t>
            </a:r>
            <a:r>
              <a:rPr lang="en-US" sz="2400"/>
              <a:t>   </a:t>
            </a:r>
            <a:endParaRPr lang="en-US">
              <a:cs typeface="Arial"/>
            </a:endParaRPr>
          </a:p>
          <a:p>
            <a:pPr>
              <a:buFont typeface="Wingdings" panose="05000000000000000000" pitchFamily="2" charset="2"/>
              <a:buChar char="§"/>
            </a:pPr>
            <a:r>
              <a:rPr lang="en-US"/>
              <a:t>The most used digital tool by students to collaborate together.</a:t>
            </a:r>
            <a:endParaRPr lang="en-US">
              <a:cs typeface="Arial"/>
            </a:endParaRPr>
          </a:p>
        </p:txBody>
      </p:sp>
      <p:sp>
        <p:nvSpPr>
          <p:cNvPr id="137" name="Rectangle 96">
            <a:extLst>
              <a:ext uri="{FF2B5EF4-FFF2-40B4-BE49-F238E27FC236}">
                <a16:creationId xmlns:a16="http://schemas.microsoft.com/office/drawing/2014/main" id="{09BB4655-F250-4A6F-9526-13AFF61186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3755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A Group Of People Discussing In A Business Meeting · Free Stock Video">
            <a:extLst>
              <a:ext uri="{FF2B5EF4-FFF2-40B4-BE49-F238E27FC236}">
                <a16:creationId xmlns:a16="http://schemas.microsoft.com/office/drawing/2014/main" id="{E5BB2D1D-5E36-9F21-2941-43B5D0720F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5450366" y="-7577"/>
            <a:ext cx="8825392" cy="6857190"/>
          </a:xfr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F66082-14E7-37D0-990E-F7373DD1A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88901" y="808056"/>
            <a:ext cx="8381238" cy="1077229"/>
          </a:xfrm>
        </p:spPr>
        <p:txBody>
          <a:bodyPr>
            <a:normAutofit/>
          </a:bodyPr>
          <a:lstStyle/>
          <a:p>
            <a:pPr algn="l"/>
            <a:r>
              <a:rPr lang="en-US" sz="4400">
                <a:cs typeface="Calibri Light"/>
              </a:rPr>
              <a:t>                             TITLE PAGE</a:t>
            </a:r>
            <a:endParaRPr lang="en-US" sz="4400"/>
          </a:p>
        </p:txBody>
      </p:sp>
      <p:sp>
        <p:nvSpPr>
          <p:cNvPr id="33" name="Content Placeholder 2">
            <a:extLst>
              <a:ext uri="{FF2B5EF4-FFF2-40B4-BE49-F238E27FC236}">
                <a16:creationId xmlns:a16="http://schemas.microsoft.com/office/drawing/2014/main" id="{D158C329-1A2F-1A46-F620-E73CB4226B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6639" y="2052116"/>
            <a:ext cx="6572814" cy="39978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Name: Florin Stefan Solomon - 2126932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 Raluca Elena Toia - 2126933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  Mihaela Spridon - 2128233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               Roxana Lapadatescu – 2128538</a:t>
            </a:r>
          </a:p>
          <a:p>
            <a:pPr marL="0" indent="0">
              <a:lnSpc>
                <a:spcPct val="110000"/>
              </a:lnSpc>
              <a:buNone/>
            </a:pPr>
            <a:endParaRPr lang="en-US" sz="1500">
              <a:cs typeface="Calibri"/>
            </a:endParaRP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Module code: BMSW4003_BIRM</a:t>
            </a:r>
            <a:endParaRPr lang="en-US" sz="1500"/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Title: T</a:t>
            </a:r>
            <a:r>
              <a:rPr lang="en-US" sz="1500">
                <a:ea typeface="+mn-lt"/>
                <a:cs typeface="+mn-lt"/>
              </a:rPr>
              <a:t>he most used digital tool by students to collaborate together.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US" sz="1500">
                <a:cs typeface="Calibri"/>
              </a:rPr>
              <a:t>Lecturer: Muhammad Hossain</a:t>
            </a:r>
          </a:p>
        </p:txBody>
      </p:sp>
    </p:spTree>
    <p:extLst>
      <p:ext uri="{BB962C8B-B14F-4D97-AF65-F5344CB8AC3E}">
        <p14:creationId xmlns:p14="http://schemas.microsoft.com/office/powerpoint/2010/main" val="18672538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1" name="Rectangle 106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Rectangle 108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Rectangle 110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Rectangle 112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1508B6D-89A9-007D-E5A7-9D7AD9CBCC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1606" y="146698"/>
            <a:ext cx="4986954" cy="1350398"/>
          </a:xfrm>
        </p:spPr>
        <p:txBody>
          <a:bodyPr>
            <a:normAutofit/>
          </a:bodyPr>
          <a:lstStyle/>
          <a:p>
            <a:pPr algn="l"/>
            <a:r>
              <a:rPr lang="en-US" sz="2400" dirty="0">
                <a:cs typeface="Arial"/>
              </a:rPr>
              <a:t>Which digital tool is most commonly used  for collaboration at UWTSD ?   </a:t>
            </a:r>
            <a:endParaRPr lang="en-US" sz="2400" dirty="0"/>
          </a:p>
        </p:txBody>
      </p:sp>
      <p:sp>
        <p:nvSpPr>
          <p:cNvPr id="102" name="Content Placeholder 41">
            <a:extLst>
              <a:ext uri="{FF2B5EF4-FFF2-40B4-BE49-F238E27FC236}">
                <a16:creationId xmlns:a16="http://schemas.microsoft.com/office/drawing/2014/main" id="{E53DCBEB-A882-B6D1-B826-246878FCD6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54588" y="1275739"/>
            <a:ext cx="6468679" cy="55362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>
                <a:cs typeface="Arial"/>
              </a:rPr>
              <a:t>Cloud storage is a must for every </a:t>
            </a:r>
            <a:r>
              <a:rPr lang="en-US" sz="1800" err="1">
                <a:cs typeface="Arial"/>
              </a:rPr>
              <a:t>student,that’s</a:t>
            </a:r>
            <a:r>
              <a:rPr lang="en-US" sz="1800">
                <a:cs typeface="Arial"/>
              </a:rPr>
              <a:t> why we believe OneDrive is the most used digital tool for collaboration and sharing files between students and </a:t>
            </a:r>
            <a:r>
              <a:rPr lang="en-US" sz="1800" err="1">
                <a:cs typeface="Arial"/>
              </a:rPr>
              <a:t>lecturrers.With</a:t>
            </a:r>
            <a:r>
              <a:rPr lang="en-US" sz="1800">
                <a:cs typeface="Arial"/>
              </a:rPr>
              <a:t> OneDrive you can organize and </a:t>
            </a:r>
            <a:r>
              <a:rPr lang="en-US" sz="1800" err="1">
                <a:cs typeface="Arial"/>
              </a:rPr>
              <a:t>acces</a:t>
            </a:r>
            <a:r>
              <a:rPr lang="en-US" sz="1800">
                <a:cs typeface="Arial"/>
              </a:rPr>
              <a:t> your files any time from any device and backup </a:t>
            </a:r>
            <a:r>
              <a:rPr lang="en-US" sz="1800" err="1">
                <a:cs typeface="Arial"/>
              </a:rPr>
              <a:t>them,that</a:t>
            </a:r>
            <a:r>
              <a:rPr lang="en-US" sz="1800">
                <a:cs typeface="Arial"/>
              </a:rPr>
              <a:t> means you don’t have to worry if you lose your device or run out of battery because your online work is still </a:t>
            </a:r>
            <a:r>
              <a:rPr lang="en-US" sz="1800" err="1">
                <a:cs typeface="Arial"/>
              </a:rPr>
              <a:t>safe.OneDrive</a:t>
            </a:r>
            <a:r>
              <a:rPr lang="en-US" sz="1800">
                <a:cs typeface="Arial"/>
              </a:rPr>
              <a:t> allows you to optimize pictures for </a:t>
            </a:r>
            <a:r>
              <a:rPr lang="en-US" sz="1800" err="1">
                <a:cs typeface="Arial"/>
              </a:rPr>
              <a:t>documents,whiteboard</a:t>
            </a:r>
            <a:r>
              <a:rPr lang="en-US" sz="1800">
                <a:cs typeface="Arial"/>
              </a:rPr>
              <a:t> photos and much </a:t>
            </a:r>
            <a:r>
              <a:rPr lang="en-US" sz="1800" err="1">
                <a:cs typeface="Arial"/>
              </a:rPr>
              <a:t>more.</a:t>
            </a:r>
            <a:r>
              <a:rPr lang="en-US" sz="1800" err="1">
                <a:ea typeface="+mn-lt"/>
                <a:cs typeface="+mn-lt"/>
              </a:rPr>
              <a:t>You</a:t>
            </a:r>
            <a:r>
              <a:rPr lang="en-US" sz="1800">
                <a:ea typeface="+mn-lt"/>
                <a:cs typeface="+mn-lt"/>
              </a:rPr>
              <a:t> can keep all your online work in one place safe and organized.</a:t>
            </a:r>
          </a:p>
        </p:txBody>
      </p:sp>
      <p:sp>
        <p:nvSpPr>
          <p:cNvPr id="125" name="Rectangle 114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5" descr="3D Hologram from iPad">
            <a:extLst>
              <a:ext uri="{FF2B5EF4-FFF2-40B4-BE49-F238E27FC236}">
                <a16:creationId xmlns:a16="http://schemas.microsoft.com/office/drawing/2014/main" id="{BDF76F36-0524-E5D7-543B-FA69B762449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1475" r="33197" b="-2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126" name="Picture 116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187891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/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>
            <a:extLst>
              <a:ext uri="{FF2B5EF4-FFF2-40B4-BE49-F238E27FC236}">
                <a16:creationId xmlns:a16="http://schemas.microsoft.com/office/drawing/2014/main" id="{2FA3880A-8D8F-466C-A4A1-F07BCDD371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31794" y="2105202"/>
            <a:ext cx="9360205" cy="4752798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C0A64CB-20A1-4508-B568-284EB04F78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9867" cy="6858000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DA14841-53A4-4935-BE65-C8373B8A6D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9877C2CF-B2DD-41C8-8B5E-152673376B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24923D72-7E69-464B-94C5-B2530008D0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479" y="0"/>
            <a:ext cx="103723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00CCC86-7A88-4DFF-A0D0-6604606A2A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77328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E1F8ABFD-155B-4386-AE33-6E13057CF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94943" y="641225"/>
            <a:ext cx="415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1800">
                <a:solidFill>
                  <a:schemeClr val="accent6"/>
                </a:solidFill>
                <a:latin typeface="Wingdings 3" panose="05040102010807070707" pitchFamily="18" charset="2"/>
              </a:rPr>
              <a:t>z</a:t>
            </a:r>
            <a:endParaRPr lang="en-US" sz="1000">
              <a:solidFill>
                <a:schemeClr val="accent6"/>
              </a:solidFill>
              <a:latin typeface="MS Shell Dlg 2" panose="020B0604030504040204" pitchFamily="34" charset="0"/>
            </a:endParaRPr>
          </a:p>
        </p:txBody>
      </p: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43BBAF34-367D-4E18-A62E-4602BD908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432" y="-2718"/>
            <a:ext cx="12189867" cy="6855282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99A4CF08-858A-49E4-B707-4E7585D115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64174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56938E62-910D-4D69-AA09-567AAAC37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62042" y="0"/>
            <a:ext cx="45719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A74E54C6-D084-4BC8-B3F9-8B9EC22A6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7535" y="0"/>
            <a:ext cx="6526816" cy="6858000"/>
          </a:xfrm>
          <a:prstGeom prst="rect">
            <a:avLst/>
          </a:prstGeom>
          <a:solidFill>
            <a:schemeClr val="bg2">
              <a:alpha val="92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442C8D2-CC8B-D1EF-46D2-6A3A715DC6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74738" y="808056"/>
            <a:ext cx="4986954" cy="107722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/>
              <a:t>          ONEDRIVE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479EB3F-B065-288C-0401-01AC6E645D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74739" y="2052116"/>
            <a:ext cx="4901548" cy="399782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Leader in cloud storage for long time.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Easy sharing with any device 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Safe and well organized.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Supports Bluetooth.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Easy to use.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Supports multiple file types and formats.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Can turn handwritten notes into PDF files.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r>
              <a:rPr lang="en-US" sz="1700"/>
              <a:t>Best of all is FREE.</a:t>
            </a:r>
          </a:p>
          <a:p>
            <a:pPr>
              <a:lnSpc>
                <a:spcPct val="110000"/>
              </a:lnSpc>
              <a:buFont typeface="Wingdings" panose="05000000000000000000" pitchFamily="2" charset="2"/>
              <a:buChar char="§"/>
            </a:pPr>
            <a:endParaRPr lang="en-US" sz="1700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77713DB-A0B1-4507-9991-B6DCAE436C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93970" y="0"/>
            <a:ext cx="27432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7" descr="Cotton wool cloud supported by miniature wood ladders">
            <a:extLst>
              <a:ext uri="{FF2B5EF4-FFF2-40B4-BE49-F238E27FC236}">
                <a16:creationId xmlns:a16="http://schemas.microsoft.com/office/drawing/2014/main" id="{EC6FA536-04C6-8C1A-5DA0-820B2C3EB7C9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5"/>
          <a:srcRect l="24383" r="25707" b="2"/>
          <a:stretch/>
        </p:blipFill>
        <p:spPr>
          <a:xfrm>
            <a:off x="7534656" y="227"/>
            <a:ext cx="4657039" cy="6858000"/>
          </a:xfrm>
          <a:prstGeom prst="rect">
            <a:avLst/>
          </a:prstGeom>
        </p:spPr>
      </p:pic>
      <p:pic>
        <p:nvPicPr>
          <p:cNvPr id="36" name="Picture 35">
            <a:extLst>
              <a:ext uri="{FF2B5EF4-FFF2-40B4-BE49-F238E27FC236}">
                <a16:creationId xmlns:a16="http://schemas.microsoft.com/office/drawing/2014/main" id="{A9A96FF2-ACD7-48C4-BCE1-FC7F421086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4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2372" y="0"/>
            <a:ext cx="464962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6129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C28CF-B4A1-EEF9-9D33-C020D6E229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cs typeface="Arial"/>
              </a:rPr>
              <a:t>REFERENCES                     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69F784-DA0F-DC5B-5247-475BCC7762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7147" y="1290116"/>
            <a:ext cx="9032992" cy="521990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Fig. 1</a:t>
            </a:r>
            <a:endParaRPr lang="en-US"/>
          </a:p>
          <a:p>
            <a:pPr marL="0" indent="0">
              <a:buNone/>
            </a:pPr>
            <a:r>
              <a:rPr lang="en-US" sz="2400">
                <a:ea typeface="+mn-lt"/>
                <a:cs typeface="+mn-lt"/>
                <a:hlinkClick r:id="rId2"/>
              </a:rPr>
              <a:t>A Group Of People Discussing In A Business Meeting Free Stock Video Footage, Royalty-Free 4K &amp; HD Video Clip (pexels.com)</a:t>
            </a:r>
            <a:endParaRPr lang="en-US"/>
          </a:p>
          <a:p>
            <a:pPr marL="0" indent="0">
              <a:buNone/>
            </a:pPr>
            <a:r>
              <a:rPr lang="en-US" sz="2400">
                <a:cs typeface="Arial"/>
              </a:rPr>
              <a:t>Fig. 2 source: power point stock images</a:t>
            </a:r>
          </a:p>
          <a:p>
            <a:pPr marL="0" indent="0">
              <a:buNone/>
            </a:pPr>
            <a:r>
              <a:rPr lang="en-US" sz="2400">
                <a:cs typeface="Arial"/>
              </a:rPr>
              <a:t>Fig. 3 source: power point stock images</a:t>
            </a:r>
          </a:p>
          <a:p>
            <a:pPr marL="0" indent="0">
              <a:buNone/>
            </a:pPr>
            <a:endParaRPr lang="en-US" sz="2400"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F986EB-D2A3-2485-9192-A194E75E0096}"/>
              </a:ext>
            </a:extLst>
          </p:cNvPr>
          <p:cNvSpPr txBox="1"/>
          <p:nvPr/>
        </p:nvSpPr>
        <p:spPr>
          <a:xfrm>
            <a:off x="1532626" y="5227607"/>
            <a:ext cx="8062822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>
                <a:hlinkClick r:id="rId3"/>
              </a:rPr>
              <a:t>How to Use OneDrive for School Assignments (makeuseof.com)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62628350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adison">
  <a:themeElements>
    <a:clrScheme name="Madison">
      <a:dk1>
        <a:sysClr val="windowText" lastClr="000000"/>
      </a:dk1>
      <a:lt1>
        <a:sysClr val="window" lastClr="FFFFFF"/>
      </a:lt1>
      <a:dk2>
        <a:srgbClr val="1F2D29"/>
      </a:dk2>
      <a:lt2>
        <a:srgbClr val="C5FAEB"/>
      </a:lt2>
      <a:accent1>
        <a:srgbClr val="A1D68B"/>
      </a:accent1>
      <a:accent2>
        <a:srgbClr val="5EC795"/>
      </a:accent2>
      <a:accent3>
        <a:srgbClr val="4DADCF"/>
      </a:accent3>
      <a:accent4>
        <a:srgbClr val="CDB756"/>
      </a:accent4>
      <a:accent5>
        <a:srgbClr val="E29C36"/>
      </a:accent5>
      <a:accent6>
        <a:srgbClr val="8EC0C1"/>
      </a:accent6>
      <a:hlink>
        <a:srgbClr val="6D9D9B"/>
      </a:hlink>
      <a:folHlink>
        <a:srgbClr val="6D8583"/>
      </a:folHlink>
    </a:clrScheme>
    <a:fontScheme name="Madison">
      <a:maj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adison">
      <a:fillStyleLst>
        <a:solidFill>
          <a:schemeClr val="phClr"/>
        </a:solidFill>
        <a:gradFill rotWithShape="1">
          <a:gsLst>
            <a:gs pos="0">
              <a:schemeClr val="phClr">
                <a:tint val="48000"/>
                <a:alpha val="88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4000"/>
                <a:satMod val="130000"/>
                <a:lumMod val="92000"/>
              </a:schemeClr>
            </a:gs>
            <a:gs pos="100000">
              <a:schemeClr val="phClr">
                <a:shade val="76000"/>
                <a:satMod val="130000"/>
                <a:lumMod val="88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adison" id="{025CB5FB-2DD3-45EE-B6F0-CC461540EB19}" vid="{6AC10936-2DFC-4054-9ADF-B5E2C5F8619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Madison</vt:lpstr>
      <vt:lpstr>GROUP PRESENTATION</vt:lpstr>
      <vt:lpstr>                             TITLE PAGE</vt:lpstr>
      <vt:lpstr>Which digital tool is most commonly used  for collaboration at UWTSD ?   </vt:lpstr>
      <vt:lpstr>          ONEDRIVE</vt:lpstr>
      <vt:lpstr>REFERENCES                    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</cp:revision>
  <dcterms:created xsi:type="dcterms:W3CDTF">2022-06-26T09:27:40Z</dcterms:created>
  <dcterms:modified xsi:type="dcterms:W3CDTF">2022-06-28T18:31:40Z</dcterms:modified>
</cp:coreProperties>
</file>