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78" r:id="rId1"/>
  </p:sldMasterIdLst>
  <p:sldIdLst>
    <p:sldId id="292" r:id="rId2"/>
    <p:sldId id="289" r:id="rId3"/>
    <p:sldId id="293" r:id="rId4"/>
    <p:sldId id="294" r:id="rId5"/>
    <p:sldId id="295" r:id="rId6"/>
    <p:sldId id="296" r:id="rId7"/>
    <p:sldId id="297" r:id="rId8"/>
    <p:sldId id="298" r:id="rId9"/>
    <p:sldId id="299" r:id="rId10"/>
    <p:sldId id="301" r:id="rId11"/>
    <p:sldId id="302" r:id="rId12"/>
    <p:sldId id="303" r:id="rId13"/>
    <p:sldId id="304" r:id="rId14"/>
    <p:sldId id="305" r:id="rId15"/>
    <p:sldId id="306" r:id="rId16"/>
    <p:sldId id="300" r:id="rId17"/>
    <p:sldId id="307" r:id="rId18"/>
    <p:sldId id="309" r:id="rId19"/>
    <p:sldId id="310" r:id="rId20"/>
    <p:sldId id="311" r:id="rId21"/>
    <p:sldId id="312" r:id="rId22"/>
    <p:sldId id="313" r:id="rId23"/>
    <p:sldId id="314" r:id="rId24"/>
    <p:sldId id="315" r:id="rId25"/>
    <p:sldId id="316" r:id="rId26"/>
    <p:sldId id="317" r:id="rId27"/>
    <p:sldId id="291" r:id="rId28"/>
    <p:sldId id="290" r:id="rId29"/>
  </p:sldIdLst>
  <p:sldSz cx="9144000" cy="6858000" type="screen4x3"/>
  <p:notesSz cx="6858000" cy="9144000"/>
  <p:embeddedFontLst>
    <p:embeddedFont>
      <p:font typeface="Century Gothic" panose="020B0502020202020204" pitchFamily="34" charset="0"/>
      <p:regular r:id="rId30"/>
      <p:bold r:id="rId31"/>
      <p:italic r:id="rId32"/>
      <p:boldItalic r:id="rId33"/>
    </p:embeddedFont>
    <p:embeddedFont>
      <p:font typeface="Wingdings 3" panose="05040102010807070707" pitchFamily="18" charset="2"/>
      <p:regular r:id="rId34"/>
    </p:embeddedFont>
    <p:embeddedFont>
      <p:font typeface="Cambria Math" panose="02040503050406030204" pitchFamily="18" charset="0"/>
      <p:regular r:id="rId3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77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91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font" Target="fonts/font5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4.fntdata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3.fntdata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font" Target="fonts/font1.fntdata"/><Relationship Id="rId35" Type="http://schemas.openxmlformats.org/officeDocument/2006/relationships/font" Target="fonts/font6.fntdata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4334933" y="1169931"/>
            <a:ext cx="4814835" cy="4993802"/>
            <a:chOff x="4334933" y="1169931"/>
            <a:chExt cx="4814835" cy="4993802"/>
          </a:xfrm>
        </p:grpSpPr>
        <p:cxnSp>
          <p:nvCxnSpPr>
            <p:cNvPr id="17" name="Straight Connector 16"/>
            <p:cNvCxnSpPr/>
            <p:nvPr/>
          </p:nvCxnSpPr>
          <p:spPr>
            <a:xfrm flipH="1">
              <a:off x="6009259" y="1169931"/>
              <a:ext cx="3134741" cy="3134741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>
              <a:off x="4334933" y="1348898"/>
              <a:ext cx="4814835" cy="481483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5225595" y="1469269"/>
              <a:ext cx="3912054" cy="391205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flipH="1">
              <a:off x="5304588" y="1307856"/>
              <a:ext cx="3839412" cy="383941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5707078" y="1770196"/>
              <a:ext cx="3430571" cy="343057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3400" y="533400"/>
            <a:ext cx="6154713" cy="3124201"/>
          </a:xfrm>
        </p:spPr>
        <p:txBody>
          <a:bodyPr anchor="b">
            <a:normAutofit/>
          </a:bodyPr>
          <a:lstStyle>
            <a:lvl1pPr algn="l">
              <a:defRPr sz="4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3400" y="3843868"/>
            <a:ext cx="4954250" cy="1913466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13/09/2017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0399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357433"/>
            <a:ext cx="8337224" cy="61352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4915290"/>
          </a:xfrm>
        </p:spPr>
        <p:txBody>
          <a:bodyPr anchor="t" anchorCtr="0"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59543" y="6172200"/>
            <a:ext cx="1200463" cy="365125"/>
          </a:xfrm>
        </p:spPr>
        <p:txBody>
          <a:bodyPr/>
          <a:lstStyle/>
          <a:p>
            <a:fld id="{A905A7C0-EFCD-4C72-9C76-B746EE1ADA98}" type="datetimeFigureOut">
              <a:rPr lang="en-GB" smtClean="0"/>
              <a:t>13/09/2017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19527" y="6023728"/>
            <a:ext cx="856907" cy="513597"/>
          </a:xfrm>
        </p:spPr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5886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1981199"/>
            <a:ext cx="6402468" cy="2319867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487333"/>
            <a:ext cx="6402467" cy="1532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13/09/2017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564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Content Placeholder 3"/>
          <p:cNvSpPr>
            <a:spLocks noGrp="1"/>
          </p:cNvSpPr>
          <p:nvPr>
            <p:ph sz="half" idx="13"/>
          </p:nvPr>
        </p:nvSpPr>
        <p:spPr>
          <a:xfrm>
            <a:off x="533400" y="533400"/>
            <a:ext cx="3949967" cy="3767667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2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533400"/>
            <a:ext cx="3948238" cy="37592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13/09/2017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5519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1" y="533400"/>
            <a:ext cx="3716866" cy="609600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399" y="1143000"/>
            <a:ext cx="3945467" cy="3158067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5016" y="566738"/>
            <a:ext cx="376405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1143000"/>
            <a:ext cx="3956705" cy="3149600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13/09/2017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8876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13/09/2017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708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13/09/2017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893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8667" y="533400"/>
            <a:ext cx="3200400" cy="1524000"/>
          </a:xfrm>
        </p:spPr>
        <p:txBody>
          <a:bodyPr anchor="b">
            <a:normAutofit/>
          </a:bodyPr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399" y="533400"/>
            <a:ext cx="4438755" cy="54864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18667" y="2209802"/>
            <a:ext cx="32004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13/09/2017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5513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95800" y="1447800"/>
            <a:ext cx="3563258" cy="11430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762000" y="914400"/>
            <a:ext cx="3280974" cy="48006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496027" y="2743200"/>
            <a:ext cx="3564223" cy="2082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13/09/2017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33400" y="6172200"/>
            <a:ext cx="581172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3093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6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533400" y="533400"/>
            <a:ext cx="8077200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9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762002" y="3843867"/>
            <a:ext cx="7281332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13/09/2017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6814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8077200" cy="2895600"/>
          </a:xfrm>
        </p:spPr>
        <p:txBody>
          <a:bodyPr anchor="ctr">
            <a:normAutofit/>
          </a:bodyPr>
          <a:lstStyle>
            <a:lvl1pPr algn="l">
              <a:defRPr sz="2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114800"/>
            <a:ext cx="6383552" cy="1905000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13/09/2017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2725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3" y="533400"/>
            <a:ext cx="6859787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66800" y="3429000"/>
            <a:ext cx="6402467" cy="4826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301070"/>
            <a:ext cx="6382361" cy="171873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13/09/2017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581877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3429000"/>
            <a:ext cx="6382361" cy="1697400"/>
          </a:xfrm>
        </p:spPr>
        <p:txBody>
          <a:bodyPr anchor="b">
            <a:normAutofit/>
          </a:bodyPr>
          <a:lstStyle>
            <a:lvl1pPr algn="l">
              <a:defRPr sz="2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132980"/>
            <a:ext cx="6383552" cy="886819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13/09/2017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6679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4" y="533400"/>
            <a:ext cx="6859786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886200"/>
            <a:ext cx="638236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953000"/>
            <a:ext cx="63823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13/09/2017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259412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7525658" cy="28956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800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928534"/>
            <a:ext cx="6382361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766735"/>
            <a:ext cx="6382360" cy="1253065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13/09/2017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0071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 algn="l"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1"/>
            <a:ext cx="6554867" cy="376767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13/09/2017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4900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66406" y="533400"/>
            <a:ext cx="2044194" cy="4419600"/>
          </a:xfrm>
        </p:spPr>
        <p:txBody>
          <a:bodyPr vert="eaVert">
            <a:normAutofit/>
          </a:bodyPr>
          <a:lstStyle>
            <a:lvl1pPr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0"/>
            <a:ext cx="5850012" cy="54864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13/09/2017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3682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6670675" y="3894667"/>
            <a:ext cx="2470456" cy="2658533"/>
            <a:chOff x="6687077" y="3259666"/>
            <a:chExt cx="2981857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8756120" y="3259666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6687077" y="3486677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7772400" y="3581400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7923214" y="3433394"/>
              <a:ext cx="1739738" cy="173974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8398935" y="3985317"/>
              <a:ext cx="1264017" cy="126401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33401"/>
            <a:ext cx="6554867" cy="37676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30245" y="6172203"/>
            <a:ext cx="1200463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905A7C0-EFCD-4C72-9C76-B746EE1ADA98}" type="datetimeFigureOut">
              <a:rPr lang="en-GB" smtClean="0"/>
              <a:pPr/>
              <a:t>13/09/2017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3400" y="6172200"/>
            <a:ext cx="581172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74426" y="5578478"/>
            <a:ext cx="856907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28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319259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Data Analysis </a:t>
            </a:r>
            <a:br>
              <a:rPr lang="en-GB" dirty="0" smtClean="0"/>
            </a:br>
            <a:r>
              <a:rPr lang="en-GB" dirty="0" smtClean="0"/>
              <a:t>and Visualisation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Lecture 13</a:t>
            </a:r>
          </a:p>
          <a:p>
            <a:r>
              <a:rPr lang="en-GB" dirty="0" smtClean="0"/>
              <a:t>Correlation Coefficients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7483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386630"/>
          </a:xfrm>
        </p:spPr>
        <p:txBody>
          <a:bodyPr>
            <a:normAutofit/>
          </a:bodyPr>
          <a:lstStyle/>
          <a:p>
            <a:r>
              <a:rPr lang="en-GB" dirty="0" smtClean="0"/>
              <a:t>Today we’ll look at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Correlation Coefficient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Pearson Correlation Coefficient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Interpreting Correlation Coefficients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Spearman Rank Correlation</a:t>
            </a:r>
          </a:p>
          <a:p>
            <a:endParaRPr lang="en-GB" dirty="0" smtClean="0"/>
          </a:p>
          <a:p>
            <a:r>
              <a:rPr lang="en-GB" dirty="0" smtClean="0"/>
              <a:t>Until now we’ve been looking at data that can be described using a single variable</a:t>
            </a:r>
          </a:p>
          <a:p>
            <a:r>
              <a:rPr lang="en-GB" dirty="0" smtClean="0"/>
              <a:t>Today we will start to look at the relationship between two variables</a:t>
            </a:r>
          </a:p>
          <a:p>
            <a:pPr lvl="1"/>
            <a:r>
              <a:rPr lang="en-GB" dirty="0" smtClean="0"/>
              <a:t>Is module attendance related to the final module result? 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6649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Correlation Coefficients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533400" y="1108438"/>
            <a:ext cx="4170575" cy="5386630"/>
          </a:xfrm>
        </p:spPr>
        <p:txBody>
          <a:bodyPr>
            <a:normAutofit/>
          </a:bodyPr>
          <a:lstStyle/>
          <a:p>
            <a:r>
              <a:rPr lang="en-GB" dirty="0" smtClean="0"/>
              <a:t>We can graphically relate the two variables </a:t>
            </a:r>
            <a:r>
              <a:rPr lang="en-GB" i="1" dirty="0" smtClean="0"/>
              <a:t>Attendance</a:t>
            </a:r>
            <a:r>
              <a:rPr lang="en-GB" dirty="0" smtClean="0"/>
              <a:t> and </a:t>
            </a:r>
            <a:r>
              <a:rPr lang="en-GB" i="1" dirty="0" smtClean="0"/>
              <a:t>Result</a:t>
            </a:r>
            <a:r>
              <a:rPr lang="en-GB" dirty="0" smtClean="0"/>
              <a:t> using a scatterplot</a:t>
            </a:r>
          </a:p>
          <a:p>
            <a:r>
              <a:rPr lang="en-GB" dirty="0" smtClean="0"/>
              <a:t>Suppose we plot attendance against result</a:t>
            </a:r>
          </a:p>
          <a:p>
            <a:pPr lvl="1"/>
            <a:r>
              <a:rPr lang="en-GB" dirty="0" smtClean="0"/>
              <a:t>If the points all fall along a straight line then we say that the two variables are </a:t>
            </a:r>
            <a:r>
              <a:rPr lang="en-GB" i="1" dirty="0" smtClean="0"/>
              <a:t>perfectly correlated</a:t>
            </a:r>
            <a:endParaRPr lang="en-GB" dirty="0" smtClean="0"/>
          </a:p>
          <a:p>
            <a:pPr lvl="1"/>
            <a:r>
              <a:rPr lang="en-GB" dirty="0" smtClean="0"/>
              <a:t>If we know the value of one variable then we can calculate the value of the other variable</a:t>
            </a:r>
          </a:p>
          <a:p>
            <a:r>
              <a:rPr lang="en-GB" dirty="0" smtClean="0"/>
              <a:t>Graphs like this are useful, but a numerical measure is better</a:t>
            </a:r>
          </a:p>
          <a:p>
            <a:endParaRPr lang="en-GB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5476973" y="1753386"/>
            <a:ext cx="0" cy="3063711"/>
          </a:xfrm>
          <a:prstGeom prst="line">
            <a:avLst/>
          </a:prstGeom>
          <a:ln w="38100"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5476973" y="4817097"/>
            <a:ext cx="2978870" cy="0"/>
          </a:xfrm>
          <a:prstGeom prst="line">
            <a:avLst/>
          </a:prstGeom>
          <a:ln w="38100"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6259397" y="5005633"/>
            <a:ext cx="18053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% Attendance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5061634" y="1299214"/>
            <a:ext cx="10743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% Result</a:t>
            </a:r>
            <a:endParaRPr lang="en-GB" dirty="0"/>
          </a:p>
        </p:txBody>
      </p:sp>
      <p:sp>
        <p:nvSpPr>
          <p:cNvPr id="17" name="Oval 16"/>
          <p:cNvSpPr/>
          <p:nvPr/>
        </p:nvSpPr>
        <p:spPr>
          <a:xfrm>
            <a:off x="5751921" y="4389355"/>
            <a:ext cx="103695" cy="103695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/>
          <p:cNvSpPr/>
          <p:nvPr/>
        </p:nvSpPr>
        <p:spPr>
          <a:xfrm>
            <a:off x="5980521" y="4159578"/>
            <a:ext cx="103695" cy="103695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/>
          <p:cNvSpPr/>
          <p:nvPr/>
        </p:nvSpPr>
        <p:spPr>
          <a:xfrm>
            <a:off x="6259397" y="3864203"/>
            <a:ext cx="103695" cy="103695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/>
          <p:cNvSpPr/>
          <p:nvPr/>
        </p:nvSpPr>
        <p:spPr>
          <a:xfrm>
            <a:off x="6537685" y="3566083"/>
            <a:ext cx="103695" cy="103695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/>
          <p:cNvSpPr/>
          <p:nvPr/>
        </p:nvSpPr>
        <p:spPr>
          <a:xfrm>
            <a:off x="6793584" y="3291525"/>
            <a:ext cx="103695" cy="103695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/>
          <p:cNvSpPr/>
          <p:nvPr/>
        </p:nvSpPr>
        <p:spPr>
          <a:xfrm>
            <a:off x="7060674" y="3018935"/>
            <a:ext cx="103695" cy="103695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/>
          <p:cNvSpPr/>
          <p:nvPr/>
        </p:nvSpPr>
        <p:spPr>
          <a:xfrm>
            <a:off x="7266494" y="2795049"/>
            <a:ext cx="103695" cy="103695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Oval 23"/>
          <p:cNvSpPr/>
          <p:nvPr/>
        </p:nvSpPr>
        <p:spPr>
          <a:xfrm>
            <a:off x="7494306" y="2559770"/>
            <a:ext cx="103695" cy="103695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Oval 24"/>
          <p:cNvSpPr/>
          <p:nvPr/>
        </p:nvSpPr>
        <p:spPr>
          <a:xfrm>
            <a:off x="7717348" y="2340990"/>
            <a:ext cx="103695" cy="103695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Oval 25"/>
          <p:cNvSpPr/>
          <p:nvPr/>
        </p:nvSpPr>
        <p:spPr>
          <a:xfrm>
            <a:off x="7942082" y="2108853"/>
            <a:ext cx="103695" cy="103695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0" name="Straight Connector 29"/>
          <p:cNvCxnSpPr/>
          <p:nvPr/>
        </p:nvCxnSpPr>
        <p:spPr>
          <a:xfrm flipV="1">
            <a:off x="5597167" y="1934852"/>
            <a:ext cx="2600224" cy="27337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6554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Correlation coefficients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59402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Most methods of correlation were designed to measure the degree by which two variables are linearly related</a:t>
            </a:r>
          </a:p>
          <a:p>
            <a:pPr lvl="1"/>
            <a:r>
              <a:rPr lang="en-GB" dirty="0" smtClean="0"/>
              <a:t>High-dimensional correlation techniques exist but are beyond the scope of this module</a:t>
            </a:r>
          </a:p>
          <a:p>
            <a:r>
              <a:rPr lang="en-GB" dirty="0" smtClean="0"/>
              <a:t>The correlation coefficient </a:t>
            </a:r>
            <a:r>
              <a:rPr lang="en-GB" dirty="0" err="1" smtClean="0"/>
              <a:t>r</a:t>
            </a:r>
            <a:r>
              <a:rPr lang="en-GB" baseline="-25000" dirty="0" err="1" smtClean="0"/>
              <a:t>xy</a:t>
            </a:r>
            <a:r>
              <a:rPr lang="en-GB" dirty="0" smtClean="0"/>
              <a:t> shows the degree of association between x and y and can take values from -1.0 to +1.0</a:t>
            </a:r>
          </a:p>
          <a:p>
            <a:r>
              <a:rPr lang="en-GB" dirty="0" smtClean="0"/>
              <a:t>The sign of </a:t>
            </a:r>
            <a:r>
              <a:rPr lang="en-GB" dirty="0" err="1" smtClean="0"/>
              <a:t>r</a:t>
            </a:r>
            <a:r>
              <a:rPr lang="en-GB" baseline="-25000" dirty="0" err="1"/>
              <a:t>xy</a:t>
            </a:r>
            <a:r>
              <a:rPr lang="en-GB" dirty="0" smtClean="0"/>
              <a:t> shows how the variables are related</a:t>
            </a:r>
          </a:p>
          <a:p>
            <a:pPr lvl="1"/>
            <a:r>
              <a:rPr lang="en-GB" dirty="0" smtClean="0"/>
              <a:t>Positive values indicate that low values in x are related to low values in y, and high values in x are related to high values in y</a:t>
            </a:r>
          </a:p>
          <a:p>
            <a:pPr lvl="1"/>
            <a:r>
              <a:rPr lang="en-GB" dirty="0" smtClean="0"/>
              <a:t>Negative </a:t>
            </a:r>
            <a:r>
              <a:rPr lang="en-GB" dirty="0"/>
              <a:t>values indicate that low values in x are related to </a:t>
            </a:r>
            <a:r>
              <a:rPr lang="en-GB" dirty="0" smtClean="0"/>
              <a:t>high values </a:t>
            </a:r>
            <a:r>
              <a:rPr lang="en-GB" dirty="0"/>
              <a:t>in y, and high values in x are related to </a:t>
            </a:r>
            <a:r>
              <a:rPr lang="en-GB" dirty="0" smtClean="0"/>
              <a:t>low values </a:t>
            </a:r>
            <a:r>
              <a:rPr lang="en-GB" dirty="0"/>
              <a:t>in </a:t>
            </a:r>
            <a:r>
              <a:rPr lang="en-GB" dirty="0" smtClean="0"/>
              <a:t>y</a:t>
            </a:r>
          </a:p>
          <a:p>
            <a:r>
              <a:rPr lang="en-GB" dirty="0" smtClean="0"/>
              <a:t>When </a:t>
            </a:r>
            <a:r>
              <a:rPr lang="en-GB" dirty="0" err="1" smtClean="0"/>
              <a:t>r</a:t>
            </a:r>
            <a:r>
              <a:rPr lang="en-GB" baseline="-25000" dirty="0" err="1"/>
              <a:t>xy</a:t>
            </a:r>
            <a:r>
              <a:rPr lang="en-GB" dirty="0" smtClean="0"/>
              <a:t> = 0 no relationship exists between x and y</a:t>
            </a:r>
          </a:p>
          <a:p>
            <a:r>
              <a:rPr lang="en-GB" dirty="0" smtClean="0"/>
              <a:t>The strength of the relationship is proportional to the absolute value of </a:t>
            </a:r>
            <a:r>
              <a:rPr lang="en-GB" dirty="0" err="1" smtClean="0"/>
              <a:t>r</a:t>
            </a:r>
            <a:r>
              <a:rPr lang="en-GB" baseline="-25000" dirty="0" err="1"/>
              <a:t>xy</a:t>
            </a:r>
            <a:endParaRPr lang="en-GB" dirty="0" smtClean="0"/>
          </a:p>
          <a:p>
            <a:pPr lvl="1"/>
            <a:r>
              <a:rPr lang="en-GB" dirty="0" smtClean="0"/>
              <a:t>The higher the value, the more strongly related the two variables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06356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Correlation coefficients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7"/>
            <a:ext cx="8229600" cy="1707728"/>
          </a:xfrm>
        </p:spPr>
        <p:txBody>
          <a:bodyPr/>
          <a:lstStyle/>
          <a:p>
            <a:r>
              <a:rPr lang="en-GB" dirty="0" smtClean="0"/>
              <a:t>Correlation DOES NOT IMPLY causation</a:t>
            </a:r>
          </a:p>
          <a:p>
            <a:r>
              <a:rPr lang="en-GB" dirty="0" smtClean="0"/>
              <a:t>It can also provide some weird results…</a:t>
            </a:r>
          </a:p>
          <a:p>
            <a:r>
              <a:rPr lang="en-GB" dirty="0" smtClean="0"/>
              <a:t>A value of </a:t>
            </a:r>
            <a:r>
              <a:rPr lang="en-GB" dirty="0" err="1" smtClean="0"/>
              <a:t>r</a:t>
            </a:r>
            <a:r>
              <a:rPr lang="en-GB" baseline="-25000" dirty="0" err="1" smtClean="0"/>
              <a:t>xy</a:t>
            </a:r>
            <a:r>
              <a:rPr lang="en-GB" dirty="0" smtClean="0"/>
              <a:t>= ±0.5 is the minimum needed to say that a relationship exists between x and y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  <p:pic>
        <p:nvPicPr>
          <p:cNvPr id="37890" name="Picture 2" descr="http://upload.wikimedia.org/wikipedia/commons/thumb/d/d4/Correlation_examples2.svg/1000px-Correlation_examples2.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792007"/>
            <a:ext cx="8422033" cy="3848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41999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Pearson Correlation Coefficient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7"/>
                <a:ext cx="8337223" cy="5584593"/>
              </a:xfrm>
            </p:spPr>
            <p:txBody>
              <a:bodyPr/>
              <a:lstStyle/>
              <a:p>
                <a:r>
                  <a:rPr lang="en-GB" dirty="0" smtClean="0"/>
                  <a:t>The most commonly-used measure of correlation is the </a:t>
                </a:r>
                <a:r>
                  <a:rPr lang="en-GB" i="1" dirty="0" smtClean="0"/>
                  <a:t>Pearson product-moment correlation coefficient, </a:t>
                </a:r>
                <a:r>
                  <a:rPr lang="en-GB" dirty="0" err="1"/>
                  <a:t>r</a:t>
                </a:r>
                <a:r>
                  <a:rPr lang="en-GB" baseline="-25000" dirty="0" err="1"/>
                  <a:t>xy</a:t>
                </a:r>
                <a:endParaRPr lang="en-GB" i="1" dirty="0" smtClean="0"/>
              </a:p>
              <a:p>
                <a:r>
                  <a:rPr lang="en-GB" dirty="0" smtClean="0"/>
                  <a:t>This describes the relationship between to variables x and y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𝑟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𝑥𝑦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𝐶𝑜𝑣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𝑥𝑦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𝑥</m:t>
                            </m:r>
                          </m:sub>
                        </m:sSub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𝑦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dirty="0" smtClean="0"/>
                  <a:t> </a:t>
                </a:r>
              </a:p>
              <a:p>
                <a:pPr marL="0" indent="0">
                  <a:buNone/>
                </a:pPr>
                <a:r>
                  <a:rPr lang="en-GB" dirty="0" smtClean="0"/>
                  <a:t>Where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𝐶𝑜𝑣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𝑥𝑦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(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−</m:t>
                            </m:r>
                            <m:acc>
                              <m:accPr>
                                <m:chr m:val="̅"/>
                                <m:ctrlP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𝑋</m:t>
                                </m:r>
                              </m:e>
                            </m:acc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)(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𝑌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−</m:t>
                            </m:r>
                            <m:acc>
                              <m:accPr>
                                <m:chr m:val="̅"/>
                                <m:ctrlP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𝑌</m:t>
                                </m:r>
                              </m:e>
                            </m:acc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)</m:t>
                            </m:r>
                          </m:e>
                        </m:nary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𝑁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−1</m:t>
                        </m:r>
                      </m:den>
                    </m:f>
                  </m:oMath>
                </a14:m>
                <a:r>
                  <a:rPr lang="en-GB" dirty="0" smtClean="0"/>
                  <a:t> 		or	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𝐶𝑜𝑣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𝑥𝑦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𝑥𝑦</m:t>
                            </m:r>
                          </m:e>
                        </m:nary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𝑁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−1</m:t>
                        </m:r>
                      </m:den>
                    </m:f>
                  </m:oMath>
                </a14:m>
                <a:endParaRPr lang="en-GB" dirty="0" smtClean="0"/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=(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𝑋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−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/>
                  <a:t>, the deviation scores for X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𝑦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=(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𝑌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−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𝑌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/>
                  <a:t>, the deviation scores for </a:t>
                </a:r>
                <a:r>
                  <a:rPr lang="en-GB" dirty="0" smtClean="0"/>
                  <a:t>Y</a:t>
                </a:r>
                <a:endParaRPr lang="en-GB" dirty="0"/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nary>
                      <m:naryPr>
                        <m:chr m:val="∑"/>
                        <m:subHide m:val="on"/>
                        <m:supHide m:val="on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naryPr>
                      <m:sub/>
                      <m:sup/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𝑥𝑦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= </m:t>
                        </m:r>
                      </m:e>
                    </m:nary>
                  </m:oMath>
                </a14:m>
                <a:r>
                  <a:rPr lang="en-GB" dirty="0" smtClean="0"/>
                  <a:t> </a:t>
                </a:r>
                <a:r>
                  <a:rPr lang="en-GB" dirty="0"/>
                  <a:t>the </a:t>
                </a:r>
                <a:r>
                  <a:rPr lang="en-GB" dirty="0" smtClean="0"/>
                  <a:t>sum of the products of the paired deviation scores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𝑁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 smtClean="0"/>
                  <a:t> the number of pairs of scores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𝑆𝐷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 </m:t>
                    </m:r>
                  </m:oMath>
                </a14:m>
                <a:r>
                  <a:rPr lang="en-GB" dirty="0" smtClean="0"/>
                  <a:t>the standard deviation of X</a:t>
                </a:r>
                <a:endParaRPr lang="en-GB" dirty="0"/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𝑆𝐷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 </m:t>
                    </m:r>
                  </m:oMath>
                </a14:m>
                <a:r>
                  <a:rPr lang="en-GB" dirty="0"/>
                  <a:t>the standard deviation of </a:t>
                </a:r>
                <a:r>
                  <a:rPr lang="en-GB" dirty="0" smtClean="0"/>
                  <a:t>Y</a:t>
                </a:r>
                <a:endParaRPr lang="en-GB" dirty="0"/>
              </a:p>
              <a:p>
                <a:pPr marL="457200" lvl="1" indent="0">
                  <a:buNone/>
                </a:pPr>
                <a:endParaRPr lang="en-GB" dirty="0" smtClean="0"/>
              </a:p>
              <a:p>
                <a:pPr marL="457200" lvl="1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7"/>
                <a:ext cx="8337223" cy="5584593"/>
              </a:xfrm>
              <a:blipFill rotWithShape="0">
                <a:blip r:embed="rId4"/>
                <a:stretch>
                  <a:fillRect l="-805" t="-655" r="-29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442017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5" name="Content Placeholder 4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310836397"/>
                  </p:ext>
                </p:extLst>
              </p:nvPr>
            </p:nvGraphicFramePr>
            <p:xfrm>
              <a:off x="533400" y="1122363"/>
              <a:ext cx="8337552" cy="3739071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1389592"/>
                    <a:gridCol w="1389592"/>
                    <a:gridCol w="1389592"/>
                    <a:gridCol w="1389592"/>
                    <a:gridCol w="1389592"/>
                    <a:gridCol w="1389592"/>
                  </a:tblGrid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Persons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err="1" smtClean="0"/>
                            <a:t>xy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Alice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37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-1.8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-4.8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8.64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Bob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41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-3.96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Charlotte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9.2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75.44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David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-6.8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-1.36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Eve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36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-2.8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5.04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442172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N=5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∑"/>
                                    <m:subHide m:val="on"/>
                                    <m:supHide m:val="on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𝑋</m:t>
                                    </m:r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=194</m:t>
                                    </m:r>
                                  </m:e>
                                </m:nary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∑"/>
                                    <m:subHide m:val="on"/>
                                    <m:supHide m:val="on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𝑌</m:t>
                                    </m:r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=399</m:t>
                                    </m:r>
                                  </m:e>
                                </m:nary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∑"/>
                                    <m:subHide m:val="on"/>
                                    <m:supHide m:val="on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𝑥𝑦</m:t>
                                    </m:r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=83.8</m:t>
                                    </m:r>
                                  </m:e>
                                </m:nary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endParaRPr lang="en-GB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acc>
                                  <m:accPr>
                                    <m:chr m:val="̅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𝑋</m:t>
                                    </m:r>
                                  </m:e>
                                </m:acc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=38.8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acc>
                                  <m:accPr>
                                    <m:chr m:val="̅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𝑌</m:t>
                                    </m:r>
                                  </m:e>
                                </m:acc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=79.8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𝑆𝐷</m:t>
                                    </m:r>
                                  </m:e>
                                  <m:sub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sub>
                                </m:sSub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=6.1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𝑆𝐷</m:t>
                                    </m:r>
                                  </m:e>
                                  <m:sub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𝑦</m:t>
                                    </m:r>
                                  </m:sub>
                                </m:sSub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=4.9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5" name="Content Placeholder 4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310836397"/>
                  </p:ext>
                </p:extLst>
              </p:nvPr>
            </p:nvGraphicFramePr>
            <p:xfrm>
              <a:off x="533400" y="1122363"/>
              <a:ext cx="8337552" cy="3742500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1389592"/>
                    <a:gridCol w="1389592"/>
                    <a:gridCol w="1389592"/>
                    <a:gridCol w="1389592"/>
                    <a:gridCol w="1389592"/>
                    <a:gridCol w="1389592"/>
                  </a:tblGrid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Persons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err="1" smtClean="0"/>
                            <a:t>xy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Alice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37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-1.8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-4.8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8.64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Bob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41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-3.96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Charlotte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9.2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75.44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David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-6.8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-1.36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Eve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36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-2.8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5.04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755714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N=5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3"/>
                          <a:stretch>
                            <a:fillRect l="-100000" t="-299194" r="-400877" b="-10241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3"/>
                          <a:stretch>
                            <a:fillRect l="-199127" t="-299194" r="-299127" b="-10241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3"/>
                          <a:stretch>
                            <a:fillRect l="-500439" t="-299194" r="-439" b="-102419"/>
                          </a:stretch>
                        </a:blipFill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endParaRPr lang="en-GB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0">
                          <a:blip r:embed="rId3"/>
                          <a:stretch>
                            <a:fillRect l="-100000" t="-811475" r="-400877" b="-10819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0">
                          <a:blip r:embed="rId3"/>
                          <a:stretch>
                            <a:fillRect l="-199127" t="-811475" r="-299127" b="-10819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</a:tr>
                  <a:tr h="390906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0">
                          <a:blip r:embed="rId3"/>
                          <a:stretch>
                            <a:fillRect l="-100000" t="-868750" r="-400877" b="-312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0">
                          <a:blip r:embed="rId3"/>
                          <a:stretch>
                            <a:fillRect l="-199127" t="-868750" r="-299127" b="-312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Fallback>
      </mc:AlternateContent>
      <p:sp>
        <p:nvSpPr>
          <p:cNvPr id="4" name="Content Placeholder 2"/>
          <p:cNvSpPr txBox="1">
            <a:spLocks/>
          </p:cNvSpPr>
          <p:nvPr/>
        </p:nvSpPr>
        <p:spPr>
          <a:xfrm>
            <a:off x="533399" y="4939645"/>
            <a:ext cx="8337223" cy="168739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+mj-lt"/>
              <a:buAutoNum type="arabicPeriod"/>
            </a:pPr>
            <a:r>
              <a:rPr lang="en-GB" dirty="0" smtClean="0"/>
              <a:t>Find the number of pairs in the scores (normally the number of subjects). In this case N=5.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Find the mean and standard deviations for X and Y</a:t>
            </a:r>
          </a:p>
        </p:txBody>
      </p:sp>
    </p:spTree>
    <p:extLst>
      <p:ext uri="{BB962C8B-B14F-4D97-AF65-F5344CB8AC3E}">
        <p14:creationId xmlns:p14="http://schemas.microsoft.com/office/powerpoint/2010/main" val="2435904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5" name="Content Placeholder 4"/>
              <p:cNvGraphicFramePr>
                <a:graphicFrameLocks noGrp="1"/>
              </p:cNvGraphicFramePr>
              <p:nvPr>
                <p:ph idx="1"/>
              </p:nvPr>
            </p:nvGraphicFramePr>
            <p:xfrm>
              <a:off x="533400" y="1122363"/>
              <a:ext cx="8337552" cy="3739071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1389592"/>
                    <a:gridCol w="1389592"/>
                    <a:gridCol w="1389592"/>
                    <a:gridCol w="1389592"/>
                    <a:gridCol w="1389592"/>
                    <a:gridCol w="1389592"/>
                  </a:tblGrid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Persons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err="1" smtClean="0"/>
                            <a:t>xy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Alice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37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-1.8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-4.8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8.64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Bob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41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-3.96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Charlotte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9.2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75.44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David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-6.8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-1.36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Eve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36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-2.8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5.04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442172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N=5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∑"/>
                                    <m:subHide m:val="on"/>
                                    <m:supHide m:val="on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𝑋</m:t>
                                    </m:r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=194</m:t>
                                    </m:r>
                                  </m:e>
                                </m:nary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∑"/>
                                    <m:subHide m:val="on"/>
                                    <m:supHide m:val="on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𝑌</m:t>
                                    </m:r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=399</m:t>
                                    </m:r>
                                  </m:e>
                                </m:nary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∑"/>
                                    <m:subHide m:val="on"/>
                                    <m:supHide m:val="on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𝑥𝑦</m:t>
                                    </m:r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=83.8</m:t>
                                    </m:r>
                                  </m:e>
                                </m:nary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endParaRPr lang="en-GB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acc>
                                  <m:accPr>
                                    <m:chr m:val="̅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𝑋</m:t>
                                    </m:r>
                                  </m:e>
                                </m:acc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=38.8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acc>
                                  <m:accPr>
                                    <m:chr m:val="̅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𝑌</m:t>
                                    </m:r>
                                  </m:e>
                                </m:acc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=79.8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𝑆𝐷</m:t>
                                    </m:r>
                                  </m:e>
                                  <m:sub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sub>
                                </m:sSub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=6.1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𝑆𝐷</m:t>
                                    </m:r>
                                  </m:e>
                                  <m:sub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𝑦</m:t>
                                    </m:r>
                                  </m:sub>
                                </m:sSub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=4.9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5" name="Content Placeholder 4"/>
              <p:cNvGraphicFramePr>
                <a:graphicFrameLocks noGrp="1"/>
              </p:cNvGraphicFramePr>
              <p:nvPr>
                <p:ph idx="1"/>
              </p:nvPr>
            </p:nvGraphicFramePr>
            <p:xfrm>
              <a:off x="533400" y="1122363"/>
              <a:ext cx="8337552" cy="3742500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1389592"/>
                    <a:gridCol w="1389592"/>
                    <a:gridCol w="1389592"/>
                    <a:gridCol w="1389592"/>
                    <a:gridCol w="1389592"/>
                    <a:gridCol w="1389592"/>
                  </a:tblGrid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Persons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err="1" smtClean="0"/>
                            <a:t>xy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Alice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37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-1.8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-4.8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8.64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Bob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41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-3.96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Charlotte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9.2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75.44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David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-6.8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-1.36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Eve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36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-2.8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5.04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755714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N=5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2"/>
                          <a:stretch>
                            <a:fillRect l="-100000" t="-299194" r="-400877" b="-10241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2"/>
                          <a:stretch>
                            <a:fillRect l="-199127" t="-299194" r="-299127" b="-10241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2"/>
                          <a:stretch>
                            <a:fillRect l="-500439" t="-299194" r="-439" b="-102419"/>
                          </a:stretch>
                        </a:blipFill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endParaRPr lang="en-GB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0">
                          <a:blip r:embed="rId2"/>
                          <a:stretch>
                            <a:fillRect l="-100000" t="-811475" r="-400877" b="-10819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0">
                          <a:blip r:embed="rId2"/>
                          <a:stretch>
                            <a:fillRect l="-199127" t="-811475" r="-299127" b="-10819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</a:tr>
                  <a:tr h="390906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0">
                          <a:blip r:embed="rId2"/>
                          <a:stretch>
                            <a:fillRect l="-100000" t="-868750" r="-400877" b="-312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0">
                          <a:blip r:embed="rId2"/>
                          <a:stretch>
                            <a:fillRect l="-199127" t="-868750" r="-299127" b="-312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Fallback>
      </mc:AlternateContent>
      <p:sp>
        <p:nvSpPr>
          <p:cNvPr id="4" name="Content Placeholder 2"/>
          <p:cNvSpPr txBox="1">
            <a:spLocks/>
          </p:cNvSpPr>
          <p:nvPr/>
        </p:nvSpPr>
        <p:spPr>
          <a:xfrm>
            <a:off x="533399" y="4939645"/>
            <a:ext cx="8337223" cy="168739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 lnSpcReduction="10000"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+mj-lt"/>
              <a:buAutoNum type="arabicPeriod" startAt="3"/>
            </a:pPr>
            <a:r>
              <a:rPr lang="en-GB" dirty="0"/>
              <a:t>Find x by subtracting the mean (38.8) from each score on X</a:t>
            </a:r>
          </a:p>
          <a:p>
            <a:pPr marL="457200" indent="-457200">
              <a:buFont typeface="+mj-lt"/>
              <a:buAutoNum type="arabicPeriod" startAt="3"/>
            </a:pPr>
            <a:r>
              <a:rPr lang="en-GB" dirty="0"/>
              <a:t>Find </a:t>
            </a:r>
            <a:r>
              <a:rPr lang="en-GB" dirty="0" smtClean="0"/>
              <a:t>y </a:t>
            </a:r>
            <a:r>
              <a:rPr lang="en-GB" dirty="0"/>
              <a:t>by subtracting the mean </a:t>
            </a:r>
            <a:r>
              <a:rPr lang="en-GB" dirty="0" smtClean="0"/>
              <a:t>(79.8</a:t>
            </a:r>
            <a:r>
              <a:rPr lang="en-GB" dirty="0"/>
              <a:t>) from each score on </a:t>
            </a:r>
            <a:r>
              <a:rPr lang="en-GB" dirty="0" smtClean="0"/>
              <a:t>Y</a:t>
            </a:r>
          </a:p>
          <a:p>
            <a:pPr marL="457200" indent="-457200">
              <a:buFont typeface="+mj-lt"/>
              <a:buAutoNum type="arabicPeriod" startAt="3"/>
            </a:pPr>
            <a:r>
              <a:rPr lang="en-GB" dirty="0" smtClean="0"/>
              <a:t>Multiply each value of x with each value of y to get </a:t>
            </a:r>
            <a:r>
              <a:rPr lang="en-GB" dirty="0" err="1" smtClean="0"/>
              <a:t>xy</a:t>
            </a:r>
            <a:endParaRPr lang="en-GB" dirty="0" smtClean="0"/>
          </a:p>
          <a:p>
            <a:pPr marL="457200" indent="-457200">
              <a:buFont typeface="+mj-lt"/>
              <a:buAutoNum type="arabicPeriod" startAt="3"/>
            </a:pPr>
            <a:r>
              <a:rPr lang="en-GB" dirty="0" smtClean="0"/>
              <a:t>Get the sum of all values of </a:t>
            </a:r>
            <a:r>
              <a:rPr lang="en-GB" dirty="0" err="1" smtClean="0"/>
              <a:t>xy</a:t>
            </a:r>
            <a:r>
              <a:rPr lang="en-GB" dirty="0" smtClean="0"/>
              <a:t> (83.8)</a:t>
            </a:r>
            <a:endParaRPr lang="en-GB" dirty="0"/>
          </a:p>
          <a:p>
            <a:pPr marL="457200" indent="-457200">
              <a:buFont typeface="+mj-lt"/>
              <a:buAutoNum type="arabicPeriod" startAt="3"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3874143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5" name="Content Placeholder 4"/>
              <p:cNvGraphicFramePr>
                <a:graphicFrameLocks noGrp="1"/>
              </p:cNvGraphicFramePr>
              <p:nvPr>
                <p:ph idx="1"/>
              </p:nvPr>
            </p:nvGraphicFramePr>
            <p:xfrm>
              <a:off x="533400" y="1122363"/>
              <a:ext cx="8337552" cy="3739071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1389592"/>
                    <a:gridCol w="1389592"/>
                    <a:gridCol w="1389592"/>
                    <a:gridCol w="1389592"/>
                    <a:gridCol w="1389592"/>
                    <a:gridCol w="1389592"/>
                  </a:tblGrid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Persons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err="1" smtClean="0"/>
                            <a:t>xy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Alice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37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-1.8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-4.8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8.64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Bob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41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-3.96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Charlotte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9.2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75.44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David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-6.8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-1.36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Eve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36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-2.8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5.04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442172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N=5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∑"/>
                                    <m:subHide m:val="on"/>
                                    <m:supHide m:val="on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𝑋</m:t>
                                    </m:r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=194</m:t>
                                    </m:r>
                                  </m:e>
                                </m:nary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∑"/>
                                    <m:subHide m:val="on"/>
                                    <m:supHide m:val="on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𝑌</m:t>
                                    </m:r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=399</m:t>
                                    </m:r>
                                  </m:e>
                                </m:nary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∑"/>
                                    <m:subHide m:val="on"/>
                                    <m:supHide m:val="on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𝑥𝑦</m:t>
                                    </m:r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=83.8</m:t>
                                    </m:r>
                                  </m:e>
                                </m:nary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endParaRPr lang="en-GB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acc>
                                  <m:accPr>
                                    <m:chr m:val="̅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𝑋</m:t>
                                    </m:r>
                                  </m:e>
                                </m:acc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=38.8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acc>
                                  <m:accPr>
                                    <m:chr m:val="̅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𝑌</m:t>
                                    </m:r>
                                  </m:e>
                                </m:acc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=79.8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𝑆𝐷</m:t>
                                    </m:r>
                                  </m:e>
                                  <m:sub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sub>
                                </m:sSub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=6.1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𝑆𝐷</m:t>
                                    </m:r>
                                  </m:e>
                                  <m:sub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𝑦</m:t>
                                    </m:r>
                                  </m:sub>
                                </m:sSub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=4.9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5" name="Content Placeholder 4"/>
              <p:cNvGraphicFramePr>
                <a:graphicFrameLocks noGrp="1"/>
              </p:cNvGraphicFramePr>
              <p:nvPr>
                <p:ph idx="1"/>
              </p:nvPr>
            </p:nvGraphicFramePr>
            <p:xfrm>
              <a:off x="533400" y="1122363"/>
              <a:ext cx="8337552" cy="3742500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1389592"/>
                    <a:gridCol w="1389592"/>
                    <a:gridCol w="1389592"/>
                    <a:gridCol w="1389592"/>
                    <a:gridCol w="1389592"/>
                    <a:gridCol w="1389592"/>
                  </a:tblGrid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Persons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err="1" smtClean="0"/>
                            <a:t>xy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Alice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37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-1.8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-4.8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8.64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Bob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41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-3.96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Charlotte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9.2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75.44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David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-6.8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-1.36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Eve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36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-2.8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5.04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755714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N=5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2"/>
                          <a:stretch>
                            <a:fillRect l="-100000" t="-299194" r="-400877" b="-10241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2"/>
                          <a:stretch>
                            <a:fillRect l="-199127" t="-299194" r="-299127" b="-10241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2"/>
                          <a:stretch>
                            <a:fillRect l="-500439" t="-299194" r="-439" b="-102419"/>
                          </a:stretch>
                        </a:blipFill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endParaRPr lang="en-GB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0">
                          <a:blip r:embed="rId2"/>
                          <a:stretch>
                            <a:fillRect l="-100000" t="-811475" r="-400877" b="-10819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0">
                          <a:blip r:embed="rId2"/>
                          <a:stretch>
                            <a:fillRect l="-199127" t="-811475" r="-299127" b="-10819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</a:tr>
                  <a:tr h="390906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0">
                          <a:blip r:embed="rId2"/>
                          <a:stretch>
                            <a:fillRect l="-100000" t="-868750" r="-400877" b="-312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0">
                          <a:blip r:embed="rId2"/>
                          <a:stretch>
                            <a:fillRect l="-199127" t="-868750" r="-299127" b="-312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2"/>
              <p:cNvSpPr txBox="1">
                <a:spLocks/>
              </p:cNvSpPr>
              <p:nvPr/>
            </p:nvSpPr>
            <p:spPr>
              <a:xfrm>
                <a:off x="533399" y="4939645"/>
                <a:ext cx="8337223" cy="1687397"/>
              </a:xfrm>
              <a:prstGeom prst="rect">
                <a:avLst/>
              </a:prstGeom>
            </p:spPr>
            <p:txBody>
              <a:bodyPr vert="horz" lIns="91440" tIns="45720" rIns="91440" bIns="45720" rtlCol="0" anchor="t" anchorCtr="0">
                <a:normAutofit/>
              </a:bodyPr>
              <a:lstStyle>
                <a:lvl1pPr marL="2857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20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1pPr>
                <a:lvl2pPr marL="7429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8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2pPr>
                <a:lvl3pPr marL="12001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6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3pPr>
                <a:lvl4pPr marL="1543050" indent="-1714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4pPr>
                <a:lvl5pPr marL="2000250" indent="-1714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9pPr>
              </a:lstStyle>
              <a:p>
                <a:pPr marL="457200" indent="-457200">
                  <a:buFont typeface="+mj-lt"/>
                  <a:buAutoNum type="arabicPeriod" startAt="7"/>
                </a:pPr>
                <a:r>
                  <a:rPr lang="en-GB" dirty="0" smtClean="0"/>
                  <a:t>Calculate the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𝐶𝑜𝑣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𝑥𝑦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𝑥𝑦</m:t>
                            </m:r>
                          </m:e>
                        </m:nary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𝑁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−1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83.8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5−1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=20.95</m:t>
                    </m:r>
                  </m:oMath>
                </a14:m>
                <a:endParaRPr lang="en-GB" dirty="0" smtClean="0"/>
              </a:p>
              <a:p>
                <a:pPr marL="457200" indent="-457200">
                  <a:buFont typeface="+mj-lt"/>
                  <a:buAutoNum type="arabicPeriod" startAt="7"/>
                </a:pPr>
                <a:r>
                  <a:rPr lang="en-GB" dirty="0" smtClean="0"/>
                  <a:t>Finally calculate the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𝑟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𝑥𝑦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𝐶𝑜𝑣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𝑥𝑦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sub>
                        </m:sSub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𝑦</m:t>
                            </m:r>
                          </m:sub>
                        </m:sSub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20.95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(6.1)(4.9)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20.95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29.89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=+0.70</m:t>
                    </m:r>
                  </m:oMath>
                </a14:m>
                <a:r>
                  <a:rPr lang="en-GB" dirty="0"/>
                  <a:t> </a:t>
                </a:r>
              </a:p>
              <a:p>
                <a:pPr marL="457200" indent="-457200">
                  <a:buFont typeface="+mj-lt"/>
                  <a:buAutoNum type="arabicPeriod" startAt="7"/>
                </a:pPr>
                <a:endParaRPr lang="en-GB" dirty="0" smtClean="0"/>
              </a:p>
            </p:txBody>
          </p:sp>
        </mc:Choice>
        <mc:Fallback xmlns="">
          <p:sp>
            <p:nvSpPr>
              <p:cNvPr id="4" name="Content Placeholder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3399" y="4939645"/>
                <a:ext cx="8337223" cy="1687397"/>
              </a:xfrm>
              <a:prstGeom prst="rect">
                <a:avLst/>
              </a:prstGeom>
              <a:blipFill rotWithShape="0">
                <a:blip r:embed="rId4"/>
                <a:stretch>
                  <a:fillRect l="-29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565004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Interpreting correlation coefficients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Correlation does not imply causation</a:t>
            </a:r>
          </a:p>
          <a:p>
            <a:pPr lvl="1"/>
            <a:r>
              <a:rPr lang="en-GB" dirty="0" smtClean="0"/>
              <a:t>It’s not easy to prove causality so you must have reasons for doing so</a:t>
            </a:r>
          </a:p>
          <a:p>
            <a:r>
              <a:rPr lang="en-GB" dirty="0" smtClean="0"/>
              <a:t>If causation exists then you can do a lot with it</a:t>
            </a:r>
          </a:p>
          <a:p>
            <a:pPr lvl="1"/>
            <a:r>
              <a:rPr lang="en-GB" dirty="0" smtClean="0"/>
              <a:t>Promote the relationship to provide benefits</a:t>
            </a:r>
          </a:p>
          <a:p>
            <a:pPr lvl="1"/>
            <a:r>
              <a:rPr lang="en-GB" dirty="0" smtClean="0"/>
              <a:t>Prevent the cause to avoid harmful consequences</a:t>
            </a:r>
          </a:p>
          <a:p>
            <a:pPr lvl="1"/>
            <a:r>
              <a:rPr lang="en-GB" dirty="0" smtClean="0"/>
              <a:t>Prepare for unavoidable harmful consequences</a:t>
            </a:r>
          </a:p>
          <a:p>
            <a:pPr lvl="1"/>
            <a:r>
              <a:rPr lang="en-GB" dirty="0" smtClean="0"/>
              <a:t>Prosecute the perpetrator of the cause</a:t>
            </a:r>
          </a:p>
          <a:p>
            <a:pPr lvl="1"/>
            <a:r>
              <a:rPr lang="en-GB" dirty="0" smtClean="0"/>
              <a:t>Pontificate about what might happen in the future if the relationship holds over time</a:t>
            </a:r>
          </a:p>
          <a:p>
            <a:pPr lvl="1"/>
            <a:r>
              <a:rPr lang="en-GB" dirty="0" smtClean="0"/>
              <a:t>Probe for knowledge simply out of curiosity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1271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Hill’s criteria for causation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669434"/>
          </a:xfrm>
        </p:spPr>
        <p:txBody>
          <a:bodyPr/>
          <a:lstStyle/>
          <a:p>
            <a:r>
              <a:rPr lang="en-GB" dirty="0" smtClean="0"/>
              <a:t>Medical statistician Austin Bradford Hill defined a set of minimal conditions necessary to accept that a causal relationship between two variables is likely: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 smtClean="0"/>
              <a:t>Strength: The correlation coefficient should be large and statistically significant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 smtClean="0"/>
              <a:t>Consistency: The relationship can be replicated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 smtClean="0"/>
              <a:t>Specificity: If there is no other likely explanation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 smtClean="0"/>
              <a:t>Temporality: The effect always occurs after the cause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 smtClean="0"/>
              <a:t>Gradient: If a greater exposure leads to a greater effect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 smtClean="0"/>
              <a:t>Plausibility: A plausible mechanism exists between cause and effect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 smtClean="0"/>
              <a:t>Coherence: The relationship is compatible with current theory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 smtClean="0"/>
              <a:t>Experiment: If the relationship can be verified experimentally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 smtClean="0"/>
              <a:t>Analogy: There are proven relationships between similar causes and effects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65630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7"/>
            <a:ext cx="8337223" cy="1974127"/>
          </a:xfrm>
        </p:spPr>
        <p:txBody>
          <a:bodyPr>
            <a:normAutofit/>
          </a:bodyPr>
          <a:lstStyle/>
          <a:p>
            <a:r>
              <a:rPr lang="en-GB" dirty="0" smtClean="0"/>
              <a:t>Given the relationships below, discuss how far they meet Hill’s criteria:</a:t>
            </a:r>
          </a:p>
          <a:p>
            <a:pPr lvl="1"/>
            <a:r>
              <a:rPr lang="en-GB" dirty="0" smtClean="0"/>
              <a:t>A correlation between IQ and the number of exams passed</a:t>
            </a:r>
          </a:p>
          <a:p>
            <a:pPr lvl="1"/>
            <a:r>
              <a:rPr lang="en-GB" dirty="0" smtClean="0"/>
              <a:t>A correlation between a person carrying a particular gene and the likelihood of them getting a cancer mediated by that gene</a:t>
            </a:r>
          </a:p>
          <a:p>
            <a:pPr lvl="1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7522" y="2996042"/>
            <a:ext cx="7532016" cy="3575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07863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Spurious Correlations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" y="1257300"/>
            <a:ext cx="9077325" cy="434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66878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Spurious Correlations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962" y="1319212"/>
            <a:ext cx="8982075" cy="4219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14479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Coefficient of determination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Another way to evaluate </a:t>
            </a:r>
            <a:r>
              <a:rPr lang="en-GB" dirty="0" err="1"/>
              <a:t>r</a:t>
            </a:r>
            <a:r>
              <a:rPr lang="en-GB" baseline="-25000" dirty="0" err="1"/>
              <a:t>xy</a:t>
            </a:r>
            <a:r>
              <a:rPr lang="en-GB" dirty="0"/>
              <a:t> </a:t>
            </a:r>
            <a:r>
              <a:rPr lang="en-GB" dirty="0" smtClean="0"/>
              <a:t>is using the </a:t>
            </a:r>
            <a:r>
              <a:rPr lang="en-GB" i="1" dirty="0" smtClean="0"/>
              <a:t>coefficient of determination</a:t>
            </a:r>
            <a:endParaRPr lang="en-GB" dirty="0" smtClean="0"/>
          </a:p>
          <a:p>
            <a:pPr lvl="1"/>
            <a:r>
              <a:rPr lang="en-GB" dirty="0" smtClean="0"/>
              <a:t>This is r</a:t>
            </a:r>
            <a:r>
              <a:rPr lang="en-GB" baseline="-25000" dirty="0" smtClean="0"/>
              <a:t>xy</a:t>
            </a:r>
            <a:r>
              <a:rPr lang="en-GB" baseline="30000" dirty="0" smtClean="0"/>
              <a:t>2</a:t>
            </a:r>
            <a:r>
              <a:rPr lang="en-GB" dirty="0" smtClean="0"/>
              <a:t> and is interpreted as the percentage of the variance in one variable that is explained by knowing the value of the other variable</a:t>
            </a:r>
          </a:p>
          <a:p>
            <a:pPr lvl="1"/>
            <a:r>
              <a:rPr lang="en-GB" dirty="0" smtClean="0"/>
              <a:t>If the correlation between X and Y is 0.7 then</a:t>
            </a:r>
            <a:r>
              <a:rPr lang="en-GB" dirty="0"/>
              <a:t> r</a:t>
            </a:r>
            <a:r>
              <a:rPr lang="en-GB" baseline="-25000" dirty="0"/>
              <a:t>xy</a:t>
            </a:r>
            <a:r>
              <a:rPr lang="en-GB" baseline="30000" dirty="0"/>
              <a:t>2</a:t>
            </a:r>
            <a:r>
              <a:rPr lang="en-GB" dirty="0"/>
              <a:t> </a:t>
            </a:r>
            <a:r>
              <a:rPr lang="en-GB" dirty="0" smtClean="0"/>
              <a:t>= 0.49 = 49%</a:t>
            </a:r>
          </a:p>
          <a:p>
            <a:pPr lvl="1"/>
            <a:r>
              <a:rPr lang="en-GB" dirty="0" smtClean="0"/>
              <a:t>Almost half of the differences in Y are due to differences in X</a:t>
            </a:r>
          </a:p>
          <a:p>
            <a:r>
              <a:rPr lang="en-GB" dirty="0" smtClean="0"/>
              <a:t>Suppose a correlation of 0.6 exists between the number of  risk factors for skin cancer </a:t>
            </a:r>
            <a:r>
              <a:rPr lang="en-GB" dirty="0"/>
              <a:t>(</a:t>
            </a:r>
            <a:r>
              <a:rPr lang="en-GB" dirty="0" smtClean="0"/>
              <a:t>X) a patient has and the likelihood of the patient suffering from </a:t>
            </a:r>
            <a:r>
              <a:rPr lang="en-GB" dirty="0" err="1" smtClean="0"/>
              <a:t>skincancer</a:t>
            </a:r>
            <a:r>
              <a:rPr lang="en-GB" dirty="0" smtClean="0"/>
              <a:t> (Y)</a:t>
            </a:r>
          </a:p>
          <a:p>
            <a:pPr lvl="1"/>
            <a:r>
              <a:rPr lang="en-GB" dirty="0"/>
              <a:t> r</a:t>
            </a:r>
            <a:r>
              <a:rPr lang="en-GB" baseline="-25000" dirty="0"/>
              <a:t>xy</a:t>
            </a:r>
            <a:r>
              <a:rPr lang="en-GB" baseline="30000" dirty="0"/>
              <a:t>2</a:t>
            </a:r>
            <a:r>
              <a:rPr lang="en-GB" dirty="0"/>
              <a:t> </a:t>
            </a:r>
            <a:r>
              <a:rPr lang="en-GB" dirty="0" smtClean="0"/>
              <a:t>= 0.36 = 36%</a:t>
            </a:r>
          </a:p>
          <a:p>
            <a:pPr lvl="1"/>
            <a:r>
              <a:rPr lang="en-GB" dirty="0" smtClean="0"/>
              <a:t>36% of the risk is due to these factors, but 76% is due to other unknown factors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52145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 exercise 1 on the worksheet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8851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Spearman Rank Correlation Coefficient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8"/>
                <a:ext cx="8337223" cy="5198094"/>
              </a:xfrm>
            </p:spPr>
            <p:txBody>
              <a:bodyPr/>
              <a:lstStyle/>
              <a:p>
                <a:r>
                  <a:rPr lang="en-GB" dirty="0" smtClean="0"/>
                  <a:t>The Spearman rank correlation (</a:t>
                </a:r>
                <a:r>
                  <a:rPr lang="en-GB" dirty="0" err="1" smtClean="0"/>
                  <a:t>r</a:t>
                </a:r>
                <a:r>
                  <a:rPr lang="en-GB" baseline="-25000" dirty="0" err="1" smtClean="0"/>
                  <a:t>s</a:t>
                </a:r>
                <a:r>
                  <a:rPr lang="en-GB" dirty="0" smtClean="0"/>
                  <a:t>) aka Spearman’s rho can be used with </a:t>
                </a:r>
                <a:r>
                  <a:rPr lang="en-GB" i="1" dirty="0" smtClean="0"/>
                  <a:t>monotonically</a:t>
                </a:r>
                <a:r>
                  <a:rPr lang="en-GB" dirty="0" smtClean="0"/>
                  <a:t> related data</a:t>
                </a:r>
              </a:p>
              <a:p>
                <a:pPr lvl="1"/>
                <a:r>
                  <a:rPr lang="en-GB" dirty="0" smtClean="0"/>
                  <a:t>i.e. one variable tends to increase when the other increases, although not necessarily in a linear manner</a:t>
                </a:r>
              </a:p>
              <a:p>
                <a:pPr lvl="1"/>
                <a:r>
                  <a:rPr lang="en-GB" dirty="0" smtClean="0"/>
                  <a:t>This can also be used for ranked data</a:t>
                </a:r>
              </a:p>
              <a:p>
                <a:r>
                  <a:rPr lang="en-GB" dirty="0" smtClean="0"/>
                  <a:t>Once the scores have been ranked, the following formula can be used</a:t>
                </a:r>
              </a:p>
              <a:p>
                <a:pPr marL="0" indent="0">
                  <a:buNone/>
                </a:pPr>
                <a:r>
                  <a:rPr lang="en-GB" dirty="0" smtClean="0"/>
                  <a:t>					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𝑟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𝐶𝑜𝑣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𝑥𝑦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𝑟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𝑟</m:t>
                            </m:r>
                          </m:sub>
                        </m:sSub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𝑦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𝑟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dirty="0"/>
                  <a:t> </a:t>
                </a:r>
              </a:p>
              <a:p>
                <a:pPr marL="0" indent="0">
                  <a:buNone/>
                </a:pPr>
                <a:r>
                  <a:rPr lang="en-GB" dirty="0"/>
                  <a:t>Where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𝐶𝑜𝑣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𝑥𝑦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(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−</m:t>
                            </m:r>
                            <m:acc>
                              <m:accPr>
                                <m:chr m:val="̅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𝑋</m:t>
                                </m:r>
                              </m:e>
                            </m:acc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)(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𝑌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−</m:t>
                            </m:r>
                            <m:acc>
                              <m:accPr>
                                <m:chr m:val="̅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𝑌</m:t>
                                </m:r>
                              </m:e>
                            </m:acc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)</m:t>
                            </m:r>
                          </m:e>
                        </m:nary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𝑁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−1</m:t>
                        </m:r>
                      </m:den>
                    </m:f>
                  </m:oMath>
                </a14:m>
                <a:r>
                  <a:rPr lang="en-GB" dirty="0"/>
                  <a:t> 		or	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𝐶𝑜𝑣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𝑥𝑦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𝑥𝑦</m:t>
                            </m:r>
                          </m:e>
                        </m:nary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𝑁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−1</m:t>
                        </m:r>
                      </m:den>
                    </m:f>
                  </m:oMath>
                </a14:m>
                <a:endParaRPr lang="en-GB" dirty="0" smtClean="0"/>
              </a:p>
              <a:p>
                <a:endParaRPr lang="en-GB" dirty="0" smtClean="0"/>
              </a:p>
              <a:p>
                <a:r>
                  <a:rPr lang="en-GB" dirty="0" smtClean="0"/>
                  <a:t>Yes, this is the same as Pearson’s rho; the important difference is in the ranking of the scores. X and Y are ranks, not scores</a:t>
                </a: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8"/>
                <a:ext cx="8337223" cy="5198094"/>
              </a:xfrm>
              <a:blipFill rotWithShape="0">
                <a:blip r:embed="rId2"/>
                <a:stretch>
                  <a:fillRect l="-805" t="-703" r="-109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59261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5" name="Content Placeholder 4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3441849054"/>
                  </p:ext>
                </p:extLst>
              </p:nvPr>
            </p:nvGraphicFramePr>
            <p:xfrm>
              <a:off x="533400" y="1122363"/>
              <a:ext cx="8346649" cy="4109911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1248266"/>
                    <a:gridCol w="1206631"/>
                    <a:gridCol w="671685"/>
                    <a:gridCol w="1326797"/>
                    <a:gridCol w="650450"/>
                    <a:gridCol w="886119"/>
                    <a:gridCol w="886120"/>
                    <a:gridCol w="1470581"/>
                  </a:tblGrid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Persons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err="1" smtClean="0"/>
                            <a:t>X</a:t>
                          </a:r>
                          <a:r>
                            <a:rPr lang="en-GB" baseline="-25000" dirty="0" err="1" smtClean="0"/>
                            <a:t>r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aseline="0" dirty="0" smtClean="0"/>
                            <a:t>Y</a:t>
                          </a:r>
                          <a:r>
                            <a:rPr lang="en-GB" baseline="-25000" dirty="0" smtClean="0"/>
                            <a:t>r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err="1" smtClean="0"/>
                            <a:t>xy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Alice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100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-6.25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Bob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-0.5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-0.5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0.5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Charlotte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1.5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David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90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0.75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Eve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60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1.5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0.75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Frank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-6.25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442172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N = 6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∑"/>
                                    <m:subHide m:val="on"/>
                                    <m:supHide m:val="on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sSub>
                                      <m:sSubPr>
                                        <m:ctrlPr>
                                          <a:rPr lang="en-GB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𝑋</m:t>
                                        </m:r>
                                      </m:e>
                                      <m:sub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𝑟</m:t>
                                        </m:r>
                                      </m:sub>
                                    </m:sSub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=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21</m:t>
                                    </m:r>
                                  </m:e>
                                </m:nary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∑"/>
                                    <m:subHide m:val="on"/>
                                    <m:supHide m:val="on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sSub>
                                      <m:sSubPr>
                                        <m:ctrlPr>
                                          <a:rPr lang="en-GB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𝑌</m:t>
                                        </m:r>
                                      </m:e>
                                      <m:sub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𝑟</m:t>
                                        </m:r>
                                      </m:sub>
                                    </m:sSub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=399</m:t>
                                    </m:r>
                                  </m:e>
                                </m:nary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∑"/>
                                    <m:subHide m:val="on"/>
                                    <m:supHide m:val="on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𝑥𝑦</m:t>
                                    </m:r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=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−9.0</m:t>
                                    </m:r>
                                  </m:e>
                                </m:nary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endParaRPr lang="en-GB"/>
                        </a:p>
                      </a:txBody>
                      <a:tcPr/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acc>
                                  <m:accPr>
                                    <m:chr m:val="̅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sSub>
                                      <m:sSubPr>
                                        <m:ctrlPr>
                                          <a:rPr lang="en-GB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𝑋</m:t>
                                        </m:r>
                                      </m:e>
                                      <m:sub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𝑟</m:t>
                                        </m:r>
                                      </m:sub>
                                    </m:sSub>
                                  </m:e>
                                </m:acc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=38.8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/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acc>
                                  <m:accPr>
                                    <m:chr m:val="̅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sSub>
                                      <m:sSubPr>
                                        <m:ctrlPr>
                                          <a:rPr lang="en-GB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𝑌</m:t>
                                        </m:r>
                                      </m:e>
                                      <m:sub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𝑟</m:t>
                                        </m:r>
                                      </m:sub>
                                    </m:sSub>
                                  </m:e>
                                </m:acc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=79.8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𝑆𝐷</m:t>
                                    </m:r>
                                  </m:e>
                                  <m:sub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  <m:r>
                                      <m:rPr>
                                        <m:sty m:val="p"/>
                                      </m:rPr>
                                      <a:rPr lang="en-GB" b="0" i="0" smtClean="0">
                                        <a:latin typeface="Cambria Math" panose="02040503050406030204" pitchFamily="18" charset="0"/>
                                      </a:rPr>
                                      <m:t>r</m:t>
                                    </m:r>
                                  </m:sub>
                                </m:sSub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=6.1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𝑆𝐷</m:t>
                                    </m:r>
                                  </m:e>
                                  <m:sub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𝑦</m:t>
                                    </m:r>
                                    <m:r>
                                      <m:rPr>
                                        <m:sty m:val="p"/>
                                      </m:rPr>
                                      <a:rPr lang="en-GB" b="0" i="0" smtClean="0">
                                        <a:latin typeface="Cambria Math" panose="02040503050406030204" pitchFamily="18" charset="0"/>
                                      </a:rPr>
                                      <m:t>r</m:t>
                                    </m:r>
                                  </m:sub>
                                </m:sSub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=4.9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5" name="Content Placeholder 4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3441849054"/>
                  </p:ext>
                </p:extLst>
              </p:nvPr>
            </p:nvGraphicFramePr>
            <p:xfrm>
              <a:off x="533400" y="1122363"/>
              <a:ext cx="8346649" cy="4109911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1248266"/>
                    <a:gridCol w="1206631"/>
                    <a:gridCol w="671685"/>
                    <a:gridCol w="1326797"/>
                    <a:gridCol w="650450"/>
                    <a:gridCol w="886119"/>
                    <a:gridCol w="886120"/>
                    <a:gridCol w="1470581"/>
                  </a:tblGrid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Persons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err="1" smtClean="0"/>
                            <a:t>X</a:t>
                          </a:r>
                          <a:r>
                            <a:rPr lang="en-GB" baseline="-25000" dirty="0" err="1" smtClean="0"/>
                            <a:t>r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aseline="0" dirty="0" smtClean="0"/>
                            <a:t>Y</a:t>
                          </a:r>
                          <a:r>
                            <a:rPr lang="en-GB" baseline="-25000" dirty="0" smtClean="0"/>
                            <a:t>r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err="1" smtClean="0"/>
                            <a:t>xy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Alice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100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-6.25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Bob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-0.5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-0.5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0.5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Charlotte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1.5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David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90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0.75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Eve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60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1.5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0.75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Frank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-6.25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755714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N = 6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 gridSpan="2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2"/>
                          <a:stretch>
                            <a:fillRect l="-66558" t="-347581" r="-278571" b="-102419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 gridSpan="2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2"/>
                          <a:stretch>
                            <a:fillRect l="-157846" t="-347581" r="-164000" b="-102419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2"/>
                          <a:stretch>
                            <a:fillRect l="-468465" t="-347581" r="-415" b="-102419"/>
                          </a:stretch>
                        </a:blipFill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endParaRPr lang="en-GB"/>
                        </a:p>
                      </a:txBody>
                      <a:tcPr/>
                    </a:tc>
                    <a:tc gridSpan="2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0">
                          <a:blip r:embed="rId2"/>
                          <a:stretch>
                            <a:fillRect l="-66558" t="-909836" r="-278571" b="-108197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/>
                    </a:tc>
                    <a:tc gridSpan="2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0">
                          <a:blip r:embed="rId2"/>
                          <a:stretch>
                            <a:fillRect l="-157846" t="-909836" r="-164000" b="-108197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</a:tr>
                  <a:tr h="387477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gridSpan="2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0">
                          <a:blip r:embed="rId2"/>
                          <a:stretch>
                            <a:fillRect l="-66558" t="-962500" r="-278571" b="-3125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gridSpan="2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0">
                          <a:blip r:embed="rId2"/>
                          <a:stretch>
                            <a:fillRect l="-157846" t="-962500" r="-164000" b="-3125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Fallback>
      </mc:AlternateContent>
      <p:sp>
        <p:nvSpPr>
          <p:cNvPr id="4" name="Content Placeholder 2"/>
          <p:cNvSpPr txBox="1">
            <a:spLocks/>
          </p:cNvSpPr>
          <p:nvPr/>
        </p:nvSpPr>
        <p:spPr>
          <a:xfrm>
            <a:off x="533399" y="5383676"/>
            <a:ext cx="8337223" cy="1474324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 lnSpcReduction="10000"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+mj-lt"/>
              <a:buAutoNum type="arabicPeriod"/>
            </a:pPr>
            <a:r>
              <a:rPr lang="en-GB" dirty="0" smtClean="0"/>
              <a:t>Find the number of pairs in the scores (normally the number of subjects). In this case N=6.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List the scores for X in ascending order and assign a </a:t>
            </a:r>
            <a:r>
              <a:rPr lang="en-GB" dirty="0"/>
              <a:t>rank </a:t>
            </a:r>
            <a:r>
              <a:rPr lang="en-GB" dirty="0" err="1"/>
              <a:t>X</a:t>
            </a:r>
            <a:r>
              <a:rPr lang="en-GB" baseline="-25000" dirty="0" err="1"/>
              <a:t>r</a:t>
            </a:r>
            <a:endParaRPr lang="en-GB" dirty="0"/>
          </a:p>
          <a:p>
            <a:pPr marL="457200" lvl="1" indent="0">
              <a:buNone/>
            </a:pPr>
            <a:r>
              <a:rPr lang="en-GB" dirty="0" smtClean="0"/>
              <a:t>If two or more scores tie then assign each one an average rank</a:t>
            </a:r>
          </a:p>
        </p:txBody>
      </p:sp>
    </p:spTree>
    <p:extLst>
      <p:ext uri="{BB962C8B-B14F-4D97-AF65-F5344CB8AC3E}">
        <p14:creationId xmlns:p14="http://schemas.microsoft.com/office/powerpoint/2010/main" val="26431577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5" name="Content Placeholder 4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2786465762"/>
                  </p:ext>
                </p:extLst>
              </p:nvPr>
            </p:nvGraphicFramePr>
            <p:xfrm>
              <a:off x="533400" y="1122363"/>
              <a:ext cx="8346649" cy="4109911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1248266"/>
                    <a:gridCol w="1206631"/>
                    <a:gridCol w="671685"/>
                    <a:gridCol w="1326797"/>
                    <a:gridCol w="650450"/>
                    <a:gridCol w="886119"/>
                    <a:gridCol w="886120"/>
                    <a:gridCol w="1470581"/>
                  </a:tblGrid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Persons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err="1" smtClean="0"/>
                            <a:t>X</a:t>
                          </a:r>
                          <a:r>
                            <a:rPr lang="en-GB" baseline="-25000" dirty="0" err="1" smtClean="0"/>
                            <a:t>r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aseline="0" dirty="0" smtClean="0"/>
                            <a:t>Y</a:t>
                          </a:r>
                          <a:r>
                            <a:rPr lang="en-GB" baseline="-25000" dirty="0" smtClean="0"/>
                            <a:t>r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err="1" smtClean="0"/>
                            <a:t>xy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Alice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100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-6.25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Bob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-0.5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-0.5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0.5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Charlotte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1.5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David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90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0.75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Eve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60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1.5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0.75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Frank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-6.25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442172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N = 6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∑"/>
                                    <m:subHide m:val="on"/>
                                    <m:supHide m:val="on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sSub>
                                      <m:sSubPr>
                                        <m:ctrlPr>
                                          <a:rPr lang="en-GB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𝑋</m:t>
                                        </m:r>
                                      </m:e>
                                      <m:sub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𝑟</m:t>
                                        </m:r>
                                      </m:sub>
                                    </m:sSub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=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21</m:t>
                                    </m:r>
                                  </m:e>
                                </m:nary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∑"/>
                                    <m:subHide m:val="on"/>
                                    <m:supHide m:val="on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sSub>
                                      <m:sSubPr>
                                        <m:ctrlPr>
                                          <a:rPr lang="en-GB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𝑌</m:t>
                                        </m:r>
                                      </m:e>
                                      <m:sub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𝑟</m:t>
                                        </m:r>
                                      </m:sub>
                                    </m:sSub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=</m:t>
                                    </m:r>
                                    <m:r>
                                      <a:rPr lang="en-GB" b="0" i="0" smtClean="0">
                                        <a:latin typeface="Cambria Math" panose="02040503050406030204" pitchFamily="18" charset="0"/>
                                      </a:rPr>
                                      <m:t>21</m:t>
                                    </m:r>
                                  </m:e>
                                </m:nary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∑"/>
                                    <m:subHide m:val="on"/>
                                    <m:supHide m:val="on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𝑥𝑦</m:t>
                                    </m:r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=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−9.0</m:t>
                                    </m:r>
                                  </m:e>
                                </m:nary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endParaRPr lang="en-GB"/>
                        </a:p>
                      </a:txBody>
                      <a:tcPr/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acc>
                                  <m:accPr>
                                    <m:chr m:val="̅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sSub>
                                      <m:sSubPr>
                                        <m:ctrlPr>
                                          <a:rPr lang="en-GB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𝑋</m:t>
                                        </m:r>
                                      </m:e>
                                      <m:sub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𝑟</m:t>
                                        </m:r>
                                      </m:sub>
                                    </m:sSub>
                                  </m:e>
                                </m:acc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r>
                                  <a:rPr lang="en-GB" b="0" i="0" smtClean="0">
                                    <a:latin typeface="Cambria Math" panose="02040503050406030204" pitchFamily="18" charset="0"/>
                                  </a:rPr>
                                  <m:t>3.5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/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acc>
                                  <m:accPr>
                                    <m:chr m:val="̅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sSub>
                                      <m:sSubPr>
                                        <m:ctrlPr>
                                          <a:rPr lang="en-GB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𝑌</m:t>
                                        </m:r>
                                      </m:e>
                                      <m:sub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𝑟</m:t>
                                        </m:r>
                                      </m:sub>
                                    </m:sSub>
                                  </m:e>
                                </m:acc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r>
                                  <a:rPr lang="en-GB" b="0" i="0" smtClean="0">
                                    <a:latin typeface="Cambria Math" panose="02040503050406030204" pitchFamily="18" charset="0"/>
                                  </a:rPr>
                                  <m:t>3.5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𝑆𝐷</m:t>
                                    </m:r>
                                  </m:e>
                                  <m:sub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  <m:r>
                                      <m:rPr>
                                        <m:sty m:val="p"/>
                                      </m:rPr>
                                      <a:rPr lang="en-GB" b="0" i="0" smtClean="0">
                                        <a:latin typeface="Cambria Math" panose="02040503050406030204" pitchFamily="18" charset="0"/>
                                      </a:rPr>
                                      <m:t>r</m:t>
                                    </m:r>
                                  </m:sub>
                                </m:sSub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r>
                                  <a:rPr lang="en-GB" b="0" i="0" smtClean="0">
                                    <a:latin typeface="Cambria Math" panose="02040503050406030204" pitchFamily="18" charset="0"/>
                                  </a:rPr>
                                  <m:t>1.8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𝑆𝐷</m:t>
                                    </m:r>
                                  </m:e>
                                  <m:sub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𝑦</m:t>
                                    </m:r>
                                    <m:r>
                                      <m:rPr>
                                        <m:sty m:val="p"/>
                                      </m:rPr>
                                      <a:rPr lang="en-GB" b="0" i="0" smtClean="0">
                                        <a:latin typeface="Cambria Math" panose="02040503050406030204" pitchFamily="18" charset="0"/>
                                      </a:rPr>
                                      <m:t>r</m:t>
                                    </m:r>
                                  </m:sub>
                                </m:sSub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r>
                                  <a:rPr lang="en-GB" b="0" i="0" smtClean="0">
                                    <a:latin typeface="Cambria Math" panose="02040503050406030204" pitchFamily="18" charset="0"/>
                                  </a:rPr>
                                  <m:t>1.9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5" name="Content Placeholder 4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2786465762"/>
                  </p:ext>
                </p:extLst>
              </p:nvPr>
            </p:nvGraphicFramePr>
            <p:xfrm>
              <a:off x="533400" y="1122363"/>
              <a:ext cx="8346649" cy="4109911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1248266"/>
                    <a:gridCol w="1206631"/>
                    <a:gridCol w="671685"/>
                    <a:gridCol w="1326797"/>
                    <a:gridCol w="650450"/>
                    <a:gridCol w="886119"/>
                    <a:gridCol w="886120"/>
                    <a:gridCol w="1470581"/>
                  </a:tblGrid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Persons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err="1" smtClean="0"/>
                            <a:t>X</a:t>
                          </a:r>
                          <a:r>
                            <a:rPr lang="en-GB" baseline="-25000" dirty="0" err="1" smtClean="0"/>
                            <a:t>r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aseline="0" dirty="0" smtClean="0"/>
                            <a:t>Y</a:t>
                          </a:r>
                          <a:r>
                            <a:rPr lang="en-GB" baseline="-25000" dirty="0" smtClean="0"/>
                            <a:t>r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err="1" smtClean="0"/>
                            <a:t>xy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Alice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100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-6.25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Bob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-0.5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-0.5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0.5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Charlotte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1.5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David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90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0.75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Eve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60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1.5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0.75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Frank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-6.25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755714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N = 6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 gridSpan="2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2"/>
                          <a:stretch>
                            <a:fillRect l="-66558" t="-347581" r="-278571" b="-102419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 gridSpan="2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2"/>
                          <a:stretch>
                            <a:fillRect l="-157846" t="-347581" r="-164000" b="-102419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2"/>
                          <a:stretch>
                            <a:fillRect l="-468465" t="-347581" r="-415" b="-102419"/>
                          </a:stretch>
                        </a:blipFill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endParaRPr lang="en-GB"/>
                        </a:p>
                      </a:txBody>
                      <a:tcPr/>
                    </a:tc>
                    <a:tc gridSpan="2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0">
                          <a:blip r:embed="rId2"/>
                          <a:stretch>
                            <a:fillRect l="-66558" t="-909836" r="-278571" b="-108197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/>
                    </a:tc>
                    <a:tc gridSpan="2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0">
                          <a:blip r:embed="rId2"/>
                          <a:stretch>
                            <a:fillRect l="-157846" t="-909836" r="-164000" b="-108197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</a:tr>
                  <a:tr h="387477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gridSpan="2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0">
                          <a:blip r:embed="rId2"/>
                          <a:stretch>
                            <a:fillRect l="-66558" t="-962500" r="-278571" b="-3125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gridSpan="2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0">
                          <a:blip r:embed="rId2"/>
                          <a:stretch>
                            <a:fillRect l="-157846" t="-962500" r="-164000" b="-3125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2"/>
              <p:cNvSpPr txBox="1">
                <a:spLocks/>
              </p:cNvSpPr>
              <p:nvPr/>
            </p:nvSpPr>
            <p:spPr>
              <a:xfrm>
                <a:off x="533399" y="5383676"/>
                <a:ext cx="8337223" cy="1243366"/>
              </a:xfrm>
              <a:prstGeom prst="rect">
                <a:avLst/>
              </a:prstGeom>
            </p:spPr>
            <p:txBody>
              <a:bodyPr vert="horz" lIns="91440" tIns="45720" rIns="91440" bIns="45720" rtlCol="0" anchor="t" anchorCtr="0">
                <a:normAutofit/>
              </a:bodyPr>
              <a:lstStyle>
                <a:lvl1pPr marL="2857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20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1pPr>
                <a:lvl2pPr marL="7429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8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2pPr>
                <a:lvl3pPr marL="12001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6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3pPr>
                <a:lvl4pPr marL="1543050" indent="-1714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4pPr>
                <a:lvl5pPr marL="2000250" indent="-1714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9pPr>
              </a:lstStyle>
              <a:p>
                <a:pPr marL="457200" indent="-457200">
                  <a:buFont typeface="+mj-lt"/>
                  <a:buAutoNum type="arabicPeriod" startAt="3"/>
                </a:pPr>
                <a:r>
                  <a:rPr lang="en-GB" dirty="0" smtClean="0"/>
                  <a:t>Assign the </a:t>
                </a:r>
                <a:r>
                  <a:rPr lang="en-GB" dirty="0"/>
                  <a:t>rank </a:t>
                </a:r>
                <a:r>
                  <a:rPr lang="en-GB" dirty="0" smtClean="0"/>
                  <a:t>Y</a:t>
                </a:r>
                <a:r>
                  <a:rPr lang="en-GB" baseline="-25000" dirty="0" smtClean="0"/>
                  <a:t>r</a:t>
                </a:r>
                <a:r>
                  <a:rPr lang="en-GB" dirty="0" smtClean="0"/>
                  <a:t> to the scores for Y (again using average scores if any scores are tied)</a:t>
                </a:r>
                <a:endParaRPr lang="en-GB" dirty="0"/>
              </a:p>
              <a:p>
                <a:pPr marL="457200" indent="-457200">
                  <a:buFont typeface="+mj-lt"/>
                  <a:buAutoNum type="arabicPeriod" startAt="3"/>
                </a:pPr>
                <a:r>
                  <a:rPr lang="en-GB" dirty="0" smtClean="0"/>
                  <a:t>Find N,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𝑟</m:t>
                            </m:r>
                          </m:sub>
                        </m:sSub>
                      </m:e>
                    </m:acc>
                  </m:oMath>
                </a14:m>
                <a:r>
                  <a:rPr lang="en-GB" dirty="0" smtClean="0"/>
                  <a:t>,</a:t>
                </a:r>
                <a:r>
                  <a:rPr lang="en-GB" dirty="0"/>
                  <a:t>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𝑌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𝑟</m:t>
                            </m:r>
                          </m:sub>
                        </m:sSub>
                      </m:e>
                    </m:acc>
                  </m:oMath>
                </a14:m>
                <a:r>
                  <a:rPr lang="en-GB" dirty="0" smtClean="0"/>
                  <a:t>, </a:t>
                </a:r>
                <a:r>
                  <a:rPr lang="en-GB" dirty="0" err="1"/>
                  <a:t>SD</a:t>
                </a:r>
                <a:r>
                  <a:rPr lang="en-GB" baseline="-25000" dirty="0" err="1"/>
                  <a:t>xr</a:t>
                </a:r>
                <a:r>
                  <a:rPr lang="en-GB" dirty="0"/>
                  <a:t>, </a:t>
                </a:r>
                <a:r>
                  <a:rPr lang="en-GB" dirty="0" err="1" smtClean="0"/>
                  <a:t>SD</a:t>
                </a:r>
                <a:r>
                  <a:rPr lang="en-GB" baseline="-25000" dirty="0" err="1"/>
                  <a:t>y</a:t>
                </a:r>
                <a:r>
                  <a:rPr lang="en-GB" baseline="-25000" dirty="0" err="1" smtClean="0"/>
                  <a:t>r</a:t>
                </a:r>
                <a:r>
                  <a:rPr lang="en-GB" dirty="0"/>
                  <a:t>, </a:t>
                </a:r>
                <a:r>
                  <a:rPr lang="en-GB" dirty="0" smtClean="0"/>
                  <a:t> and </a:t>
                </a:r>
                <a14:m>
                  <m:oMath xmlns:m="http://schemas.openxmlformats.org/officeDocument/2006/math">
                    <m:nary>
                      <m:naryPr>
                        <m:chr m:val="∑"/>
                        <m:subHide m:val="on"/>
                        <m:supHide m:val="on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naryPr>
                      <m:sub/>
                      <m:sup/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𝑥𝑦</m:t>
                        </m:r>
                      </m:e>
                    </m:nary>
                  </m:oMath>
                </a14:m>
                <a:r>
                  <a:rPr lang="en-GB" dirty="0" smtClean="0"/>
                  <a:t> using the ranks not the scores</a:t>
                </a:r>
                <a:endParaRPr lang="en-GB" dirty="0"/>
              </a:p>
              <a:p>
                <a:pPr marL="0" indent="0">
                  <a:buNone/>
                </a:pPr>
                <a:endParaRPr lang="en-GB" dirty="0" smtClean="0"/>
              </a:p>
            </p:txBody>
          </p:sp>
        </mc:Choice>
        <mc:Fallback xmlns="">
          <p:sp>
            <p:nvSpPr>
              <p:cNvPr id="4" name="Content Placeholder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3399" y="5383676"/>
                <a:ext cx="8337223" cy="1243366"/>
              </a:xfrm>
              <a:prstGeom prst="rect">
                <a:avLst/>
              </a:prstGeom>
              <a:blipFill rotWithShape="0">
                <a:blip r:embed="rId3"/>
                <a:stretch>
                  <a:fillRect l="-292" t="-2451" r="-585" b="-5196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154786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5" name="Content Placeholder 4"/>
              <p:cNvGraphicFramePr>
                <a:graphicFrameLocks noGrp="1"/>
              </p:cNvGraphicFramePr>
              <p:nvPr>
                <p:ph idx="1"/>
                <p:extLst/>
              </p:nvPr>
            </p:nvGraphicFramePr>
            <p:xfrm>
              <a:off x="533400" y="1122363"/>
              <a:ext cx="8346649" cy="4109911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1248266"/>
                    <a:gridCol w="1206631"/>
                    <a:gridCol w="671685"/>
                    <a:gridCol w="1326797"/>
                    <a:gridCol w="650450"/>
                    <a:gridCol w="886119"/>
                    <a:gridCol w="886120"/>
                    <a:gridCol w="1470581"/>
                  </a:tblGrid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Persons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err="1" smtClean="0"/>
                            <a:t>X</a:t>
                          </a:r>
                          <a:r>
                            <a:rPr lang="en-GB" baseline="-25000" dirty="0" err="1" smtClean="0"/>
                            <a:t>r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aseline="0" dirty="0" smtClean="0"/>
                            <a:t>Y</a:t>
                          </a:r>
                          <a:r>
                            <a:rPr lang="en-GB" baseline="-25000" dirty="0" smtClean="0"/>
                            <a:t>r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err="1" smtClean="0"/>
                            <a:t>xy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Alice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100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-6.25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Bob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-0.5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-0.5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0.5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Charlotte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1.5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David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90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0.75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Eve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60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1.5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0.75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Frank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-6.25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442172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N = 6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∑"/>
                                    <m:subHide m:val="on"/>
                                    <m:supHide m:val="on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sSub>
                                      <m:sSubPr>
                                        <m:ctrlPr>
                                          <a:rPr lang="en-GB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𝑋</m:t>
                                        </m:r>
                                      </m:e>
                                      <m:sub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𝑟</m:t>
                                        </m:r>
                                      </m:sub>
                                    </m:sSub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=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21</m:t>
                                    </m:r>
                                  </m:e>
                                </m:nary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∑"/>
                                    <m:subHide m:val="on"/>
                                    <m:supHide m:val="on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sSub>
                                      <m:sSubPr>
                                        <m:ctrlPr>
                                          <a:rPr lang="en-GB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𝑌</m:t>
                                        </m:r>
                                      </m:e>
                                      <m:sub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𝑟</m:t>
                                        </m:r>
                                      </m:sub>
                                    </m:sSub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=</m:t>
                                    </m:r>
                                    <m:r>
                                      <a:rPr lang="en-GB" b="0" i="0" smtClean="0">
                                        <a:latin typeface="Cambria Math" panose="02040503050406030204" pitchFamily="18" charset="0"/>
                                      </a:rPr>
                                      <m:t>21</m:t>
                                    </m:r>
                                  </m:e>
                                </m:nary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∑"/>
                                    <m:subHide m:val="on"/>
                                    <m:supHide m:val="on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𝑥𝑦</m:t>
                                    </m:r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=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−9.0</m:t>
                                    </m:r>
                                  </m:e>
                                </m:nary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endParaRPr lang="en-GB"/>
                        </a:p>
                      </a:txBody>
                      <a:tcPr/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acc>
                                  <m:accPr>
                                    <m:chr m:val="̅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sSub>
                                      <m:sSubPr>
                                        <m:ctrlPr>
                                          <a:rPr lang="en-GB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𝑋</m:t>
                                        </m:r>
                                      </m:e>
                                      <m:sub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𝑟</m:t>
                                        </m:r>
                                      </m:sub>
                                    </m:sSub>
                                  </m:e>
                                </m:acc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r>
                                  <a:rPr lang="en-GB" b="0" i="0" smtClean="0">
                                    <a:latin typeface="Cambria Math" panose="02040503050406030204" pitchFamily="18" charset="0"/>
                                  </a:rPr>
                                  <m:t>3.5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/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acc>
                                  <m:accPr>
                                    <m:chr m:val="̅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sSub>
                                      <m:sSubPr>
                                        <m:ctrlPr>
                                          <a:rPr lang="en-GB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𝑌</m:t>
                                        </m:r>
                                      </m:e>
                                      <m:sub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𝑟</m:t>
                                        </m:r>
                                      </m:sub>
                                    </m:sSub>
                                  </m:e>
                                </m:acc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r>
                                  <a:rPr lang="en-GB" b="0" i="0" smtClean="0">
                                    <a:latin typeface="Cambria Math" panose="02040503050406030204" pitchFamily="18" charset="0"/>
                                  </a:rPr>
                                  <m:t>3.5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𝑆𝐷</m:t>
                                    </m:r>
                                  </m:e>
                                  <m:sub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  <m:r>
                                      <m:rPr>
                                        <m:sty m:val="p"/>
                                      </m:rPr>
                                      <a:rPr lang="en-GB" b="0" i="0" smtClean="0">
                                        <a:latin typeface="Cambria Math" panose="02040503050406030204" pitchFamily="18" charset="0"/>
                                      </a:rPr>
                                      <m:t>r</m:t>
                                    </m:r>
                                  </m:sub>
                                </m:sSub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r>
                                  <a:rPr lang="en-GB" b="0" i="0" smtClean="0">
                                    <a:latin typeface="Cambria Math" panose="02040503050406030204" pitchFamily="18" charset="0"/>
                                  </a:rPr>
                                  <m:t>1.8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𝑆𝐷</m:t>
                                    </m:r>
                                  </m:e>
                                  <m:sub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𝑦</m:t>
                                    </m:r>
                                    <m:r>
                                      <m:rPr>
                                        <m:sty m:val="p"/>
                                      </m:rPr>
                                      <a:rPr lang="en-GB" b="0" i="0" smtClean="0">
                                        <a:latin typeface="Cambria Math" panose="02040503050406030204" pitchFamily="18" charset="0"/>
                                      </a:rPr>
                                      <m:t>r</m:t>
                                    </m:r>
                                  </m:sub>
                                </m:sSub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r>
                                  <a:rPr lang="en-GB" b="0" i="0" smtClean="0">
                                    <a:latin typeface="Cambria Math" panose="02040503050406030204" pitchFamily="18" charset="0"/>
                                  </a:rPr>
                                  <m:t>1.9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5" name="Content Placeholder 4"/>
              <p:cNvGraphicFramePr>
                <a:graphicFrameLocks noGrp="1"/>
              </p:cNvGraphicFramePr>
              <p:nvPr>
                <p:ph idx="1"/>
                <p:extLst/>
              </p:nvPr>
            </p:nvGraphicFramePr>
            <p:xfrm>
              <a:off x="533400" y="1122363"/>
              <a:ext cx="8346649" cy="4109911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1248266"/>
                    <a:gridCol w="1206631"/>
                    <a:gridCol w="671685"/>
                    <a:gridCol w="1326797"/>
                    <a:gridCol w="650450"/>
                    <a:gridCol w="886119"/>
                    <a:gridCol w="886120"/>
                    <a:gridCol w="1470581"/>
                  </a:tblGrid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Persons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err="1" smtClean="0"/>
                            <a:t>X</a:t>
                          </a:r>
                          <a:r>
                            <a:rPr lang="en-GB" baseline="-25000" dirty="0" err="1" smtClean="0"/>
                            <a:t>r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aseline="0" dirty="0" smtClean="0"/>
                            <a:t>Y</a:t>
                          </a:r>
                          <a:r>
                            <a:rPr lang="en-GB" baseline="-25000" dirty="0" smtClean="0"/>
                            <a:t>r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err="1" smtClean="0"/>
                            <a:t>xy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Alice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100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-6.25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Bob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-0.5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-0.5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0.5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Charlotte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1.5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David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90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0.75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Eve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60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1.5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0.75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Frank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-6.25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755714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N = 6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 gridSpan="2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2"/>
                          <a:stretch>
                            <a:fillRect l="-66558" t="-347581" r="-278571" b="-102419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 gridSpan="2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2"/>
                          <a:stretch>
                            <a:fillRect l="-157846" t="-347581" r="-164000" b="-102419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2"/>
                          <a:stretch>
                            <a:fillRect l="-468465" t="-347581" r="-415" b="-102419"/>
                          </a:stretch>
                        </a:blipFill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endParaRPr lang="en-GB"/>
                        </a:p>
                      </a:txBody>
                      <a:tcPr/>
                    </a:tc>
                    <a:tc gridSpan="2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0">
                          <a:blip r:embed="rId2"/>
                          <a:stretch>
                            <a:fillRect l="-66558" t="-909836" r="-278571" b="-108197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/>
                    </a:tc>
                    <a:tc gridSpan="2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0">
                          <a:blip r:embed="rId2"/>
                          <a:stretch>
                            <a:fillRect l="-157846" t="-909836" r="-164000" b="-108197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</a:tr>
                  <a:tr h="387477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gridSpan="2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0">
                          <a:blip r:embed="rId2"/>
                          <a:stretch>
                            <a:fillRect l="-66558" t="-962500" r="-278571" b="-3125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gridSpan="2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0">
                          <a:blip r:embed="rId2"/>
                          <a:stretch>
                            <a:fillRect l="-157846" t="-962500" r="-164000" b="-3125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2"/>
              <p:cNvSpPr txBox="1">
                <a:spLocks/>
              </p:cNvSpPr>
              <p:nvPr/>
            </p:nvSpPr>
            <p:spPr>
              <a:xfrm>
                <a:off x="533399" y="5383676"/>
                <a:ext cx="8337223" cy="1243366"/>
              </a:xfrm>
              <a:prstGeom prst="rect">
                <a:avLst/>
              </a:prstGeom>
            </p:spPr>
            <p:txBody>
              <a:bodyPr vert="horz" lIns="91440" tIns="45720" rIns="91440" bIns="45720" rtlCol="0" anchor="t" anchorCtr="0">
                <a:normAutofit lnSpcReduction="10000"/>
              </a:bodyPr>
              <a:lstStyle>
                <a:lvl1pPr marL="2857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20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1pPr>
                <a:lvl2pPr marL="7429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8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2pPr>
                <a:lvl3pPr marL="12001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6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3pPr>
                <a:lvl4pPr marL="1543050" indent="-1714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4pPr>
                <a:lvl5pPr marL="2000250" indent="-1714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9pPr>
              </a:lstStyle>
              <a:p>
                <a:pPr marL="457200" indent="-457200">
                  <a:buFont typeface="+mj-lt"/>
                  <a:buAutoNum type="arabicPeriod" startAt="5"/>
                </a:pPr>
                <a:r>
                  <a:rPr lang="en-GB" dirty="0" smtClean="0"/>
                  <a:t>Calculate the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𝐶𝑜𝑣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𝑥𝑦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𝑥𝑦</m:t>
                            </m:r>
                          </m:e>
                        </m:nary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𝑁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−1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−9.0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6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−1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−1.8</m:t>
                    </m:r>
                  </m:oMath>
                </a14:m>
                <a:endParaRPr lang="en-GB" dirty="0" smtClean="0"/>
              </a:p>
              <a:p>
                <a:pPr marL="457200" indent="-457200">
                  <a:buFont typeface="+mj-lt"/>
                  <a:buAutoNum type="arabicPeriod" startAt="5"/>
                </a:pPr>
                <a:r>
                  <a:rPr lang="en-GB" dirty="0"/>
                  <a:t>Finally calculate the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𝑟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𝐶𝑜𝑣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𝑥𝑦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𝑟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𝑟</m:t>
                            </m:r>
                          </m:sub>
                        </m:sSub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𝑦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𝑟</m:t>
                            </m:r>
                          </m:sub>
                        </m:sSub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−1.8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1.8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)(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1.9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)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−1.8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3.42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−0.53</m:t>
                    </m:r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dirty="0" smtClean="0"/>
              </a:p>
            </p:txBody>
          </p:sp>
        </mc:Choice>
        <mc:Fallback xmlns="">
          <p:sp>
            <p:nvSpPr>
              <p:cNvPr id="4" name="Content Placeholder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3399" y="5383676"/>
                <a:ext cx="8337223" cy="1243366"/>
              </a:xfrm>
              <a:prstGeom prst="rect">
                <a:avLst/>
              </a:prstGeom>
              <a:blipFill rotWithShape="0">
                <a:blip r:embed="rId3"/>
                <a:stretch>
                  <a:fillRect l="-29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71066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 exercise 2 on the worksheet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4171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Correlations in Excel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do any complex calculations in Excel requires the Analysis </a:t>
            </a:r>
            <a:r>
              <a:rPr lang="en-GB" dirty="0" err="1" smtClean="0"/>
              <a:t>ToolPak</a:t>
            </a:r>
            <a:endParaRPr lang="en-GB" dirty="0" smtClean="0"/>
          </a:p>
          <a:p>
            <a:pPr lvl="1"/>
            <a:r>
              <a:rPr lang="en-GB" dirty="0" smtClean="0"/>
              <a:t>This is not part of the standard Excel build and has to be added in through the Excel ‘Options’ dialogue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399" y="2606855"/>
            <a:ext cx="4853774" cy="393829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3309" y="2666238"/>
            <a:ext cx="2886075" cy="3819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1854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Correlations in Excel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Once the Analysis </a:t>
            </a:r>
            <a:r>
              <a:rPr lang="en-GB" dirty="0" err="1" smtClean="0"/>
              <a:t>ToolPak</a:t>
            </a:r>
            <a:r>
              <a:rPr lang="en-GB" dirty="0" smtClean="0"/>
              <a:t> has been added it will appear at the end of the Data tab of the ribbon</a:t>
            </a:r>
          </a:p>
          <a:p>
            <a:r>
              <a:rPr lang="en-GB" dirty="0" smtClean="0"/>
              <a:t>Select ‘Correlation’ from the data analysis tool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6657" y="2708242"/>
            <a:ext cx="6334125" cy="266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9561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Correlations in Excel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Input the data range for analysis, input a location for the data to be output, and tick the labels box if appropriate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4937" y="2009775"/>
            <a:ext cx="6334125" cy="2838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0545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Correlations in excel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3516198"/>
            <a:ext cx="8337223" cy="3101418"/>
          </a:xfrm>
        </p:spPr>
        <p:txBody>
          <a:bodyPr/>
          <a:lstStyle/>
          <a:p>
            <a:r>
              <a:rPr lang="en-GB" dirty="0" smtClean="0"/>
              <a:t>On completion, Excel will calculate the Pearson’s correlation for the data</a:t>
            </a:r>
          </a:p>
          <a:p>
            <a:r>
              <a:rPr lang="en-GB" dirty="0" smtClean="0"/>
              <a:t>Spearman’s correlation is calculated in the same manner, only the rank data is used rather than the score data</a:t>
            </a:r>
          </a:p>
          <a:p>
            <a:pPr lvl="1"/>
            <a:r>
              <a:rPr lang="en-GB" dirty="0" smtClean="0"/>
              <a:t>N.B. Most of the time Spearman’s correlation and Pearson’s correlation do not give the same results (Spearman’s rho for this dataset is 0.20)</a:t>
            </a:r>
          </a:p>
          <a:p>
            <a:pPr lvl="1"/>
            <a:r>
              <a:rPr lang="en-GB" dirty="0" smtClean="0"/>
              <a:t>Why might this be the case?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2203" y="1320980"/>
            <a:ext cx="4505325" cy="2047875"/>
          </a:xfrm>
          <a:prstGeom prst="rect">
            <a:avLst/>
          </a:prstGeom>
        </p:spPr>
      </p:pic>
      <p:sp>
        <p:nvSpPr>
          <p:cNvPr id="5" name="Oval 4"/>
          <p:cNvSpPr/>
          <p:nvPr/>
        </p:nvSpPr>
        <p:spPr>
          <a:xfrm>
            <a:off x="4788816" y="2102177"/>
            <a:ext cx="980388" cy="480767"/>
          </a:xfrm>
          <a:prstGeom prst="ellipse">
            <a:avLst/>
          </a:prstGeom>
          <a:noFill/>
          <a:ln w="57150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9253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Exercise/Homework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Exercise 3: Repeat exercise 1 but calculate Spearman’s rho rather than Pearson’s rho</a:t>
            </a:r>
          </a:p>
          <a:p>
            <a:r>
              <a:rPr lang="en-GB" dirty="0" smtClean="0"/>
              <a:t>Perform exercises 1, 2 and 3 using Excel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8572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Topics covered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Correlation Coefficient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Pearson Correlation Coefficient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Interpreting Correlation Coefficients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Spearman Rank Correlation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Next week we will cover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Regression Equations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Standard Errors of the Equations</a:t>
            </a:r>
          </a:p>
          <a:p>
            <a:r>
              <a:rPr lang="en-GB" dirty="0" smtClean="0"/>
              <a:t>Regression allows us to start making predictions with statistics rather than simply describing a dataset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6689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Coming soon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Next session: </a:t>
            </a:r>
            <a:r>
              <a:rPr lang="en-GB" dirty="0" smtClean="0"/>
              <a:t>Linear Regression</a:t>
            </a:r>
            <a:endParaRPr lang="en-GB" dirty="0"/>
          </a:p>
          <a:p>
            <a:endParaRPr lang="en-GB" dirty="0"/>
          </a:p>
          <a:p>
            <a:r>
              <a:rPr lang="en-GB" b="1" dirty="0"/>
              <a:t>Homework: </a:t>
            </a:r>
            <a:r>
              <a:rPr lang="en-GB" dirty="0"/>
              <a:t>Read chapter </a:t>
            </a:r>
            <a:r>
              <a:rPr lang="en-GB" dirty="0" smtClean="0"/>
              <a:t>8 </a:t>
            </a:r>
            <a:r>
              <a:rPr lang="en-GB" dirty="0"/>
              <a:t>of </a:t>
            </a:r>
            <a:r>
              <a:rPr lang="en-GB" i="1" dirty="0"/>
              <a:t>Statistics for the Terrified</a:t>
            </a:r>
            <a:r>
              <a:rPr lang="en-GB" dirty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1264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lice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3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2700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13686</TotalTime>
  <Words>1541</Words>
  <Application>Microsoft Office PowerPoint</Application>
  <PresentationFormat>On-screen Show (4:3)</PresentationFormat>
  <Paragraphs>471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Century Gothic</vt:lpstr>
      <vt:lpstr>Wingdings 3</vt:lpstr>
      <vt:lpstr>Wingdings</vt:lpstr>
      <vt:lpstr>Cambria Math</vt:lpstr>
      <vt:lpstr>Slice</vt:lpstr>
      <vt:lpstr>Data Analysis  and Visualisation</vt:lpstr>
      <vt:lpstr>Introduction</vt:lpstr>
      <vt:lpstr>Correlation Coefficients</vt:lpstr>
      <vt:lpstr>Correlation coefficients</vt:lpstr>
      <vt:lpstr>Correlation coefficients</vt:lpstr>
      <vt:lpstr>Pearson Correlation Coefficient</vt:lpstr>
      <vt:lpstr>Example</vt:lpstr>
      <vt:lpstr>Example</vt:lpstr>
      <vt:lpstr>Example</vt:lpstr>
      <vt:lpstr>Interpreting correlation coefficients</vt:lpstr>
      <vt:lpstr>Hill’s criteria for causation</vt:lpstr>
      <vt:lpstr>Exercise</vt:lpstr>
      <vt:lpstr>Spurious Correlations</vt:lpstr>
      <vt:lpstr>Spurious Correlations</vt:lpstr>
      <vt:lpstr>Coefficient of determination</vt:lpstr>
      <vt:lpstr>Exercise</vt:lpstr>
      <vt:lpstr>Spearman Rank Correlation Coefficient</vt:lpstr>
      <vt:lpstr>Example</vt:lpstr>
      <vt:lpstr>Example</vt:lpstr>
      <vt:lpstr>Example</vt:lpstr>
      <vt:lpstr>Exercise</vt:lpstr>
      <vt:lpstr>Correlations in Excel</vt:lpstr>
      <vt:lpstr>Correlations in Excel</vt:lpstr>
      <vt:lpstr>Correlations in Excel</vt:lpstr>
      <vt:lpstr>Correlations in excel</vt:lpstr>
      <vt:lpstr>Exercise/Homework</vt:lpstr>
      <vt:lpstr>Summary</vt:lpstr>
      <vt:lpstr>Coming soon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Analysis  and Visualisaton</dc:title>
  <dc:creator>Whitehead, Nicola</dc:creator>
  <cp:lastModifiedBy>Whitehead, Nicola</cp:lastModifiedBy>
  <cp:revision>95</cp:revision>
  <dcterms:created xsi:type="dcterms:W3CDTF">2017-06-08T10:43:23Z</dcterms:created>
  <dcterms:modified xsi:type="dcterms:W3CDTF">2017-09-13T16:23:27Z</dcterms:modified>
</cp:coreProperties>
</file>