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0" r:id="rId4"/>
  </p:sldMasterIdLst>
  <p:sldIdLst>
    <p:sldId id="260" r:id="rId5"/>
    <p:sldId id="259" r:id="rId6"/>
    <p:sldId id="261" r:id="rId7"/>
    <p:sldId id="279" r:id="rId8"/>
    <p:sldId id="262" r:id="rId9"/>
    <p:sldId id="263" r:id="rId10"/>
    <p:sldId id="264" r:id="rId11"/>
    <p:sldId id="271" r:id="rId12"/>
    <p:sldId id="268" r:id="rId13"/>
    <p:sldId id="281" r:id="rId14"/>
    <p:sldId id="272" r:id="rId15"/>
    <p:sldId id="266" r:id="rId16"/>
    <p:sldId id="267" r:id="rId17"/>
    <p:sldId id="269" r:id="rId18"/>
    <p:sldId id="270" r:id="rId19"/>
    <p:sldId id="277"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CF79F0-9F74-4919-9815-981C3B3DE6EA}" type="doc">
      <dgm:prSet loTypeId="urn:microsoft.com/office/officeart/2016/7/layout/VerticalHollowActionList" loCatId="List" qsTypeId="urn:microsoft.com/office/officeart/2005/8/quickstyle/simple5" qsCatId="simple" csTypeId="urn:microsoft.com/office/officeart/2005/8/colors/colorful1" csCatId="colorful"/>
      <dgm:spPr/>
      <dgm:t>
        <a:bodyPr/>
        <a:lstStyle/>
        <a:p>
          <a:endParaRPr lang="en-US"/>
        </a:p>
      </dgm:t>
    </dgm:pt>
    <dgm:pt modelId="{BB312CE9-DD89-4F25-AE21-EB5887F984CF}">
      <dgm:prSet/>
      <dgm:spPr/>
      <dgm:t>
        <a:bodyPr/>
        <a:lstStyle/>
        <a:p>
          <a:r>
            <a:rPr lang="en-US"/>
            <a:t>Open</a:t>
          </a:r>
        </a:p>
      </dgm:t>
    </dgm:pt>
    <dgm:pt modelId="{7FD5A39B-27DF-4261-B06D-D263A6C3B2AA}" type="parTrans" cxnId="{9EADCC53-65C5-461A-B9AB-B5B0A8F3B859}">
      <dgm:prSet/>
      <dgm:spPr/>
      <dgm:t>
        <a:bodyPr/>
        <a:lstStyle/>
        <a:p>
          <a:endParaRPr lang="en-US"/>
        </a:p>
      </dgm:t>
    </dgm:pt>
    <dgm:pt modelId="{17BEC281-664A-4DEF-B88A-4FFBB4DE3525}" type="sibTrans" cxnId="{9EADCC53-65C5-461A-B9AB-B5B0A8F3B859}">
      <dgm:prSet/>
      <dgm:spPr/>
      <dgm:t>
        <a:bodyPr/>
        <a:lstStyle/>
        <a:p>
          <a:endParaRPr lang="en-US"/>
        </a:p>
      </dgm:t>
    </dgm:pt>
    <dgm:pt modelId="{9357ABD3-B9E6-4A21-AB1E-1B7135298CD9}">
      <dgm:prSet/>
      <dgm:spPr/>
      <dgm:t>
        <a:bodyPr/>
        <a:lstStyle/>
        <a:p>
          <a:r>
            <a:rPr lang="en-US"/>
            <a:t>Open emails only from trusted sources.</a:t>
          </a:r>
        </a:p>
      </dgm:t>
    </dgm:pt>
    <dgm:pt modelId="{0E132D4E-D352-4EE3-9363-0D9DEC0B1E7E}" type="parTrans" cxnId="{C68D2046-257F-42AD-92D0-89301C3F74E2}">
      <dgm:prSet/>
      <dgm:spPr/>
      <dgm:t>
        <a:bodyPr/>
        <a:lstStyle/>
        <a:p>
          <a:endParaRPr lang="en-US"/>
        </a:p>
      </dgm:t>
    </dgm:pt>
    <dgm:pt modelId="{14BCDB4D-A28E-42E3-9D50-0D9EF676958C}" type="sibTrans" cxnId="{C68D2046-257F-42AD-92D0-89301C3F74E2}">
      <dgm:prSet/>
      <dgm:spPr/>
      <dgm:t>
        <a:bodyPr/>
        <a:lstStyle/>
        <a:p>
          <a:endParaRPr lang="en-US"/>
        </a:p>
      </dgm:t>
    </dgm:pt>
    <dgm:pt modelId="{A074E94C-23CB-4B90-B93B-FBC7DB8CAE83}">
      <dgm:prSet/>
      <dgm:spPr/>
      <dgm:t>
        <a:bodyPr/>
        <a:lstStyle/>
        <a:p>
          <a:r>
            <a:rPr lang="en-US"/>
            <a:t>Avoid</a:t>
          </a:r>
        </a:p>
      </dgm:t>
    </dgm:pt>
    <dgm:pt modelId="{FF044526-593B-4E56-AF47-F8DBE6A97EF2}" type="parTrans" cxnId="{314D44C5-6FAA-4483-BB81-5F85569F560E}">
      <dgm:prSet/>
      <dgm:spPr/>
      <dgm:t>
        <a:bodyPr/>
        <a:lstStyle/>
        <a:p>
          <a:endParaRPr lang="en-US"/>
        </a:p>
      </dgm:t>
    </dgm:pt>
    <dgm:pt modelId="{31CFBBFE-5FFA-4540-91C4-B883008B7096}" type="sibTrans" cxnId="{314D44C5-6FAA-4483-BB81-5F85569F560E}">
      <dgm:prSet/>
      <dgm:spPr/>
      <dgm:t>
        <a:bodyPr/>
        <a:lstStyle/>
        <a:p>
          <a:endParaRPr lang="en-US"/>
        </a:p>
      </dgm:t>
    </dgm:pt>
    <dgm:pt modelId="{E4744712-BE58-4FA1-9C55-A3D5737817D9}">
      <dgm:prSet/>
      <dgm:spPr/>
      <dgm:t>
        <a:bodyPr/>
        <a:lstStyle/>
        <a:p>
          <a:r>
            <a:rPr lang="en-US"/>
            <a:t>Avoid clicking unknown links or attachments.</a:t>
          </a:r>
        </a:p>
      </dgm:t>
    </dgm:pt>
    <dgm:pt modelId="{FFC8229C-B410-49E8-9CCE-81EA59A49B2B}" type="parTrans" cxnId="{1C05D6F7-A605-4D3C-AB90-6175AD175B26}">
      <dgm:prSet/>
      <dgm:spPr/>
      <dgm:t>
        <a:bodyPr/>
        <a:lstStyle/>
        <a:p>
          <a:endParaRPr lang="en-US"/>
        </a:p>
      </dgm:t>
    </dgm:pt>
    <dgm:pt modelId="{FB88B923-51EF-4040-B8B0-55AA70B09866}" type="sibTrans" cxnId="{1C05D6F7-A605-4D3C-AB90-6175AD175B26}">
      <dgm:prSet/>
      <dgm:spPr/>
      <dgm:t>
        <a:bodyPr/>
        <a:lstStyle/>
        <a:p>
          <a:endParaRPr lang="en-US"/>
        </a:p>
      </dgm:t>
    </dgm:pt>
    <dgm:pt modelId="{813E62FE-55D5-4619-9CA1-A99B454C2F42}">
      <dgm:prSet/>
      <dgm:spPr/>
      <dgm:t>
        <a:bodyPr/>
        <a:lstStyle/>
        <a:p>
          <a:r>
            <a:rPr lang="en-US"/>
            <a:t>Use</a:t>
          </a:r>
        </a:p>
      </dgm:t>
    </dgm:pt>
    <dgm:pt modelId="{4157C763-CCF5-46AE-B493-A1CD6085BFF3}" type="parTrans" cxnId="{B54E9CB9-75AF-46D2-826E-79C2A075C58E}">
      <dgm:prSet/>
      <dgm:spPr/>
      <dgm:t>
        <a:bodyPr/>
        <a:lstStyle/>
        <a:p>
          <a:endParaRPr lang="en-US"/>
        </a:p>
      </dgm:t>
    </dgm:pt>
    <dgm:pt modelId="{B610082B-D140-49EC-86DB-CB1A0079A5CD}" type="sibTrans" cxnId="{B54E9CB9-75AF-46D2-826E-79C2A075C58E}">
      <dgm:prSet/>
      <dgm:spPr/>
      <dgm:t>
        <a:bodyPr/>
        <a:lstStyle/>
        <a:p>
          <a:endParaRPr lang="en-US"/>
        </a:p>
      </dgm:t>
    </dgm:pt>
    <dgm:pt modelId="{9BFCEF46-9C6E-4EC2-AB9F-502B20AC032D}">
      <dgm:prSet/>
      <dgm:spPr/>
      <dgm:t>
        <a:bodyPr/>
        <a:lstStyle/>
        <a:p>
          <a:r>
            <a:rPr lang="en-US"/>
            <a:t>Always use official care home email accounts.</a:t>
          </a:r>
        </a:p>
      </dgm:t>
    </dgm:pt>
    <dgm:pt modelId="{3E82063E-8CB7-436D-A11C-229829CBE782}" type="parTrans" cxnId="{DB123A93-6B91-4D23-9E6D-E5EC2591ADC4}">
      <dgm:prSet/>
      <dgm:spPr/>
      <dgm:t>
        <a:bodyPr/>
        <a:lstStyle/>
        <a:p>
          <a:endParaRPr lang="en-US"/>
        </a:p>
      </dgm:t>
    </dgm:pt>
    <dgm:pt modelId="{D176939B-0BF1-4E85-9256-F379E5F72406}" type="sibTrans" cxnId="{DB123A93-6B91-4D23-9E6D-E5EC2591ADC4}">
      <dgm:prSet/>
      <dgm:spPr/>
      <dgm:t>
        <a:bodyPr/>
        <a:lstStyle/>
        <a:p>
          <a:endParaRPr lang="en-US"/>
        </a:p>
      </dgm:t>
    </dgm:pt>
    <dgm:pt modelId="{F6E87799-F441-4A34-8244-FE1AE63BFDE0}">
      <dgm:prSet/>
      <dgm:spPr/>
      <dgm:t>
        <a:bodyPr/>
        <a:lstStyle/>
        <a:p>
          <a:r>
            <a:rPr lang="en-US"/>
            <a:t>Report</a:t>
          </a:r>
        </a:p>
      </dgm:t>
    </dgm:pt>
    <dgm:pt modelId="{F89E2A40-9377-46A6-8294-71C2B8DE9426}" type="parTrans" cxnId="{2830CAE8-21D1-44C0-B921-5C7BFE45299F}">
      <dgm:prSet/>
      <dgm:spPr/>
      <dgm:t>
        <a:bodyPr/>
        <a:lstStyle/>
        <a:p>
          <a:endParaRPr lang="en-US"/>
        </a:p>
      </dgm:t>
    </dgm:pt>
    <dgm:pt modelId="{B64EB4B1-4CB2-403D-AB2B-0B4721330915}" type="sibTrans" cxnId="{2830CAE8-21D1-44C0-B921-5C7BFE45299F}">
      <dgm:prSet/>
      <dgm:spPr/>
      <dgm:t>
        <a:bodyPr/>
        <a:lstStyle/>
        <a:p>
          <a:endParaRPr lang="en-US"/>
        </a:p>
      </dgm:t>
    </dgm:pt>
    <dgm:pt modelId="{C36B2853-F836-42DF-AA37-711E7053B8E0}">
      <dgm:prSet/>
      <dgm:spPr/>
      <dgm:t>
        <a:bodyPr/>
        <a:lstStyle/>
        <a:p>
          <a:r>
            <a:rPr lang="en-US"/>
            <a:t>Report phishing attempts immediately to IT Dept.</a:t>
          </a:r>
        </a:p>
      </dgm:t>
    </dgm:pt>
    <dgm:pt modelId="{A6C49ACD-7E69-4E63-B62E-38B01153FEE7}" type="parTrans" cxnId="{88032E06-8E79-477E-9C85-CD46EE27395F}">
      <dgm:prSet/>
      <dgm:spPr/>
      <dgm:t>
        <a:bodyPr/>
        <a:lstStyle/>
        <a:p>
          <a:endParaRPr lang="en-US"/>
        </a:p>
      </dgm:t>
    </dgm:pt>
    <dgm:pt modelId="{5B72AC78-F3DF-4E0D-A663-6472C3037F05}" type="sibTrans" cxnId="{88032E06-8E79-477E-9C85-CD46EE27395F}">
      <dgm:prSet/>
      <dgm:spPr/>
      <dgm:t>
        <a:bodyPr/>
        <a:lstStyle/>
        <a:p>
          <a:endParaRPr lang="en-US"/>
        </a:p>
      </dgm:t>
    </dgm:pt>
    <dgm:pt modelId="{536009EC-4AE0-4E78-B54C-856D1BD47FB4}">
      <dgm:prSet/>
      <dgm:spPr/>
      <dgm:t>
        <a:bodyPr/>
        <a:lstStyle/>
        <a:p>
          <a:r>
            <a:rPr lang="en-US"/>
            <a:t>Double-check</a:t>
          </a:r>
        </a:p>
      </dgm:t>
    </dgm:pt>
    <dgm:pt modelId="{5C5A281E-9A8C-41EB-8BF3-F455C6D2759B}" type="parTrans" cxnId="{AE5C9FB2-5EFB-4C36-B7C5-1B1069E85A21}">
      <dgm:prSet/>
      <dgm:spPr/>
      <dgm:t>
        <a:bodyPr/>
        <a:lstStyle/>
        <a:p>
          <a:endParaRPr lang="en-US"/>
        </a:p>
      </dgm:t>
    </dgm:pt>
    <dgm:pt modelId="{7BA7622C-2662-40D1-94DE-9E20672935F7}" type="sibTrans" cxnId="{AE5C9FB2-5EFB-4C36-B7C5-1B1069E85A21}">
      <dgm:prSet/>
      <dgm:spPr/>
      <dgm:t>
        <a:bodyPr/>
        <a:lstStyle/>
        <a:p>
          <a:endParaRPr lang="en-US"/>
        </a:p>
      </dgm:t>
    </dgm:pt>
    <dgm:pt modelId="{3B715489-4773-47AF-97EF-467087F543CB}">
      <dgm:prSet/>
      <dgm:spPr/>
      <dgm:t>
        <a:bodyPr/>
        <a:lstStyle/>
        <a:p>
          <a:r>
            <a:rPr lang="en-US"/>
            <a:t>Double-check recipient addresses before sending sensitive data.</a:t>
          </a:r>
        </a:p>
      </dgm:t>
    </dgm:pt>
    <dgm:pt modelId="{1967EC90-ABE0-42E2-890A-8F40494F2B95}" type="parTrans" cxnId="{A7D90A7F-467C-4283-B607-7000EB8D3A4B}">
      <dgm:prSet/>
      <dgm:spPr/>
      <dgm:t>
        <a:bodyPr/>
        <a:lstStyle/>
        <a:p>
          <a:endParaRPr lang="en-US"/>
        </a:p>
      </dgm:t>
    </dgm:pt>
    <dgm:pt modelId="{9F191C25-7B7E-4645-A24F-0FBB5B9AC939}" type="sibTrans" cxnId="{A7D90A7F-467C-4283-B607-7000EB8D3A4B}">
      <dgm:prSet/>
      <dgm:spPr/>
      <dgm:t>
        <a:bodyPr/>
        <a:lstStyle/>
        <a:p>
          <a:endParaRPr lang="en-US"/>
        </a:p>
      </dgm:t>
    </dgm:pt>
    <dgm:pt modelId="{F000E25C-C4A6-40EE-9804-B1DA0CF65EDA}" type="pres">
      <dgm:prSet presAssocID="{9CCF79F0-9F74-4919-9815-981C3B3DE6EA}" presName="Name0" presStyleCnt="0">
        <dgm:presLayoutVars>
          <dgm:dir/>
          <dgm:animLvl val="lvl"/>
          <dgm:resizeHandles val="exact"/>
        </dgm:presLayoutVars>
      </dgm:prSet>
      <dgm:spPr/>
    </dgm:pt>
    <dgm:pt modelId="{F231A329-CE4E-4AB8-B163-00FC12121E70}" type="pres">
      <dgm:prSet presAssocID="{BB312CE9-DD89-4F25-AE21-EB5887F984CF}" presName="linNode" presStyleCnt="0"/>
      <dgm:spPr/>
    </dgm:pt>
    <dgm:pt modelId="{BBE66741-63B6-433A-8ED5-271312873499}" type="pres">
      <dgm:prSet presAssocID="{BB312CE9-DD89-4F25-AE21-EB5887F984CF}" presName="parentText" presStyleLbl="solidFgAcc1" presStyleIdx="0" presStyleCnt="5">
        <dgm:presLayoutVars>
          <dgm:chMax val="1"/>
          <dgm:bulletEnabled/>
        </dgm:presLayoutVars>
      </dgm:prSet>
      <dgm:spPr/>
    </dgm:pt>
    <dgm:pt modelId="{45E50D66-0986-48EB-B27F-44FC05AF59E9}" type="pres">
      <dgm:prSet presAssocID="{BB312CE9-DD89-4F25-AE21-EB5887F984CF}" presName="descendantText" presStyleLbl="alignNode1" presStyleIdx="0" presStyleCnt="5" custLinFactNeighborX="-1560" custLinFactNeighborY="-228">
        <dgm:presLayoutVars>
          <dgm:bulletEnabled/>
        </dgm:presLayoutVars>
      </dgm:prSet>
      <dgm:spPr/>
    </dgm:pt>
    <dgm:pt modelId="{79E8366B-8F96-4C36-A5FA-74253457972D}" type="pres">
      <dgm:prSet presAssocID="{17BEC281-664A-4DEF-B88A-4FFBB4DE3525}" presName="sp" presStyleCnt="0"/>
      <dgm:spPr/>
    </dgm:pt>
    <dgm:pt modelId="{C67413E3-0469-483C-8676-F6BF66F9DD4C}" type="pres">
      <dgm:prSet presAssocID="{A074E94C-23CB-4B90-B93B-FBC7DB8CAE83}" presName="linNode" presStyleCnt="0"/>
      <dgm:spPr/>
    </dgm:pt>
    <dgm:pt modelId="{9828E862-AC66-49F5-9EEF-8CF8D7F2E565}" type="pres">
      <dgm:prSet presAssocID="{A074E94C-23CB-4B90-B93B-FBC7DB8CAE83}" presName="parentText" presStyleLbl="solidFgAcc1" presStyleIdx="1" presStyleCnt="5">
        <dgm:presLayoutVars>
          <dgm:chMax val="1"/>
          <dgm:bulletEnabled/>
        </dgm:presLayoutVars>
      </dgm:prSet>
      <dgm:spPr/>
    </dgm:pt>
    <dgm:pt modelId="{D18C3EB2-B605-431A-BE6A-937F269EE5B7}" type="pres">
      <dgm:prSet presAssocID="{A074E94C-23CB-4B90-B93B-FBC7DB8CAE83}" presName="descendantText" presStyleLbl="alignNode1" presStyleIdx="1" presStyleCnt="5">
        <dgm:presLayoutVars>
          <dgm:bulletEnabled/>
        </dgm:presLayoutVars>
      </dgm:prSet>
      <dgm:spPr/>
    </dgm:pt>
    <dgm:pt modelId="{922F0F4D-428E-4CD1-BA90-1123783B11EF}" type="pres">
      <dgm:prSet presAssocID="{31CFBBFE-5FFA-4540-91C4-B883008B7096}" presName="sp" presStyleCnt="0"/>
      <dgm:spPr/>
    </dgm:pt>
    <dgm:pt modelId="{76681D19-F245-4E4D-88E9-2774599B799F}" type="pres">
      <dgm:prSet presAssocID="{813E62FE-55D5-4619-9CA1-A99B454C2F42}" presName="linNode" presStyleCnt="0"/>
      <dgm:spPr/>
    </dgm:pt>
    <dgm:pt modelId="{C140EC06-E1CA-4B1C-94A1-D30ED10FEE59}" type="pres">
      <dgm:prSet presAssocID="{813E62FE-55D5-4619-9CA1-A99B454C2F42}" presName="parentText" presStyleLbl="solidFgAcc1" presStyleIdx="2" presStyleCnt="5">
        <dgm:presLayoutVars>
          <dgm:chMax val="1"/>
          <dgm:bulletEnabled/>
        </dgm:presLayoutVars>
      </dgm:prSet>
      <dgm:spPr/>
    </dgm:pt>
    <dgm:pt modelId="{3A72906F-3E8F-4944-9540-59377E34D5C3}" type="pres">
      <dgm:prSet presAssocID="{813E62FE-55D5-4619-9CA1-A99B454C2F42}" presName="descendantText" presStyleLbl="alignNode1" presStyleIdx="2" presStyleCnt="5">
        <dgm:presLayoutVars>
          <dgm:bulletEnabled/>
        </dgm:presLayoutVars>
      </dgm:prSet>
      <dgm:spPr/>
    </dgm:pt>
    <dgm:pt modelId="{99F1886B-DD96-4AD8-90BE-F571094E1588}" type="pres">
      <dgm:prSet presAssocID="{B610082B-D140-49EC-86DB-CB1A0079A5CD}" presName="sp" presStyleCnt="0"/>
      <dgm:spPr/>
    </dgm:pt>
    <dgm:pt modelId="{8A6A50A8-B413-4DC6-A293-E1C2A9013037}" type="pres">
      <dgm:prSet presAssocID="{F6E87799-F441-4A34-8244-FE1AE63BFDE0}" presName="linNode" presStyleCnt="0"/>
      <dgm:spPr/>
    </dgm:pt>
    <dgm:pt modelId="{74A2BADB-44BB-4040-88B9-0B91836859D6}" type="pres">
      <dgm:prSet presAssocID="{F6E87799-F441-4A34-8244-FE1AE63BFDE0}" presName="parentText" presStyleLbl="solidFgAcc1" presStyleIdx="3" presStyleCnt="5">
        <dgm:presLayoutVars>
          <dgm:chMax val="1"/>
          <dgm:bulletEnabled/>
        </dgm:presLayoutVars>
      </dgm:prSet>
      <dgm:spPr/>
    </dgm:pt>
    <dgm:pt modelId="{35E53BD3-F7AC-4B14-A8EC-1107CD00A1E7}" type="pres">
      <dgm:prSet presAssocID="{F6E87799-F441-4A34-8244-FE1AE63BFDE0}" presName="descendantText" presStyleLbl="alignNode1" presStyleIdx="3" presStyleCnt="5">
        <dgm:presLayoutVars>
          <dgm:bulletEnabled/>
        </dgm:presLayoutVars>
      </dgm:prSet>
      <dgm:spPr/>
    </dgm:pt>
    <dgm:pt modelId="{D6B24618-9201-4EC9-97A4-9DF737E2EE25}" type="pres">
      <dgm:prSet presAssocID="{B64EB4B1-4CB2-403D-AB2B-0B4721330915}" presName="sp" presStyleCnt="0"/>
      <dgm:spPr/>
    </dgm:pt>
    <dgm:pt modelId="{F3FD1F8E-C627-4948-94B4-8AEAA6A4605A}" type="pres">
      <dgm:prSet presAssocID="{536009EC-4AE0-4E78-B54C-856D1BD47FB4}" presName="linNode" presStyleCnt="0"/>
      <dgm:spPr/>
    </dgm:pt>
    <dgm:pt modelId="{6600D9FD-7747-4A69-A7E9-2E700A86DAA5}" type="pres">
      <dgm:prSet presAssocID="{536009EC-4AE0-4E78-B54C-856D1BD47FB4}" presName="parentText" presStyleLbl="solidFgAcc1" presStyleIdx="4" presStyleCnt="5">
        <dgm:presLayoutVars>
          <dgm:chMax val="1"/>
          <dgm:bulletEnabled/>
        </dgm:presLayoutVars>
      </dgm:prSet>
      <dgm:spPr/>
    </dgm:pt>
    <dgm:pt modelId="{F1316C96-31DD-4698-9285-3D3C52F73F24}" type="pres">
      <dgm:prSet presAssocID="{536009EC-4AE0-4E78-B54C-856D1BD47FB4}" presName="descendantText" presStyleLbl="alignNode1" presStyleIdx="4" presStyleCnt="5">
        <dgm:presLayoutVars>
          <dgm:bulletEnabled/>
        </dgm:presLayoutVars>
      </dgm:prSet>
      <dgm:spPr/>
    </dgm:pt>
  </dgm:ptLst>
  <dgm:cxnLst>
    <dgm:cxn modelId="{68273C04-3FEE-4880-9B15-EFFF87B92A85}" type="presOf" srcId="{813E62FE-55D5-4619-9CA1-A99B454C2F42}" destId="{C140EC06-E1CA-4B1C-94A1-D30ED10FEE59}" srcOrd="0" destOrd="0" presId="urn:microsoft.com/office/officeart/2016/7/layout/VerticalHollowActionList"/>
    <dgm:cxn modelId="{88032E06-8E79-477E-9C85-CD46EE27395F}" srcId="{F6E87799-F441-4A34-8244-FE1AE63BFDE0}" destId="{C36B2853-F836-42DF-AA37-711E7053B8E0}" srcOrd="0" destOrd="0" parTransId="{A6C49ACD-7E69-4E63-B62E-38B01153FEE7}" sibTransId="{5B72AC78-F3DF-4E0D-A663-6472C3037F05}"/>
    <dgm:cxn modelId="{8C210009-1658-4269-B2A9-9D64C2AEC639}" type="presOf" srcId="{9BFCEF46-9C6E-4EC2-AB9F-502B20AC032D}" destId="{3A72906F-3E8F-4944-9540-59377E34D5C3}" srcOrd="0" destOrd="0" presId="urn:microsoft.com/office/officeart/2016/7/layout/VerticalHollowActionList"/>
    <dgm:cxn modelId="{77B8223B-B30B-4AB7-8F1C-5C66C781DEEA}" type="presOf" srcId="{3B715489-4773-47AF-97EF-467087F543CB}" destId="{F1316C96-31DD-4698-9285-3D3C52F73F24}" srcOrd="0" destOrd="0" presId="urn:microsoft.com/office/officeart/2016/7/layout/VerticalHollowActionList"/>
    <dgm:cxn modelId="{C68D2046-257F-42AD-92D0-89301C3F74E2}" srcId="{BB312CE9-DD89-4F25-AE21-EB5887F984CF}" destId="{9357ABD3-B9E6-4A21-AB1E-1B7135298CD9}" srcOrd="0" destOrd="0" parTransId="{0E132D4E-D352-4EE3-9363-0D9DEC0B1E7E}" sibTransId="{14BCDB4D-A28E-42E3-9D50-0D9EF676958C}"/>
    <dgm:cxn modelId="{9EADCC53-65C5-461A-B9AB-B5B0A8F3B859}" srcId="{9CCF79F0-9F74-4919-9815-981C3B3DE6EA}" destId="{BB312CE9-DD89-4F25-AE21-EB5887F984CF}" srcOrd="0" destOrd="0" parTransId="{7FD5A39B-27DF-4261-B06D-D263A6C3B2AA}" sibTransId="{17BEC281-664A-4DEF-B88A-4FFBB4DE3525}"/>
    <dgm:cxn modelId="{0BE33356-2EED-4F5D-9CAD-0BA02E055D62}" type="presOf" srcId="{C36B2853-F836-42DF-AA37-711E7053B8E0}" destId="{35E53BD3-F7AC-4B14-A8EC-1107CD00A1E7}" srcOrd="0" destOrd="0" presId="urn:microsoft.com/office/officeart/2016/7/layout/VerticalHollowActionList"/>
    <dgm:cxn modelId="{A7D90A7F-467C-4283-B607-7000EB8D3A4B}" srcId="{536009EC-4AE0-4E78-B54C-856D1BD47FB4}" destId="{3B715489-4773-47AF-97EF-467087F543CB}" srcOrd="0" destOrd="0" parTransId="{1967EC90-ABE0-42E2-890A-8F40494F2B95}" sibTransId="{9F191C25-7B7E-4645-A24F-0FBB5B9AC939}"/>
    <dgm:cxn modelId="{BCB3F18B-B960-48E7-8E23-2CB46C90D129}" type="presOf" srcId="{E4744712-BE58-4FA1-9C55-A3D5737817D9}" destId="{D18C3EB2-B605-431A-BE6A-937F269EE5B7}" srcOrd="0" destOrd="0" presId="urn:microsoft.com/office/officeart/2016/7/layout/VerticalHollowActionList"/>
    <dgm:cxn modelId="{DB123A93-6B91-4D23-9E6D-E5EC2591ADC4}" srcId="{813E62FE-55D5-4619-9CA1-A99B454C2F42}" destId="{9BFCEF46-9C6E-4EC2-AB9F-502B20AC032D}" srcOrd="0" destOrd="0" parTransId="{3E82063E-8CB7-436D-A11C-229829CBE782}" sibTransId="{D176939B-0BF1-4E85-9256-F379E5F72406}"/>
    <dgm:cxn modelId="{FA539E95-0D6B-485A-962B-051B1CE2FB11}" type="presOf" srcId="{A074E94C-23CB-4B90-B93B-FBC7DB8CAE83}" destId="{9828E862-AC66-49F5-9EEF-8CF8D7F2E565}" srcOrd="0" destOrd="0" presId="urn:microsoft.com/office/officeart/2016/7/layout/VerticalHollowActionList"/>
    <dgm:cxn modelId="{99A398AE-7CFE-4634-9A6F-211A09E08192}" type="presOf" srcId="{536009EC-4AE0-4E78-B54C-856D1BD47FB4}" destId="{6600D9FD-7747-4A69-A7E9-2E700A86DAA5}" srcOrd="0" destOrd="0" presId="urn:microsoft.com/office/officeart/2016/7/layout/VerticalHollowActionList"/>
    <dgm:cxn modelId="{20F4C0AF-A858-40CB-9995-259CB71438B0}" type="presOf" srcId="{F6E87799-F441-4A34-8244-FE1AE63BFDE0}" destId="{74A2BADB-44BB-4040-88B9-0B91836859D6}" srcOrd="0" destOrd="0" presId="urn:microsoft.com/office/officeart/2016/7/layout/VerticalHollowActionList"/>
    <dgm:cxn modelId="{AE5C9FB2-5EFB-4C36-B7C5-1B1069E85A21}" srcId="{9CCF79F0-9F74-4919-9815-981C3B3DE6EA}" destId="{536009EC-4AE0-4E78-B54C-856D1BD47FB4}" srcOrd="4" destOrd="0" parTransId="{5C5A281E-9A8C-41EB-8BF3-F455C6D2759B}" sibTransId="{7BA7622C-2662-40D1-94DE-9E20672935F7}"/>
    <dgm:cxn modelId="{B54E9CB9-75AF-46D2-826E-79C2A075C58E}" srcId="{9CCF79F0-9F74-4919-9815-981C3B3DE6EA}" destId="{813E62FE-55D5-4619-9CA1-A99B454C2F42}" srcOrd="2" destOrd="0" parTransId="{4157C763-CCF5-46AE-B493-A1CD6085BFF3}" sibTransId="{B610082B-D140-49EC-86DB-CB1A0079A5CD}"/>
    <dgm:cxn modelId="{B3A3F6C2-709C-4A41-9E63-B98F0A4E165B}" type="presOf" srcId="{BB312CE9-DD89-4F25-AE21-EB5887F984CF}" destId="{BBE66741-63B6-433A-8ED5-271312873499}" srcOrd="0" destOrd="0" presId="urn:microsoft.com/office/officeart/2016/7/layout/VerticalHollowActionList"/>
    <dgm:cxn modelId="{314D44C5-6FAA-4483-BB81-5F85569F560E}" srcId="{9CCF79F0-9F74-4919-9815-981C3B3DE6EA}" destId="{A074E94C-23CB-4B90-B93B-FBC7DB8CAE83}" srcOrd="1" destOrd="0" parTransId="{FF044526-593B-4E56-AF47-F8DBE6A97EF2}" sibTransId="{31CFBBFE-5FFA-4540-91C4-B883008B7096}"/>
    <dgm:cxn modelId="{2830CAE8-21D1-44C0-B921-5C7BFE45299F}" srcId="{9CCF79F0-9F74-4919-9815-981C3B3DE6EA}" destId="{F6E87799-F441-4A34-8244-FE1AE63BFDE0}" srcOrd="3" destOrd="0" parTransId="{F89E2A40-9377-46A6-8294-71C2B8DE9426}" sibTransId="{B64EB4B1-4CB2-403D-AB2B-0B4721330915}"/>
    <dgm:cxn modelId="{DBC35DEA-7FE3-4003-A48C-06B340FFEF5C}" type="presOf" srcId="{9357ABD3-B9E6-4A21-AB1E-1B7135298CD9}" destId="{45E50D66-0986-48EB-B27F-44FC05AF59E9}" srcOrd="0" destOrd="0" presId="urn:microsoft.com/office/officeart/2016/7/layout/VerticalHollowActionList"/>
    <dgm:cxn modelId="{1C05D6F7-A605-4D3C-AB90-6175AD175B26}" srcId="{A074E94C-23CB-4B90-B93B-FBC7DB8CAE83}" destId="{E4744712-BE58-4FA1-9C55-A3D5737817D9}" srcOrd="0" destOrd="0" parTransId="{FFC8229C-B410-49E8-9CCE-81EA59A49B2B}" sibTransId="{FB88B923-51EF-4040-B8B0-55AA70B09866}"/>
    <dgm:cxn modelId="{489238FC-C059-4A5E-A607-0906D23AC34C}" type="presOf" srcId="{9CCF79F0-9F74-4919-9815-981C3B3DE6EA}" destId="{F000E25C-C4A6-40EE-9804-B1DA0CF65EDA}" srcOrd="0" destOrd="0" presId="urn:microsoft.com/office/officeart/2016/7/layout/VerticalHollowActionList"/>
    <dgm:cxn modelId="{9BF26241-EC5F-4736-B75E-7688C72B907B}" type="presParOf" srcId="{F000E25C-C4A6-40EE-9804-B1DA0CF65EDA}" destId="{F231A329-CE4E-4AB8-B163-00FC12121E70}" srcOrd="0" destOrd="0" presId="urn:microsoft.com/office/officeart/2016/7/layout/VerticalHollowActionList"/>
    <dgm:cxn modelId="{C81BE160-AFDF-4304-A0A8-5D5732D9CC83}" type="presParOf" srcId="{F231A329-CE4E-4AB8-B163-00FC12121E70}" destId="{BBE66741-63B6-433A-8ED5-271312873499}" srcOrd="0" destOrd="0" presId="urn:microsoft.com/office/officeart/2016/7/layout/VerticalHollowActionList"/>
    <dgm:cxn modelId="{7CBC3089-588F-4AA3-96A1-D05499620E0D}" type="presParOf" srcId="{F231A329-CE4E-4AB8-B163-00FC12121E70}" destId="{45E50D66-0986-48EB-B27F-44FC05AF59E9}" srcOrd="1" destOrd="0" presId="urn:microsoft.com/office/officeart/2016/7/layout/VerticalHollowActionList"/>
    <dgm:cxn modelId="{70850659-25EC-41F1-A746-C50DE9F0831E}" type="presParOf" srcId="{F000E25C-C4A6-40EE-9804-B1DA0CF65EDA}" destId="{79E8366B-8F96-4C36-A5FA-74253457972D}" srcOrd="1" destOrd="0" presId="urn:microsoft.com/office/officeart/2016/7/layout/VerticalHollowActionList"/>
    <dgm:cxn modelId="{49362E9D-15FD-4D04-9A91-CF275B47674C}" type="presParOf" srcId="{F000E25C-C4A6-40EE-9804-B1DA0CF65EDA}" destId="{C67413E3-0469-483C-8676-F6BF66F9DD4C}" srcOrd="2" destOrd="0" presId="urn:microsoft.com/office/officeart/2016/7/layout/VerticalHollowActionList"/>
    <dgm:cxn modelId="{5030365E-8AC9-4C1D-9F3D-ED5864989045}" type="presParOf" srcId="{C67413E3-0469-483C-8676-F6BF66F9DD4C}" destId="{9828E862-AC66-49F5-9EEF-8CF8D7F2E565}" srcOrd="0" destOrd="0" presId="urn:microsoft.com/office/officeart/2016/7/layout/VerticalHollowActionList"/>
    <dgm:cxn modelId="{E532DE6F-BDDA-4FC0-BAFF-15E0DA8DD0A9}" type="presParOf" srcId="{C67413E3-0469-483C-8676-F6BF66F9DD4C}" destId="{D18C3EB2-B605-431A-BE6A-937F269EE5B7}" srcOrd="1" destOrd="0" presId="urn:microsoft.com/office/officeart/2016/7/layout/VerticalHollowActionList"/>
    <dgm:cxn modelId="{62DFFBE4-9925-4F9C-B568-87678DF4F6C0}" type="presParOf" srcId="{F000E25C-C4A6-40EE-9804-B1DA0CF65EDA}" destId="{922F0F4D-428E-4CD1-BA90-1123783B11EF}" srcOrd="3" destOrd="0" presId="urn:microsoft.com/office/officeart/2016/7/layout/VerticalHollowActionList"/>
    <dgm:cxn modelId="{5593FB6B-9FC2-47E2-BC7F-28C57B1B3330}" type="presParOf" srcId="{F000E25C-C4A6-40EE-9804-B1DA0CF65EDA}" destId="{76681D19-F245-4E4D-88E9-2774599B799F}" srcOrd="4" destOrd="0" presId="urn:microsoft.com/office/officeart/2016/7/layout/VerticalHollowActionList"/>
    <dgm:cxn modelId="{6F25DECB-2010-4ADC-A40D-2C4B8CDF61A2}" type="presParOf" srcId="{76681D19-F245-4E4D-88E9-2774599B799F}" destId="{C140EC06-E1CA-4B1C-94A1-D30ED10FEE59}" srcOrd="0" destOrd="0" presId="urn:microsoft.com/office/officeart/2016/7/layout/VerticalHollowActionList"/>
    <dgm:cxn modelId="{2B17E592-41FF-4859-B00E-A07FC8400C12}" type="presParOf" srcId="{76681D19-F245-4E4D-88E9-2774599B799F}" destId="{3A72906F-3E8F-4944-9540-59377E34D5C3}" srcOrd="1" destOrd="0" presId="urn:microsoft.com/office/officeart/2016/7/layout/VerticalHollowActionList"/>
    <dgm:cxn modelId="{B85A0A2E-0768-438B-9599-B5B5CDAD1932}" type="presParOf" srcId="{F000E25C-C4A6-40EE-9804-B1DA0CF65EDA}" destId="{99F1886B-DD96-4AD8-90BE-F571094E1588}" srcOrd="5" destOrd="0" presId="urn:microsoft.com/office/officeart/2016/7/layout/VerticalHollowActionList"/>
    <dgm:cxn modelId="{15CE9FC4-2941-4AB5-B25F-713DF79B78E2}" type="presParOf" srcId="{F000E25C-C4A6-40EE-9804-B1DA0CF65EDA}" destId="{8A6A50A8-B413-4DC6-A293-E1C2A9013037}" srcOrd="6" destOrd="0" presId="urn:microsoft.com/office/officeart/2016/7/layout/VerticalHollowActionList"/>
    <dgm:cxn modelId="{4D580D20-AAF3-4A7E-AAEE-507B225DC845}" type="presParOf" srcId="{8A6A50A8-B413-4DC6-A293-E1C2A9013037}" destId="{74A2BADB-44BB-4040-88B9-0B91836859D6}" srcOrd="0" destOrd="0" presId="urn:microsoft.com/office/officeart/2016/7/layout/VerticalHollowActionList"/>
    <dgm:cxn modelId="{CF7B3670-D259-4272-BDEA-7A701ED7FED0}" type="presParOf" srcId="{8A6A50A8-B413-4DC6-A293-E1C2A9013037}" destId="{35E53BD3-F7AC-4B14-A8EC-1107CD00A1E7}" srcOrd="1" destOrd="0" presId="urn:microsoft.com/office/officeart/2016/7/layout/VerticalHollowActionList"/>
    <dgm:cxn modelId="{120D3E70-B2E5-4824-A1E4-7DEBA6EA667C}" type="presParOf" srcId="{F000E25C-C4A6-40EE-9804-B1DA0CF65EDA}" destId="{D6B24618-9201-4EC9-97A4-9DF737E2EE25}" srcOrd="7" destOrd="0" presId="urn:microsoft.com/office/officeart/2016/7/layout/VerticalHollowActionList"/>
    <dgm:cxn modelId="{998EE1C5-2AD2-4AD2-BDD8-90A987D44242}" type="presParOf" srcId="{F000E25C-C4A6-40EE-9804-B1DA0CF65EDA}" destId="{F3FD1F8E-C627-4948-94B4-8AEAA6A4605A}" srcOrd="8" destOrd="0" presId="urn:microsoft.com/office/officeart/2016/7/layout/VerticalHollowActionList"/>
    <dgm:cxn modelId="{F32A6389-A29B-463A-A11F-509CFB7D8A2C}" type="presParOf" srcId="{F3FD1F8E-C627-4948-94B4-8AEAA6A4605A}" destId="{6600D9FD-7747-4A69-A7E9-2E700A86DAA5}" srcOrd="0" destOrd="0" presId="urn:microsoft.com/office/officeart/2016/7/layout/VerticalHollowActionList"/>
    <dgm:cxn modelId="{82A2A80A-A4F7-4EA9-A0AF-C65618E9AA61}" type="presParOf" srcId="{F3FD1F8E-C627-4948-94B4-8AEAA6A4605A}" destId="{F1316C96-31DD-4698-9285-3D3C52F73F24}"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E50D66-0986-48EB-B27F-44FC05AF59E9}">
      <dsp:nvSpPr>
        <dsp:cNvPr id="0" name=""/>
        <dsp:cNvSpPr/>
      </dsp:nvSpPr>
      <dsp:spPr>
        <a:xfrm>
          <a:off x="1287447" y="0"/>
          <a:ext cx="5231401" cy="970751"/>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Open emails only from trusted sources.</a:t>
          </a:r>
        </a:p>
      </dsp:txBody>
      <dsp:txXfrm>
        <a:off x="1287447" y="0"/>
        <a:ext cx="5231401" cy="970751"/>
      </dsp:txXfrm>
    </dsp:sp>
    <dsp:sp modelId="{BBE66741-63B6-433A-8ED5-271312873499}">
      <dsp:nvSpPr>
        <dsp:cNvPr id="0" name=""/>
        <dsp:cNvSpPr/>
      </dsp:nvSpPr>
      <dsp:spPr>
        <a:xfrm>
          <a:off x="0" y="2212"/>
          <a:ext cx="1307850" cy="970751"/>
        </a:xfrm>
        <a:prstGeom prst="rect">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Open</a:t>
          </a:r>
        </a:p>
      </dsp:txBody>
      <dsp:txXfrm>
        <a:off x="0" y="2212"/>
        <a:ext cx="1307850" cy="970751"/>
      </dsp:txXfrm>
    </dsp:sp>
    <dsp:sp modelId="{D18C3EB2-B605-431A-BE6A-937F269EE5B7}">
      <dsp:nvSpPr>
        <dsp:cNvPr id="0" name=""/>
        <dsp:cNvSpPr/>
      </dsp:nvSpPr>
      <dsp:spPr>
        <a:xfrm>
          <a:off x="1307850" y="1031209"/>
          <a:ext cx="5231401" cy="970751"/>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Avoid clicking unknown links or attachments.</a:t>
          </a:r>
        </a:p>
      </dsp:txBody>
      <dsp:txXfrm>
        <a:off x="1307850" y="1031209"/>
        <a:ext cx="5231401" cy="970751"/>
      </dsp:txXfrm>
    </dsp:sp>
    <dsp:sp modelId="{9828E862-AC66-49F5-9EEF-8CF8D7F2E565}">
      <dsp:nvSpPr>
        <dsp:cNvPr id="0" name=""/>
        <dsp:cNvSpPr/>
      </dsp:nvSpPr>
      <dsp:spPr>
        <a:xfrm>
          <a:off x="0" y="1031209"/>
          <a:ext cx="1307850" cy="970751"/>
        </a:xfrm>
        <a:prstGeom prst="rect">
          <a:avLst/>
        </a:prstGeom>
        <a:solidFill>
          <a:schemeClr val="lt1">
            <a:hueOff val="0"/>
            <a:satOff val="0"/>
            <a:lumOff val="0"/>
            <a:alphaOff val="0"/>
          </a:schemeClr>
        </a:soli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Avoid</a:t>
          </a:r>
        </a:p>
      </dsp:txBody>
      <dsp:txXfrm>
        <a:off x="0" y="1031209"/>
        <a:ext cx="1307850" cy="970751"/>
      </dsp:txXfrm>
    </dsp:sp>
    <dsp:sp modelId="{3A72906F-3E8F-4944-9540-59377E34D5C3}">
      <dsp:nvSpPr>
        <dsp:cNvPr id="0" name=""/>
        <dsp:cNvSpPr/>
      </dsp:nvSpPr>
      <dsp:spPr>
        <a:xfrm>
          <a:off x="1307850" y="2060205"/>
          <a:ext cx="5231401" cy="970751"/>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Always use official care home email accounts.</a:t>
          </a:r>
        </a:p>
      </dsp:txBody>
      <dsp:txXfrm>
        <a:off x="1307850" y="2060205"/>
        <a:ext cx="5231401" cy="970751"/>
      </dsp:txXfrm>
    </dsp:sp>
    <dsp:sp modelId="{C140EC06-E1CA-4B1C-94A1-D30ED10FEE59}">
      <dsp:nvSpPr>
        <dsp:cNvPr id="0" name=""/>
        <dsp:cNvSpPr/>
      </dsp:nvSpPr>
      <dsp:spPr>
        <a:xfrm>
          <a:off x="0" y="2060205"/>
          <a:ext cx="1307850" cy="970751"/>
        </a:xfrm>
        <a:prstGeom prst="rect">
          <a:avLst/>
        </a:prstGeom>
        <a:solidFill>
          <a:schemeClr val="lt1">
            <a:hueOff val="0"/>
            <a:satOff val="0"/>
            <a:lumOff val="0"/>
            <a:alphaOff val="0"/>
          </a:schemeClr>
        </a:soli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Use</a:t>
          </a:r>
        </a:p>
      </dsp:txBody>
      <dsp:txXfrm>
        <a:off x="0" y="2060205"/>
        <a:ext cx="1307850" cy="970751"/>
      </dsp:txXfrm>
    </dsp:sp>
    <dsp:sp modelId="{35E53BD3-F7AC-4B14-A8EC-1107CD00A1E7}">
      <dsp:nvSpPr>
        <dsp:cNvPr id="0" name=""/>
        <dsp:cNvSpPr/>
      </dsp:nvSpPr>
      <dsp:spPr>
        <a:xfrm>
          <a:off x="1307850" y="3089202"/>
          <a:ext cx="5231401" cy="970751"/>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Report phishing attempts immediately to IT Dept.</a:t>
          </a:r>
        </a:p>
      </dsp:txBody>
      <dsp:txXfrm>
        <a:off x="1307850" y="3089202"/>
        <a:ext cx="5231401" cy="970751"/>
      </dsp:txXfrm>
    </dsp:sp>
    <dsp:sp modelId="{74A2BADB-44BB-4040-88B9-0B91836859D6}">
      <dsp:nvSpPr>
        <dsp:cNvPr id="0" name=""/>
        <dsp:cNvSpPr/>
      </dsp:nvSpPr>
      <dsp:spPr>
        <a:xfrm>
          <a:off x="0" y="3089202"/>
          <a:ext cx="1307850" cy="970751"/>
        </a:xfrm>
        <a:prstGeom prst="rect">
          <a:avLst/>
        </a:prstGeom>
        <a:solidFill>
          <a:schemeClr val="lt1">
            <a:hueOff val="0"/>
            <a:satOff val="0"/>
            <a:lumOff val="0"/>
            <a:alphaOff val="0"/>
          </a:schemeClr>
        </a:soli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Report</a:t>
          </a:r>
        </a:p>
      </dsp:txBody>
      <dsp:txXfrm>
        <a:off x="0" y="3089202"/>
        <a:ext cx="1307850" cy="970751"/>
      </dsp:txXfrm>
    </dsp:sp>
    <dsp:sp modelId="{F1316C96-31DD-4698-9285-3D3C52F73F24}">
      <dsp:nvSpPr>
        <dsp:cNvPr id="0" name=""/>
        <dsp:cNvSpPr/>
      </dsp:nvSpPr>
      <dsp:spPr>
        <a:xfrm>
          <a:off x="1307850" y="4118198"/>
          <a:ext cx="5231401" cy="970751"/>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w="12700" cap="rnd"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Double-check recipient addresses before sending sensitive data.</a:t>
          </a:r>
        </a:p>
      </dsp:txBody>
      <dsp:txXfrm>
        <a:off x="1307850" y="4118198"/>
        <a:ext cx="5231401" cy="970751"/>
      </dsp:txXfrm>
    </dsp:sp>
    <dsp:sp modelId="{6600D9FD-7747-4A69-A7E9-2E700A86DAA5}">
      <dsp:nvSpPr>
        <dsp:cNvPr id="0" name=""/>
        <dsp:cNvSpPr/>
      </dsp:nvSpPr>
      <dsp:spPr>
        <a:xfrm>
          <a:off x="0" y="4118198"/>
          <a:ext cx="1307850" cy="970751"/>
        </a:xfrm>
        <a:prstGeom prst="rect">
          <a:avLst/>
        </a:prstGeom>
        <a:solidFill>
          <a:schemeClr val="lt1">
            <a:hueOff val="0"/>
            <a:satOff val="0"/>
            <a:lumOff val="0"/>
            <a:alphaOff val="0"/>
          </a:schemeClr>
        </a:solidFill>
        <a:ln w="12700" cap="rnd" cmpd="sng" algn="ctr">
          <a:solidFill>
            <a:schemeClr val="accent6">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Double-check</a:t>
          </a:r>
        </a:p>
      </dsp:txBody>
      <dsp:txXfrm>
        <a:off x="0" y="4118198"/>
        <a:ext cx="1307850" cy="97075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9467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9205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26349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1978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4417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37065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84764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7293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25380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52867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311387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50047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18060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50740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462053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01401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10/10/2025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388901207"/>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 id="2147483863" r:id="rId13"/>
    <p:sldLayoutId id="2147483864" r:id="rId14"/>
    <p:sldLayoutId id="2147483865" r:id="rId15"/>
    <p:sldLayoutId id="21474838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hyperlink" Target="https://www.distance-learning-centre.co.uk/mos-excel-2024-essentials-expert-course-bundle" TargetMode="Externa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www.geeksforgeeks.org/websites-apps/what-is-microsoft-outloo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freepik.com/free-photos-vectors/healthcare-team"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distance-learning-centre.co.uk/mos-excel-2016-essentials-expert-course-bundl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distance-learning-centre.co.uk/mos-excel-2024-essentials-expert-course-bundle"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distance-learning-centre.co.uk/mos-excel-2016-essentials-expert-course-bundle"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distance-learning-centre.co.uk/mos-excel-2024-essentials-expert-course-bundle"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eeksforgeeks.org/websites-apps/what-is-microsoft-outlook"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books.google.co.uk/books?hl=en&amp;lr=&amp;id=06dCAwAAQBAJ&amp;oi=fnd&amp;pg=PT13&amp;dq=how+can+outlook+Microsoft+improve+care+home&amp;ots=Ua2r-juzw3&amp;sig=t5YKXzb1KgGTMLkZK54s61cumD4&amp;redir_esc=y#v=onepage&amp;q=how%20can%20outlook%20Microsoft%20improve%20care%20home&amp;f=false"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books.google.co.uk/books?hl=en&amp;lr=&amp;id=06dCAwAAQBAJ&amp;oi=fnd&amp;pg=PT13&amp;dq=how+can+outlook+Microsoft+improve+care+home&amp;ots=Ua2r-juzw3&amp;sig=t5YKXzb1KgGTMLkZK54s61cumD4&amp;redir_esc=y#v=onepage&amp;q=how%20can%20outlook%20Microsoft%20improve%20care%20home&amp;f=false"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guptadeepak.com/email-is-hacked-7-immediate-steps-to-follow"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png"/><Relationship Id="rId7" Type="http://schemas.openxmlformats.org/officeDocument/2006/relationships/diagramColors" Target="../diagrams/colors1.xml"/><Relationship Id="rId2" Type="http://schemas.openxmlformats.org/officeDocument/2006/relationships/hyperlink" Target="https://guptadeepak.com/email-is-hacked-7-immediate-steps-to-follow" TargetMode="Externa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skillsforhealth.org.uk/article/how-to-use-evaluation-to-improve-patient-care-quality"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adult-social-care-efficiency-tool" TargetMode="External"/><Relationship Id="rId2" Type="http://schemas.openxmlformats.org/officeDocument/2006/relationships/hyperlink" Target="https://optimumpps.co.uk/from-excel-to-erp-why-social-care-needs-real-time-systems" TargetMode="External"/><Relationship Id="rId1" Type="http://schemas.openxmlformats.org/officeDocument/2006/relationships/slideLayout" Target="../slideLayouts/slideLayout7.xml"/><Relationship Id="rId5" Type="http://schemas.openxmlformats.org/officeDocument/2006/relationships/hyperlink" Target="https://www.england.nhs.uk/long-read/inclusive-digital-healthcare-a-framework-for-nhs-action-on-digital-inclusion" TargetMode="External"/><Relationship Id="rId4" Type="http://schemas.openxmlformats.org/officeDocument/2006/relationships/hyperlink" Target="https://www.gov.uk/guidance/safer-platform-checklist-practical-steps-to-protect-your-users-from-online-har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97C6A7A-C561-D8ED-12FE-0E04DC8E54A5}"/>
              </a:ext>
            </a:extLst>
          </p:cNvPr>
          <p:cNvSpPr txBox="1"/>
          <p:nvPr/>
        </p:nvSpPr>
        <p:spPr>
          <a:xfrm>
            <a:off x="511188" y="3195412"/>
            <a:ext cx="5038299" cy="707886"/>
          </a:xfrm>
          <a:prstGeom prst="rect">
            <a:avLst/>
          </a:prstGeom>
          <a:ln w="28575">
            <a:no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000" b="1"/>
              <a:t>Presentation Title:</a:t>
            </a:r>
          </a:p>
        </p:txBody>
      </p:sp>
      <p:sp>
        <p:nvSpPr>
          <p:cNvPr id="7" name="TextBox 6">
            <a:extLst>
              <a:ext uri="{FF2B5EF4-FFF2-40B4-BE49-F238E27FC236}">
                <a16:creationId xmlns:a16="http://schemas.microsoft.com/office/drawing/2014/main" id="{CC202E32-2497-4BA0-F91B-496DE2633B0B}"/>
              </a:ext>
            </a:extLst>
          </p:cNvPr>
          <p:cNvSpPr txBox="1"/>
          <p:nvPr/>
        </p:nvSpPr>
        <p:spPr>
          <a:xfrm>
            <a:off x="511189" y="4007678"/>
            <a:ext cx="8800760" cy="830997"/>
          </a:xfrm>
          <a:prstGeom prst="rect">
            <a:avLst/>
          </a:prstGeom>
          <a:ln w="28575">
            <a:no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t>Enhancing Efficiency at Sunrise Residential Care Home through Digital Technology.</a:t>
            </a:r>
          </a:p>
        </p:txBody>
      </p:sp>
      <p:sp>
        <p:nvSpPr>
          <p:cNvPr id="12" name="TextBox 11">
            <a:extLst>
              <a:ext uri="{FF2B5EF4-FFF2-40B4-BE49-F238E27FC236}">
                <a16:creationId xmlns:a16="http://schemas.microsoft.com/office/drawing/2014/main" id="{0DAFD907-4EF0-1DCB-5DDB-26FCF27AF614}"/>
              </a:ext>
            </a:extLst>
          </p:cNvPr>
          <p:cNvSpPr txBox="1"/>
          <p:nvPr/>
        </p:nvSpPr>
        <p:spPr>
          <a:xfrm>
            <a:off x="550687" y="5016613"/>
            <a:ext cx="8795065" cy="1446550"/>
          </a:xfrm>
          <a:prstGeom prst="rect">
            <a:avLst/>
          </a:prstGeom>
          <a:noFill/>
          <a:ln w="28575">
            <a:noFill/>
          </a:ln>
        </p:spPr>
        <p:txBody>
          <a:bodyPr wrap="square" rtlCol="0">
            <a:spAutoFit/>
          </a:bodyPr>
          <a:lstStyle/>
          <a:p>
            <a:r>
              <a:rPr lang="en-GB" sz="4400" b="1"/>
              <a:t>Lecturer: </a:t>
            </a:r>
            <a:r>
              <a:rPr lang="en-GB" sz="4400"/>
              <a:t>Justin Okoli – </a:t>
            </a:r>
            <a:r>
              <a:rPr lang="en-GB" sz="4400" i="1"/>
              <a:t>j.okoli@uwtsd.ac.uk</a:t>
            </a:r>
          </a:p>
        </p:txBody>
      </p:sp>
      <p:sp>
        <p:nvSpPr>
          <p:cNvPr id="5" name="TextBox 4">
            <a:extLst>
              <a:ext uri="{FF2B5EF4-FFF2-40B4-BE49-F238E27FC236}">
                <a16:creationId xmlns:a16="http://schemas.microsoft.com/office/drawing/2014/main" id="{A29FB566-4976-8E8F-1D32-AB07CD448C27}"/>
              </a:ext>
            </a:extLst>
          </p:cNvPr>
          <p:cNvSpPr txBox="1"/>
          <p:nvPr/>
        </p:nvSpPr>
        <p:spPr>
          <a:xfrm>
            <a:off x="508938" y="2167572"/>
            <a:ext cx="7392523" cy="830997"/>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Title:</a:t>
            </a:r>
            <a:r>
              <a:rPr lang="en-GB" sz="4800"/>
              <a:t> Group Presentation</a:t>
            </a:r>
          </a:p>
        </p:txBody>
      </p:sp>
      <p:sp>
        <p:nvSpPr>
          <p:cNvPr id="8" name="TextBox 7">
            <a:extLst>
              <a:ext uri="{FF2B5EF4-FFF2-40B4-BE49-F238E27FC236}">
                <a16:creationId xmlns:a16="http://schemas.microsoft.com/office/drawing/2014/main" id="{1C0A39DF-2F90-4E20-A8FD-188B650FF7EA}"/>
              </a:ext>
            </a:extLst>
          </p:cNvPr>
          <p:cNvSpPr txBox="1"/>
          <p:nvPr/>
        </p:nvSpPr>
        <p:spPr>
          <a:xfrm>
            <a:off x="506794" y="666749"/>
            <a:ext cx="8838958" cy="1054244"/>
          </a:xfrm>
          <a:prstGeom prst="rect">
            <a:avLst/>
          </a:prstGeom>
          <a:ln w="28575">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a:solidFill>
                  <a:schemeClr val="accent1"/>
                </a:solidFill>
              </a:rPr>
              <a:t>Module Name:</a:t>
            </a:r>
            <a:r>
              <a:rPr lang="en-GB" sz="6000">
                <a:solidFill>
                  <a:schemeClr val="accent1"/>
                </a:solidFill>
              </a:rPr>
              <a:t> LCHS4007</a:t>
            </a:r>
          </a:p>
        </p:txBody>
      </p:sp>
    </p:spTree>
    <p:extLst>
      <p:ext uri="{BB962C8B-B14F-4D97-AF65-F5344CB8AC3E}">
        <p14:creationId xmlns:p14="http://schemas.microsoft.com/office/powerpoint/2010/main" val="261862682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000"/>
                                        <p:tgtEl>
                                          <p:spTgt spid="12"/>
                                        </p:tgtEl>
                                      </p:cBhvr>
                                    </p:animEffect>
                                    <p:anim calcmode="lin" valueType="num">
                                      <p:cBhvr>
                                        <p:cTn id="36" dur="1000" fill="hold"/>
                                        <p:tgtEl>
                                          <p:spTgt spid="12"/>
                                        </p:tgtEl>
                                        <p:attrNameLst>
                                          <p:attrName>ppt_x</p:attrName>
                                        </p:attrNameLst>
                                      </p:cBhvr>
                                      <p:tavLst>
                                        <p:tav tm="0">
                                          <p:val>
                                            <p:strVal val="#ppt_x"/>
                                          </p:val>
                                        </p:tav>
                                        <p:tav tm="100000">
                                          <p:val>
                                            <p:strVal val="#ppt_x"/>
                                          </p:val>
                                        </p:tav>
                                      </p:tavLst>
                                    </p:anim>
                                    <p:anim calcmode="lin" valueType="num">
                                      <p:cBhvr>
                                        <p:cTn id="3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2" grpId="0"/>
      <p:bldP spid="5" grpId="0"/>
      <p:bldP spid="8"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302711-5706-2306-4B20-76704453AD9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36E8880-2FDF-7103-7714-311979036CA2}"/>
              </a:ext>
            </a:extLst>
          </p:cNvPr>
          <p:cNvSpPr txBox="1"/>
          <p:nvPr/>
        </p:nvSpPr>
        <p:spPr>
          <a:xfrm>
            <a:off x="348082" y="373441"/>
            <a:ext cx="5751718" cy="2204912"/>
          </a:xfrm>
          <a:prstGeom prst="rect">
            <a:avLst/>
          </a:prstGeom>
          <a:ln w="28575">
            <a:noFill/>
          </a:ln>
        </p:spPr>
        <p:txBody>
          <a:bodyPr vert="horz" lIns="91440" tIns="45720" rIns="91440" bIns="45720" rtlCol="0" anchor="b">
            <a:normAutofit fontScale="85000" lnSpcReduction="20000"/>
          </a:bodyPr>
          <a:lstStyle/>
          <a:p>
            <a:pPr>
              <a:lnSpc>
                <a:spcPct val="90000"/>
              </a:lnSpc>
              <a:spcBef>
                <a:spcPct val="0"/>
              </a:spcBef>
              <a:spcAft>
                <a:spcPts val="600"/>
              </a:spcAft>
            </a:pPr>
            <a:r>
              <a:rPr lang="en-US" sz="5400" b="1">
                <a:solidFill>
                  <a:schemeClr val="accent1"/>
                </a:solidFill>
                <a:latin typeface="+mj-lt"/>
                <a:ea typeface="+mj-ea"/>
                <a:cs typeface="+mj-cs"/>
              </a:rPr>
              <a:t>Group 2 Presentation:  Using: </a:t>
            </a:r>
          </a:p>
          <a:p>
            <a:pPr>
              <a:lnSpc>
                <a:spcPct val="90000"/>
              </a:lnSpc>
              <a:spcBef>
                <a:spcPct val="0"/>
              </a:spcBef>
              <a:spcAft>
                <a:spcPts val="600"/>
              </a:spcAft>
            </a:pPr>
            <a:r>
              <a:rPr lang="en-US" sz="3600" b="1">
                <a:solidFill>
                  <a:schemeClr val="accent1"/>
                </a:solidFill>
                <a:latin typeface="+mj-lt"/>
                <a:ea typeface="+mj-ea"/>
                <a:cs typeface="+mj-cs"/>
              </a:rPr>
              <a:t>Excel &amp; Outlook</a:t>
            </a:r>
            <a:r>
              <a:rPr lang="en-US" sz="5400" b="1">
                <a:solidFill>
                  <a:schemeClr val="accent1"/>
                </a:solidFill>
                <a:latin typeface="+mj-lt"/>
                <a:ea typeface="+mj-ea"/>
                <a:cs typeface="+mj-cs"/>
              </a:rPr>
              <a:t> </a:t>
            </a:r>
          </a:p>
        </p:txBody>
      </p:sp>
      <p:pic>
        <p:nvPicPr>
          <p:cNvPr id="2" name="Picture 1">
            <a:hlinkClick r:id="rId2"/>
            <a:extLst>
              <a:ext uri="{FF2B5EF4-FFF2-40B4-BE49-F238E27FC236}">
                <a16:creationId xmlns:a16="http://schemas.microsoft.com/office/drawing/2014/main" id="{06456A5C-C2CD-3416-5D82-9B7966E02891}"/>
              </a:ext>
            </a:extLst>
          </p:cNvPr>
          <p:cNvPicPr>
            <a:picLocks noChangeAspect="1"/>
          </p:cNvPicPr>
          <p:nvPr/>
        </p:nvPicPr>
        <p:blipFill>
          <a:blip r:embed="rId3"/>
          <a:stretch>
            <a:fillRect/>
          </a:stretch>
        </p:blipFill>
        <p:spPr>
          <a:xfrm>
            <a:off x="6344340" y="370432"/>
            <a:ext cx="5577911" cy="2928401"/>
          </a:xfrm>
          <a:prstGeom prst="rect">
            <a:avLst/>
          </a:prstGeom>
          <a:ln>
            <a:noFill/>
          </a:ln>
          <a:effectLst>
            <a:outerShdw blurRad="292100" dist="139700" dir="2700000" algn="tl" rotWithShape="0">
              <a:srgbClr val="333333">
                <a:alpha val="65000"/>
              </a:srgbClr>
            </a:outerShdw>
          </a:effectLst>
        </p:spPr>
      </p:pic>
      <p:pic>
        <p:nvPicPr>
          <p:cNvPr id="4" name="Picture 3">
            <a:hlinkClick r:id="rId4"/>
            <a:extLst>
              <a:ext uri="{FF2B5EF4-FFF2-40B4-BE49-F238E27FC236}">
                <a16:creationId xmlns:a16="http://schemas.microsoft.com/office/drawing/2014/main" id="{5FF644E3-9756-12D3-47BF-03055B36908C}"/>
              </a:ext>
            </a:extLst>
          </p:cNvPr>
          <p:cNvPicPr>
            <a:picLocks noChangeAspect="1"/>
          </p:cNvPicPr>
          <p:nvPr/>
        </p:nvPicPr>
        <p:blipFill>
          <a:blip r:embed="rId5"/>
          <a:stretch>
            <a:fillRect/>
          </a:stretch>
        </p:blipFill>
        <p:spPr>
          <a:xfrm>
            <a:off x="6301148" y="3669264"/>
            <a:ext cx="5621103" cy="2641918"/>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1FBB106A-08A2-45B5-ABC1-4C45A57B1FD9}"/>
              </a:ext>
            </a:extLst>
          </p:cNvPr>
          <p:cNvPicPr>
            <a:picLocks noChangeAspect="1"/>
          </p:cNvPicPr>
          <p:nvPr/>
        </p:nvPicPr>
        <p:blipFill>
          <a:blip r:embed="rId6"/>
          <a:stretch>
            <a:fillRect/>
          </a:stretch>
        </p:blipFill>
        <p:spPr>
          <a:xfrm>
            <a:off x="348025" y="3672101"/>
            <a:ext cx="5636942" cy="859611"/>
          </a:xfrm>
          <a:prstGeom prst="roundRect">
            <a:avLst>
              <a:gd name="adj" fmla="val 4167"/>
            </a:avLst>
          </a:prstGeom>
          <a:solidFill>
            <a:srgbClr val="FFFFFF"/>
          </a:solidFill>
          <a:ln w="76200" cap="sq">
            <a:no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7" name="Picture 6">
            <a:extLst>
              <a:ext uri="{FF2B5EF4-FFF2-40B4-BE49-F238E27FC236}">
                <a16:creationId xmlns:a16="http://schemas.microsoft.com/office/drawing/2014/main" id="{82F5EC9C-F968-0A65-7B7D-A8F1C4D5C206}"/>
              </a:ext>
            </a:extLst>
          </p:cNvPr>
          <p:cNvPicPr>
            <a:picLocks noChangeAspect="1"/>
          </p:cNvPicPr>
          <p:nvPr/>
        </p:nvPicPr>
        <p:blipFill>
          <a:blip r:embed="rId7"/>
          <a:stretch>
            <a:fillRect/>
          </a:stretch>
        </p:blipFill>
        <p:spPr>
          <a:xfrm>
            <a:off x="397794" y="5582763"/>
            <a:ext cx="4650966" cy="85961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AB12EF65-0A8E-5171-C719-96B0B4110277}"/>
              </a:ext>
            </a:extLst>
          </p:cNvPr>
          <p:cNvPicPr>
            <a:picLocks noChangeAspect="1"/>
          </p:cNvPicPr>
          <p:nvPr/>
        </p:nvPicPr>
        <p:blipFill>
          <a:blip r:embed="rId8"/>
          <a:stretch>
            <a:fillRect/>
          </a:stretch>
        </p:blipFill>
        <p:spPr>
          <a:xfrm>
            <a:off x="346913" y="4627432"/>
            <a:ext cx="4989937" cy="859611"/>
          </a:xfrm>
          <a:prstGeom prst="rect">
            <a:avLst/>
          </a:prstGeom>
          <a:solidFill>
            <a:srgbClr val="FFFFFF">
              <a:shade val="85000"/>
            </a:srgbClr>
          </a:solidFill>
          <a:ln w="190500" cap="rnd">
            <a:no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1" name="TextBox 10">
            <a:extLst>
              <a:ext uri="{FF2B5EF4-FFF2-40B4-BE49-F238E27FC236}">
                <a16:creationId xmlns:a16="http://schemas.microsoft.com/office/drawing/2014/main" id="{0A9CE45B-033F-E3A2-F911-82CBAC4D91D4}"/>
              </a:ext>
            </a:extLst>
          </p:cNvPr>
          <p:cNvSpPr txBox="1"/>
          <p:nvPr/>
        </p:nvSpPr>
        <p:spPr>
          <a:xfrm>
            <a:off x="346913" y="2745384"/>
            <a:ext cx="5500787" cy="830997"/>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b="1">
                <a:solidFill>
                  <a:schemeClr val="accent1"/>
                </a:solidFill>
              </a:rPr>
              <a:t>Group 2 – 3 Student to do this presentation.</a:t>
            </a:r>
          </a:p>
        </p:txBody>
      </p:sp>
    </p:spTree>
    <p:extLst>
      <p:ext uri="{BB962C8B-B14F-4D97-AF65-F5344CB8AC3E}">
        <p14:creationId xmlns:p14="http://schemas.microsoft.com/office/powerpoint/2010/main" val="12492164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anim calcmode="lin" valueType="num">
                                      <p:cBhvr>
                                        <p:cTn id="29" dur="1000" fill="hold"/>
                                        <p:tgtEl>
                                          <p:spTgt spid="11"/>
                                        </p:tgtEl>
                                        <p:attrNameLst>
                                          <p:attrName>ppt_x</p:attrName>
                                        </p:attrNameLst>
                                      </p:cBhvr>
                                      <p:tavLst>
                                        <p:tav tm="0">
                                          <p:val>
                                            <p:strVal val="#ppt_x"/>
                                          </p:val>
                                        </p:tav>
                                        <p:tav tm="100000">
                                          <p:val>
                                            <p:strVal val="#ppt_x"/>
                                          </p:val>
                                        </p:tav>
                                      </p:tavLst>
                                    </p:anim>
                                    <p:anim calcmode="lin" valueType="num">
                                      <p:cBhvr>
                                        <p:cTn id="3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randombar(horizontal)">
                                      <p:cBhvr>
                                        <p:cTn id="35" dur="500"/>
                                        <p:tgtEl>
                                          <p:spTgt spid="6"/>
                                        </p:tgtEl>
                                      </p:cBhvr>
                                    </p:animEffec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fade">
                                      <p:cBhvr>
                                        <p:cTn id="40" dur="1000"/>
                                        <p:tgtEl>
                                          <p:spTgt spid="9"/>
                                        </p:tgtEl>
                                      </p:cBhvr>
                                    </p:animEffect>
                                    <p:anim calcmode="lin" valueType="num">
                                      <p:cBhvr>
                                        <p:cTn id="41" dur="1000" fill="hold"/>
                                        <p:tgtEl>
                                          <p:spTgt spid="9"/>
                                        </p:tgtEl>
                                        <p:attrNameLst>
                                          <p:attrName>ppt_x</p:attrName>
                                        </p:attrNameLst>
                                      </p:cBhvr>
                                      <p:tavLst>
                                        <p:tav tm="0">
                                          <p:val>
                                            <p:strVal val="#ppt_x"/>
                                          </p:val>
                                        </p:tav>
                                        <p:tav tm="100000">
                                          <p:val>
                                            <p:strVal val="#ppt_x"/>
                                          </p:val>
                                        </p:tav>
                                      </p:tavLst>
                                    </p:anim>
                                    <p:anim calcmode="lin" valueType="num">
                                      <p:cBhvr>
                                        <p:cTn id="4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1000"/>
                                        <p:tgtEl>
                                          <p:spTgt spid="7"/>
                                        </p:tgtEl>
                                      </p:cBhvr>
                                    </p:animEffect>
                                    <p:anim calcmode="lin" valueType="num">
                                      <p:cBhvr>
                                        <p:cTn id="48" dur="1000" fill="hold"/>
                                        <p:tgtEl>
                                          <p:spTgt spid="7"/>
                                        </p:tgtEl>
                                        <p:attrNameLst>
                                          <p:attrName>ppt_x</p:attrName>
                                        </p:attrNameLst>
                                      </p:cBhvr>
                                      <p:tavLst>
                                        <p:tav tm="0">
                                          <p:val>
                                            <p:strVal val="#ppt_x"/>
                                          </p:val>
                                        </p:tav>
                                        <p:tav tm="100000">
                                          <p:val>
                                            <p:strVal val="#ppt_x"/>
                                          </p:val>
                                        </p:tav>
                                      </p:tavLst>
                                    </p:anim>
                                    <p:anim calcmode="lin" valueType="num">
                                      <p:cBhvr>
                                        <p:cTn id="4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12A3B9DC-437C-169A-1E0C-8E2434FA88D7}"/>
              </a:ext>
            </a:extLst>
          </p:cNvPr>
          <p:cNvPicPr>
            <a:picLocks noChangeAspect="1"/>
          </p:cNvPicPr>
          <p:nvPr/>
        </p:nvPicPr>
        <p:blipFill>
          <a:blip r:embed="rId3"/>
          <a:srcRect l="30402" r="-2" b="-2"/>
          <a:stretch>
            <a:fillRect/>
          </a:stretch>
        </p:blipFill>
        <p:spPr>
          <a:xfrm>
            <a:off x="5679233" y="8466"/>
            <a:ext cx="6236262"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7" name="TextBox 6">
            <a:extLst>
              <a:ext uri="{FF2B5EF4-FFF2-40B4-BE49-F238E27FC236}">
                <a16:creationId xmlns:a16="http://schemas.microsoft.com/office/drawing/2014/main" id="{80AC14E5-7926-8917-12B9-86B4E4420910}"/>
              </a:ext>
            </a:extLst>
          </p:cNvPr>
          <p:cNvSpPr txBox="1"/>
          <p:nvPr/>
        </p:nvSpPr>
        <p:spPr>
          <a:xfrm>
            <a:off x="316484" y="98360"/>
            <a:ext cx="5979120" cy="76944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4400" b="1">
                <a:solidFill>
                  <a:schemeClr val="accent1"/>
                </a:solidFill>
              </a:rPr>
              <a:t>Introduction</a:t>
            </a:r>
          </a:p>
        </p:txBody>
      </p:sp>
      <p:sp>
        <p:nvSpPr>
          <p:cNvPr id="2" name="TextBox 1">
            <a:extLst>
              <a:ext uri="{FF2B5EF4-FFF2-40B4-BE49-F238E27FC236}">
                <a16:creationId xmlns:a16="http://schemas.microsoft.com/office/drawing/2014/main" id="{C113F04E-CB77-E0BF-C0F8-40B76CDEC6A6}"/>
              </a:ext>
            </a:extLst>
          </p:cNvPr>
          <p:cNvSpPr txBox="1"/>
          <p:nvPr/>
        </p:nvSpPr>
        <p:spPr>
          <a:xfrm>
            <a:off x="316484" y="1221739"/>
            <a:ext cx="6091392" cy="2308324"/>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According to: Bonnie and Katharine (ND)</a:t>
            </a:r>
          </a:p>
          <a:p>
            <a:endParaRPr lang="en-GB"/>
          </a:p>
          <a:p>
            <a:endParaRPr lang="en-GB" b="1"/>
          </a:p>
          <a:p>
            <a:r>
              <a:rPr lang="en-GB"/>
              <a:t>Digital literacy is growing rapidly in the academic world of nurses, care workers and visiting health professional across the country, MS is updating new digital tools, and it is better to adapt and learn digital skills to work efficiently in Sunrise residential care home </a:t>
            </a:r>
          </a:p>
        </p:txBody>
      </p:sp>
    </p:spTree>
    <p:extLst>
      <p:ext uri="{BB962C8B-B14F-4D97-AF65-F5344CB8AC3E}">
        <p14:creationId xmlns:p14="http://schemas.microsoft.com/office/powerpoint/2010/main" val="370704030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3E81F3-1EF5-2E0A-FABE-5EC44DE5862B}"/>
              </a:ext>
            </a:extLst>
          </p:cNvPr>
          <p:cNvSpPr txBox="1"/>
          <p:nvPr/>
        </p:nvSpPr>
        <p:spPr>
          <a:xfrm>
            <a:off x="259306" y="214952"/>
            <a:ext cx="10952330" cy="76944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400" b="1">
                <a:solidFill>
                  <a:schemeClr val="accent1"/>
                </a:solidFill>
              </a:rPr>
              <a:t>Chosen MS 365 Application Using - Excel</a:t>
            </a:r>
          </a:p>
        </p:txBody>
      </p:sp>
      <p:pic>
        <p:nvPicPr>
          <p:cNvPr id="4" name="Picture 3">
            <a:hlinkClick r:id="rId2"/>
            <a:extLst>
              <a:ext uri="{FF2B5EF4-FFF2-40B4-BE49-F238E27FC236}">
                <a16:creationId xmlns:a16="http://schemas.microsoft.com/office/drawing/2014/main" id="{C2CEF263-6EA8-4B01-7975-4EF9C38E91CE}"/>
              </a:ext>
            </a:extLst>
          </p:cNvPr>
          <p:cNvPicPr>
            <a:picLocks noChangeAspect="1"/>
          </p:cNvPicPr>
          <p:nvPr/>
        </p:nvPicPr>
        <p:blipFill>
          <a:blip r:embed="rId3"/>
          <a:stretch>
            <a:fillRect/>
          </a:stretch>
        </p:blipFill>
        <p:spPr>
          <a:xfrm>
            <a:off x="1125938" y="1420320"/>
            <a:ext cx="8134068" cy="478258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40064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ED83E672-B844-9EB2-14ED-10597EF068B0}"/>
              </a:ext>
            </a:extLst>
          </p:cNvPr>
          <p:cNvPicPr>
            <a:picLocks noChangeAspect="1"/>
          </p:cNvPicPr>
          <p:nvPr/>
        </p:nvPicPr>
        <p:blipFill>
          <a:blip r:embed="rId3"/>
          <a:srcRect l="22068" r="17285"/>
          <a:stretch>
            <a:fillRect/>
          </a:stretch>
        </p:blipFill>
        <p:spPr>
          <a:xfrm>
            <a:off x="6902506" y="-1"/>
            <a:ext cx="528949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extBox 3">
            <a:extLst>
              <a:ext uri="{FF2B5EF4-FFF2-40B4-BE49-F238E27FC236}">
                <a16:creationId xmlns:a16="http://schemas.microsoft.com/office/drawing/2014/main" id="{F0389B78-085D-7338-4253-9787EFF9A247}"/>
              </a:ext>
            </a:extLst>
          </p:cNvPr>
          <p:cNvSpPr txBox="1"/>
          <p:nvPr/>
        </p:nvSpPr>
        <p:spPr>
          <a:xfrm>
            <a:off x="169932" y="223173"/>
            <a:ext cx="9028659" cy="1320800"/>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lnSpc>
                <a:spcPct val="90000"/>
              </a:lnSpc>
              <a:spcBef>
                <a:spcPct val="0"/>
              </a:spcBef>
              <a:spcAft>
                <a:spcPts val="600"/>
              </a:spcAft>
            </a:pPr>
            <a:r>
              <a:rPr lang="en-US" sz="4400" b="1">
                <a:solidFill>
                  <a:schemeClr val="accent1"/>
                </a:solidFill>
                <a:latin typeface="+mj-lt"/>
                <a:ea typeface="+mj-ea"/>
                <a:cs typeface="+mj-cs"/>
              </a:rPr>
              <a:t>Efficiency use of Excel in Sunrise Residential Care Home</a:t>
            </a:r>
          </a:p>
        </p:txBody>
      </p:sp>
      <p:sp>
        <p:nvSpPr>
          <p:cNvPr id="3" name="TextBox 2">
            <a:extLst>
              <a:ext uri="{FF2B5EF4-FFF2-40B4-BE49-F238E27FC236}">
                <a16:creationId xmlns:a16="http://schemas.microsoft.com/office/drawing/2014/main" id="{674F8279-E5A6-0005-8673-96A11C58CB6C}"/>
              </a:ext>
            </a:extLst>
          </p:cNvPr>
          <p:cNvSpPr txBox="1"/>
          <p:nvPr/>
        </p:nvSpPr>
        <p:spPr>
          <a:xfrm>
            <a:off x="169932" y="2151418"/>
            <a:ext cx="7666316" cy="3929798"/>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is a digital tool that help keep residence care record</a:t>
            </a:r>
          </a:p>
          <a:p>
            <a:pPr marL="285750" indent="-285750">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rPr>
              <a:t>Residence medical Information</a:t>
            </a:r>
          </a:p>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as a digital tool can efficiently minimize paperwork </a:t>
            </a:r>
          </a:p>
          <a:p>
            <a:pPr marL="285750" indent="-285750">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rPr>
              <a:t>Using </a:t>
            </a:r>
            <a:r>
              <a:rPr lang="en-US" sz="2000" b="1">
                <a:solidFill>
                  <a:schemeClr val="tx1">
                    <a:lumMod val="75000"/>
                    <a:lumOff val="25000"/>
                  </a:schemeClr>
                </a:solidFill>
              </a:rPr>
              <a:t>Excel</a:t>
            </a:r>
            <a:r>
              <a:rPr lang="en-US" sz="2000">
                <a:solidFill>
                  <a:schemeClr val="tx1">
                    <a:lumMod val="75000"/>
                    <a:lumOff val="25000"/>
                  </a:schemeClr>
                </a:solidFill>
              </a:rPr>
              <a:t> can easily centralize information for team of nurses, care workers, administrators and visiting health professionals</a:t>
            </a:r>
          </a:p>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can be efficiently use to create formulars that can automatically calculate time sheet and payroll systems for all worker at sunrise residential Care Home.</a:t>
            </a:r>
          </a:p>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is a digital tool that is cost effective and scalable to Sunrise Residential Care Home. </a:t>
            </a:r>
          </a:p>
        </p:txBody>
      </p:sp>
    </p:spTree>
    <p:extLst>
      <p:ext uri="{BB962C8B-B14F-4D97-AF65-F5344CB8AC3E}">
        <p14:creationId xmlns:p14="http://schemas.microsoft.com/office/powerpoint/2010/main" val="296883950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348290D3-3024-C7B1-8397-925FA236FE14}"/>
              </a:ext>
            </a:extLst>
          </p:cNvPr>
          <p:cNvPicPr>
            <a:picLocks noChangeAspect="1"/>
          </p:cNvPicPr>
          <p:nvPr/>
        </p:nvPicPr>
        <p:blipFill>
          <a:blip r:embed="rId3"/>
          <a:srcRect l="22068" r="17285"/>
          <a:stretch>
            <a:fillRect/>
          </a:stretch>
        </p:blipFill>
        <p:spPr>
          <a:xfrm>
            <a:off x="6421272" y="-1"/>
            <a:ext cx="5770728"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E0E7A371-9D41-6F1B-3D22-737024847BBD}"/>
              </a:ext>
            </a:extLst>
          </p:cNvPr>
          <p:cNvSpPr txBox="1"/>
          <p:nvPr/>
        </p:nvSpPr>
        <p:spPr>
          <a:xfrm>
            <a:off x="448732" y="221182"/>
            <a:ext cx="8135709" cy="13208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lnSpc>
                <a:spcPct val="90000"/>
              </a:lnSpc>
              <a:spcBef>
                <a:spcPct val="0"/>
              </a:spcBef>
              <a:spcAft>
                <a:spcPts val="600"/>
              </a:spcAft>
            </a:pPr>
            <a:r>
              <a:rPr lang="en-US" sz="4000" b="1">
                <a:solidFill>
                  <a:schemeClr val="accent1"/>
                </a:solidFill>
                <a:latin typeface="+mj-lt"/>
                <a:ea typeface="+mj-ea"/>
                <a:cs typeface="+mj-cs"/>
              </a:rPr>
              <a:t>Benefit Of Using Excel In Sunrise Residential Care Home</a:t>
            </a:r>
          </a:p>
        </p:txBody>
      </p:sp>
      <p:sp>
        <p:nvSpPr>
          <p:cNvPr id="3" name="TextBox 2">
            <a:extLst>
              <a:ext uri="{FF2B5EF4-FFF2-40B4-BE49-F238E27FC236}">
                <a16:creationId xmlns:a16="http://schemas.microsoft.com/office/drawing/2014/main" id="{03D37E2B-9E7C-5668-6E6C-B0D46032B1CD}"/>
              </a:ext>
            </a:extLst>
          </p:cNvPr>
          <p:cNvSpPr txBox="1"/>
          <p:nvPr/>
        </p:nvSpPr>
        <p:spPr>
          <a:xfrm>
            <a:off x="448732" y="1826218"/>
            <a:ext cx="6993916" cy="1155817"/>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Information is centralized to a team of nurses, Care Workers, administrators and other visiting health care professionals.</a:t>
            </a:r>
          </a:p>
          <a:p>
            <a:pPr marL="285750" indent="-285750">
              <a:spcBef>
                <a:spcPts val="1000"/>
              </a:spcBef>
              <a:buClr>
                <a:schemeClr val="accent1"/>
              </a:buClr>
              <a:buSzPct val="80000"/>
              <a:buFont typeface="Wingdings 3" charset="2"/>
              <a:buChar char=""/>
            </a:pPr>
            <a:endParaRPr lang="en-US" sz="2000">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p:txBody>
      </p:sp>
      <p:sp>
        <p:nvSpPr>
          <p:cNvPr id="5" name="TextBox 4">
            <a:extLst>
              <a:ext uri="{FF2B5EF4-FFF2-40B4-BE49-F238E27FC236}">
                <a16:creationId xmlns:a16="http://schemas.microsoft.com/office/drawing/2014/main" id="{C08AE81E-C039-7B3B-E541-A00F3EBF9E94}"/>
              </a:ext>
            </a:extLst>
          </p:cNvPr>
          <p:cNvSpPr txBox="1"/>
          <p:nvPr/>
        </p:nvSpPr>
        <p:spPr>
          <a:xfrm>
            <a:off x="444500" y="3196167"/>
            <a:ext cx="6995583" cy="646331"/>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Data storage is centralised to a team of nurses, care workers and visiting health care professionals</a:t>
            </a:r>
            <a:endParaRPr lang="en-US">
              <a:solidFill>
                <a:srgbClr val="000000"/>
              </a:solidFill>
            </a:endParaRPr>
          </a:p>
        </p:txBody>
      </p:sp>
      <p:sp>
        <p:nvSpPr>
          <p:cNvPr id="7" name="TextBox 6">
            <a:extLst>
              <a:ext uri="{FF2B5EF4-FFF2-40B4-BE49-F238E27FC236}">
                <a16:creationId xmlns:a16="http://schemas.microsoft.com/office/drawing/2014/main" id="{26824A86-D090-7C3F-45AA-23B166AD4AC5}"/>
              </a:ext>
            </a:extLst>
          </p:cNvPr>
          <p:cNvSpPr txBox="1"/>
          <p:nvPr/>
        </p:nvSpPr>
        <p:spPr>
          <a:xfrm>
            <a:off x="444499" y="4085167"/>
            <a:ext cx="6995583" cy="646331"/>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Data is accessible remotely to all staffs that have the right to engage with residence files in Sunrise residential care home  </a:t>
            </a:r>
          </a:p>
        </p:txBody>
      </p:sp>
      <p:sp>
        <p:nvSpPr>
          <p:cNvPr id="10" name="TextBox 9">
            <a:extLst>
              <a:ext uri="{FF2B5EF4-FFF2-40B4-BE49-F238E27FC236}">
                <a16:creationId xmlns:a16="http://schemas.microsoft.com/office/drawing/2014/main" id="{8594F284-B035-DCB3-ACBD-2DDD80D8AB67}"/>
              </a:ext>
            </a:extLst>
          </p:cNvPr>
          <p:cNvSpPr txBox="1"/>
          <p:nvPr/>
        </p:nvSpPr>
        <p:spPr>
          <a:xfrm>
            <a:off x="444500" y="4984750"/>
            <a:ext cx="6995583" cy="646331"/>
          </a:xfrm>
          <a:prstGeom prst="rect">
            <a:avLst/>
          </a:prstGeom>
          <a:ln w="28575"/>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All staff can collaborate using Excel, Team, Outlook, OneDrive to share files, updates, digital education</a:t>
            </a:r>
          </a:p>
        </p:txBody>
      </p:sp>
    </p:spTree>
    <p:extLst>
      <p:ext uri="{BB962C8B-B14F-4D97-AF65-F5344CB8AC3E}">
        <p14:creationId xmlns:p14="http://schemas.microsoft.com/office/powerpoint/2010/main" val="16104009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ppt_x"/>
                                          </p:val>
                                        </p:tav>
                                        <p:tav tm="100000">
                                          <p:val>
                                            <p:strVal val="#ppt_x"/>
                                          </p:val>
                                        </p:tav>
                                      </p:tavLst>
                                    </p:anim>
                                    <p:anim calcmode="lin" valueType="num">
                                      <p:cBhvr additive="base">
                                        <p:cTn id="3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7"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9" name="Straight Connector 3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 name="Picture 1">
            <a:hlinkClick r:id="rId2"/>
            <a:extLst>
              <a:ext uri="{FF2B5EF4-FFF2-40B4-BE49-F238E27FC236}">
                <a16:creationId xmlns:a16="http://schemas.microsoft.com/office/drawing/2014/main" id="{C3C64458-6FF7-1F37-4374-5F7FC75CE731}"/>
              </a:ext>
            </a:extLst>
          </p:cNvPr>
          <p:cNvPicPr>
            <a:picLocks noChangeAspect="1"/>
          </p:cNvPicPr>
          <p:nvPr/>
        </p:nvPicPr>
        <p:blipFill>
          <a:blip r:embed="rId3"/>
          <a:srcRect l="21582" r="17771"/>
          <a:stretch>
            <a:fillRect/>
          </a:stretch>
        </p:blipFill>
        <p:spPr>
          <a:xfrm>
            <a:off x="6271326" y="-1"/>
            <a:ext cx="5920673"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3C107D48-9FCF-CA12-C490-5CA0861A2DEA}"/>
              </a:ext>
            </a:extLst>
          </p:cNvPr>
          <p:cNvSpPr txBox="1"/>
          <p:nvPr/>
        </p:nvSpPr>
        <p:spPr>
          <a:xfrm>
            <a:off x="167534" y="188813"/>
            <a:ext cx="6425583" cy="1907023"/>
          </a:xfrm>
          <a:prstGeom prst="rect">
            <a:avLst/>
          </a:prstGeom>
          <a:ln w="28575">
            <a:solidFill>
              <a:schemeClr val="accent2"/>
            </a:solidFill>
          </a:ln>
        </p:spPr>
        <p:txBody>
          <a:bodyPr vert="horz" lIns="91440" tIns="45720" rIns="91440" bIns="45720" rtlCol="0" anchor="t">
            <a:normAutofit/>
          </a:bodyPr>
          <a:lstStyle/>
          <a:p>
            <a:pPr>
              <a:lnSpc>
                <a:spcPct val="90000"/>
              </a:lnSpc>
              <a:spcBef>
                <a:spcPct val="0"/>
              </a:spcBef>
              <a:spcAft>
                <a:spcPts val="600"/>
              </a:spcAft>
            </a:pPr>
            <a:r>
              <a:rPr lang="en-US" sz="4000" b="1">
                <a:solidFill>
                  <a:schemeClr val="accent1"/>
                </a:solidFill>
                <a:latin typeface="+mj-lt"/>
                <a:ea typeface="+mj-ea"/>
                <a:cs typeface="+mj-cs"/>
              </a:rPr>
              <a:t>Limitation of  Using Excel at Sunrise Residential Care Home</a:t>
            </a:r>
            <a:r>
              <a:rPr lang="en-US" sz="2000" b="1">
                <a:solidFill>
                  <a:schemeClr val="accent1"/>
                </a:solidFill>
                <a:latin typeface="+mj-lt"/>
                <a:ea typeface="+mj-ea"/>
                <a:cs typeface="+mj-cs"/>
              </a:rPr>
              <a:t>.</a:t>
            </a:r>
          </a:p>
        </p:txBody>
      </p:sp>
      <p:sp>
        <p:nvSpPr>
          <p:cNvPr id="33" name="TextBox 32">
            <a:extLst>
              <a:ext uri="{FF2B5EF4-FFF2-40B4-BE49-F238E27FC236}">
                <a16:creationId xmlns:a16="http://schemas.microsoft.com/office/drawing/2014/main" id="{A65FE4F3-F79A-195A-32E5-690AA5649B0A}"/>
              </a:ext>
            </a:extLst>
          </p:cNvPr>
          <p:cNvSpPr txBox="1"/>
          <p:nvPr/>
        </p:nvSpPr>
        <p:spPr>
          <a:xfrm>
            <a:off x="168498" y="2244003"/>
            <a:ext cx="7004169" cy="2984709"/>
          </a:xfrm>
          <a:prstGeom prst="rect">
            <a:avLst/>
          </a:prstGeom>
          <a:ln w="28575"/>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Require a fast internet availability all time</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Not all the staff is trained to use digital tools</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Require a costly training program.</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Data can be leaked through malware and hacking.</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High risk of human error</a:t>
            </a:r>
          </a:p>
        </p:txBody>
      </p:sp>
      <p:cxnSp>
        <p:nvCxnSpPr>
          <p:cNvPr id="50" name="Straight Connector 4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273542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3"/>
                                        </p:tgtEl>
                                        <p:attrNameLst>
                                          <p:attrName>style.visibility</p:attrName>
                                        </p:attrNameLst>
                                      </p:cBhvr>
                                      <p:to>
                                        <p:strVal val="visible"/>
                                      </p:to>
                                    </p:set>
                                    <p:anim calcmode="lin" valueType="num">
                                      <p:cBhvr additive="base">
                                        <p:cTn id="14" dur="500" fill="hold"/>
                                        <p:tgtEl>
                                          <p:spTgt spid="33"/>
                                        </p:tgtEl>
                                        <p:attrNameLst>
                                          <p:attrName>ppt_x</p:attrName>
                                        </p:attrNameLst>
                                      </p:cBhvr>
                                      <p:tavLst>
                                        <p:tav tm="0">
                                          <p:val>
                                            <p:strVal val="#ppt_x"/>
                                          </p:val>
                                        </p:tav>
                                        <p:tav tm="100000">
                                          <p:val>
                                            <p:strVal val="#ppt_x"/>
                                          </p:val>
                                        </p:tav>
                                      </p:tavLst>
                                    </p:anim>
                                    <p:anim calcmode="lin" valueType="num">
                                      <p:cBhvr additive="base">
                                        <p:cTn id="15"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22915A-1060-71C5-6997-CEA48BDA7A73}"/>
              </a:ext>
            </a:extLst>
          </p:cNvPr>
          <p:cNvSpPr txBox="1"/>
          <p:nvPr/>
        </p:nvSpPr>
        <p:spPr>
          <a:xfrm>
            <a:off x="478245" y="589418"/>
            <a:ext cx="8843357" cy="1259658"/>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p>
            <a:pPr>
              <a:spcBef>
                <a:spcPts val="1000"/>
              </a:spcBef>
              <a:buClr>
                <a:schemeClr val="accent1"/>
              </a:buClr>
              <a:buSzPct val="80000"/>
            </a:pPr>
            <a:r>
              <a:rPr lang="en-US" sz="4000" b="1">
                <a:solidFill>
                  <a:schemeClr val="accent1"/>
                </a:solidFill>
              </a:rPr>
              <a:t>MS 365 – Communication and collaboration tool – MS Outlook</a:t>
            </a:r>
          </a:p>
        </p:txBody>
      </p:sp>
      <p:pic>
        <p:nvPicPr>
          <p:cNvPr id="2" name="Picture 1">
            <a:hlinkClick r:id="rId2"/>
            <a:extLst>
              <a:ext uri="{FF2B5EF4-FFF2-40B4-BE49-F238E27FC236}">
                <a16:creationId xmlns:a16="http://schemas.microsoft.com/office/drawing/2014/main" id="{02A814DE-ACEC-052A-62D0-40CE91142933}"/>
              </a:ext>
            </a:extLst>
          </p:cNvPr>
          <p:cNvPicPr>
            <a:picLocks noChangeAspect="1"/>
          </p:cNvPicPr>
          <p:nvPr/>
        </p:nvPicPr>
        <p:blipFill>
          <a:blip r:embed="rId3"/>
          <a:stretch>
            <a:fillRect/>
          </a:stretch>
        </p:blipFill>
        <p:spPr>
          <a:xfrm>
            <a:off x="478245" y="2310731"/>
            <a:ext cx="8774454" cy="4069597"/>
          </a:xfrm>
          <a:prstGeom prst="rect">
            <a:avLst/>
          </a:prstGeom>
        </p:spPr>
      </p:pic>
    </p:spTree>
    <p:extLst>
      <p:ext uri="{BB962C8B-B14F-4D97-AF65-F5344CB8AC3E}">
        <p14:creationId xmlns:p14="http://schemas.microsoft.com/office/powerpoint/2010/main" val="32356255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extBox 4">
            <a:extLst>
              <a:ext uri="{FF2B5EF4-FFF2-40B4-BE49-F238E27FC236}">
                <a16:creationId xmlns:a16="http://schemas.microsoft.com/office/drawing/2014/main" id="{D228ADBD-7E21-B212-57E7-7E002D87C23A}"/>
              </a:ext>
            </a:extLst>
          </p:cNvPr>
          <p:cNvSpPr txBox="1"/>
          <p:nvPr/>
        </p:nvSpPr>
        <p:spPr>
          <a:xfrm>
            <a:off x="-4598" y="145795"/>
            <a:ext cx="9708155" cy="1625683"/>
          </a:xfrm>
          <a:prstGeom prst="rect">
            <a:avLst/>
          </a:prstGeom>
        </p:spPr>
        <p:txBody>
          <a:bodyPr vert="horz" lIns="91440" tIns="45720" rIns="91440" bIns="45720" rtlCol="0" anchor="t">
            <a:noAutofit/>
          </a:bodyPr>
          <a:lstStyle/>
          <a:p>
            <a:pPr>
              <a:lnSpc>
                <a:spcPct val="90000"/>
              </a:lnSpc>
              <a:spcBef>
                <a:spcPct val="0"/>
              </a:spcBef>
              <a:spcAft>
                <a:spcPts val="600"/>
              </a:spcAft>
            </a:pPr>
            <a:r>
              <a:rPr lang="en-US" sz="4000" b="1">
                <a:solidFill>
                  <a:schemeClr val="accent1"/>
                </a:solidFill>
                <a:latin typeface="+mj-lt"/>
                <a:ea typeface="+mj-ea"/>
                <a:cs typeface="+mj-cs"/>
              </a:rPr>
              <a:t>Using Outlook efficiently in Communication at Sunrise Residential Care Home.</a:t>
            </a:r>
            <a:endParaRPr lang="en-US" sz="4000">
              <a:solidFill>
                <a:schemeClr val="accent1"/>
              </a:solidFill>
              <a:latin typeface="+mj-lt"/>
              <a:ea typeface="+mj-ea"/>
              <a:cs typeface="+mj-cs"/>
            </a:endParaRPr>
          </a:p>
        </p:txBody>
      </p:sp>
      <p:sp>
        <p:nvSpPr>
          <p:cNvPr id="8" name="TextBox 7">
            <a:extLst>
              <a:ext uri="{FF2B5EF4-FFF2-40B4-BE49-F238E27FC236}">
                <a16:creationId xmlns:a16="http://schemas.microsoft.com/office/drawing/2014/main" id="{376759B0-C7C5-0B6B-1755-626982950644}"/>
              </a:ext>
            </a:extLst>
          </p:cNvPr>
          <p:cNvSpPr txBox="1"/>
          <p:nvPr/>
        </p:nvSpPr>
        <p:spPr>
          <a:xfrm>
            <a:off x="211619" y="2395545"/>
            <a:ext cx="5548142" cy="2690978"/>
          </a:xfrm>
          <a:prstGeom prst="rect">
            <a:avLst/>
          </a:prstGeom>
        </p:spPr>
        <p:txBody>
          <a:bodyPr vert="horz" lIns="91440" tIns="45720" rIns="91440" bIns="45720" rtlCol="0">
            <a:normAutofit/>
          </a:bodyPr>
          <a:lstStyle/>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Quick communication through secured emails</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Integrated with Microsoft Teams </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Task and Reminders </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Clean &amp; Simple language</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Shared calendars </a:t>
            </a: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p:txBody>
      </p:sp>
      <p:pic>
        <p:nvPicPr>
          <p:cNvPr id="6" name="Picture 5" descr="A blue and white logo&#10;&#10;AI-generated content may be incorrect.">
            <a:hlinkClick r:id="rId2"/>
            <a:extLst>
              <a:ext uri="{FF2B5EF4-FFF2-40B4-BE49-F238E27FC236}">
                <a16:creationId xmlns:a16="http://schemas.microsoft.com/office/drawing/2014/main" id="{FD0B4B45-343F-5CCD-946E-7CDE03277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3700" y="2361737"/>
            <a:ext cx="3145536" cy="2690978"/>
          </a:xfrm>
          <a:prstGeom prst="rect">
            <a:avLst/>
          </a:prstGeom>
        </p:spPr>
      </p:pic>
      <p:sp>
        <p:nvSpPr>
          <p:cNvPr id="10" name="TextBox 9">
            <a:extLst>
              <a:ext uri="{FF2B5EF4-FFF2-40B4-BE49-F238E27FC236}">
                <a16:creationId xmlns:a16="http://schemas.microsoft.com/office/drawing/2014/main" id="{1938FC41-2075-4326-70B2-48C20EC725DF}"/>
              </a:ext>
            </a:extLst>
          </p:cNvPr>
          <p:cNvSpPr txBox="1"/>
          <p:nvPr/>
        </p:nvSpPr>
        <p:spPr>
          <a:xfrm>
            <a:off x="6071046" y="5240677"/>
            <a:ext cx="3847949" cy="923330"/>
          </a:xfrm>
          <a:prstGeom prst="rect">
            <a:avLst/>
          </a:prstGeom>
          <a:noFill/>
        </p:spPr>
        <p:txBody>
          <a:bodyPr wrap="square" rtlCol="0">
            <a:spAutoFit/>
          </a:bodyPr>
          <a:lstStyle/>
          <a:p>
            <a:r>
              <a:rPr lang="en-GB" dirty="0">
                <a:hlinkClick r:id="rId2"/>
              </a:rPr>
              <a:t>Holger </a:t>
            </a:r>
            <a:r>
              <a:rPr lang="en-GB" dirty="0" err="1">
                <a:hlinkClick r:id="rId2"/>
              </a:rPr>
              <a:t>Woeltje</a:t>
            </a:r>
            <a:r>
              <a:rPr lang="en-GB" dirty="0">
                <a:hlinkClick r:id="rId2"/>
              </a:rPr>
              <a:t> and Seiwert, L. (2011). </a:t>
            </a:r>
            <a:r>
              <a:rPr lang="en-GB" i="1" dirty="0">
                <a:hlinkClick r:id="rId2"/>
              </a:rPr>
              <a:t>Effective Time Management</a:t>
            </a:r>
            <a:r>
              <a:rPr lang="en-GB" dirty="0">
                <a:hlinkClick r:id="rId2"/>
              </a:rPr>
              <a:t>. Pearson Education</a:t>
            </a:r>
            <a:r>
              <a:rPr lang="en-GB" dirty="0"/>
              <a:t>.</a:t>
            </a:r>
          </a:p>
        </p:txBody>
      </p:sp>
    </p:spTree>
    <p:extLst>
      <p:ext uri="{BB962C8B-B14F-4D97-AF65-F5344CB8AC3E}">
        <p14:creationId xmlns:p14="http://schemas.microsoft.com/office/powerpoint/2010/main" val="264988165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25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AB7DFBDD-0E93-C189-1C95-2ACEDA573B28}"/>
              </a:ext>
            </a:extLst>
          </p:cNvPr>
          <p:cNvPicPr>
            <a:picLocks noChangeAspect="1"/>
          </p:cNvPicPr>
          <p:nvPr/>
        </p:nvPicPr>
        <p:blipFill>
          <a:blip r:embed="rId3"/>
          <a:stretch>
            <a:fillRect/>
          </a:stretch>
        </p:blipFill>
        <p:spPr>
          <a:xfrm>
            <a:off x="7644688" y="2543485"/>
            <a:ext cx="3145809" cy="2688569"/>
          </a:xfrm>
          <a:prstGeom prst="rect">
            <a:avLst/>
          </a:prstGeom>
        </p:spPr>
      </p:pic>
      <p:sp>
        <p:nvSpPr>
          <p:cNvPr id="4" name="TextBox 3">
            <a:extLst>
              <a:ext uri="{FF2B5EF4-FFF2-40B4-BE49-F238E27FC236}">
                <a16:creationId xmlns:a16="http://schemas.microsoft.com/office/drawing/2014/main" id="{86E8280D-4A77-2447-BF86-29650A8C0E00}"/>
              </a:ext>
            </a:extLst>
          </p:cNvPr>
          <p:cNvSpPr txBox="1"/>
          <p:nvPr/>
        </p:nvSpPr>
        <p:spPr>
          <a:xfrm>
            <a:off x="193363" y="76090"/>
            <a:ext cx="9087114" cy="1446550"/>
          </a:xfrm>
          <a:prstGeom prst="rect">
            <a:avLst/>
          </a:prstGeom>
          <a:noFill/>
          <a:ln w="28575">
            <a:solidFill>
              <a:schemeClr val="accent1"/>
            </a:solidFill>
          </a:ln>
        </p:spPr>
        <p:txBody>
          <a:bodyPr wrap="square" rtlCol="0">
            <a:spAutoFit/>
          </a:bodyPr>
          <a:lstStyle/>
          <a:p>
            <a:r>
              <a:rPr lang="en-GB" sz="4400" b="1">
                <a:solidFill>
                  <a:schemeClr val="accent1"/>
                </a:solidFill>
              </a:rPr>
              <a:t>Limitations of Digital Tool - Outlook</a:t>
            </a:r>
          </a:p>
        </p:txBody>
      </p:sp>
      <p:sp>
        <p:nvSpPr>
          <p:cNvPr id="5" name="TextBox 4">
            <a:extLst>
              <a:ext uri="{FF2B5EF4-FFF2-40B4-BE49-F238E27FC236}">
                <a16:creationId xmlns:a16="http://schemas.microsoft.com/office/drawing/2014/main" id="{64DBD090-DC29-0CDC-871F-8C4EF6E45471}"/>
              </a:ext>
            </a:extLst>
          </p:cNvPr>
          <p:cNvSpPr txBox="1"/>
          <p:nvPr/>
        </p:nvSpPr>
        <p:spPr>
          <a:xfrm>
            <a:off x="805543" y="2688771"/>
            <a:ext cx="6237514" cy="3416320"/>
          </a:xfrm>
          <a:prstGeom prst="rect">
            <a:avLst/>
          </a:prstGeom>
          <a:noFill/>
          <a:ln w="28575">
            <a:solidFill>
              <a:schemeClr val="accent1"/>
            </a:solidFill>
          </a:ln>
        </p:spPr>
        <p:txBody>
          <a:bodyPr wrap="square" rtlCol="0">
            <a:spAutoFit/>
          </a:bodyPr>
          <a:lstStyle/>
          <a:p>
            <a:pPr marL="285750" indent="-285750">
              <a:buFont typeface="Arial" panose="020B0604020202020204" pitchFamily="34" charset="0"/>
              <a:buChar char="•"/>
            </a:pPr>
            <a:r>
              <a:rPr lang="en-GB" sz="2400"/>
              <a:t>Lack of communication due not having no digital tool outlook</a:t>
            </a:r>
          </a:p>
          <a:p>
            <a:pPr marL="285750" indent="-285750">
              <a:buFont typeface="Arial" panose="020B0604020202020204" pitchFamily="34" charset="0"/>
              <a:buChar char="•"/>
            </a:pPr>
            <a:r>
              <a:rPr lang="en-GB" sz="2400"/>
              <a:t>Poor internet connection can slow down commutation </a:t>
            </a:r>
          </a:p>
          <a:p>
            <a:pPr marL="285750" indent="-285750">
              <a:buFont typeface="Arial" panose="020B0604020202020204" pitchFamily="34" charset="0"/>
              <a:buChar char="•"/>
            </a:pPr>
            <a:r>
              <a:rPr lang="en-GB" sz="2400"/>
              <a:t> Information leakage due to security breach, Hacking </a:t>
            </a:r>
          </a:p>
          <a:p>
            <a:pPr marL="285750" indent="-285750">
              <a:buFont typeface="Arial" panose="020B0604020202020204" pitchFamily="34" charset="0"/>
              <a:buChar char="•"/>
            </a:pPr>
            <a:r>
              <a:rPr lang="en-GB" sz="2400"/>
              <a:t>Cannot integrate with other Microsoft application </a:t>
            </a:r>
          </a:p>
          <a:p>
            <a:pPr marL="285750" indent="-285750">
              <a:buFont typeface="Arial" panose="020B0604020202020204" pitchFamily="34" charset="0"/>
              <a:buChar char="•"/>
            </a:pPr>
            <a:r>
              <a:rPr lang="en-GB" sz="2400"/>
              <a:t>Untrained staff </a:t>
            </a:r>
          </a:p>
        </p:txBody>
      </p:sp>
    </p:spTree>
    <p:extLst>
      <p:ext uri="{BB962C8B-B14F-4D97-AF65-F5344CB8AC3E}">
        <p14:creationId xmlns:p14="http://schemas.microsoft.com/office/powerpoint/2010/main" val="1346869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2D845B-CA86-1824-43CD-77E4A9A27465}"/>
              </a:ext>
            </a:extLst>
          </p:cNvPr>
          <p:cNvSpPr txBox="1"/>
          <p:nvPr/>
        </p:nvSpPr>
        <p:spPr>
          <a:xfrm>
            <a:off x="177010" y="526534"/>
            <a:ext cx="9330551" cy="1323439"/>
          </a:xfrm>
          <a:prstGeom prst="rect">
            <a:avLst/>
          </a:prstGeom>
          <a:noFill/>
          <a:ln w="28575">
            <a:solidFill>
              <a:schemeClr val="accent2"/>
            </a:solidFill>
          </a:ln>
        </p:spPr>
        <p:txBody>
          <a:bodyPr wrap="square" rtlCol="0">
            <a:spAutoFit/>
          </a:bodyPr>
          <a:lstStyle/>
          <a:p>
            <a:r>
              <a:rPr lang="en-GB" sz="4000" b="1">
                <a:solidFill>
                  <a:schemeClr val="accent1"/>
                </a:solidFill>
              </a:rPr>
              <a:t>Impact Of Limited Digital Skills In Sunrise Residential Care Home  </a:t>
            </a:r>
          </a:p>
        </p:txBody>
      </p:sp>
      <p:sp>
        <p:nvSpPr>
          <p:cNvPr id="3" name="TextBox 2">
            <a:extLst>
              <a:ext uri="{FF2B5EF4-FFF2-40B4-BE49-F238E27FC236}">
                <a16:creationId xmlns:a16="http://schemas.microsoft.com/office/drawing/2014/main" id="{9D2EC1DB-A52F-C2B0-D4AE-6F8CEEB7DA2B}"/>
              </a:ext>
            </a:extLst>
          </p:cNvPr>
          <p:cNvSpPr txBox="1"/>
          <p:nvPr/>
        </p:nvSpPr>
        <p:spPr>
          <a:xfrm>
            <a:off x="306367" y="2570856"/>
            <a:ext cx="1647975" cy="369332"/>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b="1"/>
              <a:t>Care delivery</a:t>
            </a:r>
          </a:p>
        </p:txBody>
      </p:sp>
      <p:sp>
        <p:nvSpPr>
          <p:cNvPr id="4" name="TextBox 3">
            <a:extLst>
              <a:ext uri="{FF2B5EF4-FFF2-40B4-BE49-F238E27FC236}">
                <a16:creationId xmlns:a16="http://schemas.microsoft.com/office/drawing/2014/main" id="{EE30B429-29B1-F730-25B8-7979CB303027}"/>
              </a:ext>
            </a:extLst>
          </p:cNvPr>
          <p:cNvSpPr txBox="1"/>
          <p:nvPr/>
        </p:nvSpPr>
        <p:spPr>
          <a:xfrm>
            <a:off x="3906765" y="2568339"/>
            <a:ext cx="1864783" cy="36933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Communication</a:t>
            </a:r>
          </a:p>
        </p:txBody>
      </p:sp>
      <p:sp>
        <p:nvSpPr>
          <p:cNvPr id="8" name="TextBox 7">
            <a:extLst>
              <a:ext uri="{FF2B5EF4-FFF2-40B4-BE49-F238E27FC236}">
                <a16:creationId xmlns:a16="http://schemas.microsoft.com/office/drawing/2014/main" id="{AA6B83F9-A5CE-8E6F-CC43-FE0D0F6826D4}"/>
              </a:ext>
            </a:extLst>
          </p:cNvPr>
          <p:cNvSpPr txBox="1"/>
          <p:nvPr/>
        </p:nvSpPr>
        <p:spPr>
          <a:xfrm>
            <a:off x="7609471" y="2568690"/>
            <a:ext cx="1293284" cy="376343"/>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Teamwork</a:t>
            </a:r>
          </a:p>
        </p:txBody>
      </p:sp>
      <p:sp>
        <p:nvSpPr>
          <p:cNvPr id="10" name="TextBox 9">
            <a:extLst>
              <a:ext uri="{FF2B5EF4-FFF2-40B4-BE49-F238E27FC236}">
                <a16:creationId xmlns:a16="http://schemas.microsoft.com/office/drawing/2014/main" id="{509F9F58-A275-E10D-EF9A-43702EC8FEE0}"/>
              </a:ext>
            </a:extLst>
          </p:cNvPr>
          <p:cNvSpPr txBox="1"/>
          <p:nvPr/>
        </p:nvSpPr>
        <p:spPr>
          <a:xfrm>
            <a:off x="187089" y="3141328"/>
            <a:ext cx="31347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Poor record keeping</a:t>
            </a:r>
            <a:endParaRPr lang="en-US"/>
          </a:p>
          <a:p>
            <a:endParaRPr lang="en-GB"/>
          </a:p>
          <a:p>
            <a:pPr marL="285750" indent="-285750">
              <a:buFont typeface="Wingdings"/>
              <a:buChar char="Ø"/>
            </a:pPr>
            <a:r>
              <a:rPr lang="en-GB"/>
              <a:t>Reduced efficiency</a:t>
            </a:r>
          </a:p>
          <a:p>
            <a:endParaRPr lang="en-GB"/>
          </a:p>
          <a:p>
            <a:pPr marL="285750" indent="-285750">
              <a:buFont typeface="Wingdings"/>
              <a:buChar char="Ø"/>
            </a:pPr>
            <a:r>
              <a:rPr lang="en-GB"/>
              <a:t>Limited digital Resorces</a:t>
            </a:r>
          </a:p>
        </p:txBody>
      </p:sp>
      <p:sp>
        <p:nvSpPr>
          <p:cNvPr id="5" name="TextBox 4">
            <a:extLst>
              <a:ext uri="{FF2B5EF4-FFF2-40B4-BE49-F238E27FC236}">
                <a16:creationId xmlns:a16="http://schemas.microsoft.com/office/drawing/2014/main" id="{7E312FDE-D63C-BB67-B873-131EE03F5A82}"/>
              </a:ext>
            </a:extLst>
          </p:cNvPr>
          <p:cNvSpPr txBox="1"/>
          <p:nvPr/>
        </p:nvSpPr>
        <p:spPr>
          <a:xfrm>
            <a:off x="3737377" y="3131719"/>
            <a:ext cx="31347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Poor information sharing</a:t>
            </a:r>
            <a:endParaRPr lang="en-US"/>
          </a:p>
          <a:p>
            <a:endParaRPr lang="en-GB"/>
          </a:p>
          <a:p>
            <a:pPr marL="285750" indent="-285750">
              <a:buFont typeface="Wingdings"/>
              <a:buChar char="Ø"/>
            </a:pPr>
            <a:r>
              <a:rPr lang="en-GB"/>
              <a:t>Limited external collaboration</a:t>
            </a:r>
          </a:p>
          <a:p>
            <a:endParaRPr lang="en-GB"/>
          </a:p>
        </p:txBody>
      </p:sp>
      <p:sp>
        <p:nvSpPr>
          <p:cNvPr id="6" name="TextBox 5">
            <a:extLst>
              <a:ext uri="{FF2B5EF4-FFF2-40B4-BE49-F238E27FC236}">
                <a16:creationId xmlns:a16="http://schemas.microsoft.com/office/drawing/2014/main" id="{50D55579-C8D1-2693-A356-AD2C03A08CF5}"/>
              </a:ext>
            </a:extLst>
          </p:cNvPr>
          <p:cNvSpPr txBox="1"/>
          <p:nvPr/>
        </p:nvSpPr>
        <p:spPr>
          <a:xfrm>
            <a:off x="7214965" y="3129283"/>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Reduced teamwork and collaboration</a:t>
            </a:r>
            <a:endParaRPr lang="en-US"/>
          </a:p>
          <a:p>
            <a:endParaRPr lang="en-GB"/>
          </a:p>
          <a:p>
            <a:pPr marL="285750" indent="-285750">
              <a:buFont typeface="Wingdings"/>
              <a:buChar char="Ø"/>
            </a:pPr>
            <a:r>
              <a:rPr lang="en-GB"/>
              <a:t>Creating gap among staff</a:t>
            </a:r>
          </a:p>
        </p:txBody>
      </p:sp>
      <p:pic>
        <p:nvPicPr>
          <p:cNvPr id="7" name="Picture 6">
            <a:extLst>
              <a:ext uri="{FF2B5EF4-FFF2-40B4-BE49-F238E27FC236}">
                <a16:creationId xmlns:a16="http://schemas.microsoft.com/office/drawing/2014/main" id="{5F86F5C3-6A24-AB6E-E260-4F8CC5395567}"/>
              </a:ext>
            </a:extLst>
          </p:cNvPr>
          <p:cNvPicPr>
            <a:picLocks noChangeAspect="1"/>
          </p:cNvPicPr>
          <p:nvPr/>
        </p:nvPicPr>
        <p:blipFill>
          <a:blip r:embed="rId2"/>
          <a:stretch>
            <a:fillRect/>
          </a:stretch>
        </p:blipFill>
        <p:spPr>
          <a:xfrm>
            <a:off x="504239" y="4940020"/>
            <a:ext cx="6644621" cy="532732"/>
          </a:xfrm>
          <a:prstGeom prst="rect">
            <a:avLst/>
          </a:prstGeom>
        </p:spPr>
      </p:pic>
    </p:spTree>
    <p:extLst>
      <p:ext uri="{BB962C8B-B14F-4D97-AF65-F5344CB8AC3E}">
        <p14:creationId xmlns:p14="http://schemas.microsoft.com/office/powerpoint/2010/main" val="39852653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8" grpId="0" animBg="1"/>
      <p:bldP spid="10" grpId="0"/>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DBE4B442-E701-FB87-136D-E5E906FE140C}"/>
              </a:ext>
            </a:extLst>
          </p:cNvPr>
          <p:cNvPicPr>
            <a:picLocks noChangeAspect="1"/>
          </p:cNvPicPr>
          <p:nvPr/>
        </p:nvPicPr>
        <p:blipFill>
          <a:blip r:embed="rId3"/>
          <a:srcRect l="13698" r="3996" b="-1"/>
          <a:stretch>
            <a:fillRect/>
          </a:stretch>
        </p:blipFill>
        <p:spPr>
          <a:xfrm>
            <a:off x="5721069" y="-1"/>
            <a:ext cx="6470931" cy="6866467"/>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B48203F3-6BFD-05F8-0947-C6315F4786A8}"/>
              </a:ext>
            </a:extLst>
          </p:cNvPr>
          <p:cNvSpPr txBox="1"/>
          <p:nvPr/>
        </p:nvSpPr>
        <p:spPr>
          <a:xfrm>
            <a:off x="140652" y="69789"/>
            <a:ext cx="6395109" cy="1643821"/>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lnSpc>
                <a:spcPct val="90000"/>
              </a:lnSpc>
              <a:spcBef>
                <a:spcPct val="0"/>
              </a:spcBef>
              <a:spcAft>
                <a:spcPts val="600"/>
              </a:spcAft>
            </a:pPr>
            <a:r>
              <a:rPr lang="en-US" sz="2800" b="1">
                <a:solidFill>
                  <a:schemeClr val="accent1"/>
                </a:solidFill>
                <a:latin typeface="+mj-lt"/>
                <a:ea typeface="+mj-ea"/>
                <a:cs typeface="+mj-cs"/>
              </a:rPr>
              <a:t>Digital Safety Checklist – Sunrise Residential Care Home. All employees must follow.</a:t>
            </a:r>
          </a:p>
          <a:p>
            <a:pPr>
              <a:lnSpc>
                <a:spcPct val="90000"/>
              </a:lnSpc>
              <a:spcBef>
                <a:spcPct val="0"/>
              </a:spcBef>
              <a:spcAft>
                <a:spcPts val="600"/>
              </a:spcAft>
            </a:pPr>
            <a:endParaRPr lang="en-US" sz="2800" b="1">
              <a:solidFill>
                <a:schemeClr val="accent1"/>
              </a:solidFill>
              <a:latin typeface="+mj-lt"/>
              <a:ea typeface="+mj-ea"/>
              <a:cs typeface="+mj-cs"/>
            </a:endParaRPr>
          </a:p>
        </p:txBody>
      </p:sp>
      <p:sp>
        <p:nvSpPr>
          <p:cNvPr id="5" name="TextBox 4">
            <a:extLst>
              <a:ext uri="{FF2B5EF4-FFF2-40B4-BE49-F238E27FC236}">
                <a16:creationId xmlns:a16="http://schemas.microsoft.com/office/drawing/2014/main" id="{0CE06850-FBE2-5FA6-6548-5D9CD613B912}"/>
              </a:ext>
            </a:extLst>
          </p:cNvPr>
          <p:cNvSpPr txBox="1"/>
          <p:nvPr/>
        </p:nvSpPr>
        <p:spPr>
          <a:xfrm>
            <a:off x="141217" y="1805829"/>
            <a:ext cx="6394544" cy="3590699"/>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p>
            <a:pPr>
              <a:spcBef>
                <a:spcPts val="1000"/>
              </a:spcBef>
              <a:buClr>
                <a:schemeClr val="accent1"/>
              </a:buClr>
              <a:buSzPct val="80000"/>
              <a:buFont typeface="Wingdings 3" charset="2"/>
              <a:buChar char=""/>
            </a:pPr>
            <a:r>
              <a:rPr lang="en-US" sz="2000" b="1">
                <a:solidFill>
                  <a:schemeClr val="tx1">
                    <a:lumMod val="75000"/>
                    <a:lumOff val="25000"/>
                  </a:schemeClr>
                </a:solidFill>
              </a:rPr>
              <a:t>Secure Login.</a:t>
            </a:r>
          </a:p>
          <a:p>
            <a:pPr>
              <a:spcBef>
                <a:spcPts val="1000"/>
              </a:spcBef>
              <a:buClr>
                <a:schemeClr val="accent1"/>
              </a:buClr>
              <a:buSzPct val="80000"/>
              <a:buFont typeface="Wingdings 3" charset="2"/>
              <a:buChar char=""/>
            </a:pPr>
            <a:endParaRPr lang="en-US" sz="200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Use strong passwords (8+ characters with symbols and numbers).</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Never share login details.</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Enable two-factor authentication (2FA).</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Log out after each session.</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Change passwords every 3–6 months.</a:t>
            </a:r>
          </a:p>
        </p:txBody>
      </p:sp>
    </p:spTree>
    <p:extLst>
      <p:ext uri="{BB962C8B-B14F-4D97-AF65-F5344CB8AC3E}">
        <p14:creationId xmlns:p14="http://schemas.microsoft.com/office/powerpoint/2010/main" val="16315916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hlinkClick r:id="rId2"/>
            <a:extLst>
              <a:ext uri="{FF2B5EF4-FFF2-40B4-BE49-F238E27FC236}">
                <a16:creationId xmlns:a16="http://schemas.microsoft.com/office/drawing/2014/main" id="{5019C083-EAF1-2646-A60F-89FB6C9974F4}"/>
              </a:ext>
            </a:extLst>
          </p:cNvPr>
          <p:cNvPicPr>
            <a:picLocks noChangeAspect="1"/>
          </p:cNvPicPr>
          <p:nvPr/>
        </p:nvPicPr>
        <p:blipFill>
          <a:blip r:embed="rId3"/>
          <a:srcRect l="13698" r="3996" b="-1"/>
          <a:stretch>
            <a:fillRect/>
          </a:stretch>
        </p:blipFill>
        <p:spPr>
          <a:xfrm>
            <a:off x="5923370" y="8466"/>
            <a:ext cx="626863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702AE591-DF3D-CA7F-DAE3-3F71AD325CA7}"/>
              </a:ext>
            </a:extLst>
          </p:cNvPr>
          <p:cNvSpPr txBox="1"/>
          <p:nvPr/>
        </p:nvSpPr>
        <p:spPr>
          <a:xfrm>
            <a:off x="175446" y="24876"/>
            <a:ext cx="6539252" cy="8827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spcBef>
                <a:spcPct val="0"/>
              </a:spcBef>
              <a:spcAft>
                <a:spcPts val="600"/>
              </a:spcAft>
            </a:pPr>
            <a:r>
              <a:rPr lang="en-US" sz="4000" b="1">
                <a:solidFill>
                  <a:schemeClr val="accent1"/>
                </a:solidFill>
                <a:latin typeface="+mj-lt"/>
                <a:ea typeface="+mj-ea"/>
                <a:cs typeface="+mj-cs"/>
              </a:rPr>
              <a:t>Email &amp; Attachment Safety</a:t>
            </a:r>
          </a:p>
        </p:txBody>
      </p:sp>
      <p:graphicFrame>
        <p:nvGraphicFramePr>
          <p:cNvPr id="317" name="TextBox 194">
            <a:extLst>
              <a:ext uri="{FF2B5EF4-FFF2-40B4-BE49-F238E27FC236}">
                <a16:creationId xmlns:a16="http://schemas.microsoft.com/office/drawing/2014/main" id="{FB2E532A-BBCC-1142-6CDB-AC2485F55898}"/>
              </a:ext>
            </a:extLst>
          </p:cNvPr>
          <p:cNvGraphicFramePr/>
          <p:nvPr>
            <p:extLst>
              <p:ext uri="{D42A27DB-BD31-4B8C-83A1-F6EECF244321}">
                <p14:modId xmlns:p14="http://schemas.microsoft.com/office/powerpoint/2010/main" val="153728546"/>
              </p:ext>
            </p:extLst>
          </p:nvPr>
        </p:nvGraphicFramePr>
        <p:xfrm>
          <a:off x="175446" y="1014579"/>
          <a:ext cx="6539252" cy="5091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D413FD22-2892-D80A-08CB-B40E35A106BF}"/>
              </a:ext>
            </a:extLst>
          </p:cNvPr>
          <p:cNvSpPr txBox="1"/>
          <p:nvPr/>
        </p:nvSpPr>
        <p:spPr>
          <a:xfrm>
            <a:off x="571231" y="6301456"/>
            <a:ext cx="4150894" cy="276999"/>
          </a:xfrm>
          <a:prstGeom prst="rect">
            <a:avLst/>
          </a:prstGeom>
          <a:noFill/>
          <a:ln w="28575">
            <a:solidFill>
              <a:schemeClr val="accent1"/>
            </a:solidFill>
          </a:ln>
        </p:spPr>
        <p:txBody>
          <a:bodyPr wrap="square" lIns="91440" tIns="45720" rIns="91440" bIns="45720" anchor="t">
            <a:spAutoFit/>
          </a:bodyPr>
          <a:lstStyle/>
          <a:p>
            <a:r>
              <a:rPr lang="en-GB" sz="1200" b="1" i="1"/>
              <a:t>Digital Literacy Unpacked. Chapter 12, P. 169-178</a:t>
            </a:r>
            <a:endParaRPr lang="en-GB" sz="1200" b="1" i="1">
              <a:solidFill>
                <a:schemeClr val="tx1"/>
              </a:solidFill>
            </a:endParaRPr>
          </a:p>
        </p:txBody>
      </p:sp>
    </p:spTree>
    <p:extLst>
      <p:ext uri="{BB962C8B-B14F-4D97-AF65-F5344CB8AC3E}">
        <p14:creationId xmlns:p14="http://schemas.microsoft.com/office/powerpoint/2010/main" val="246131547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17"/>
                                        </p:tgtEl>
                                        <p:attrNameLst>
                                          <p:attrName>style.visibility</p:attrName>
                                        </p:attrNameLst>
                                      </p:cBhvr>
                                      <p:to>
                                        <p:strVal val="visible"/>
                                      </p:to>
                                    </p:set>
                                    <p:animEffect transition="in" filter="fade">
                                      <p:cBhvr>
                                        <p:cTn id="14" dur="1000"/>
                                        <p:tgtEl>
                                          <p:spTgt spid="317"/>
                                        </p:tgtEl>
                                      </p:cBhvr>
                                    </p:animEffect>
                                    <p:anim calcmode="lin" valueType="num">
                                      <p:cBhvr>
                                        <p:cTn id="15" dur="1000" fill="hold"/>
                                        <p:tgtEl>
                                          <p:spTgt spid="317"/>
                                        </p:tgtEl>
                                        <p:attrNameLst>
                                          <p:attrName>ppt_x</p:attrName>
                                        </p:attrNameLst>
                                      </p:cBhvr>
                                      <p:tavLst>
                                        <p:tav tm="0">
                                          <p:val>
                                            <p:strVal val="#ppt_x"/>
                                          </p:val>
                                        </p:tav>
                                        <p:tav tm="100000">
                                          <p:val>
                                            <p:strVal val="#ppt_x"/>
                                          </p:val>
                                        </p:tav>
                                      </p:tavLst>
                                    </p:anim>
                                    <p:anim calcmode="lin" valueType="num">
                                      <p:cBhvr>
                                        <p:cTn id="16" dur="1000" fill="hold"/>
                                        <p:tgtEl>
                                          <p:spTgt spid="3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317"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837612-CF30-9DA6-DCF9-C7A0688ABE0B}"/>
              </a:ext>
            </a:extLst>
          </p:cNvPr>
          <p:cNvSpPr txBox="1"/>
          <p:nvPr/>
        </p:nvSpPr>
        <p:spPr>
          <a:xfrm>
            <a:off x="224366" y="156238"/>
            <a:ext cx="6217377" cy="13208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77500" lnSpcReduction="20000"/>
          </a:bodyPr>
          <a:lstStyle/>
          <a:p>
            <a:pPr>
              <a:spcBef>
                <a:spcPct val="0"/>
              </a:spcBef>
              <a:spcAft>
                <a:spcPts val="600"/>
              </a:spcAft>
            </a:pPr>
            <a:r>
              <a:rPr lang="en-US" sz="4000" b="1">
                <a:solidFill>
                  <a:schemeClr val="accent1"/>
                </a:solidFill>
                <a:latin typeface="+mj-lt"/>
                <a:ea typeface="+mj-ea"/>
                <a:cs typeface="+mj-cs"/>
              </a:rPr>
              <a:t>Instructions for Digital Storage Guide in Sunrise Residential Care Home.</a:t>
            </a:r>
          </a:p>
        </p:txBody>
      </p:sp>
      <p:sp>
        <p:nvSpPr>
          <p:cNvPr id="5" name="TextBox 4">
            <a:extLst>
              <a:ext uri="{FF2B5EF4-FFF2-40B4-BE49-F238E27FC236}">
                <a16:creationId xmlns:a16="http://schemas.microsoft.com/office/drawing/2014/main" id="{41B70551-CE26-E6D0-D04B-AE1359740400}"/>
              </a:ext>
            </a:extLst>
          </p:cNvPr>
          <p:cNvSpPr txBox="1"/>
          <p:nvPr/>
        </p:nvSpPr>
        <p:spPr>
          <a:xfrm>
            <a:off x="284963" y="1741026"/>
            <a:ext cx="6156780" cy="3880773"/>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p>
            <a:pPr marL="285750" indent="-285750">
              <a:lnSpc>
                <a:spcPct val="90000"/>
              </a:lnSpc>
              <a:spcBef>
                <a:spcPts val="1000"/>
              </a:spcBef>
              <a:buClr>
                <a:schemeClr val="accent1"/>
              </a:buClr>
              <a:buSzPct val="80000"/>
              <a:buFont typeface="Wingdings 3" charset="2"/>
              <a:buChar char=""/>
            </a:pPr>
            <a:r>
              <a:rPr lang="en-US" sz="2000">
                <a:solidFill>
                  <a:srgbClr val="00B050"/>
                </a:solidFill>
              </a:rPr>
              <a:t>Store files in encrypted folders or secure cloud systems.</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Use password protection for sensitive documents.</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Avoid saving files on personal devices</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Back up files regularly.</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Restrict access based on staff roles.</a:t>
            </a:r>
          </a:p>
        </p:txBody>
      </p:sp>
      <p:pic>
        <p:nvPicPr>
          <p:cNvPr id="9" name="Picture 8" descr="A green folder with a keyhole&#10;&#10;AI-generated content may be incorrect.">
            <a:extLst>
              <a:ext uri="{FF2B5EF4-FFF2-40B4-BE49-F238E27FC236}">
                <a16:creationId xmlns:a16="http://schemas.microsoft.com/office/drawing/2014/main" id="{EE045CAC-BCA1-32A1-5D65-BF3097C19B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2205" y="791238"/>
            <a:ext cx="2783682" cy="2783682"/>
          </a:xfrm>
          <a:prstGeom prst="rect">
            <a:avLst/>
          </a:prstGeom>
        </p:spPr>
      </p:pic>
      <p:pic>
        <p:nvPicPr>
          <p:cNvPr id="11" name="Picture 10" descr="A green shield with a check mark&#10;&#10;AI-generated content may be incorrect.">
            <a:extLst>
              <a:ext uri="{FF2B5EF4-FFF2-40B4-BE49-F238E27FC236}">
                <a16:creationId xmlns:a16="http://schemas.microsoft.com/office/drawing/2014/main" id="{AA8A0936-AC5A-0505-F36A-612B8A8AF2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9360" y="4520990"/>
            <a:ext cx="2305050" cy="1981200"/>
          </a:xfrm>
          <a:prstGeom prst="rect">
            <a:avLst/>
          </a:prstGeom>
        </p:spPr>
      </p:pic>
    </p:spTree>
    <p:extLst>
      <p:ext uri="{BB962C8B-B14F-4D97-AF65-F5344CB8AC3E}">
        <p14:creationId xmlns:p14="http://schemas.microsoft.com/office/powerpoint/2010/main" val="3816472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04D79360-572D-ABE0-64DD-5CE4B287CA9B}"/>
              </a:ext>
            </a:extLst>
          </p:cNvPr>
          <p:cNvPicPr>
            <a:picLocks noChangeAspect="1"/>
          </p:cNvPicPr>
          <p:nvPr/>
        </p:nvPicPr>
        <p:blipFill>
          <a:blip r:embed="rId3"/>
          <a:srcRect l="3502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489BB567-1364-0CE4-3B1E-5BBD3F62887B}"/>
              </a:ext>
            </a:extLst>
          </p:cNvPr>
          <p:cNvSpPr txBox="1"/>
          <p:nvPr/>
        </p:nvSpPr>
        <p:spPr>
          <a:xfrm>
            <a:off x="433732" y="254759"/>
            <a:ext cx="6021659" cy="966716"/>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a:spcBef>
                <a:spcPct val="0"/>
              </a:spcBef>
              <a:spcAft>
                <a:spcPts val="600"/>
              </a:spcAft>
            </a:pPr>
            <a:r>
              <a:rPr lang="en-US" sz="3600" b="1">
                <a:solidFill>
                  <a:schemeClr val="accent1"/>
                </a:solidFill>
                <a:latin typeface="+mj-lt"/>
                <a:ea typeface="+mj-ea"/>
                <a:cs typeface="+mj-cs"/>
              </a:rPr>
              <a:t>Maintaining Confidentiality</a:t>
            </a:r>
          </a:p>
        </p:txBody>
      </p:sp>
      <p:sp>
        <p:nvSpPr>
          <p:cNvPr id="6" name="TextBox 5">
            <a:extLst>
              <a:ext uri="{FF2B5EF4-FFF2-40B4-BE49-F238E27FC236}">
                <a16:creationId xmlns:a16="http://schemas.microsoft.com/office/drawing/2014/main" id="{BC119AC4-8C68-A555-0B99-1E4274E55EE5}"/>
              </a:ext>
            </a:extLst>
          </p:cNvPr>
          <p:cNvSpPr txBox="1"/>
          <p:nvPr/>
        </p:nvSpPr>
        <p:spPr>
          <a:xfrm>
            <a:off x="418731" y="1652898"/>
            <a:ext cx="6036659" cy="3880773"/>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lnSpc>
                <a:spcPct val="90000"/>
              </a:lnSpc>
              <a:spcBef>
                <a:spcPts val="1000"/>
              </a:spcBef>
              <a:buClr>
                <a:schemeClr val="accent1"/>
              </a:buClr>
              <a:buSzPct val="80000"/>
              <a:buFont typeface="Wingdings 3" charset="2"/>
              <a:buChar char=""/>
            </a:pPr>
            <a:r>
              <a:rPr lang="en-US" sz="1500">
                <a:solidFill>
                  <a:srgbClr val="00B050"/>
                </a:solidFill>
              </a:rPr>
              <a:t>Never discuss resident information in public areas or with your family.</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Use initials or ID codes when possible.</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Keep screens private from unauthorized viewers.</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Shred printed documents with personal data.</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Follow GDPR and internal data policies.</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p:txBody>
      </p:sp>
      <p:sp>
        <p:nvSpPr>
          <p:cNvPr id="7" name="TextBox 6">
            <a:extLst>
              <a:ext uri="{FF2B5EF4-FFF2-40B4-BE49-F238E27FC236}">
                <a16:creationId xmlns:a16="http://schemas.microsoft.com/office/drawing/2014/main" id="{F19F4E50-15C2-2908-CC56-B7A5B69830DD}"/>
              </a:ext>
            </a:extLst>
          </p:cNvPr>
          <p:cNvSpPr txBox="1"/>
          <p:nvPr/>
        </p:nvSpPr>
        <p:spPr>
          <a:xfrm>
            <a:off x="12707470" y="-22411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5002845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4A3C7F-9DE0-54A8-43E3-73CF55AEF6F9}"/>
              </a:ext>
            </a:extLst>
          </p:cNvPr>
          <p:cNvSpPr txBox="1"/>
          <p:nvPr/>
        </p:nvSpPr>
        <p:spPr>
          <a:xfrm>
            <a:off x="455080" y="209170"/>
            <a:ext cx="4828907" cy="830997"/>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a:solidFill>
                  <a:schemeClr val="accent1"/>
                </a:solidFill>
                <a:latin typeface="Times New Roman"/>
                <a:cs typeface="Times New Roman"/>
              </a:rPr>
              <a:t>Conclusion</a:t>
            </a:r>
          </a:p>
        </p:txBody>
      </p:sp>
      <p:sp>
        <p:nvSpPr>
          <p:cNvPr id="3" name="TextBox 2">
            <a:extLst>
              <a:ext uri="{FF2B5EF4-FFF2-40B4-BE49-F238E27FC236}">
                <a16:creationId xmlns:a16="http://schemas.microsoft.com/office/drawing/2014/main" id="{BB0512C9-D9F4-C617-4835-65B8967144E9}"/>
              </a:ext>
            </a:extLst>
          </p:cNvPr>
          <p:cNvSpPr txBox="1"/>
          <p:nvPr/>
        </p:nvSpPr>
        <p:spPr>
          <a:xfrm>
            <a:off x="455080" y="1247971"/>
            <a:ext cx="9027583" cy="67710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Excel</a:t>
            </a:r>
            <a:r>
              <a:rPr lang="en-GB">
                <a:solidFill>
                  <a:schemeClr val="accent2"/>
                </a:solidFill>
              </a:rPr>
              <a:t> – Speeds up efficiency of record keeping and centralised data for a team of nurses, care worker and visiting health Professional in Sunrise residential care home</a:t>
            </a:r>
          </a:p>
        </p:txBody>
      </p:sp>
      <p:sp>
        <p:nvSpPr>
          <p:cNvPr id="5" name="TextBox 4">
            <a:extLst>
              <a:ext uri="{FF2B5EF4-FFF2-40B4-BE49-F238E27FC236}">
                <a16:creationId xmlns:a16="http://schemas.microsoft.com/office/drawing/2014/main" id="{9376E33C-1BC0-A2B1-1FCC-C7A0FB93169D}"/>
              </a:ext>
            </a:extLst>
          </p:cNvPr>
          <p:cNvSpPr txBox="1"/>
          <p:nvPr/>
        </p:nvSpPr>
        <p:spPr>
          <a:xfrm>
            <a:off x="455082" y="2132883"/>
            <a:ext cx="9027582" cy="101566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Outlook – </a:t>
            </a:r>
            <a:r>
              <a:rPr lang="en-GB">
                <a:solidFill>
                  <a:schemeClr val="accent2"/>
                </a:solidFill>
              </a:rPr>
              <a:t>Speed up the efficiency and collaborate communication for a team of nurses, care workers and visiting health care professional in the Sunrise residential care home</a:t>
            </a:r>
            <a:r>
              <a:rPr lang="en-GB" sz="2000" b="1">
                <a:solidFill>
                  <a:schemeClr val="accent2"/>
                </a:solidFill>
              </a:rPr>
              <a:t> </a:t>
            </a:r>
            <a:endParaRPr lang="en-US" sz="2000" b="1">
              <a:solidFill>
                <a:schemeClr val="accent2"/>
              </a:solidFill>
            </a:endParaRPr>
          </a:p>
        </p:txBody>
      </p:sp>
      <p:sp>
        <p:nvSpPr>
          <p:cNvPr id="6" name="TextBox 5">
            <a:extLst>
              <a:ext uri="{FF2B5EF4-FFF2-40B4-BE49-F238E27FC236}">
                <a16:creationId xmlns:a16="http://schemas.microsoft.com/office/drawing/2014/main" id="{70B1120B-BC32-637E-2409-865A8B8C1CF0}"/>
              </a:ext>
            </a:extLst>
          </p:cNvPr>
          <p:cNvSpPr txBox="1"/>
          <p:nvPr/>
        </p:nvSpPr>
        <p:spPr>
          <a:xfrm>
            <a:off x="455082" y="3356350"/>
            <a:ext cx="9027582" cy="1231106"/>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Limited Digital Literacy </a:t>
            </a:r>
            <a:r>
              <a:rPr lang="en-GB" b="1">
                <a:solidFill>
                  <a:schemeClr val="accent2"/>
                </a:solidFill>
              </a:rPr>
              <a:t>– </a:t>
            </a:r>
            <a:r>
              <a:rPr lang="en-GB">
                <a:solidFill>
                  <a:schemeClr val="accent2"/>
                </a:solidFill>
              </a:rPr>
              <a:t>Obstacle to efficiency in data sharing, collaboration in communication, security safety, remote data assessment.</a:t>
            </a:r>
          </a:p>
          <a:p>
            <a:r>
              <a:rPr lang="en-GB">
                <a:solidFill>
                  <a:schemeClr val="accent2"/>
                </a:solidFill>
              </a:rPr>
              <a:t>Training and continual support is essential to level efficiency in digital literacy in Sunrise Residential Care Home among all staff.</a:t>
            </a:r>
          </a:p>
        </p:txBody>
      </p:sp>
      <p:sp>
        <p:nvSpPr>
          <p:cNvPr id="7" name="TextBox 6">
            <a:extLst>
              <a:ext uri="{FF2B5EF4-FFF2-40B4-BE49-F238E27FC236}">
                <a16:creationId xmlns:a16="http://schemas.microsoft.com/office/drawing/2014/main" id="{010196C0-269C-3AD0-1A82-6842753F92CD}"/>
              </a:ext>
            </a:extLst>
          </p:cNvPr>
          <p:cNvSpPr txBox="1"/>
          <p:nvPr/>
        </p:nvSpPr>
        <p:spPr>
          <a:xfrm>
            <a:off x="455081" y="4795260"/>
            <a:ext cx="9027583" cy="67710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Strong Digital Safety – </a:t>
            </a:r>
            <a:r>
              <a:rPr lang="en-GB">
                <a:solidFill>
                  <a:schemeClr val="accent2"/>
                </a:solidFill>
              </a:rPr>
              <a:t>Compliance with GDPR protocols to protect residence data confidentiality</a:t>
            </a:r>
          </a:p>
        </p:txBody>
      </p:sp>
    </p:spTree>
    <p:extLst>
      <p:ext uri="{BB962C8B-B14F-4D97-AF65-F5344CB8AC3E}">
        <p14:creationId xmlns:p14="http://schemas.microsoft.com/office/powerpoint/2010/main" val="40279862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8F2071-D8CA-0260-F92F-0CECD886A754}"/>
              </a:ext>
            </a:extLst>
          </p:cNvPr>
          <p:cNvSpPr txBox="1"/>
          <p:nvPr/>
        </p:nvSpPr>
        <p:spPr>
          <a:xfrm>
            <a:off x="1635092" y="3767914"/>
            <a:ext cx="5817998" cy="600164"/>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nchor="t">
            <a:spAutoFit/>
          </a:bodyPr>
          <a:lstStyle/>
          <a:p>
            <a:r>
              <a:rPr lang="en-GB" sz="1100" dirty="0"/>
              <a:t>NHS Website(2024) Cyber Security. Available at: </a:t>
            </a:r>
          </a:p>
          <a:p>
            <a:r>
              <a:rPr lang="en-GB" sz="1100" dirty="0">
                <a:solidFill>
                  <a:srgbClr val="00B050"/>
                </a:solidFill>
                <a:hlinkClick r:id="" action="ppaction://noaction">
                  <a:extLst>
                    <a:ext uri="{A12FA001-AC4F-418D-AE19-62706E023703}">
                      <ahyp:hlinkClr xmlns:ahyp="http://schemas.microsoft.com/office/drawing/2018/hyperlinkcolor" val="tx"/>
                    </a:ext>
                  </a:extLst>
                </a:hlinkClick>
              </a:rPr>
              <a:t>https://www.england.nhs.uk/digitaltechnology/connecteddigitalsystems/cyber</a:t>
            </a:r>
            <a:endParaRPr lang="en-GB" sz="1100" dirty="0">
              <a:hlinkClick r:id="" action="ppaction://noaction">
                <a:extLst>
                  <a:ext uri="{A12FA001-AC4F-418D-AE19-62706E023703}">
                    <ahyp:hlinkClr xmlns:ahyp="http://schemas.microsoft.com/office/drawing/2018/hyperlinkcolor" val="tx"/>
                  </a:ext>
                </a:extLst>
              </a:hlinkClick>
            </a:endParaRPr>
          </a:p>
          <a:p>
            <a:r>
              <a:rPr lang="en-GB" sz="1100" dirty="0"/>
              <a:t>(Assessed 7th October 2025))</a:t>
            </a:r>
          </a:p>
        </p:txBody>
      </p:sp>
      <p:sp>
        <p:nvSpPr>
          <p:cNvPr id="4" name="TextBox 3">
            <a:extLst>
              <a:ext uri="{FF2B5EF4-FFF2-40B4-BE49-F238E27FC236}">
                <a16:creationId xmlns:a16="http://schemas.microsoft.com/office/drawing/2014/main" id="{E6C36FE6-6F12-E514-EECE-371290F35152}"/>
              </a:ext>
            </a:extLst>
          </p:cNvPr>
          <p:cNvSpPr txBox="1"/>
          <p:nvPr/>
        </p:nvSpPr>
        <p:spPr>
          <a:xfrm>
            <a:off x="423080" y="226717"/>
            <a:ext cx="3527947" cy="76944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400" b="1">
                <a:solidFill>
                  <a:schemeClr val="accent1"/>
                </a:solidFill>
              </a:rPr>
              <a:t>References</a:t>
            </a:r>
          </a:p>
        </p:txBody>
      </p:sp>
      <p:sp>
        <p:nvSpPr>
          <p:cNvPr id="6" name="TextBox 5">
            <a:extLst>
              <a:ext uri="{FF2B5EF4-FFF2-40B4-BE49-F238E27FC236}">
                <a16:creationId xmlns:a16="http://schemas.microsoft.com/office/drawing/2014/main" id="{E6E302EC-1EA0-0F28-7AE8-5E00FA319556}"/>
              </a:ext>
            </a:extLst>
          </p:cNvPr>
          <p:cNvSpPr txBox="1"/>
          <p:nvPr/>
        </p:nvSpPr>
        <p:spPr>
          <a:xfrm>
            <a:off x="1653580" y="4512692"/>
            <a:ext cx="5817998" cy="415498"/>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nchor="t">
            <a:spAutoFit/>
          </a:bodyPr>
          <a:lstStyle/>
          <a:p>
            <a:r>
              <a:rPr lang="en-US" sz="1050" dirty="0">
                <a:solidFill>
                  <a:srgbClr val="00B050"/>
                </a:solidFill>
                <a:hlinkClick r:id="" action="ppaction://noaction">
                  <a:extLst>
                    <a:ext uri="{A12FA001-AC4F-418D-AE19-62706E023703}">
                      <ahyp:hlinkClr xmlns:ahyp="http://schemas.microsoft.com/office/drawing/2018/hyperlinkcolor" val="tx"/>
                    </a:ext>
                  </a:extLst>
                </a:hlinkClick>
              </a:rPr>
              <a:t>Full article: Enforcement of data breaches in the Dutch and British healthcare sector: a contribution to clarifying requirements of data protection by design?</a:t>
            </a:r>
            <a:r>
              <a:rPr lang="en-GB" sz="1050" b="1" dirty="0">
                <a:solidFill>
                  <a:schemeClr val="tx1"/>
                </a:solidFill>
              </a:rPr>
              <a:t> (ND)</a:t>
            </a:r>
          </a:p>
        </p:txBody>
      </p:sp>
      <p:sp>
        <p:nvSpPr>
          <p:cNvPr id="2" name="TextBox 1">
            <a:extLst>
              <a:ext uri="{FF2B5EF4-FFF2-40B4-BE49-F238E27FC236}">
                <a16:creationId xmlns:a16="http://schemas.microsoft.com/office/drawing/2014/main" id="{2FE411F9-18E1-BCB1-5D9C-51C752EFF5B4}"/>
              </a:ext>
            </a:extLst>
          </p:cNvPr>
          <p:cNvSpPr txBox="1"/>
          <p:nvPr/>
        </p:nvSpPr>
        <p:spPr>
          <a:xfrm>
            <a:off x="1645676" y="2035292"/>
            <a:ext cx="5788924" cy="101566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err="1">
                <a:solidFill>
                  <a:schemeClr val="tx1"/>
                </a:solidFill>
                <a:latin typeface="Aptos"/>
                <a:hlinkClick r:id="rId2">
                  <a:extLst>
                    <a:ext uri="{A12FA001-AC4F-418D-AE19-62706E023703}">
                      <ahyp:hlinkClr xmlns:ahyp="http://schemas.microsoft.com/office/drawing/2018/hyperlinkcolor" val="tx"/>
                    </a:ext>
                  </a:extLst>
                </a:hlinkClick>
              </a:rPr>
              <a:t>Optimumapps</a:t>
            </a:r>
            <a:r>
              <a:rPr lang="en-GB" sz="1200" u="sng" dirty="0">
                <a:solidFill>
                  <a:schemeClr val="tx1"/>
                </a:solidFill>
                <a:latin typeface="Aptos"/>
                <a:hlinkClick r:id="rId2">
                  <a:extLst>
                    <a:ext uri="{A12FA001-AC4F-418D-AE19-62706E023703}">
                      <ahyp:hlinkClr xmlns:ahyp="http://schemas.microsoft.com/office/drawing/2018/hyperlinkcolor" val="tx"/>
                    </a:ext>
                  </a:extLst>
                </a:hlinkClick>
              </a:rPr>
              <a:t> (2025 )From Excel to ERP: Why Social Care Needs Real-Time Systems. Available at:  </a:t>
            </a:r>
          </a:p>
          <a:p>
            <a:r>
              <a:rPr lang="en-GB" sz="1200" u="sng" dirty="0">
                <a:solidFill>
                  <a:srgbClr val="00B050"/>
                </a:solidFill>
                <a:latin typeface="Aptos"/>
                <a:hlinkClick r:id="rId2">
                  <a:extLst>
                    <a:ext uri="{A12FA001-AC4F-418D-AE19-62706E023703}">
                      <ahyp:hlinkClr xmlns:ahyp="http://schemas.microsoft.com/office/drawing/2018/hyperlinkcolor" val="tx"/>
                    </a:ext>
                  </a:extLst>
                </a:hlinkClick>
              </a:rPr>
              <a:t>https://optimumpps.co.uk/from-excel-to-erp-why-social-care-needs-real-time-systems</a:t>
            </a:r>
            <a:r>
              <a:rPr lang="en-GB" sz="1200" dirty="0">
                <a:solidFill>
                  <a:srgbClr val="00B050"/>
                </a:solidFill>
                <a:latin typeface="Aptos"/>
              </a:rPr>
              <a:t> </a:t>
            </a:r>
            <a:r>
              <a:rPr lang="en-GB" sz="1200" dirty="0">
                <a:solidFill>
                  <a:schemeClr val="bg2">
                    <a:lumMod val="10000"/>
                  </a:schemeClr>
                </a:solidFill>
                <a:latin typeface="Aptos"/>
              </a:rPr>
              <a:t>(</a:t>
            </a:r>
            <a:r>
              <a:rPr lang="en-GB" sz="1200" dirty="0">
                <a:solidFill>
                  <a:srgbClr val="000000"/>
                </a:solidFill>
                <a:latin typeface="Aptos"/>
              </a:rPr>
              <a:t>2025</a:t>
            </a:r>
            <a:r>
              <a:rPr lang="en-GB" sz="1200" dirty="0">
                <a:latin typeface="Aptos"/>
              </a:rPr>
              <a:t>) </a:t>
            </a:r>
          </a:p>
          <a:p>
            <a:r>
              <a:rPr lang="en-GB" sz="1200" dirty="0">
                <a:latin typeface="Aptos"/>
              </a:rPr>
              <a:t>(Assessed 6th October 2025)</a:t>
            </a:r>
          </a:p>
        </p:txBody>
      </p:sp>
      <p:sp>
        <p:nvSpPr>
          <p:cNvPr id="5" name="TextBox 4">
            <a:extLst>
              <a:ext uri="{FF2B5EF4-FFF2-40B4-BE49-F238E27FC236}">
                <a16:creationId xmlns:a16="http://schemas.microsoft.com/office/drawing/2014/main" id="{FFE41BE9-67F7-A203-891A-9146874D1610}"/>
              </a:ext>
            </a:extLst>
          </p:cNvPr>
          <p:cNvSpPr txBox="1"/>
          <p:nvPr/>
        </p:nvSpPr>
        <p:spPr>
          <a:xfrm>
            <a:off x="1635091" y="3083612"/>
            <a:ext cx="5799509" cy="64633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solidFill>
                  <a:schemeClr val="tx1"/>
                </a:solidFill>
                <a:latin typeface="Aptos"/>
                <a:hlinkClick r:id="rId3">
                  <a:extLst>
                    <a:ext uri="{A12FA001-AC4F-418D-AE19-62706E023703}">
                      <ahyp:hlinkClr xmlns:ahyp="http://schemas.microsoft.com/office/drawing/2018/hyperlinkcolor" val="tx"/>
                    </a:ext>
                  </a:extLst>
                </a:hlinkClick>
              </a:rPr>
              <a:t>Govement.co.uk(2014)/(2015) Adult Social Care Efficiency Tool. Available at:</a:t>
            </a:r>
          </a:p>
          <a:p>
            <a:r>
              <a:rPr lang="en-GB" sz="1200" u="sng" dirty="0">
                <a:solidFill>
                  <a:srgbClr val="00B050"/>
                </a:solidFill>
                <a:latin typeface="Aptos"/>
                <a:hlinkClick r:id="rId3">
                  <a:extLst>
                    <a:ext uri="{A12FA001-AC4F-418D-AE19-62706E023703}">
                      <ahyp:hlinkClr xmlns:ahyp="http://schemas.microsoft.com/office/drawing/2018/hyperlinkcolor" val="tx"/>
                    </a:ext>
                  </a:extLst>
                </a:hlinkClick>
              </a:rPr>
              <a:t>https://www.gov.uk/government/publications/adult-social-care-efficiency-tool</a:t>
            </a:r>
            <a:r>
              <a:rPr lang="en-GB" sz="1200" dirty="0">
                <a:solidFill>
                  <a:srgbClr val="00B050"/>
                </a:solidFill>
                <a:latin typeface="Aptos"/>
              </a:rPr>
              <a:t> </a:t>
            </a:r>
            <a:r>
              <a:rPr lang="en-GB" sz="1200" dirty="0">
                <a:solidFill>
                  <a:schemeClr val="tx1">
                    <a:lumMod val="95000"/>
                    <a:lumOff val="5000"/>
                  </a:schemeClr>
                </a:solidFill>
                <a:latin typeface="Aptos"/>
              </a:rPr>
              <a:t>  Assessed 6th October 2025</a:t>
            </a:r>
            <a:endParaRPr lang="en-GB" dirty="0">
              <a:solidFill>
                <a:schemeClr val="tx1">
                  <a:lumMod val="95000"/>
                  <a:lumOff val="5000"/>
                </a:schemeClr>
              </a:solidFill>
            </a:endParaRPr>
          </a:p>
        </p:txBody>
      </p:sp>
      <p:sp>
        <p:nvSpPr>
          <p:cNvPr id="7" name="TextBox 6">
            <a:extLst>
              <a:ext uri="{FF2B5EF4-FFF2-40B4-BE49-F238E27FC236}">
                <a16:creationId xmlns:a16="http://schemas.microsoft.com/office/drawing/2014/main" id="{D7C8E705-D499-DDE7-666A-E154631AD6D9}"/>
              </a:ext>
            </a:extLst>
          </p:cNvPr>
          <p:cNvSpPr txBox="1"/>
          <p:nvPr/>
        </p:nvSpPr>
        <p:spPr>
          <a:xfrm>
            <a:off x="1653580" y="5217418"/>
            <a:ext cx="5789084" cy="1184940"/>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latin typeface="Aptos"/>
                <a:hlinkClick r:id="rId4">
                  <a:extLst>
                    <a:ext uri="{A12FA001-AC4F-418D-AE19-62706E023703}">
                      <ahyp:hlinkClr xmlns:ahyp="http://schemas.microsoft.com/office/drawing/2018/hyperlinkcolor" val="tx"/>
                    </a:ext>
                  </a:extLst>
                </a:hlinkClick>
              </a:rPr>
              <a:t>Government.co.uk(2021) Safer Platform Checklist: Practical steps to protect your users from online harms Available at:</a:t>
            </a:r>
          </a:p>
          <a:p>
            <a:r>
              <a:rPr lang="en-GB" sz="1200" u="sng" dirty="0">
                <a:solidFill>
                  <a:schemeClr val="accent2"/>
                </a:solidFill>
                <a:latin typeface="Aptos"/>
                <a:hlinkClick r:id="rId4">
                  <a:extLst>
                    <a:ext uri="{A12FA001-AC4F-418D-AE19-62706E023703}">
                      <ahyp:hlinkClr xmlns:ahyp="http://schemas.microsoft.com/office/drawing/2018/hyperlinkcolor" val="tx"/>
                    </a:ext>
                  </a:extLst>
                </a:hlinkClick>
              </a:rPr>
              <a:t>https://www.gov.uk/guidance/safer-platform-checklist-practical-steps-to-protect-your-users-from-online-harms</a:t>
            </a:r>
            <a:r>
              <a:rPr lang="en-GB" sz="1200" dirty="0">
                <a:solidFill>
                  <a:schemeClr val="accent2"/>
                </a:solidFill>
                <a:latin typeface="Aptos"/>
              </a:rPr>
              <a:t> </a:t>
            </a:r>
            <a:endParaRPr lang="en-GB" sz="1200" b="1" dirty="0">
              <a:latin typeface="Aptos"/>
            </a:endParaRPr>
          </a:p>
          <a:p>
            <a:r>
              <a:rPr lang="en-GB" sz="1100" dirty="0">
                <a:latin typeface="Trebuchet MS"/>
              </a:rPr>
              <a:t>(Assessed 7th October 2025)</a:t>
            </a:r>
          </a:p>
          <a:p>
            <a:endParaRPr lang="en-GB" sz="1200" b="1" dirty="0">
              <a:latin typeface="Aptos"/>
            </a:endParaRPr>
          </a:p>
        </p:txBody>
      </p:sp>
      <p:sp>
        <p:nvSpPr>
          <p:cNvPr id="10" name="TextBox 9">
            <a:extLst>
              <a:ext uri="{FF2B5EF4-FFF2-40B4-BE49-F238E27FC236}">
                <a16:creationId xmlns:a16="http://schemas.microsoft.com/office/drawing/2014/main" id="{08B1A867-0C69-4A4C-8D0D-2E437597F579}"/>
              </a:ext>
            </a:extLst>
          </p:cNvPr>
          <p:cNvSpPr txBox="1"/>
          <p:nvPr/>
        </p:nvSpPr>
        <p:spPr>
          <a:xfrm>
            <a:off x="1645676" y="1168005"/>
            <a:ext cx="5796988" cy="830997"/>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hlinkClick r:id="rId5">
                  <a:extLst>
                    <a:ext uri="{A12FA001-AC4F-418D-AE19-62706E023703}">
                      <ahyp:hlinkClr xmlns:ahyp="http://schemas.microsoft.com/office/drawing/2018/hyperlinkcolor" val="tx"/>
                    </a:ext>
                  </a:extLst>
                </a:hlinkClick>
              </a:rPr>
              <a:t>NHS Website (2023)/(2024)Inclusive digital healthcare. Available at: </a:t>
            </a:r>
            <a:endParaRPr lang="en-US" sz="1200" dirty="0">
              <a:solidFill>
                <a:srgbClr val="99CA3C"/>
              </a:solidFill>
              <a:hlinkClick r:id="rId5">
                <a:extLst>
                  <a:ext uri="{A12FA001-AC4F-418D-AE19-62706E023703}">
                    <ahyp:hlinkClr xmlns:ahyp="http://schemas.microsoft.com/office/drawing/2018/hyperlinkcolor" val="tx"/>
                  </a:ext>
                </a:extLst>
              </a:hlinkClick>
            </a:endParaRPr>
          </a:p>
          <a:p>
            <a:r>
              <a:rPr lang="en-US" sz="1200" dirty="0">
                <a:solidFill>
                  <a:srgbClr val="99CA3C"/>
                </a:solidFill>
                <a:hlinkClick r:id="rId5">
                  <a:extLst>
                    <a:ext uri="{A12FA001-AC4F-418D-AE19-62706E023703}">
                      <ahyp:hlinkClr xmlns:ahyp="http://schemas.microsoft.com/office/drawing/2018/hyperlinkcolor" val="tx"/>
                    </a:ext>
                  </a:extLst>
                </a:hlinkClick>
              </a:rPr>
              <a:t>https://www.england.nhs.uk/long-read/inclusive-digital-healthcare-a-framework-for-nhs-action-on-digital-inclusion</a:t>
            </a:r>
            <a:r>
              <a:rPr lang="en-US" sz="1200" dirty="0"/>
              <a:t> </a:t>
            </a:r>
          </a:p>
          <a:p>
            <a:r>
              <a:rPr lang="en-US" sz="1200" dirty="0"/>
              <a:t>(Assessed 8th October 2025)</a:t>
            </a:r>
          </a:p>
        </p:txBody>
      </p:sp>
    </p:spTree>
    <p:extLst>
      <p:ext uri="{BB962C8B-B14F-4D97-AF65-F5344CB8AC3E}">
        <p14:creationId xmlns:p14="http://schemas.microsoft.com/office/powerpoint/2010/main" val="5138787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additive="base">
                                        <p:cTn id="14" dur="500" fill="hold"/>
                                        <p:tgtEl>
                                          <p:spTgt spid="10"/>
                                        </p:tgtEl>
                                        <p:attrNameLst>
                                          <p:attrName>ppt_x</p:attrName>
                                        </p:attrNameLst>
                                      </p:cBhvr>
                                      <p:tavLst>
                                        <p:tav tm="0">
                                          <p:val>
                                            <p:strVal val="#ppt_x"/>
                                          </p:val>
                                        </p:tav>
                                        <p:tav tm="100000">
                                          <p:val>
                                            <p:strVal val="#ppt_x"/>
                                          </p:val>
                                        </p:tav>
                                      </p:tavLst>
                                    </p:anim>
                                    <p:anim calcmode="lin" valueType="num">
                                      <p:cBhvr additive="base">
                                        <p:cTn id="1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additive="base">
                                        <p:cTn id="20" dur="500" fill="hold"/>
                                        <p:tgtEl>
                                          <p:spTgt spid="2"/>
                                        </p:tgtEl>
                                        <p:attrNameLst>
                                          <p:attrName>ppt_x</p:attrName>
                                        </p:attrNameLst>
                                      </p:cBhvr>
                                      <p:tavLst>
                                        <p:tav tm="0">
                                          <p:val>
                                            <p:strVal val="#ppt_x"/>
                                          </p:val>
                                        </p:tav>
                                        <p:tav tm="100000">
                                          <p:val>
                                            <p:strVal val="#ppt_x"/>
                                          </p:val>
                                        </p:tav>
                                      </p:tavLst>
                                    </p:anim>
                                    <p:anim calcmode="lin" valueType="num">
                                      <p:cBhvr additive="base">
                                        <p:cTn id="2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 calcmode="lin" valueType="num">
                                      <p:cBhvr additive="base">
                                        <p:cTn id="32" dur="500" fill="hold"/>
                                        <p:tgtEl>
                                          <p:spTgt spid="3"/>
                                        </p:tgtEl>
                                        <p:attrNameLst>
                                          <p:attrName>ppt_x</p:attrName>
                                        </p:attrNameLst>
                                      </p:cBhvr>
                                      <p:tavLst>
                                        <p:tav tm="0">
                                          <p:val>
                                            <p:strVal val="#ppt_x"/>
                                          </p:val>
                                        </p:tav>
                                        <p:tav tm="100000">
                                          <p:val>
                                            <p:strVal val="#ppt_x"/>
                                          </p:val>
                                        </p:tav>
                                      </p:tavLst>
                                    </p:anim>
                                    <p:anim calcmode="lin" valueType="num">
                                      <p:cBhvr additive="base">
                                        <p:cTn id="3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additive="base">
                                        <p:cTn id="38" dur="500" fill="hold"/>
                                        <p:tgtEl>
                                          <p:spTgt spid="6"/>
                                        </p:tgtEl>
                                        <p:attrNameLst>
                                          <p:attrName>ppt_x</p:attrName>
                                        </p:attrNameLst>
                                      </p:cBhvr>
                                      <p:tavLst>
                                        <p:tav tm="0">
                                          <p:val>
                                            <p:strVal val="#ppt_x"/>
                                          </p:val>
                                        </p:tav>
                                        <p:tav tm="100000">
                                          <p:val>
                                            <p:strVal val="#ppt_x"/>
                                          </p:val>
                                        </p:tav>
                                      </p:tavLst>
                                    </p:anim>
                                    <p:anim calcmode="lin" valueType="num">
                                      <p:cBhvr additive="base">
                                        <p:cTn id="3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7"/>
                                        </p:tgtEl>
                                        <p:attrNameLst>
                                          <p:attrName>style.visibility</p:attrName>
                                        </p:attrNameLst>
                                      </p:cBhvr>
                                      <p:to>
                                        <p:strVal val="visible"/>
                                      </p:to>
                                    </p:set>
                                    <p:anim calcmode="lin" valueType="num">
                                      <p:cBhvr additive="base">
                                        <p:cTn id="44" dur="500" fill="hold"/>
                                        <p:tgtEl>
                                          <p:spTgt spid="7"/>
                                        </p:tgtEl>
                                        <p:attrNameLst>
                                          <p:attrName>ppt_x</p:attrName>
                                        </p:attrNameLst>
                                      </p:cBhvr>
                                      <p:tavLst>
                                        <p:tav tm="0">
                                          <p:val>
                                            <p:strVal val="#ppt_x"/>
                                          </p:val>
                                        </p:tav>
                                        <p:tav tm="100000">
                                          <p:val>
                                            <p:strVal val="#ppt_x"/>
                                          </p:val>
                                        </p:tav>
                                      </p:tavLst>
                                    </p:anim>
                                    <p:anim calcmode="lin" valueType="num">
                                      <p:cBhvr additive="base">
                                        <p:cTn id="4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2" grpId="0" animBg="1"/>
      <p:bldP spid="5" grpId="0" animBg="1"/>
      <p:bldP spid="7" grpId="0" animBg="1"/>
      <p:bldP spid="10" grpId="0" animBg="1"/>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e7a769929ca808c2fb068d7bb51676f0">
  <xsd:schema xmlns:xsd="http://www.w3.org/2001/XMLSchema" xmlns:xs="http://www.w3.org/2001/XMLSchema" xmlns:p="http://schemas.microsoft.com/office/2006/metadata/properties" xmlns:ns3="3ef5847a-e696-4fee-a2c0-6c3f87568321" targetNamespace="http://schemas.microsoft.com/office/2006/metadata/properties" ma:root="true" ma:fieldsID="84983fea0ce9a8123452c8bb725dcf1f"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18031E07-5B9C-4DB6-9EFE-2F2BFF7464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6B35C-5E86-4AEE-8A62-29284216882F}">
  <ds:schemaRefs>
    <ds:schemaRef ds:uri="http://schemas.microsoft.com/sharepoint/v3/contenttype/forms"/>
  </ds:schemaRefs>
</ds:datastoreItem>
</file>

<file path=customXml/itemProps3.xml><?xml version="1.0" encoding="utf-8"?>
<ds:datastoreItem xmlns:ds="http://schemas.openxmlformats.org/officeDocument/2006/customXml" ds:itemID="{EEEC498D-3D04-4743-A1B1-0756671068C2}">
  <ds:schemaRefs>
    <ds:schemaRef ds:uri="http://purl.org/dc/terms/"/>
    <ds:schemaRef ds:uri="http://schemas.microsoft.com/office/2006/metadata/properties"/>
    <ds:schemaRef ds:uri="http://www.w3.org/XML/1998/namespace"/>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3ef5847a-e696-4fee-a2c0-6c3f87568321"/>
    <ds:schemaRef ds:uri="http://purl.org/dc/elements/1.1/"/>
  </ds:schemaRefs>
</ds:datastoreItem>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Template/>
  <TotalTime>112</TotalTime>
  <Words>999</Words>
  <Application>Microsoft Office PowerPoint</Application>
  <PresentationFormat>Widescreen</PresentationFormat>
  <Paragraphs>124</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Arial</vt:lpstr>
      <vt:lpstr>Times New Roman</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aj198</dc:creator>
  <cp:lastModifiedBy>Arjun Kumar (2513702)</cp:lastModifiedBy>
  <cp:revision>3</cp:revision>
  <dcterms:created xsi:type="dcterms:W3CDTF">2025-10-01T12:19:26Z</dcterms:created>
  <dcterms:modified xsi:type="dcterms:W3CDTF">2025-10-10T21:25:35Z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