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331" r:id="rId3"/>
    <p:sldId id="258" r:id="rId4"/>
    <p:sldId id="332" r:id="rId5"/>
    <p:sldId id="333" r:id="rId6"/>
    <p:sldId id="338" r:id="rId7"/>
    <p:sldId id="339" r:id="rId8"/>
    <p:sldId id="342" r:id="rId9"/>
    <p:sldId id="340" r:id="rId10"/>
    <p:sldId id="341" r:id="rId11"/>
    <p:sldId id="348"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Code:ACCA5029</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Programmability</a:t>
            </a:r>
          </a:p>
          <a:p>
            <a:pPr eaLnBrk="1" hangingPunct="1"/>
            <a:endParaRPr lang="en-GB" altLang="en-US" dirty="0">
              <a:solidFill>
                <a:schemeClr val="tx1"/>
              </a:solidFill>
            </a:endParaRPr>
          </a:p>
          <a:p>
            <a:pPr eaLnBrk="1" hangingPunct="1"/>
            <a:r>
              <a:rPr lang="en-GB" altLang="en-US" dirty="0">
                <a:solidFill>
                  <a:schemeClr val="tx1"/>
                </a:solidFill>
              </a:rPr>
              <a:t>Week Number-1(Lesson 2)</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Basic of Network Programmability &amp; Automation</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Network Programmability</a:t>
            </a:r>
          </a:p>
          <a:p>
            <a:pPr marL="0" indent="0" eaLnBrk="1" hangingPunct="1">
              <a:buNone/>
              <a:defRPr/>
            </a:pPr>
            <a:endParaRPr lang="en-GB" altLang="en-US" sz="2400" dirty="0"/>
          </a:p>
          <a:p>
            <a:pPr eaLnBrk="1" hangingPunct="1">
              <a:defRPr/>
            </a:pPr>
            <a:r>
              <a:rPr lang="en-GB" altLang="en-US" sz="2400" dirty="0"/>
              <a:t>Network Automation</a:t>
            </a:r>
          </a:p>
          <a:p>
            <a:pPr eaLnBrk="1" hangingPunct="1">
              <a:defRPr/>
            </a:pPr>
            <a:endParaRPr lang="en-GB" altLang="en-US" sz="2400" dirty="0"/>
          </a:p>
          <a:p>
            <a:pPr eaLnBrk="1" hangingPunct="1">
              <a:defRPr/>
            </a:pPr>
            <a:r>
              <a:rPr lang="en-GB" altLang="en-US" sz="2400" dirty="0"/>
              <a:t>Network programmability and automation tools</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Network Programmability</a:t>
            </a:r>
            <a:br>
              <a:rPr lang="en-GB" altLang="en-US" dirty="0"/>
            </a:br>
            <a:endParaRPr lang="en-GB" altLang="en-US" dirty="0"/>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Network programmability is a set of tools to deploy, manage, and troubleshoot a network device. A programmability-enabled network is driven by intelligent software that can deal with a single node or a group of nodes or even or address the network a single unified element.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200" b="1" dirty="0"/>
              <a:t>Why is network programmability necessary for evolving networks?</a:t>
            </a:r>
            <a:endParaRPr lang="en-US" sz="3200" b="1" dirty="0"/>
          </a:p>
        </p:txBody>
      </p:sp>
      <p:sp>
        <p:nvSpPr>
          <p:cNvPr id="3" name="Content Placeholder 2"/>
          <p:cNvSpPr>
            <a:spLocks noGrp="1"/>
          </p:cNvSpPr>
          <p:nvPr>
            <p:ph idx="1"/>
          </p:nvPr>
        </p:nvSpPr>
        <p:spPr>
          <a:xfrm>
            <a:off x="457200" y="1124744"/>
            <a:ext cx="8229600" cy="4680520"/>
          </a:xfrm>
        </p:spPr>
        <p:txBody>
          <a:bodyPr/>
          <a:lstStyle/>
          <a:p>
            <a:r>
              <a:rPr lang="en-GB" dirty="0"/>
              <a:t>Automation and network programmability are key concepts in the evolution of telecom networks. Architecture designed with high degrees of automation and network programmability can rapidly adapt to emerging requirements, and as such improve operational efficiency and time to market for new services</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network automation</a:t>
            </a:r>
          </a:p>
        </p:txBody>
      </p:sp>
      <p:sp>
        <p:nvSpPr>
          <p:cNvPr id="3" name="Content Placeholder 2"/>
          <p:cNvSpPr>
            <a:spLocks noGrp="1"/>
          </p:cNvSpPr>
          <p:nvPr>
            <p:ph idx="1"/>
          </p:nvPr>
        </p:nvSpPr>
        <p:spPr>
          <a:xfrm>
            <a:off x="457200" y="1196752"/>
            <a:ext cx="8229600" cy="4320481"/>
          </a:xfrm>
        </p:spPr>
        <p:txBody>
          <a:bodyPr/>
          <a:lstStyle/>
          <a:p>
            <a:pPr marL="0" indent="0">
              <a:buNone/>
            </a:pPr>
            <a:r>
              <a:rPr lang="en-GB" sz="2400" dirty="0"/>
              <a:t>Network automation is the process of automating the configuring, managing, testing, deploying, and operating of physical and virtual devices within a network. With everyday network tasks and functions automated and repetitive processes controlled and managed automatically, network service availability improves.</a:t>
            </a:r>
          </a:p>
          <a:p>
            <a:pPr marL="0" indent="0">
              <a:buNone/>
            </a:pPr>
            <a:r>
              <a:rPr lang="en-GB" sz="2400" dirty="0"/>
              <a:t>Any type of network can use network automation. Hardware- and software-based solutions enable data </a:t>
            </a:r>
            <a:r>
              <a:rPr lang="en-GB" sz="2400" dirty="0" err="1"/>
              <a:t>centers</a:t>
            </a:r>
            <a:r>
              <a:rPr lang="en-GB" sz="2400" dirty="0"/>
              <a:t>, service providers, and enterprises to implement network automation to improve efficiency, reduce human error, and lower operating expenses.</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Network Automation work?</a:t>
            </a:r>
            <a:endParaRPr lang="en-US" dirty="0"/>
          </a:p>
        </p:txBody>
      </p:sp>
      <p:sp>
        <p:nvSpPr>
          <p:cNvPr id="3" name="Content Placeholder 2"/>
          <p:cNvSpPr>
            <a:spLocks noGrp="1"/>
          </p:cNvSpPr>
          <p:nvPr>
            <p:ph idx="1"/>
          </p:nvPr>
        </p:nvSpPr>
        <p:spPr/>
        <p:txBody>
          <a:bodyPr/>
          <a:lstStyle/>
          <a:p>
            <a:r>
              <a:rPr lang="en-GB" sz="2800" dirty="0"/>
              <a:t>Network automation is the process of automating the configuring, managing, testing, deploying, and operating of physical and virtual devices within a network. With everyday network tasks and functions automated and repetitive processes controlled and managed automatically, network service availability improves.</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Does a network engineer need coding skills?</a:t>
            </a:r>
            <a:endParaRPr lang="en-US" dirty="0"/>
          </a:p>
        </p:txBody>
      </p:sp>
      <p:sp>
        <p:nvSpPr>
          <p:cNvPr id="3" name="Content Placeholder 2"/>
          <p:cNvSpPr>
            <a:spLocks noGrp="1"/>
          </p:cNvSpPr>
          <p:nvPr>
            <p:ph idx="1"/>
          </p:nvPr>
        </p:nvSpPr>
        <p:spPr/>
        <p:txBody>
          <a:bodyPr/>
          <a:lstStyle/>
          <a:p>
            <a:r>
              <a:rPr lang="en-GB" sz="2000" dirty="0"/>
              <a:t>The answer is NO if he/she is network engineer. but he/she should have known all the routing&amp; switching commands for better network establishment and should have better knowledge of networking like about LAN,WAN, Routing Protocols.</a:t>
            </a:r>
          </a:p>
          <a:p>
            <a:endParaRPr lang="en-GB" sz="2000" dirty="0"/>
          </a:p>
          <a:p>
            <a:r>
              <a:rPr lang="en-GB" sz="2000" dirty="0"/>
              <a:t>The </a:t>
            </a:r>
            <a:r>
              <a:rPr lang="en-GB" sz="2000" dirty="0" err="1"/>
              <a:t>anser</a:t>
            </a:r>
            <a:r>
              <a:rPr lang="en-GB" sz="2000" dirty="0"/>
              <a:t> is Yes if he/she is a system admin/ dealing with Active directory </a:t>
            </a:r>
            <a:r>
              <a:rPr lang="en-GB" sz="2000" dirty="0" err="1"/>
              <a:t>services.but</a:t>
            </a:r>
            <a:r>
              <a:rPr lang="en-GB" sz="2000" dirty="0"/>
              <a:t> here also he/she </a:t>
            </a:r>
            <a:r>
              <a:rPr lang="en-GB" sz="2000" dirty="0" err="1"/>
              <a:t>dont</a:t>
            </a:r>
            <a:r>
              <a:rPr lang="en-GB" sz="2000" dirty="0"/>
              <a:t> need extra coding </a:t>
            </a:r>
            <a:r>
              <a:rPr lang="en-GB" sz="2000" dirty="0" err="1"/>
              <a:t>laguages</a:t>
            </a:r>
            <a:r>
              <a:rPr lang="en-GB" sz="2000" dirty="0"/>
              <a:t> or technologies. they should get grip on the pre-defined commands(cmdlets) for </a:t>
            </a:r>
            <a:r>
              <a:rPr lang="en-GB" sz="2000" dirty="0" err="1"/>
              <a:t>powershell</a:t>
            </a:r>
            <a:r>
              <a:rPr lang="en-GB" sz="2000" dirty="0"/>
              <a:t> management which helps and brings down the difficult to simple while creating &amp; managing Active directory services</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Benefits of network automation software</a:t>
            </a:r>
            <a:endParaRPr lang="en-US" dirty="0"/>
          </a:p>
        </p:txBody>
      </p:sp>
      <p:sp>
        <p:nvSpPr>
          <p:cNvPr id="3" name="Content Placeholder 2"/>
          <p:cNvSpPr>
            <a:spLocks noGrp="1"/>
          </p:cNvSpPr>
          <p:nvPr>
            <p:ph idx="1"/>
          </p:nvPr>
        </p:nvSpPr>
        <p:spPr>
          <a:xfrm>
            <a:off x="457200" y="1196752"/>
            <a:ext cx="8229600" cy="4320481"/>
          </a:xfrm>
        </p:spPr>
        <p:txBody>
          <a:bodyPr/>
          <a:lstStyle/>
          <a:p>
            <a:r>
              <a:rPr lang="en-GB" sz="1800" dirty="0"/>
              <a:t>Network automation software can provide several benefits to IT organizations. It is designed to reduce or eliminate various repetitive, manual tasks that are often </a:t>
            </a:r>
            <a:r>
              <a:rPr lang="en-GB" sz="1800" dirty="0" err="1"/>
              <a:t>labor-intensive</a:t>
            </a:r>
            <a:r>
              <a:rPr lang="en-GB" sz="1800" dirty="0"/>
              <a:t>, such as provisioning, configuration changes and policy implementation. Other benefits of network automation software include the following:</a:t>
            </a:r>
          </a:p>
          <a:p>
            <a:r>
              <a:rPr lang="en-GB" sz="1800" dirty="0"/>
              <a:t>reduced chance of human errors, which affect network performance and security;</a:t>
            </a:r>
          </a:p>
          <a:p>
            <a:r>
              <a:rPr lang="en-GB" sz="1800" dirty="0"/>
              <a:t>rapid provisioning of new services, including centralized zero-touch provisioning at remote locations;</a:t>
            </a:r>
          </a:p>
          <a:p>
            <a:r>
              <a:rPr lang="en-GB" sz="1800" dirty="0"/>
              <a:t>ability to locate and identify the root cause of network or security issues; and</a:t>
            </a:r>
          </a:p>
          <a:p>
            <a:r>
              <a:rPr lang="en-GB" sz="1800" dirty="0"/>
              <a:t>reduced security risk, as fewer manual processes means fewer configuration or policy errors that can open the network to attack.</a:t>
            </a:r>
          </a:p>
          <a:p>
            <a:r>
              <a:rPr lang="en-GB" sz="1800" dirty="0"/>
              <a:t>Overall, network automation software can improve network availability and make the network easier to deploy and less </a:t>
            </a:r>
            <a:r>
              <a:rPr lang="en-GB" sz="1800" dirty="0" err="1"/>
              <a:t>labor-intensive</a:t>
            </a:r>
            <a:r>
              <a:rPr lang="en-GB" sz="1800" dirty="0"/>
              <a:t> to operate.</a:t>
            </a:r>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dirty="0">
                <a:latin typeface="Times New Roman" panose="02020603050405020304" pitchFamily="18" charset="0"/>
                <a:cs typeface="Times New Roman" panose="02020603050405020304" pitchFamily="18" charset="0"/>
              </a:rPr>
              <a:t>Network automation requirements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a:xfrm>
            <a:off x="457200" y="836712"/>
            <a:ext cx="8229600" cy="4680521"/>
          </a:xfrm>
        </p:spPr>
        <p:txBody>
          <a:bodyPr/>
          <a:lstStyle/>
          <a:p>
            <a:r>
              <a:rPr lang="en-GB" sz="2000" dirty="0"/>
              <a:t>IT teams should carefully evaluate network automation options regarding the specific benefits they bring to the network. Some key questions include the following:</a:t>
            </a:r>
          </a:p>
          <a:p>
            <a:endParaRPr lang="en-GB" sz="2000" dirty="0"/>
          </a:p>
          <a:p>
            <a:r>
              <a:rPr lang="en-GB" sz="2000" dirty="0"/>
              <a:t>What specific network processes are being automated?</a:t>
            </a:r>
          </a:p>
          <a:p>
            <a:r>
              <a:rPr lang="en-GB" sz="2000" dirty="0"/>
              <a:t>Is the software applicable to your multivendor network?</a:t>
            </a:r>
          </a:p>
          <a:p>
            <a:r>
              <a:rPr lang="en-GB" sz="2000" dirty="0"/>
              <a:t>Does the software fit only one part of the network -- e.g., data </a:t>
            </a:r>
            <a:r>
              <a:rPr lang="en-GB" sz="2000" dirty="0" err="1"/>
              <a:t>center</a:t>
            </a:r>
            <a:r>
              <a:rPr lang="en-GB" sz="2000" dirty="0"/>
              <a:t> -- or work across campus and branch networks as well?</a:t>
            </a:r>
          </a:p>
          <a:p>
            <a:r>
              <a:rPr lang="en-GB" sz="2000" dirty="0"/>
              <a:t>Is the software integrated with network security tools?</a:t>
            </a:r>
          </a:p>
          <a:p>
            <a:r>
              <a:rPr lang="en-GB" sz="2000" dirty="0"/>
              <a:t>Network automation software should be easy to learn, implement and use. It should be able to work well with existing management systems and to integrate with IT service management and orchestration technologies.</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about AI and machine learning?</a:t>
            </a:r>
            <a:endParaRPr lang="en-US" dirty="0"/>
          </a:p>
        </p:txBody>
      </p:sp>
      <p:sp>
        <p:nvSpPr>
          <p:cNvPr id="3" name="Content Placeholder 2"/>
          <p:cNvSpPr>
            <a:spLocks noGrp="1"/>
          </p:cNvSpPr>
          <p:nvPr>
            <p:ph idx="1"/>
          </p:nvPr>
        </p:nvSpPr>
        <p:spPr>
          <a:xfrm>
            <a:off x="457200" y="1340768"/>
            <a:ext cx="8229600" cy="4176465"/>
          </a:xfrm>
        </p:spPr>
        <p:txBody>
          <a:bodyPr/>
          <a:lstStyle/>
          <a:p>
            <a:r>
              <a:rPr lang="en-GB" sz="2000" dirty="0"/>
              <a:t>AI and machine learning are two buzzwords typically used when discussing the future of network automation. Network management systems can learn from large data sets and provide improved insight about problem resolutions.</a:t>
            </a:r>
          </a:p>
          <a:p>
            <a:endParaRPr lang="en-GB" sz="2000" dirty="0"/>
          </a:p>
          <a:p>
            <a:r>
              <a:rPr lang="en-GB" sz="2000" dirty="0"/>
              <a:t>However, the industry is a long way from developing network products that can run themselves. Multiple network and security product types spread across data </a:t>
            </a:r>
            <a:r>
              <a:rPr lang="en-GB" sz="2000" dirty="0" err="1"/>
              <a:t>centers</a:t>
            </a:r>
            <a:r>
              <a:rPr lang="en-GB" sz="2000" dirty="0"/>
              <a:t>, campus and branch locations will continue to drive network complexity. Doyle Research advises IT professionals to be </a:t>
            </a:r>
            <a:r>
              <a:rPr lang="en-GB" sz="2000" dirty="0" err="1"/>
              <a:t>skeptical</a:t>
            </a:r>
            <a:r>
              <a:rPr lang="en-GB" sz="2000" dirty="0"/>
              <a:t> of vendor claims around network automation driven by AI and machine learning</a:t>
            </a:r>
            <a:r>
              <a:rPr lang="en-GB" sz="2400" dirty="0"/>
              <a:t>.</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303338"/>
          </a:xfrm>
        </p:spPr>
        <p:txBody>
          <a:bodyPr/>
          <a:lstStyle/>
          <a:p>
            <a:r>
              <a:rPr lang="en-US" dirty="0"/>
              <a:t>References</a:t>
            </a:r>
          </a:p>
        </p:txBody>
      </p:sp>
      <p:sp>
        <p:nvSpPr>
          <p:cNvPr id="3" name="Content Placeholder 2"/>
          <p:cNvSpPr>
            <a:spLocks noGrp="1"/>
          </p:cNvSpPr>
          <p:nvPr>
            <p:ph idx="1"/>
          </p:nvPr>
        </p:nvSpPr>
        <p:spPr>
          <a:xfrm>
            <a:off x="504825" y="1196752"/>
            <a:ext cx="8229600" cy="4320480"/>
          </a:xfrm>
        </p:spPr>
        <p:txBody>
          <a:bodyPr/>
          <a:lstStyle/>
          <a:p>
            <a:r>
              <a:rPr lang="en-GB" sz="2000" dirty="0"/>
              <a:t>Jason Edelman, Matt Oswalt, and Scott S. Lowe (2016), Network Programmability and Automation: Skills for the Next-Generation Network </a:t>
            </a:r>
            <a:r>
              <a:rPr lang="en-GB" sz="2000" dirty="0" err="1"/>
              <a:t>Enginee</a:t>
            </a:r>
            <a:endParaRPr lang="en-US" sz="2000" dirty="0"/>
          </a:p>
          <a:p>
            <a:r>
              <a:rPr lang="en-US" sz="2000" dirty="0"/>
              <a:t>Andrew S Tanenbaum, David J. </a:t>
            </a:r>
            <a:r>
              <a:rPr lang="en-US" sz="2000" dirty="0" err="1"/>
              <a:t>Wetherall</a:t>
            </a:r>
            <a:r>
              <a:rPr lang="en-US" sz="2000" dirty="0"/>
              <a:t> ( 2013) Computer Networks, Pearson</a:t>
            </a:r>
          </a:p>
          <a:p>
            <a:r>
              <a:rPr lang="en-US" sz="2000" dirty="0"/>
              <a:t>Jason Edelman, Scott S. Lowe, Matt Oswalt.  Network Programmability and Automation: Skills for the Next-Generation Network Engineer.  2018, O'Reilly Media</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1090</TotalTime>
  <Words>847</Words>
  <Application>Microsoft Office PowerPoint</Application>
  <PresentationFormat>On-screen Show (4:3)</PresentationFormat>
  <Paragraphs>76</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Myriad Pro</vt:lpstr>
      <vt:lpstr>Times New Roman</vt:lpstr>
      <vt:lpstr>Verdana</vt:lpstr>
      <vt:lpstr>20140311PresentationUWTSDTemplate</vt:lpstr>
      <vt:lpstr>Module Code:ACCA5029 </vt:lpstr>
      <vt:lpstr>Lesson Aims</vt:lpstr>
      <vt:lpstr>Network Programmability </vt:lpstr>
      <vt:lpstr>Why is network programmability necessary for evolving networks?</vt:lpstr>
      <vt:lpstr>What is network automation</vt:lpstr>
      <vt:lpstr>How does Network Automation work?</vt:lpstr>
      <vt:lpstr>Does a network engineer need coding skills?</vt:lpstr>
      <vt:lpstr>Benefits of network automation software</vt:lpstr>
      <vt:lpstr>Network automation requirements </vt:lpstr>
      <vt:lpstr>What about AI and machine learning?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97</cp:revision>
  <cp:lastPrinted>2018-07-09T15:27:01Z</cp:lastPrinted>
  <dcterms:created xsi:type="dcterms:W3CDTF">2002-10-07T19:43:58Z</dcterms:created>
  <dcterms:modified xsi:type="dcterms:W3CDTF">2020-10-07T08:16:41Z</dcterms:modified>
</cp:coreProperties>
</file>