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31"/>
  </p:notesMasterIdLst>
  <p:handoutMasterIdLst>
    <p:handoutMasterId r:id="rId32"/>
  </p:handoutMasterIdLst>
  <p:sldIdLst>
    <p:sldId id="256" r:id="rId2"/>
    <p:sldId id="281" r:id="rId3"/>
    <p:sldId id="257" r:id="rId4"/>
    <p:sldId id="258" r:id="rId5"/>
    <p:sldId id="272" r:id="rId6"/>
    <p:sldId id="273" r:id="rId7"/>
    <p:sldId id="259" r:id="rId8"/>
    <p:sldId id="260" r:id="rId9"/>
    <p:sldId id="283" r:id="rId10"/>
    <p:sldId id="284" r:id="rId11"/>
    <p:sldId id="263" r:id="rId12"/>
    <p:sldId id="264" r:id="rId13"/>
    <p:sldId id="267" r:id="rId14"/>
    <p:sldId id="285" r:id="rId15"/>
    <p:sldId id="294" r:id="rId16"/>
    <p:sldId id="262" r:id="rId17"/>
    <p:sldId id="265" r:id="rId18"/>
    <p:sldId id="288" r:id="rId19"/>
    <p:sldId id="268" r:id="rId20"/>
    <p:sldId id="269" r:id="rId21"/>
    <p:sldId id="276" r:id="rId22"/>
    <p:sldId id="279" r:id="rId23"/>
    <p:sldId id="291" r:id="rId24"/>
    <p:sldId id="274" r:id="rId25"/>
    <p:sldId id="270" r:id="rId26"/>
    <p:sldId id="293" r:id="rId27"/>
    <p:sldId id="277" r:id="rId28"/>
    <p:sldId id="278" r:id="rId29"/>
    <p:sldId id="295" r:id="rId30"/>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6966" autoAdjust="0"/>
  </p:normalViewPr>
  <p:slideViewPr>
    <p:cSldViewPr snapToGrid="0">
      <p:cViewPr varScale="1">
        <p:scale>
          <a:sx n="62" d="100"/>
          <a:sy n="62" d="100"/>
        </p:scale>
        <p:origin x="1050"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E621AB-5F11-49DA-A453-6C8E5FDE5E28}"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2974D1F4-6E83-49CE-AB5C-BE5A9B1A1118}">
      <dgm:prSet/>
      <dgm:spPr/>
      <dgm:t>
        <a:bodyPr/>
        <a:lstStyle/>
        <a:p>
          <a:r>
            <a:rPr lang="en-GB"/>
            <a:t>Q1: Assumption of all the rights of the owner?</a:t>
          </a:r>
          <a:endParaRPr lang="en-US"/>
        </a:p>
      </dgm:t>
    </dgm:pt>
    <dgm:pt modelId="{551D1F4C-63E3-4A3F-8562-7018F9C93E8F}" type="parTrans" cxnId="{3A7B7441-8CB6-4B28-B121-909C9A0ABB9B}">
      <dgm:prSet/>
      <dgm:spPr/>
      <dgm:t>
        <a:bodyPr/>
        <a:lstStyle/>
        <a:p>
          <a:endParaRPr lang="en-US"/>
        </a:p>
      </dgm:t>
    </dgm:pt>
    <dgm:pt modelId="{FD01AAFE-BA87-4647-A0A7-E81E7E2F75E4}" type="sibTrans" cxnId="{3A7B7441-8CB6-4B28-B121-909C9A0ABB9B}">
      <dgm:prSet/>
      <dgm:spPr/>
      <dgm:t>
        <a:bodyPr/>
        <a:lstStyle/>
        <a:p>
          <a:endParaRPr lang="en-US"/>
        </a:p>
      </dgm:t>
    </dgm:pt>
    <dgm:pt modelId="{E4DE9657-4499-4B9E-B9F7-65816E7B4798}">
      <dgm:prSet/>
      <dgm:spPr/>
      <dgm:t>
        <a:bodyPr/>
        <a:lstStyle/>
        <a:p>
          <a:r>
            <a:rPr lang="en-GB"/>
            <a:t>Q2: Does 'Assumption' require a physical act in relation to the property?</a:t>
          </a:r>
          <a:endParaRPr lang="en-US"/>
        </a:p>
      </dgm:t>
    </dgm:pt>
    <dgm:pt modelId="{25C0B104-7DE6-4B0B-B557-8EA63A825E06}" type="parTrans" cxnId="{75FF3ADC-11C7-4609-BB05-95650BDC0FE5}">
      <dgm:prSet/>
      <dgm:spPr/>
      <dgm:t>
        <a:bodyPr/>
        <a:lstStyle/>
        <a:p>
          <a:endParaRPr lang="en-US"/>
        </a:p>
      </dgm:t>
    </dgm:pt>
    <dgm:pt modelId="{DDBAC8D8-2D4A-4B3D-B685-D181C94763BF}" type="sibTrans" cxnId="{75FF3ADC-11C7-4609-BB05-95650BDC0FE5}">
      <dgm:prSet/>
      <dgm:spPr/>
      <dgm:t>
        <a:bodyPr/>
        <a:lstStyle/>
        <a:p>
          <a:endParaRPr lang="en-US"/>
        </a:p>
      </dgm:t>
    </dgm:pt>
    <dgm:pt modelId="{EBD6474B-CD32-4E3F-81DA-47BBA29ED60F}">
      <dgm:prSet/>
      <dgm:spPr/>
      <dgm:t>
        <a:bodyPr/>
        <a:lstStyle/>
        <a:p>
          <a:r>
            <a:rPr lang="en-GB"/>
            <a:t>Q3: Can there be an appropriation where the owner consents to the assumption of their right/s?</a:t>
          </a:r>
          <a:endParaRPr lang="en-US"/>
        </a:p>
      </dgm:t>
    </dgm:pt>
    <dgm:pt modelId="{C9379B6B-4F48-4E97-90F9-C69C16924934}" type="parTrans" cxnId="{58198BD1-C731-4DE7-9DA6-21619D5EA8E4}">
      <dgm:prSet/>
      <dgm:spPr/>
      <dgm:t>
        <a:bodyPr/>
        <a:lstStyle/>
        <a:p>
          <a:endParaRPr lang="en-US"/>
        </a:p>
      </dgm:t>
    </dgm:pt>
    <dgm:pt modelId="{0E51A4A6-C52F-499C-BD97-E983156737A8}" type="sibTrans" cxnId="{58198BD1-C731-4DE7-9DA6-21619D5EA8E4}">
      <dgm:prSet/>
      <dgm:spPr/>
      <dgm:t>
        <a:bodyPr/>
        <a:lstStyle/>
        <a:p>
          <a:endParaRPr lang="en-US"/>
        </a:p>
      </dgm:t>
    </dgm:pt>
    <dgm:pt modelId="{314820DA-3BF3-4ED6-827F-BC8BB21FC363}">
      <dgm:prSet/>
      <dgm:spPr/>
      <dgm:t>
        <a:bodyPr/>
        <a:lstStyle/>
        <a:p>
          <a:r>
            <a:rPr lang="en-GB"/>
            <a:t>Q4: Appropriation as a continuing act</a:t>
          </a:r>
          <a:endParaRPr lang="en-US"/>
        </a:p>
      </dgm:t>
    </dgm:pt>
    <dgm:pt modelId="{73087985-36DD-452A-B5C5-4644EF1BD662}" type="parTrans" cxnId="{C7C3FA6C-4640-4591-A8EA-54BCFFCD3232}">
      <dgm:prSet/>
      <dgm:spPr/>
      <dgm:t>
        <a:bodyPr/>
        <a:lstStyle/>
        <a:p>
          <a:endParaRPr lang="en-US"/>
        </a:p>
      </dgm:t>
    </dgm:pt>
    <dgm:pt modelId="{18A3D25B-F574-44AC-A299-4876FC218132}" type="sibTrans" cxnId="{C7C3FA6C-4640-4591-A8EA-54BCFFCD3232}">
      <dgm:prSet/>
      <dgm:spPr/>
      <dgm:t>
        <a:bodyPr/>
        <a:lstStyle/>
        <a:p>
          <a:endParaRPr lang="en-US"/>
        </a:p>
      </dgm:t>
    </dgm:pt>
    <dgm:pt modelId="{8789225A-739E-44D7-A33D-17667B296E72}" type="pres">
      <dgm:prSet presAssocID="{11E621AB-5F11-49DA-A453-6C8E5FDE5E28}" presName="vert0" presStyleCnt="0">
        <dgm:presLayoutVars>
          <dgm:dir/>
          <dgm:animOne val="branch"/>
          <dgm:animLvl val="lvl"/>
        </dgm:presLayoutVars>
      </dgm:prSet>
      <dgm:spPr/>
    </dgm:pt>
    <dgm:pt modelId="{3C0BA055-8177-430B-9056-DA86188FD622}" type="pres">
      <dgm:prSet presAssocID="{2974D1F4-6E83-49CE-AB5C-BE5A9B1A1118}" presName="thickLine" presStyleLbl="alignNode1" presStyleIdx="0" presStyleCnt="4"/>
      <dgm:spPr/>
    </dgm:pt>
    <dgm:pt modelId="{83A1EB11-2BEA-4DC9-84D9-B3A300F4173F}" type="pres">
      <dgm:prSet presAssocID="{2974D1F4-6E83-49CE-AB5C-BE5A9B1A1118}" presName="horz1" presStyleCnt="0"/>
      <dgm:spPr/>
    </dgm:pt>
    <dgm:pt modelId="{A1FECF18-0B88-4472-A46E-7F4EF7228975}" type="pres">
      <dgm:prSet presAssocID="{2974D1F4-6E83-49CE-AB5C-BE5A9B1A1118}" presName="tx1" presStyleLbl="revTx" presStyleIdx="0" presStyleCnt="4"/>
      <dgm:spPr/>
    </dgm:pt>
    <dgm:pt modelId="{042B808F-9C8D-4A5A-A019-175C0F032024}" type="pres">
      <dgm:prSet presAssocID="{2974D1F4-6E83-49CE-AB5C-BE5A9B1A1118}" presName="vert1" presStyleCnt="0"/>
      <dgm:spPr/>
    </dgm:pt>
    <dgm:pt modelId="{EAB11B8D-1FBE-42EC-9EB7-3B9A85B3DB6D}" type="pres">
      <dgm:prSet presAssocID="{E4DE9657-4499-4B9E-B9F7-65816E7B4798}" presName="thickLine" presStyleLbl="alignNode1" presStyleIdx="1" presStyleCnt="4"/>
      <dgm:spPr/>
    </dgm:pt>
    <dgm:pt modelId="{4ECFDAD0-4CAE-4A8C-A7E5-CACB62D10E3A}" type="pres">
      <dgm:prSet presAssocID="{E4DE9657-4499-4B9E-B9F7-65816E7B4798}" presName="horz1" presStyleCnt="0"/>
      <dgm:spPr/>
    </dgm:pt>
    <dgm:pt modelId="{CF00EC68-3190-4F41-B7FC-60FC4A5C1543}" type="pres">
      <dgm:prSet presAssocID="{E4DE9657-4499-4B9E-B9F7-65816E7B4798}" presName="tx1" presStyleLbl="revTx" presStyleIdx="1" presStyleCnt="4"/>
      <dgm:spPr/>
    </dgm:pt>
    <dgm:pt modelId="{FD56AD4F-6556-43D2-AD4D-155D7BAE6210}" type="pres">
      <dgm:prSet presAssocID="{E4DE9657-4499-4B9E-B9F7-65816E7B4798}" presName="vert1" presStyleCnt="0"/>
      <dgm:spPr/>
    </dgm:pt>
    <dgm:pt modelId="{3FC6157F-E766-4584-A249-920433C6EFE4}" type="pres">
      <dgm:prSet presAssocID="{EBD6474B-CD32-4E3F-81DA-47BBA29ED60F}" presName="thickLine" presStyleLbl="alignNode1" presStyleIdx="2" presStyleCnt="4"/>
      <dgm:spPr/>
    </dgm:pt>
    <dgm:pt modelId="{B4490254-0606-419B-8E05-C5812EE5AE33}" type="pres">
      <dgm:prSet presAssocID="{EBD6474B-CD32-4E3F-81DA-47BBA29ED60F}" presName="horz1" presStyleCnt="0"/>
      <dgm:spPr/>
    </dgm:pt>
    <dgm:pt modelId="{23E433E1-9C9B-416F-859C-776287D2D5D8}" type="pres">
      <dgm:prSet presAssocID="{EBD6474B-CD32-4E3F-81DA-47BBA29ED60F}" presName="tx1" presStyleLbl="revTx" presStyleIdx="2" presStyleCnt="4"/>
      <dgm:spPr/>
    </dgm:pt>
    <dgm:pt modelId="{C4BDF5F8-9E98-4244-B280-FE185002F2ED}" type="pres">
      <dgm:prSet presAssocID="{EBD6474B-CD32-4E3F-81DA-47BBA29ED60F}" presName="vert1" presStyleCnt="0"/>
      <dgm:spPr/>
    </dgm:pt>
    <dgm:pt modelId="{75DDBCE1-D6E2-4C56-BAA2-36EC99B132DD}" type="pres">
      <dgm:prSet presAssocID="{314820DA-3BF3-4ED6-827F-BC8BB21FC363}" presName="thickLine" presStyleLbl="alignNode1" presStyleIdx="3" presStyleCnt="4"/>
      <dgm:spPr/>
    </dgm:pt>
    <dgm:pt modelId="{9F7C62DE-1964-43F7-A643-0BBAC36C0B57}" type="pres">
      <dgm:prSet presAssocID="{314820DA-3BF3-4ED6-827F-BC8BB21FC363}" presName="horz1" presStyleCnt="0"/>
      <dgm:spPr/>
    </dgm:pt>
    <dgm:pt modelId="{E8063317-D628-4E76-9EBE-EEB5E53B8C66}" type="pres">
      <dgm:prSet presAssocID="{314820DA-3BF3-4ED6-827F-BC8BB21FC363}" presName="tx1" presStyleLbl="revTx" presStyleIdx="3" presStyleCnt="4"/>
      <dgm:spPr/>
    </dgm:pt>
    <dgm:pt modelId="{8BAB0A46-5A06-46D0-B4CB-A2E11356992E}" type="pres">
      <dgm:prSet presAssocID="{314820DA-3BF3-4ED6-827F-BC8BB21FC363}" presName="vert1" presStyleCnt="0"/>
      <dgm:spPr/>
    </dgm:pt>
  </dgm:ptLst>
  <dgm:cxnLst>
    <dgm:cxn modelId="{E8B18322-1D2B-457B-882F-93B015E828E6}" type="presOf" srcId="{314820DA-3BF3-4ED6-827F-BC8BB21FC363}" destId="{E8063317-D628-4E76-9EBE-EEB5E53B8C66}" srcOrd="0" destOrd="0" presId="urn:microsoft.com/office/officeart/2008/layout/LinedList"/>
    <dgm:cxn modelId="{58B5992B-6359-4849-9E45-A6722FC9D4FE}" type="presOf" srcId="{11E621AB-5F11-49DA-A453-6C8E5FDE5E28}" destId="{8789225A-739E-44D7-A33D-17667B296E72}" srcOrd="0" destOrd="0" presId="urn:microsoft.com/office/officeart/2008/layout/LinedList"/>
    <dgm:cxn modelId="{3A7B7441-8CB6-4B28-B121-909C9A0ABB9B}" srcId="{11E621AB-5F11-49DA-A453-6C8E5FDE5E28}" destId="{2974D1F4-6E83-49CE-AB5C-BE5A9B1A1118}" srcOrd="0" destOrd="0" parTransId="{551D1F4C-63E3-4A3F-8562-7018F9C93E8F}" sibTransId="{FD01AAFE-BA87-4647-A0A7-E81E7E2F75E4}"/>
    <dgm:cxn modelId="{C7C3FA6C-4640-4591-A8EA-54BCFFCD3232}" srcId="{11E621AB-5F11-49DA-A453-6C8E5FDE5E28}" destId="{314820DA-3BF3-4ED6-827F-BC8BB21FC363}" srcOrd="3" destOrd="0" parTransId="{73087985-36DD-452A-B5C5-4644EF1BD662}" sibTransId="{18A3D25B-F574-44AC-A299-4876FC218132}"/>
    <dgm:cxn modelId="{1C53F6B0-7E03-4AC0-A73C-5824B461BCCC}" type="presOf" srcId="{2974D1F4-6E83-49CE-AB5C-BE5A9B1A1118}" destId="{A1FECF18-0B88-4472-A46E-7F4EF7228975}" srcOrd="0" destOrd="0" presId="urn:microsoft.com/office/officeart/2008/layout/LinedList"/>
    <dgm:cxn modelId="{3DB152B8-690B-4C68-B49B-89C70B5B3771}" type="presOf" srcId="{E4DE9657-4499-4B9E-B9F7-65816E7B4798}" destId="{CF00EC68-3190-4F41-B7FC-60FC4A5C1543}" srcOrd="0" destOrd="0" presId="urn:microsoft.com/office/officeart/2008/layout/LinedList"/>
    <dgm:cxn modelId="{B5F28ACE-CFA0-49B4-AE5E-270121382A7E}" type="presOf" srcId="{EBD6474B-CD32-4E3F-81DA-47BBA29ED60F}" destId="{23E433E1-9C9B-416F-859C-776287D2D5D8}" srcOrd="0" destOrd="0" presId="urn:microsoft.com/office/officeart/2008/layout/LinedList"/>
    <dgm:cxn modelId="{58198BD1-C731-4DE7-9DA6-21619D5EA8E4}" srcId="{11E621AB-5F11-49DA-A453-6C8E5FDE5E28}" destId="{EBD6474B-CD32-4E3F-81DA-47BBA29ED60F}" srcOrd="2" destOrd="0" parTransId="{C9379B6B-4F48-4E97-90F9-C69C16924934}" sibTransId="{0E51A4A6-C52F-499C-BD97-E983156737A8}"/>
    <dgm:cxn modelId="{75FF3ADC-11C7-4609-BB05-95650BDC0FE5}" srcId="{11E621AB-5F11-49DA-A453-6C8E5FDE5E28}" destId="{E4DE9657-4499-4B9E-B9F7-65816E7B4798}" srcOrd="1" destOrd="0" parTransId="{25C0B104-7DE6-4B0B-B557-8EA63A825E06}" sibTransId="{DDBAC8D8-2D4A-4B3D-B685-D181C94763BF}"/>
    <dgm:cxn modelId="{C7881018-8F8A-4B63-8792-B02048587D31}" type="presParOf" srcId="{8789225A-739E-44D7-A33D-17667B296E72}" destId="{3C0BA055-8177-430B-9056-DA86188FD622}" srcOrd="0" destOrd="0" presId="urn:microsoft.com/office/officeart/2008/layout/LinedList"/>
    <dgm:cxn modelId="{9903E9B9-4A8A-4EA8-AEAA-933F15EB87B9}" type="presParOf" srcId="{8789225A-739E-44D7-A33D-17667B296E72}" destId="{83A1EB11-2BEA-4DC9-84D9-B3A300F4173F}" srcOrd="1" destOrd="0" presId="urn:microsoft.com/office/officeart/2008/layout/LinedList"/>
    <dgm:cxn modelId="{AF20C90F-C781-462F-938A-4F2402C5160F}" type="presParOf" srcId="{83A1EB11-2BEA-4DC9-84D9-B3A300F4173F}" destId="{A1FECF18-0B88-4472-A46E-7F4EF7228975}" srcOrd="0" destOrd="0" presId="urn:microsoft.com/office/officeart/2008/layout/LinedList"/>
    <dgm:cxn modelId="{84C1C0BB-8DDE-476E-B12B-85EB6C459158}" type="presParOf" srcId="{83A1EB11-2BEA-4DC9-84D9-B3A300F4173F}" destId="{042B808F-9C8D-4A5A-A019-175C0F032024}" srcOrd="1" destOrd="0" presId="urn:microsoft.com/office/officeart/2008/layout/LinedList"/>
    <dgm:cxn modelId="{47C8385E-2667-4836-A561-EFB9A0D145F6}" type="presParOf" srcId="{8789225A-739E-44D7-A33D-17667B296E72}" destId="{EAB11B8D-1FBE-42EC-9EB7-3B9A85B3DB6D}" srcOrd="2" destOrd="0" presId="urn:microsoft.com/office/officeart/2008/layout/LinedList"/>
    <dgm:cxn modelId="{7B205F3C-21A7-4F2D-93FB-CB32FD302FCD}" type="presParOf" srcId="{8789225A-739E-44D7-A33D-17667B296E72}" destId="{4ECFDAD0-4CAE-4A8C-A7E5-CACB62D10E3A}" srcOrd="3" destOrd="0" presId="urn:microsoft.com/office/officeart/2008/layout/LinedList"/>
    <dgm:cxn modelId="{898FAC5C-A9B4-4087-A5BF-616BC6E5BE16}" type="presParOf" srcId="{4ECFDAD0-4CAE-4A8C-A7E5-CACB62D10E3A}" destId="{CF00EC68-3190-4F41-B7FC-60FC4A5C1543}" srcOrd="0" destOrd="0" presId="urn:microsoft.com/office/officeart/2008/layout/LinedList"/>
    <dgm:cxn modelId="{7FE3A34C-DDA6-4C8C-9F0D-7FFAF2D21DA6}" type="presParOf" srcId="{4ECFDAD0-4CAE-4A8C-A7E5-CACB62D10E3A}" destId="{FD56AD4F-6556-43D2-AD4D-155D7BAE6210}" srcOrd="1" destOrd="0" presId="urn:microsoft.com/office/officeart/2008/layout/LinedList"/>
    <dgm:cxn modelId="{3081F6D4-45A1-4BA8-98FA-DCB689129D90}" type="presParOf" srcId="{8789225A-739E-44D7-A33D-17667B296E72}" destId="{3FC6157F-E766-4584-A249-920433C6EFE4}" srcOrd="4" destOrd="0" presId="urn:microsoft.com/office/officeart/2008/layout/LinedList"/>
    <dgm:cxn modelId="{B5D59DFB-197E-460F-9D1B-25593349680E}" type="presParOf" srcId="{8789225A-739E-44D7-A33D-17667B296E72}" destId="{B4490254-0606-419B-8E05-C5812EE5AE33}" srcOrd="5" destOrd="0" presId="urn:microsoft.com/office/officeart/2008/layout/LinedList"/>
    <dgm:cxn modelId="{D754562C-A794-4991-9F30-06C49BEBA2EA}" type="presParOf" srcId="{B4490254-0606-419B-8E05-C5812EE5AE33}" destId="{23E433E1-9C9B-416F-859C-776287D2D5D8}" srcOrd="0" destOrd="0" presId="urn:microsoft.com/office/officeart/2008/layout/LinedList"/>
    <dgm:cxn modelId="{1893BE40-04E8-4B71-87D3-DC5AD8E3DC13}" type="presParOf" srcId="{B4490254-0606-419B-8E05-C5812EE5AE33}" destId="{C4BDF5F8-9E98-4244-B280-FE185002F2ED}" srcOrd="1" destOrd="0" presId="urn:microsoft.com/office/officeart/2008/layout/LinedList"/>
    <dgm:cxn modelId="{795AC54E-9C9A-46E9-A33F-5F16CEC21572}" type="presParOf" srcId="{8789225A-739E-44D7-A33D-17667B296E72}" destId="{75DDBCE1-D6E2-4C56-BAA2-36EC99B132DD}" srcOrd="6" destOrd="0" presId="urn:microsoft.com/office/officeart/2008/layout/LinedList"/>
    <dgm:cxn modelId="{2A5A9EA6-AF18-47B9-B9AA-6DD415891BE9}" type="presParOf" srcId="{8789225A-739E-44D7-A33D-17667B296E72}" destId="{9F7C62DE-1964-43F7-A643-0BBAC36C0B57}" srcOrd="7" destOrd="0" presId="urn:microsoft.com/office/officeart/2008/layout/LinedList"/>
    <dgm:cxn modelId="{429DE56C-6727-4D59-86E4-891BADE1BD59}" type="presParOf" srcId="{9F7C62DE-1964-43F7-A643-0BBAC36C0B57}" destId="{E8063317-D628-4E76-9EBE-EEB5E53B8C66}" srcOrd="0" destOrd="0" presId="urn:microsoft.com/office/officeart/2008/layout/LinedList"/>
    <dgm:cxn modelId="{CC1B197E-9426-494E-88CA-7159990A3A78}" type="presParOf" srcId="{9F7C62DE-1964-43F7-A643-0BBAC36C0B57}" destId="{8BAB0A46-5A06-46D0-B4CB-A2E11356992E}" srcOrd="1" destOrd="0" presId="urn:microsoft.com/office/officeart/2008/layout/LinedList"/>
  </dgm:cxnLst>
  <dgm:bg>
    <a:solidFill>
      <a:schemeClr val="bg1"/>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0BA055-8177-430B-9056-DA86188FD622}">
      <dsp:nvSpPr>
        <dsp:cNvPr id="0" name=""/>
        <dsp:cNvSpPr/>
      </dsp:nvSpPr>
      <dsp:spPr>
        <a:xfrm>
          <a:off x="0" y="0"/>
          <a:ext cx="687951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FECF18-0B88-4472-A46E-7F4EF7228975}">
      <dsp:nvSpPr>
        <dsp:cNvPr id="0" name=""/>
        <dsp:cNvSpPr/>
      </dsp:nvSpPr>
      <dsp:spPr>
        <a:xfrm>
          <a:off x="0" y="0"/>
          <a:ext cx="6879517" cy="149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Q1: Assumption of all the rights of the owner?</a:t>
          </a:r>
          <a:endParaRPr lang="en-US" sz="3100" kern="1200"/>
        </a:p>
      </dsp:txBody>
      <dsp:txXfrm>
        <a:off x="0" y="0"/>
        <a:ext cx="6879517" cy="1493307"/>
      </dsp:txXfrm>
    </dsp:sp>
    <dsp:sp modelId="{EAB11B8D-1FBE-42EC-9EB7-3B9A85B3DB6D}">
      <dsp:nvSpPr>
        <dsp:cNvPr id="0" name=""/>
        <dsp:cNvSpPr/>
      </dsp:nvSpPr>
      <dsp:spPr>
        <a:xfrm>
          <a:off x="0" y="1493307"/>
          <a:ext cx="6879517"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00EC68-3190-4F41-B7FC-60FC4A5C1543}">
      <dsp:nvSpPr>
        <dsp:cNvPr id="0" name=""/>
        <dsp:cNvSpPr/>
      </dsp:nvSpPr>
      <dsp:spPr>
        <a:xfrm>
          <a:off x="0" y="1493307"/>
          <a:ext cx="6879517" cy="149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Q2: Does 'Assumption' require a physical act in relation to the property?</a:t>
          </a:r>
          <a:endParaRPr lang="en-US" sz="3100" kern="1200"/>
        </a:p>
      </dsp:txBody>
      <dsp:txXfrm>
        <a:off x="0" y="1493307"/>
        <a:ext cx="6879517" cy="1493307"/>
      </dsp:txXfrm>
    </dsp:sp>
    <dsp:sp modelId="{3FC6157F-E766-4584-A249-920433C6EFE4}">
      <dsp:nvSpPr>
        <dsp:cNvPr id="0" name=""/>
        <dsp:cNvSpPr/>
      </dsp:nvSpPr>
      <dsp:spPr>
        <a:xfrm>
          <a:off x="0" y="2986615"/>
          <a:ext cx="6879517"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E433E1-9C9B-416F-859C-776287D2D5D8}">
      <dsp:nvSpPr>
        <dsp:cNvPr id="0" name=""/>
        <dsp:cNvSpPr/>
      </dsp:nvSpPr>
      <dsp:spPr>
        <a:xfrm>
          <a:off x="0" y="2986615"/>
          <a:ext cx="6879517" cy="149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Q3: Can there be an appropriation where the owner consents to the assumption of their right/s?</a:t>
          </a:r>
          <a:endParaRPr lang="en-US" sz="3100" kern="1200"/>
        </a:p>
      </dsp:txBody>
      <dsp:txXfrm>
        <a:off x="0" y="2986615"/>
        <a:ext cx="6879517" cy="1493307"/>
      </dsp:txXfrm>
    </dsp:sp>
    <dsp:sp modelId="{75DDBCE1-D6E2-4C56-BAA2-36EC99B132DD}">
      <dsp:nvSpPr>
        <dsp:cNvPr id="0" name=""/>
        <dsp:cNvSpPr/>
      </dsp:nvSpPr>
      <dsp:spPr>
        <a:xfrm>
          <a:off x="0" y="4479922"/>
          <a:ext cx="6879517"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063317-D628-4E76-9EBE-EEB5E53B8C66}">
      <dsp:nvSpPr>
        <dsp:cNvPr id="0" name=""/>
        <dsp:cNvSpPr/>
      </dsp:nvSpPr>
      <dsp:spPr>
        <a:xfrm>
          <a:off x="0" y="4479922"/>
          <a:ext cx="6879517" cy="149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Q4: Appropriation as a continuing act</a:t>
          </a:r>
          <a:endParaRPr lang="en-US" sz="3100" kern="1200"/>
        </a:p>
      </dsp:txBody>
      <dsp:txXfrm>
        <a:off x="0" y="4479922"/>
        <a:ext cx="6879517" cy="149330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8B298292-335D-4BDC-83FB-A748A700E847}" type="datetimeFigureOut">
              <a:rPr lang="en-GB" smtClean="0"/>
              <a:t>24/02/2024</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B47B337C-EC54-49A7-8BC3-C2DDD0EE8D24}" type="slidenum">
              <a:rPr lang="en-GB" smtClean="0"/>
              <a:t>‹#›</a:t>
            </a:fld>
            <a:endParaRPr lang="en-GB"/>
          </a:p>
        </p:txBody>
      </p:sp>
    </p:spTree>
    <p:extLst>
      <p:ext uri="{BB962C8B-B14F-4D97-AF65-F5344CB8AC3E}">
        <p14:creationId xmlns:p14="http://schemas.microsoft.com/office/powerpoint/2010/main" val="418328180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7525F61B-FF33-482B-8005-D2773001E6FB}" type="datetimeFigureOut">
              <a:rPr lang="en-GB" smtClean="0"/>
              <a:t>23/02/2024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B0FB99B-E632-4E88-8534-739BC673361C}" type="slidenum">
              <a:rPr lang="en-GB" smtClean="0"/>
              <a:t>‹#›</a:t>
            </a:fld>
            <a:endParaRPr lang="en-GB"/>
          </a:p>
        </p:txBody>
      </p:sp>
    </p:spTree>
    <p:extLst>
      <p:ext uri="{BB962C8B-B14F-4D97-AF65-F5344CB8AC3E}">
        <p14:creationId xmlns:p14="http://schemas.microsoft.com/office/powerpoint/2010/main" val="4082051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0FB99B-E632-4E88-8534-739BC673361C}" type="slidenum">
              <a:rPr lang="en-GB" smtClean="0"/>
              <a:t>1</a:t>
            </a:fld>
            <a:endParaRPr lang="en-GB"/>
          </a:p>
        </p:txBody>
      </p:sp>
    </p:spTree>
    <p:extLst>
      <p:ext uri="{BB962C8B-B14F-4D97-AF65-F5344CB8AC3E}">
        <p14:creationId xmlns:p14="http://schemas.microsoft.com/office/powerpoint/2010/main" val="3044994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B0FB99B-E632-4E88-8534-739BC673361C}" type="slidenum">
              <a:rPr lang="en-GB" smtClean="0"/>
              <a:t>3</a:t>
            </a:fld>
            <a:endParaRPr lang="en-GB"/>
          </a:p>
        </p:txBody>
      </p:sp>
    </p:spTree>
    <p:extLst>
      <p:ext uri="{BB962C8B-B14F-4D97-AF65-F5344CB8AC3E}">
        <p14:creationId xmlns:p14="http://schemas.microsoft.com/office/powerpoint/2010/main" val="4524997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DB0FB99B-E632-4E88-8534-739BC673361C}" type="slidenum">
              <a:rPr lang="en-GB" smtClean="0"/>
              <a:t>4</a:t>
            </a:fld>
            <a:endParaRPr lang="en-GB"/>
          </a:p>
        </p:txBody>
      </p:sp>
    </p:spTree>
    <p:extLst>
      <p:ext uri="{BB962C8B-B14F-4D97-AF65-F5344CB8AC3E}">
        <p14:creationId xmlns:p14="http://schemas.microsoft.com/office/powerpoint/2010/main" val="27590280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DB0FB99B-E632-4E88-8534-739BC673361C}" type="slidenum">
              <a:rPr lang="en-GB" smtClean="0"/>
              <a:t>5</a:t>
            </a:fld>
            <a:endParaRPr lang="en-GB"/>
          </a:p>
        </p:txBody>
      </p:sp>
    </p:spTree>
    <p:extLst>
      <p:ext uri="{BB962C8B-B14F-4D97-AF65-F5344CB8AC3E}">
        <p14:creationId xmlns:p14="http://schemas.microsoft.com/office/powerpoint/2010/main" val="42453145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FB99B-E632-4E88-8534-739BC673361C}" type="slidenum">
              <a:rPr lang="en-GB" smtClean="0"/>
              <a:t>6</a:t>
            </a:fld>
            <a:endParaRPr lang="en-GB"/>
          </a:p>
        </p:txBody>
      </p:sp>
    </p:spTree>
    <p:extLst>
      <p:ext uri="{BB962C8B-B14F-4D97-AF65-F5344CB8AC3E}">
        <p14:creationId xmlns:p14="http://schemas.microsoft.com/office/powerpoint/2010/main" val="3132494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DC4E3A9-8BA9-4786-8811-C67A8FE5B0E9}" type="slidenum">
              <a:rPr lang="en-GB"/>
              <a:t>7</a:t>
            </a:fld>
            <a:endParaRPr lang="en-GB"/>
          </a:p>
        </p:txBody>
      </p:sp>
    </p:spTree>
    <p:extLst>
      <p:ext uri="{BB962C8B-B14F-4D97-AF65-F5344CB8AC3E}">
        <p14:creationId xmlns:p14="http://schemas.microsoft.com/office/powerpoint/2010/main" val="31975220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9</a:t>
            </a:fld>
            <a:endParaRPr lang="en-GB"/>
          </a:p>
        </p:txBody>
      </p:sp>
    </p:spTree>
    <p:extLst>
      <p:ext uri="{BB962C8B-B14F-4D97-AF65-F5344CB8AC3E}">
        <p14:creationId xmlns:p14="http://schemas.microsoft.com/office/powerpoint/2010/main" val="4642388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10</a:t>
            </a:fld>
            <a:endParaRPr lang="en-GB"/>
          </a:p>
        </p:txBody>
      </p:sp>
    </p:spTree>
    <p:extLst>
      <p:ext uri="{BB962C8B-B14F-4D97-AF65-F5344CB8AC3E}">
        <p14:creationId xmlns:p14="http://schemas.microsoft.com/office/powerpoint/2010/main" val="42221783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11</a:t>
            </a:fld>
            <a:endParaRPr lang="en-GB"/>
          </a:p>
        </p:txBody>
      </p:sp>
    </p:spTree>
    <p:extLst>
      <p:ext uri="{BB962C8B-B14F-4D97-AF65-F5344CB8AC3E}">
        <p14:creationId xmlns:p14="http://schemas.microsoft.com/office/powerpoint/2010/main" val="10746084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12</a:t>
            </a:fld>
            <a:endParaRPr lang="en-GB"/>
          </a:p>
        </p:txBody>
      </p:sp>
    </p:spTree>
    <p:extLst>
      <p:ext uri="{BB962C8B-B14F-4D97-AF65-F5344CB8AC3E}">
        <p14:creationId xmlns:p14="http://schemas.microsoft.com/office/powerpoint/2010/main" val="31658121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13</a:t>
            </a:fld>
            <a:endParaRPr lang="en-GB"/>
          </a:p>
        </p:txBody>
      </p:sp>
    </p:spTree>
    <p:extLst>
      <p:ext uri="{BB962C8B-B14F-4D97-AF65-F5344CB8AC3E}">
        <p14:creationId xmlns:p14="http://schemas.microsoft.com/office/powerpoint/2010/main" val="8441555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14</a:t>
            </a:fld>
            <a:endParaRPr lang="en-GB"/>
          </a:p>
        </p:txBody>
      </p:sp>
    </p:spTree>
    <p:extLst>
      <p:ext uri="{BB962C8B-B14F-4D97-AF65-F5344CB8AC3E}">
        <p14:creationId xmlns:p14="http://schemas.microsoft.com/office/powerpoint/2010/main" val="34484865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sz="3200" b="1" dirty="0"/>
          </a:p>
          <a:p>
            <a:pPr marL="0" indent="0">
              <a:buNone/>
            </a:pPr>
            <a:endParaRPr lang="en-GB" sz="3200" b="1" dirty="0"/>
          </a:p>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15</a:t>
            </a:fld>
            <a:endParaRPr lang="en-GB"/>
          </a:p>
        </p:txBody>
      </p:sp>
    </p:spTree>
    <p:extLst>
      <p:ext uri="{BB962C8B-B14F-4D97-AF65-F5344CB8AC3E}">
        <p14:creationId xmlns:p14="http://schemas.microsoft.com/office/powerpoint/2010/main" val="29134889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FB99B-E632-4E88-8534-739BC673361C}" type="slidenum">
              <a:rPr lang="en-GB" smtClean="0"/>
              <a:t>16</a:t>
            </a:fld>
            <a:endParaRPr lang="en-GB"/>
          </a:p>
        </p:txBody>
      </p:sp>
    </p:spTree>
    <p:extLst>
      <p:ext uri="{BB962C8B-B14F-4D97-AF65-F5344CB8AC3E}">
        <p14:creationId xmlns:p14="http://schemas.microsoft.com/office/powerpoint/2010/main" val="23742626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B0FB99B-E632-4E88-8534-739BC673361C}" type="slidenum">
              <a:rPr lang="en-GB" smtClean="0"/>
              <a:t>17</a:t>
            </a:fld>
            <a:endParaRPr lang="en-GB"/>
          </a:p>
        </p:txBody>
      </p:sp>
    </p:spTree>
    <p:extLst>
      <p:ext uri="{BB962C8B-B14F-4D97-AF65-F5344CB8AC3E}">
        <p14:creationId xmlns:p14="http://schemas.microsoft.com/office/powerpoint/2010/main" val="16465633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18</a:t>
            </a:fld>
            <a:endParaRPr lang="en-GB"/>
          </a:p>
        </p:txBody>
      </p:sp>
    </p:spTree>
    <p:extLst>
      <p:ext uri="{BB962C8B-B14F-4D97-AF65-F5344CB8AC3E}">
        <p14:creationId xmlns:p14="http://schemas.microsoft.com/office/powerpoint/2010/main" val="8804918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fld id="{DB0FB99B-E632-4E88-8534-739BC673361C}" type="slidenum">
              <a:rPr lang="en-GB" smtClean="0"/>
              <a:t>19</a:t>
            </a:fld>
            <a:endParaRPr lang="en-GB"/>
          </a:p>
        </p:txBody>
      </p:sp>
    </p:spTree>
    <p:extLst>
      <p:ext uri="{BB962C8B-B14F-4D97-AF65-F5344CB8AC3E}">
        <p14:creationId xmlns:p14="http://schemas.microsoft.com/office/powerpoint/2010/main" val="33154799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B0FB99B-E632-4E88-8534-739BC673361C}" type="slidenum">
              <a:rPr lang="en-GB" smtClean="0"/>
              <a:t>20</a:t>
            </a:fld>
            <a:endParaRPr lang="en-GB"/>
          </a:p>
        </p:txBody>
      </p:sp>
    </p:spTree>
    <p:extLst>
      <p:ext uri="{BB962C8B-B14F-4D97-AF65-F5344CB8AC3E}">
        <p14:creationId xmlns:p14="http://schemas.microsoft.com/office/powerpoint/2010/main" val="32992536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B0FB99B-E632-4E88-8534-739BC673361C}" type="slidenum">
              <a:rPr lang="en-GB" smtClean="0"/>
              <a:t>21</a:t>
            </a:fld>
            <a:endParaRPr lang="en-GB"/>
          </a:p>
        </p:txBody>
      </p:sp>
    </p:spTree>
    <p:extLst>
      <p:ext uri="{BB962C8B-B14F-4D97-AF65-F5344CB8AC3E}">
        <p14:creationId xmlns:p14="http://schemas.microsoft.com/office/powerpoint/2010/main" val="18360603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FB99B-E632-4E88-8534-739BC673361C}" type="slidenum">
              <a:rPr lang="en-GB" smtClean="0"/>
              <a:t>22</a:t>
            </a:fld>
            <a:endParaRPr lang="en-GB"/>
          </a:p>
        </p:txBody>
      </p:sp>
    </p:spTree>
    <p:extLst>
      <p:ext uri="{BB962C8B-B14F-4D97-AF65-F5344CB8AC3E}">
        <p14:creationId xmlns:p14="http://schemas.microsoft.com/office/powerpoint/2010/main" val="13856274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23</a:t>
            </a:fld>
            <a:endParaRPr lang="en-GB"/>
          </a:p>
        </p:txBody>
      </p:sp>
    </p:spTree>
    <p:extLst>
      <p:ext uri="{BB962C8B-B14F-4D97-AF65-F5344CB8AC3E}">
        <p14:creationId xmlns:p14="http://schemas.microsoft.com/office/powerpoint/2010/main" val="15342425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24</a:t>
            </a:fld>
            <a:endParaRPr lang="en-GB"/>
          </a:p>
        </p:txBody>
      </p:sp>
    </p:spTree>
    <p:extLst>
      <p:ext uri="{BB962C8B-B14F-4D97-AF65-F5344CB8AC3E}">
        <p14:creationId xmlns:p14="http://schemas.microsoft.com/office/powerpoint/2010/main" val="35582337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FB99B-E632-4E88-8534-739BC673361C}" type="slidenum">
              <a:rPr lang="en-GB" smtClean="0"/>
              <a:t>25</a:t>
            </a:fld>
            <a:endParaRPr lang="en-GB"/>
          </a:p>
        </p:txBody>
      </p:sp>
    </p:spTree>
    <p:extLst>
      <p:ext uri="{BB962C8B-B14F-4D97-AF65-F5344CB8AC3E}">
        <p14:creationId xmlns:p14="http://schemas.microsoft.com/office/powerpoint/2010/main" val="20193885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26</a:t>
            </a:fld>
            <a:endParaRPr lang="en-GB"/>
          </a:p>
        </p:txBody>
      </p:sp>
    </p:spTree>
    <p:extLst>
      <p:ext uri="{BB962C8B-B14F-4D97-AF65-F5344CB8AC3E}">
        <p14:creationId xmlns:p14="http://schemas.microsoft.com/office/powerpoint/2010/main" val="25977961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FB99B-E632-4E88-8534-739BC673361C}" type="slidenum">
              <a:rPr lang="en-GB" smtClean="0"/>
              <a:t>28</a:t>
            </a:fld>
            <a:endParaRPr lang="en-GB"/>
          </a:p>
        </p:txBody>
      </p:sp>
    </p:spTree>
    <p:extLst>
      <p:ext uri="{BB962C8B-B14F-4D97-AF65-F5344CB8AC3E}">
        <p14:creationId xmlns:p14="http://schemas.microsoft.com/office/powerpoint/2010/main" val="10837596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16717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1473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952368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2/23/2024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714497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2/23/2024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790893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2/23/2024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905478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2/23/2024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00420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73972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509023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617847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7340766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057804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5037020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91391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848325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076315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2/23/2024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82083995"/>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304103" y="1318591"/>
            <a:ext cx="6233093" cy="4220820"/>
          </a:xfrm>
        </p:spPr>
        <p:txBody>
          <a:bodyPr anchor="ctr">
            <a:normAutofit/>
          </a:bodyPr>
          <a:lstStyle/>
          <a:p>
            <a:pPr algn="r"/>
            <a:r>
              <a:rPr lang="en-GB" sz="6600" dirty="0">
                <a:solidFill>
                  <a:schemeClr val="tx2">
                    <a:lumMod val="75000"/>
                  </a:schemeClr>
                </a:solidFill>
              </a:rPr>
              <a:t>Offences against property: Theft</a:t>
            </a:r>
          </a:p>
        </p:txBody>
      </p:sp>
    </p:spTree>
    <p:extLst>
      <p:ext uri="{BB962C8B-B14F-4D97-AF65-F5344CB8AC3E}">
        <p14:creationId xmlns:p14="http://schemas.microsoft.com/office/powerpoint/2010/main" val="1709040929"/>
      </p:ext>
    </p:extLst>
  </p:cSld>
  <p:clrMapOvr>
    <a:masterClrMapping/>
  </p:clrMapOvr>
  <mc:AlternateContent xmlns:mc="http://schemas.openxmlformats.org/markup-compatibility/2006" xmlns:p14="http://schemas.microsoft.com/office/powerpoint/2010/main">
    <mc:Choice Requires="p14">
      <p:transition spd="slow" p14:dur="2000" advTm="13873"/>
    </mc:Choice>
    <mc:Fallback xmlns="">
      <p:transition spd="slow" advTm="13873"/>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59C6C-1519-4135-AF9E-7F1CA77659A2}"/>
              </a:ext>
            </a:extLst>
          </p:cNvPr>
          <p:cNvSpPr>
            <a:spLocks noGrp="1"/>
          </p:cNvSpPr>
          <p:nvPr>
            <p:ph type="title"/>
          </p:nvPr>
        </p:nvSpPr>
        <p:spPr/>
        <p:txBody>
          <a:bodyPr/>
          <a:lstStyle/>
          <a:p>
            <a:r>
              <a:rPr lang="en-GB" dirty="0"/>
              <a:t>Definition of Theft</a:t>
            </a:r>
          </a:p>
        </p:txBody>
      </p:sp>
      <p:sp>
        <p:nvSpPr>
          <p:cNvPr id="3" name="Content Placeholder 2">
            <a:extLst>
              <a:ext uri="{FF2B5EF4-FFF2-40B4-BE49-F238E27FC236}">
                <a16:creationId xmlns:a16="http://schemas.microsoft.com/office/drawing/2014/main" id="{0C2CC612-0BEB-4EFB-BDB0-65D7D1BFF51B}"/>
              </a:ext>
            </a:extLst>
          </p:cNvPr>
          <p:cNvSpPr>
            <a:spLocks noGrp="1"/>
          </p:cNvSpPr>
          <p:nvPr>
            <p:ph idx="1"/>
          </p:nvPr>
        </p:nvSpPr>
        <p:spPr>
          <a:xfrm>
            <a:off x="522030" y="1616619"/>
            <a:ext cx="10325000" cy="627561"/>
          </a:xfrm>
          <a:solidFill>
            <a:schemeClr val="bg1"/>
          </a:solidFill>
        </p:spPr>
        <p:txBody>
          <a:bodyPr vert="horz" lIns="91440" tIns="45720" rIns="91440" bIns="45720" rtlCol="0" anchor="t">
            <a:noAutofit/>
          </a:bodyPr>
          <a:lstStyle/>
          <a:p>
            <a:pPr algn="ctr"/>
            <a:r>
              <a:rPr lang="en-GB" sz="3600" dirty="0"/>
              <a:t>What is the definition of theft and where is it stated?</a:t>
            </a:r>
          </a:p>
        </p:txBody>
      </p:sp>
      <p:sp>
        <p:nvSpPr>
          <p:cNvPr id="4" name="TextBox 3">
            <a:extLst>
              <a:ext uri="{FF2B5EF4-FFF2-40B4-BE49-F238E27FC236}">
                <a16:creationId xmlns:a16="http://schemas.microsoft.com/office/drawing/2014/main" id="{84A5C1FB-63C3-4B6A-BCC5-8A02CC372C5D}"/>
              </a:ext>
            </a:extLst>
          </p:cNvPr>
          <p:cNvSpPr txBox="1"/>
          <p:nvPr/>
        </p:nvSpPr>
        <p:spPr>
          <a:xfrm>
            <a:off x="1260182" y="2970213"/>
            <a:ext cx="8998003" cy="2067233"/>
          </a:xfrm>
          <a:prstGeom prst="rect">
            <a:avLst/>
          </a:prstGeom>
          <a:solidFill>
            <a:schemeClr val="bg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ts val="1000"/>
              </a:spcBef>
              <a:buFont typeface="Arial"/>
              <a:buChar char="•"/>
            </a:pPr>
            <a:r>
              <a:rPr lang="en-GB" sz="2400" dirty="0">
                <a:solidFill>
                  <a:srgbClr val="FF0000"/>
                </a:solidFill>
                <a:ea typeface="+mn-lt"/>
                <a:cs typeface="+mn-lt"/>
              </a:rPr>
              <a:t>Section 1(1) of the Theft Act 1968 (TA 1968) </a:t>
            </a:r>
            <a:r>
              <a:rPr lang="en-GB" sz="2400" dirty="0">
                <a:ea typeface="+mn-lt"/>
                <a:cs typeface="+mn-lt"/>
              </a:rPr>
              <a:t>creates the offence of theft. It states:</a:t>
            </a:r>
            <a:endParaRPr lang="en-US" sz="2400" dirty="0">
              <a:ea typeface="+mn-lt"/>
              <a:cs typeface="+mn-lt"/>
            </a:endParaRPr>
          </a:p>
          <a:p>
            <a:pPr marL="742950" lvl="1" indent="-285750">
              <a:spcBef>
                <a:spcPts val="1000"/>
              </a:spcBef>
              <a:buFont typeface="Arial"/>
              <a:buChar char="•"/>
            </a:pPr>
            <a:r>
              <a:rPr lang="en-GB" sz="2400" dirty="0">
                <a:ea typeface="+mn-lt"/>
                <a:cs typeface="+mn-lt"/>
              </a:rPr>
              <a:t>"</a:t>
            </a:r>
            <a:r>
              <a:rPr lang="en-GB" sz="2400" b="1" dirty="0">
                <a:ea typeface="+mn-lt"/>
                <a:cs typeface="+mn-lt"/>
              </a:rPr>
              <a:t>A person is guilty of theft if he dishonestly appropriates property belonging to another with the intention of permanently depriving the other of it."</a:t>
            </a:r>
            <a:endParaRPr lang="en-GB" sz="2400" dirty="0"/>
          </a:p>
        </p:txBody>
      </p:sp>
      <p:sp>
        <p:nvSpPr>
          <p:cNvPr id="5" name="TextBox 4">
            <a:extLst>
              <a:ext uri="{FF2B5EF4-FFF2-40B4-BE49-F238E27FC236}">
                <a16:creationId xmlns:a16="http://schemas.microsoft.com/office/drawing/2014/main" id="{8AC5CB10-87F8-490A-A264-E3BED8F7C9C7}"/>
              </a:ext>
            </a:extLst>
          </p:cNvPr>
          <p:cNvSpPr txBox="1"/>
          <p:nvPr/>
        </p:nvSpPr>
        <p:spPr>
          <a:xfrm>
            <a:off x="2776978" y="5548966"/>
            <a:ext cx="682038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highlight>
                  <a:srgbClr val="FFFF00"/>
                </a:highlight>
                <a:latin typeface="Abadi" panose="020B0604020104020204" pitchFamily="34" charset="0"/>
              </a:rPr>
              <a:t>What are the Actus Reus and </a:t>
            </a:r>
            <a:r>
              <a:rPr lang="en-GB" sz="3200" dirty="0" err="1">
                <a:highlight>
                  <a:srgbClr val="FFFF00"/>
                </a:highlight>
                <a:latin typeface="Abadi" panose="020B0604020104020204" pitchFamily="34" charset="0"/>
              </a:rPr>
              <a:t>Mens</a:t>
            </a:r>
            <a:r>
              <a:rPr lang="en-GB" sz="3200" dirty="0">
                <a:highlight>
                  <a:srgbClr val="FFFF00"/>
                </a:highlight>
                <a:latin typeface="Abadi" panose="020B0604020104020204" pitchFamily="34" charset="0"/>
              </a:rPr>
              <a:t> Rea elements of this offence?</a:t>
            </a:r>
          </a:p>
        </p:txBody>
      </p:sp>
    </p:spTree>
    <p:extLst>
      <p:ext uri="{BB962C8B-B14F-4D97-AF65-F5344CB8AC3E}">
        <p14:creationId xmlns:p14="http://schemas.microsoft.com/office/powerpoint/2010/main" val="4116637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32585" y="950475"/>
            <a:ext cx="9530366" cy="250106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151268" y="0"/>
            <a:ext cx="8911687" cy="1280890"/>
          </a:xfrm>
        </p:spPr>
        <p:txBody>
          <a:bodyPr/>
          <a:lstStyle/>
          <a:p>
            <a:r>
              <a:rPr lang="en-GB" dirty="0"/>
              <a:t>Theft </a:t>
            </a:r>
          </a:p>
        </p:txBody>
      </p:sp>
      <p:sp>
        <p:nvSpPr>
          <p:cNvPr id="3" name="Content Placeholder 2"/>
          <p:cNvSpPr>
            <a:spLocks noGrp="1"/>
          </p:cNvSpPr>
          <p:nvPr>
            <p:ph idx="1"/>
          </p:nvPr>
        </p:nvSpPr>
        <p:spPr>
          <a:xfrm>
            <a:off x="1609858" y="1060009"/>
            <a:ext cx="8915400" cy="3777622"/>
          </a:xfrm>
        </p:spPr>
        <p:txBody>
          <a:bodyPr>
            <a:normAutofit/>
          </a:bodyPr>
          <a:lstStyle/>
          <a:p>
            <a:r>
              <a:rPr lang="en-GB" sz="3600" dirty="0">
                <a:solidFill>
                  <a:srgbClr val="FF0000"/>
                </a:solidFill>
              </a:rPr>
              <a:t>Section 1(1) of the Theft Act 1968 (TA 1968) </a:t>
            </a:r>
            <a:r>
              <a:rPr lang="en-GB" sz="2400" dirty="0"/>
              <a:t>creates the offence of theft. It states:</a:t>
            </a:r>
          </a:p>
          <a:p>
            <a:pPr lvl="1"/>
            <a:r>
              <a:rPr lang="en-GB" sz="2000" dirty="0"/>
              <a:t>"</a:t>
            </a:r>
            <a:r>
              <a:rPr lang="en-GB" sz="2000" b="1" dirty="0"/>
              <a:t>A person is guilty of theft if he dishonestly appropriates property belonging to another with the intention of permanently depriving the other of it.“</a:t>
            </a:r>
          </a:p>
          <a:p>
            <a:pPr lvl="1"/>
            <a:endParaRPr lang="en-GB" dirty="0"/>
          </a:p>
          <a:p>
            <a:pPr marL="457200" lvl="1" indent="0">
              <a:buNone/>
            </a:pPr>
            <a:endParaRPr lang="en-GB" dirty="0"/>
          </a:p>
        </p:txBody>
      </p:sp>
      <p:sp>
        <p:nvSpPr>
          <p:cNvPr id="5" name="TextBox 4"/>
          <p:cNvSpPr txBox="1"/>
          <p:nvPr/>
        </p:nvSpPr>
        <p:spPr>
          <a:xfrm>
            <a:off x="2498501" y="3903345"/>
            <a:ext cx="5589431" cy="2954655"/>
          </a:xfrm>
          <a:prstGeom prst="rect">
            <a:avLst/>
          </a:prstGeom>
          <a:noFill/>
        </p:spPr>
        <p:txBody>
          <a:bodyPr wrap="square" rtlCol="0">
            <a:spAutoFit/>
          </a:bodyPr>
          <a:lstStyle/>
          <a:p>
            <a:r>
              <a:rPr lang="en-GB" sz="2400" b="1" u="sng" dirty="0"/>
              <a:t>Elements of theft</a:t>
            </a:r>
            <a:r>
              <a:rPr lang="en-GB" sz="2400" dirty="0"/>
              <a:t>:</a:t>
            </a:r>
          </a:p>
          <a:p>
            <a:pPr lvl="1"/>
            <a:r>
              <a:rPr lang="en-GB" sz="2400" dirty="0"/>
              <a:t>D dishonestly</a:t>
            </a:r>
          </a:p>
          <a:p>
            <a:pPr lvl="1"/>
            <a:r>
              <a:rPr lang="en-GB" sz="2400" dirty="0"/>
              <a:t>Appropriates</a:t>
            </a:r>
          </a:p>
          <a:p>
            <a:pPr lvl="1"/>
            <a:r>
              <a:rPr lang="en-GB" sz="2400" dirty="0"/>
              <a:t>Property</a:t>
            </a:r>
          </a:p>
          <a:p>
            <a:pPr lvl="1"/>
            <a:r>
              <a:rPr lang="en-GB" sz="2400" dirty="0"/>
              <a:t>Belonging to another</a:t>
            </a:r>
          </a:p>
          <a:p>
            <a:pPr lvl="1"/>
            <a:r>
              <a:rPr lang="en-GB" sz="2400" dirty="0"/>
              <a:t>With the intention of permanently depriving the other of it</a:t>
            </a:r>
          </a:p>
          <a:p>
            <a:endParaRPr lang="en-GB" dirty="0"/>
          </a:p>
        </p:txBody>
      </p:sp>
    </p:spTree>
    <p:extLst>
      <p:ext uri="{BB962C8B-B14F-4D97-AF65-F5344CB8AC3E}">
        <p14:creationId xmlns:p14="http://schemas.microsoft.com/office/powerpoint/2010/main" val="154433873"/>
      </p:ext>
    </p:extLst>
  </p:cSld>
  <p:clrMapOvr>
    <a:masterClrMapping/>
  </p:clrMapOvr>
  <mc:AlternateContent xmlns:mc="http://schemas.openxmlformats.org/markup-compatibility/2006" xmlns:p14="http://schemas.microsoft.com/office/powerpoint/2010/main">
    <mc:Choice Requires="p14">
      <p:transition spd="slow" p14:dur="2000" advTm="54964"/>
    </mc:Choice>
    <mc:Fallback xmlns="">
      <p:transition spd="slow" advTm="54964"/>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555850" y="2390555"/>
            <a:ext cx="3286322" cy="2076889"/>
          </a:xfrm>
          <a:solidFill>
            <a:schemeClr val="bg1"/>
          </a:solidFill>
        </p:spPr>
        <p:txBody>
          <a:bodyPr anchor="ctr">
            <a:normAutofit/>
          </a:bodyPr>
          <a:lstStyle/>
          <a:p>
            <a:r>
              <a:rPr lang="en-GB" dirty="0"/>
              <a:t>‘Appropriates’</a:t>
            </a:r>
          </a:p>
        </p:txBody>
      </p:sp>
      <p:sp>
        <p:nvSpPr>
          <p:cNvPr id="3" name="Content Placeholder 2"/>
          <p:cNvSpPr>
            <a:spLocks noGrp="1"/>
          </p:cNvSpPr>
          <p:nvPr>
            <p:ph idx="1"/>
          </p:nvPr>
        </p:nvSpPr>
        <p:spPr>
          <a:xfrm>
            <a:off x="1101554" y="685800"/>
            <a:ext cx="5970162" cy="5225422"/>
          </a:xfrm>
          <a:solidFill>
            <a:schemeClr val="bg1"/>
          </a:solidFill>
        </p:spPr>
        <p:txBody>
          <a:bodyPr anchor="ctr">
            <a:normAutofit/>
          </a:bodyPr>
          <a:lstStyle/>
          <a:p>
            <a:r>
              <a:rPr lang="en-GB" sz="2800" dirty="0"/>
              <a:t>The definition of "appropriation" is provided by </a:t>
            </a:r>
            <a:r>
              <a:rPr lang="en-GB" sz="2800" b="1" dirty="0"/>
              <a:t>s3(1) </a:t>
            </a:r>
            <a:r>
              <a:rPr lang="en-GB" sz="2800" dirty="0"/>
              <a:t>which states:</a:t>
            </a:r>
          </a:p>
          <a:p>
            <a:pPr lvl="1"/>
            <a:r>
              <a:rPr lang="en-GB" sz="2400" b="1" dirty="0"/>
              <a:t>"Any assumption by a person of the rights of an owner amounts to an appropriation, and this includes where he has come by the property (innocently or not) without stealing it, any later assumption of a right to it by keeping or dealing with it as an owner.”</a:t>
            </a:r>
          </a:p>
          <a:p>
            <a:endParaRPr lang="en-GB" dirty="0"/>
          </a:p>
          <a:p>
            <a:endParaRPr lang="en-GB" dirty="0"/>
          </a:p>
        </p:txBody>
      </p:sp>
    </p:spTree>
    <p:extLst>
      <p:ext uri="{BB962C8B-B14F-4D97-AF65-F5344CB8AC3E}">
        <p14:creationId xmlns:p14="http://schemas.microsoft.com/office/powerpoint/2010/main" val="449556431"/>
      </p:ext>
    </p:extLst>
  </p:cSld>
  <p:clrMapOvr>
    <a:masterClrMapping/>
  </p:clrMapOvr>
  <mc:AlternateContent xmlns:mc="http://schemas.openxmlformats.org/markup-compatibility/2006" xmlns:p14="http://schemas.microsoft.com/office/powerpoint/2010/main">
    <mc:Choice Requires="p14">
      <p:transition spd="slow" p14:dur="2000" advTm="48705"/>
    </mc:Choice>
    <mc:Fallback xmlns="">
      <p:transition spd="slow" advTm="48705"/>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38648" y="1571223"/>
            <a:ext cx="9765964" cy="462351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Appropriates</a:t>
            </a:r>
          </a:p>
        </p:txBody>
      </p:sp>
      <p:sp>
        <p:nvSpPr>
          <p:cNvPr id="3" name="Content Placeholder 2"/>
          <p:cNvSpPr>
            <a:spLocks noGrp="1"/>
          </p:cNvSpPr>
          <p:nvPr>
            <p:ph idx="1"/>
          </p:nvPr>
        </p:nvSpPr>
        <p:spPr>
          <a:xfrm>
            <a:off x="1996784" y="1697216"/>
            <a:ext cx="8915400" cy="4252075"/>
          </a:xfrm>
        </p:spPr>
        <p:txBody>
          <a:bodyPr vert="horz" lIns="91440" tIns="45720" rIns="91440" bIns="45720" rtlCol="0" anchor="t">
            <a:noAutofit/>
          </a:bodyPr>
          <a:lstStyle/>
          <a:p>
            <a:pPr marL="0" indent="0">
              <a:buNone/>
            </a:pPr>
            <a:r>
              <a:rPr lang="en-GB" sz="2400" b="1" u="sng" dirty="0"/>
              <a:t>Assumption of the rights of an owner</a:t>
            </a:r>
          </a:p>
          <a:p>
            <a:pPr lvl="1"/>
            <a:r>
              <a:rPr lang="en-GB" sz="2000" dirty="0"/>
              <a:t>Include the right to possess the property, the right to use it, to consume it, destroy it, sell it, give it away, lend it, move it and price it </a:t>
            </a:r>
            <a:r>
              <a:rPr lang="en-GB" sz="2000" b="1" dirty="0"/>
              <a:t>(McPherson [1973])</a:t>
            </a:r>
          </a:p>
          <a:p>
            <a:pPr marL="457200" lvl="1" indent="0">
              <a:buNone/>
            </a:pPr>
            <a:r>
              <a:rPr lang="en-GB" sz="2400" b="1" u="sng" dirty="0">
                <a:solidFill>
                  <a:srgbClr val="FF0000"/>
                </a:solidFill>
              </a:rPr>
              <a:t>Darroux [2018]</a:t>
            </a:r>
          </a:p>
          <a:p>
            <a:pPr marL="0" indent="0">
              <a:buNone/>
            </a:pPr>
            <a:r>
              <a:rPr lang="en-GB" sz="2400" b="1" u="sng" dirty="0"/>
              <a:t>Assumption of all the rights?</a:t>
            </a:r>
          </a:p>
          <a:p>
            <a:pPr lvl="1"/>
            <a:r>
              <a:rPr lang="en-GB" sz="2000" b="1" dirty="0" err="1"/>
              <a:t>Hircock</a:t>
            </a:r>
            <a:r>
              <a:rPr lang="en-GB" sz="2000" b="1" dirty="0"/>
              <a:t> [1978] </a:t>
            </a:r>
            <a:r>
              <a:rPr lang="en-GB" sz="2000" dirty="0"/>
              <a:t>and </a:t>
            </a:r>
            <a:r>
              <a:rPr lang="en-GB" sz="2000" b="1" dirty="0" err="1"/>
              <a:t>DipKaur</a:t>
            </a:r>
            <a:r>
              <a:rPr lang="en-GB" sz="2000" b="1" dirty="0"/>
              <a:t> v Chief Constable for Hampshire [1981]</a:t>
            </a:r>
            <a:r>
              <a:rPr lang="en-GB" sz="2000" dirty="0"/>
              <a:t> – all the rights of the owner must be assumed</a:t>
            </a:r>
          </a:p>
          <a:p>
            <a:pPr lvl="1"/>
            <a:r>
              <a:rPr lang="en-GB" sz="2000" b="1" dirty="0"/>
              <a:t>Morris [1983] </a:t>
            </a:r>
            <a:r>
              <a:rPr lang="en-GB" sz="2000" dirty="0"/>
              <a:t>and </a:t>
            </a:r>
            <a:r>
              <a:rPr lang="en-GB" sz="2000" b="1" dirty="0"/>
              <a:t>Gomez [1993] </a:t>
            </a:r>
            <a:r>
              <a:rPr lang="en-GB" sz="2000" dirty="0"/>
              <a:t> - sufficient that D assumed </a:t>
            </a:r>
            <a:r>
              <a:rPr lang="en-GB" sz="2000" b="1" dirty="0"/>
              <a:t>a</a:t>
            </a:r>
            <a:r>
              <a:rPr lang="en-GB" sz="2000" dirty="0"/>
              <a:t> right of the owner but not necessarily all the rights</a:t>
            </a:r>
            <a:endParaRPr lang="en-GB" sz="2000" b="1" dirty="0"/>
          </a:p>
        </p:txBody>
      </p:sp>
    </p:spTree>
    <p:extLst>
      <p:ext uri="{BB962C8B-B14F-4D97-AF65-F5344CB8AC3E}">
        <p14:creationId xmlns:p14="http://schemas.microsoft.com/office/powerpoint/2010/main" val="1325088737"/>
      </p:ext>
    </p:extLst>
  </p:cSld>
  <p:clrMapOvr>
    <a:masterClrMapping/>
  </p:clrMapOvr>
  <mc:AlternateContent xmlns:mc="http://schemas.openxmlformats.org/markup-compatibility/2006" xmlns:p14="http://schemas.microsoft.com/office/powerpoint/2010/main">
    <mc:Choice Requires="p14">
      <p:transition spd="slow" p14:dur="2000" advTm="244119"/>
    </mc:Choice>
    <mc:Fallback xmlns="">
      <p:transition spd="slow" advTm="244119"/>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992750" y="1261004"/>
            <a:ext cx="9684913" cy="524257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Appropriation</a:t>
            </a:r>
          </a:p>
        </p:txBody>
      </p:sp>
      <p:sp>
        <p:nvSpPr>
          <p:cNvPr id="3" name="Content Placeholder 2"/>
          <p:cNvSpPr>
            <a:spLocks noGrp="1"/>
          </p:cNvSpPr>
          <p:nvPr>
            <p:ph idx="1"/>
          </p:nvPr>
        </p:nvSpPr>
        <p:spPr>
          <a:xfrm>
            <a:off x="2589212" y="1571223"/>
            <a:ext cx="8915400" cy="4755436"/>
          </a:xfrm>
        </p:spPr>
        <p:txBody>
          <a:bodyPr>
            <a:normAutofit fontScale="92500" lnSpcReduction="10000"/>
          </a:bodyPr>
          <a:lstStyle/>
          <a:p>
            <a:pPr marL="0" indent="0">
              <a:buNone/>
            </a:pPr>
            <a:r>
              <a:rPr lang="en-GB" sz="3000" b="1" u="sng" dirty="0"/>
              <a:t>Appropriation by consent</a:t>
            </a:r>
          </a:p>
          <a:p>
            <a:r>
              <a:rPr lang="en-GB" sz="3000" dirty="0"/>
              <a:t>Conflicting approaches: </a:t>
            </a:r>
          </a:p>
          <a:p>
            <a:pPr lvl="1"/>
            <a:r>
              <a:rPr lang="en-GB" sz="2600" dirty="0"/>
              <a:t>consent did not prevent an assumption of V’s rights </a:t>
            </a:r>
            <a:r>
              <a:rPr lang="en-GB" sz="2600" b="1" dirty="0"/>
              <a:t>(Lawrence v Metropolitan Police Commissioner [1971])</a:t>
            </a:r>
          </a:p>
          <a:p>
            <a:pPr lvl="1"/>
            <a:r>
              <a:rPr lang="en-GB" sz="2600" dirty="0"/>
              <a:t>Consent prevented an assumption of V’s rights</a:t>
            </a:r>
            <a:r>
              <a:rPr lang="en-GB" sz="2600" b="1" dirty="0"/>
              <a:t> (Morris [1984])</a:t>
            </a:r>
          </a:p>
          <a:p>
            <a:pPr lvl="1"/>
            <a:r>
              <a:rPr lang="en-GB" sz="2600" b="1" dirty="0"/>
              <a:t>Gomez [1993] </a:t>
            </a:r>
            <a:r>
              <a:rPr lang="en-GB" sz="2600" dirty="0"/>
              <a:t>assumption of rights and appropriation can be established </a:t>
            </a:r>
            <a:r>
              <a:rPr lang="en-GB" sz="2600" i="1" dirty="0"/>
              <a:t>despite</a:t>
            </a:r>
            <a:r>
              <a:rPr lang="en-GB" sz="2600" dirty="0"/>
              <a:t> the fact that the V consented</a:t>
            </a:r>
          </a:p>
          <a:p>
            <a:pPr lvl="1"/>
            <a:r>
              <a:rPr lang="en-GB" sz="2600" b="1" dirty="0"/>
              <a:t>Hinks [2000] </a:t>
            </a:r>
            <a:r>
              <a:rPr lang="en-GB" sz="2600" dirty="0"/>
              <a:t>It is possible to dishonestly appropriate a valid gift</a:t>
            </a:r>
            <a:endParaRPr lang="en-GB" sz="3000" dirty="0"/>
          </a:p>
          <a:p>
            <a:pPr marL="457200" lvl="1" indent="0">
              <a:buNone/>
            </a:pPr>
            <a:r>
              <a:rPr lang="en-GB" sz="2600" dirty="0"/>
              <a:t>If V’s consent obtained by deception. Not true consent</a:t>
            </a:r>
          </a:p>
          <a:p>
            <a:pPr lvl="1"/>
            <a:endParaRPr lang="en-GB" dirty="0"/>
          </a:p>
          <a:p>
            <a:endParaRPr lang="en-GB" dirty="0"/>
          </a:p>
        </p:txBody>
      </p:sp>
    </p:spTree>
    <p:extLst>
      <p:ext uri="{BB962C8B-B14F-4D97-AF65-F5344CB8AC3E}">
        <p14:creationId xmlns:p14="http://schemas.microsoft.com/office/powerpoint/2010/main" val="3340618408"/>
      </p:ext>
    </p:extLst>
  </p:cSld>
  <p:clrMapOvr>
    <a:masterClrMapping/>
  </p:clrMapOvr>
  <mc:AlternateContent xmlns:mc="http://schemas.openxmlformats.org/markup-compatibility/2006" xmlns:p14="http://schemas.microsoft.com/office/powerpoint/2010/main">
    <mc:Choice Requires="p14">
      <p:transition spd="slow" p14:dur="2000" advTm="218242"/>
    </mc:Choice>
    <mc:Fallback xmlns="">
      <p:transition spd="slow" advTm="218242"/>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7C912-BE05-41B8-AC60-8F90418FCA3A}"/>
              </a:ext>
            </a:extLst>
          </p:cNvPr>
          <p:cNvSpPr>
            <a:spLocks noGrp="1"/>
          </p:cNvSpPr>
          <p:nvPr>
            <p:ph type="title"/>
          </p:nvPr>
        </p:nvSpPr>
        <p:spPr/>
        <p:txBody>
          <a:bodyPr/>
          <a:lstStyle/>
          <a:p>
            <a:r>
              <a:rPr lang="en-GB" dirty="0"/>
              <a:t>Appropriation</a:t>
            </a:r>
          </a:p>
        </p:txBody>
      </p:sp>
      <p:sp>
        <p:nvSpPr>
          <p:cNvPr id="3" name="Content Placeholder 2">
            <a:extLst>
              <a:ext uri="{FF2B5EF4-FFF2-40B4-BE49-F238E27FC236}">
                <a16:creationId xmlns:a16="http://schemas.microsoft.com/office/drawing/2014/main" id="{A9E4BE6D-FFC9-41EC-89A6-6BDA2001041C}"/>
              </a:ext>
            </a:extLst>
          </p:cNvPr>
          <p:cNvSpPr>
            <a:spLocks noGrp="1"/>
          </p:cNvSpPr>
          <p:nvPr>
            <p:ph idx="1"/>
          </p:nvPr>
        </p:nvSpPr>
        <p:spPr/>
        <p:txBody>
          <a:bodyPr vert="horz" lIns="91440" tIns="45720" rIns="91440" bIns="45720" rtlCol="0" anchor="t">
            <a:normAutofit/>
          </a:bodyPr>
          <a:lstStyle/>
          <a:p>
            <a:pPr>
              <a:lnSpc>
                <a:spcPct val="100000"/>
              </a:lnSpc>
            </a:pPr>
            <a:r>
              <a:rPr lang="en-GB" sz="3200" b="1" u="sng" dirty="0">
                <a:ea typeface="+mn-lt"/>
                <a:cs typeface="+mn-lt"/>
              </a:rPr>
              <a:t>Assumption of the rights of an owner</a:t>
            </a:r>
            <a:endParaRPr lang="en-US" sz="3200">
              <a:ea typeface="+mn-lt"/>
              <a:cs typeface="+mn-lt"/>
            </a:endParaRPr>
          </a:p>
          <a:p>
            <a:pPr lvl="1">
              <a:lnSpc>
                <a:spcPct val="100000"/>
              </a:lnSpc>
              <a:buClr>
                <a:srgbClr val="8D87A6"/>
              </a:buClr>
            </a:pPr>
            <a:r>
              <a:rPr lang="en-GB" sz="2800" dirty="0">
                <a:ea typeface="+mn-lt"/>
                <a:cs typeface="+mn-lt"/>
              </a:rPr>
              <a:t>Include the right to possess the property, the right to use it, to consume it, destroy it, sell it, give it away, lend it, move it and price it </a:t>
            </a:r>
            <a:r>
              <a:rPr lang="en-GB" sz="2800" b="1" dirty="0">
                <a:ea typeface="+mn-lt"/>
                <a:cs typeface="+mn-lt"/>
              </a:rPr>
              <a:t>(McPherson [1973])</a:t>
            </a:r>
            <a:endParaRPr lang="en-US" sz="2800">
              <a:ea typeface="+mn-lt"/>
              <a:cs typeface="+mn-lt"/>
            </a:endParaRPr>
          </a:p>
          <a:p>
            <a:pPr lvl="1">
              <a:lnSpc>
                <a:spcPct val="100000"/>
              </a:lnSpc>
              <a:buClr>
                <a:srgbClr val="8D87A6"/>
              </a:buClr>
            </a:pPr>
            <a:r>
              <a:rPr lang="en-GB" sz="2800" b="1" u="sng" dirty="0">
                <a:solidFill>
                  <a:srgbClr val="FF0000"/>
                </a:solidFill>
                <a:ea typeface="+mn-lt"/>
                <a:cs typeface="+mn-lt"/>
              </a:rPr>
              <a:t>Darroux [2018]</a:t>
            </a:r>
            <a:endParaRPr lang="en-GB" sz="2800" dirty="0"/>
          </a:p>
        </p:txBody>
      </p:sp>
    </p:spTree>
    <p:extLst>
      <p:ext uri="{BB962C8B-B14F-4D97-AF65-F5344CB8AC3E}">
        <p14:creationId xmlns:p14="http://schemas.microsoft.com/office/powerpoint/2010/main" val="39588962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AF755-6525-4FF6-8BDC-D40226B9144D}"/>
              </a:ext>
            </a:extLst>
          </p:cNvPr>
          <p:cNvSpPr>
            <a:spLocks noGrp="1"/>
          </p:cNvSpPr>
          <p:nvPr>
            <p:ph type="title"/>
          </p:nvPr>
        </p:nvSpPr>
        <p:spPr>
          <a:xfrm>
            <a:off x="691079" y="725950"/>
            <a:ext cx="3428812" cy="5436630"/>
          </a:xfrm>
        </p:spPr>
        <p:txBody>
          <a:bodyPr anchor="ctr">
            <a:normAutofit/>
          </a:bodyPr>
          <a:lstStyle/>
          <a:p>
            <a:r>
              <a:rPr lang="en-GB" sz="3700"/>
              <a:t>There are several legal debates in relation to appropriation.</a:t>
            </a:r>
          </a:p>
        </p:txBody>
      </p:sp>
      <p:graphicFrame>
        <p:nvGraphicFramePr>
          <p:cNvPr id="5" name="Content Placeholder 2">
            <a:extLst>
              <a:ext uri="{FF2B5EF4-FFF2-40B4-BE49-F238E27FC236}">
                <a16:creationId xmlns:a16="http://schemas.microsoft.com/office/drawing/2014/main" id="{7F8E537B-5447-4910-861F-7803F454533C}"/>
              </a:ext>
            </a:extLst>
          </p:cNvPr>
          <p:cNvGraphicFramePr>
            <a:graphicFrameLocks noGrp="1"/>
          </p:cNvGraphicFramePr>
          <p:nvPr>
            <p:ph idx="1"/>
            <p:extLst>
              <p:ext uri="{D42A27DB-BD31-4B8C-83A1-F6EECF244321}">
                <p14:modId xmlns:p14="http://schemas.microsoft.com/office/powerpoint/2010/main" val="3185088790"/>
              </p:ext>
            </p:extLst>
          </p:nvPr>
        </p:nvGraphicFramePr>
        <p:xfrm>
          <a:off x="4119032" y="598795"/>
          <a:ext cx="6879517" cy="5973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39952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C45CA-AD38-4AEB-96F4-793EFF5C6622}"/>
              </a:ext>
            </a:extLst>
          </p:cNvPr>
          <p:cNvSpPr>
            <a:spLocks noGrp="1"/>
          </p:cNvSpPr>
          <p:nvPr>
            <p:ph type="title"/>
          </p:nvPr>
        </p:nvSpPr>
        <p:spPr/>
        <p:txBody>
          <a:bodyPr/>
          <a:lstStyle/>
          <a:p>
            <a:r>
              <a:rPr lang="en-GB" dirty="0"/>
              <a:t>Q1: Assumption of all the rights of the owner</a:t>
            </a:r>
          </a:p>
        </p:txBody>
      </p:sp>
      <p:sp>
        <p:nvSpPr>
          <p:cNvPr id="3" name="Content Placeholder 2">
            <a:extLst>
              <a:ext uri="{FF2B5EF4-FFF2-40B4-BE49-F238E27FC236}">
                <a16:creationId xmlns:a16="http://schemas.microsoft.com/office/drawing/2014/main" id="{ED6CB7D7-9F55-4E6B-9E07-574F7CE460A8}"/>
              </a:ext>
            </a:extLst>
          </p:cNvPr>
          <p:cNvSpPr>
            <a:spLocks noGrp="1"/>
          </p:cNvSpPr>
          <p:nvPr>
            <p:ph idx="1"/>
          </p:nvPr>
        </p:nvSpPr>
        <p:spPr/>
        <p:txBody>
          <a:bodyPr>
            <a:normAutofit fontScale="92500" lnSpcReduction="10000"/>
          </a:bodyPr>
          <a:lstStyle/>
          <a:p>
            <a:pPr lvl="1"/>
            <a:r>
              <a:rPr lang="en-GB" sz="3500" b="1" dirty="0" err="1"/>
              <a:t>Hircock</a:t>
            </a:r>
            <a:r>
              <a:rPr lang="en-GB" sz="3500" b="1" dirty="0"/>
              <a:t> [1978] </a:t>
            </a:r>
            <a:r>
              <a:rPr lang="en-GB" sz="3500" dirty="0"/>
              <a:t>and </a:t>
            </a:r>
            <a:r>
              <a:rPr lang="en-GB" sz="3500" b="1" dirty="0" err="1"/>
              <a:t>DipKaur</a:t>
            </a:r>
            <a:r>
              <a:rPr lang="en-GB" sz="3500" b="1" dirty="0"/>
              <a:t> v Chief Constable for Hampshire [1981]</a:t>
            </a:r>
            <a:r>
              <a:rPr lang="en-GB" sz="3500" dirty="0"/>
              <a:t> – all the rights of the owner must be assumed</a:t>
            </a:r>
          </a:p>
          <a:p>
            <a:pPr lvl="1"/>
            <a:r>
              <a:rPr lang="en-GB" sz="3500" b="1" dirty="0"/>
              <a:t>Morris [1983] </a:t>
            </a:r>
            <a:r>
              <a:rPr lang="en-GB" sz="3500" dirty="0"/>
              <a:t>and </a:t>
            </a:r>
            <a:r>
              <a:rPr lang="en-GB" sz="3500" b="1" dirty="0"/>
              <a:t>Gomez [1993] </a:t>
            </a:r>
            <a:r>
              <a:rPr lang="en-GB" sz="3500" dirty="0"/>
              <a:t> - sufficient that D assumed </a:t>
            </a:r>
            <a:r>
              <a:rPr lang="en-GB" sz="3500" b="1" dirty="0"/>
              <a:t>a</a:t>
            </a:r>
            <a:r>
              <a:rPr lang="en-GB" sz="3500" dirty="0"/>
              <a:t> right of the owner but not necessarily all the rights</a:t>
            </a:r>
          </a:p>
          <a:p>
            <a:pPr lvl="1"/>
            <a:r>
              <a:rPr lang="en-GB" sz="3500" b="1" dirty="0">
                <a:solidFill>
                  <a:srgbClr val="FF0000"/>
                </a:solidFill>
              </a:rPr>
              <a:t>Wheatley v Commissioner of Police for the British Virgin Islands [2006]</a:t>
            </a:r>
          </a:p>
          <a:p>
            <a:endParaRPr lang="en-GB" dirty="0"/>
          </a:p>
        </p:txBody>
      </p:sp>
    </p:spTree>
    <p:extLst>
      <p:ext uri="{BB962C8B-B14F-4D97-AF65-F5344CB8AC3E}">
        <p14:creationId xmlns:p14="http://schemas.microsoft.com/office/powerpoint/2010/main" val="861446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A7FBF-C4AA-4EE2-9229-20F3F5A54794}"/>
              </a:ext>
            </a:extLst>
          </p:cNvPr>
          <p:cNvSpPr>
            <a:spLocks noGrp="1"/>
          </p:cNvSpPr>
          <p:nvPr>
            <p:ph type="title"/>
          </p:nvPr>
        </p:nvSpPr>
        <p:spPr/>
        <p:txBody>
          <a:bodyPr/>
          <a:lstStyle/>
          <a:p>
            <a:r>
              <a:rPr lang="en-GB" dirty="0"/>
              <a:t>Q2: Does assumption require a physical act in relation to the property?</a:t>
            </a:r>
          </a:p>
        </p:txBody>
      </p:sp>
      <p:sp>
        <p:nvSpPr>
          <p:cNvPr id="3" name="Content Placeholder 2">
            <a:extLst>
              <a:ext uri="{FF2B5EF4-FFF2-40B4-BE49-F238E27FC236}">
                <a16:creationId xmlns:a16="http://schemas.microsoft.com/office/drawing/2014/main" id="{90B0BB21-089C-4267-86FF-A7BFCD0F6D6A}"/>
              </a:ext>
            </a:extLst>
          </p:cNvPr>
          <p:cNvSpPr>
            <a:spLocks noGrp="1"/>
          </p:cNvSpPr>
          <p:nvPr>
            <p:ph idx="1"/>
          </p:nvPr>
        </p:nvSpPr>
        <p:spPr/>
        <p:txBody>
          <a:bodyPr>
            <a:normAutofit fontScale="92500" lnSpcReduction="20000"/>
          </a:bodyPr>
          <a:lstStyle/>
          <a:p>
            <a:r>
              <a:rPr lang="en-GB" sz="2800" dirty="0" err="1">
                <a:solidFill>
                  <a:srgbClr val="FF0000"/>
                </a:solidFill>
              </a:rPr>
              <a:t>Pitham</a:t>
            </a:r>
            <a:r>
              <a:rPr lang="en-GB" sz="2800" dirty="0">
                <a:solidFill>
                  <a:srgbClr val="FF0000"/>
                </a:solidFill>
              </a:rPr>
              <a:t> and </a:t>
            </a:r>
            <a:r>
              <a:rPr lang="en-GB" sz="2800" dirty="0" err="1">
                <a:solidFill>
                  <a:srgbClr val="FF0000"/>
                </a:solidFill>
              </a:rPr>
              <a:t>Hehl</a:t>
            </a:r>
            <a:r>
              <a:rPr lang="en-GB" sz="2800" dirty="0">
                <a:solidFill>
                  <a:srgbClr val="FF0000"/>
                </a:solidFill>
              </a:rPr>
              <a:t> [1976] </a:t>
            </a:r>
            <a:r>
              <a:rPr lang="en-GB" sz="2800" dirty="0"/>
              <a:t>– D offered to sell V’s furniture = appropriation</a:t>
            </a:r>
          </a:p>
          <a:p>
            <a:r>
              <a:rPr lang="en-GB" sz="2800" dirty="0">
                <a:solidFill>
                  <a:srgbClr val="FF0000"/>
                </a:solidFill>
              </a:rPr>
              <a:t>Briggs [2004] </a:t>
            </a:r>
            <a:r>
              <a:rPr lang="en-GB" sz="2800" dirty="0"/>
              <a:t>– The contrary view was taken by the CoA </a:t>
            </a:r>
          </a:p>
          <a:p>
            <a:pPr marL="0" indent="0">
              <a:buNone/>
            </a:pPr>
            <a:r>
              <a:rPr lang="en-GB" sz="2800" dirty="0"/>
              <a:t>Here D by a deception, induced her elderly relatives to transfer the proceeds of their house sale to her bank account. D was convicted of theft but her appeal was allowed on the basis that an appropriation requires a physical act rather than a remote action triggering the payment that gives rise to the charge. </a:t>
            </a:r>
          </a:p>
        </p:txBody>
      </p:sp>
    </p:spTree>
    <p:extLst>
      <p:ext uri="{BB962C8B-B14F-4D97-AF65-F5344CB8AC3E}">
        <p14:creationId xmlns:p14="http://schemas.microsoft.com/office/powerpoint/2010/main" val="18876161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7434B-6AF9-4A63-B556-EC12198F2FE8}"/>
              </a:ext>
            </a:extLst>
          </p:cNvPr>
          <p:cNvSpPr>
            <a:spLocks noGrp="1"/>
          </p:cNvSpPr>
          <p:nvPr>
            <p:ph type="title"/>
          </p:nvPr>
        </p:nvSpPr>
        <p:spPr/>
        <p:txBody>
          <a:bodyPr>
            <a:normAutofit fontScale="90000"/>
          </a:bodyPr>
          <a:lstStyle/>
          <a:p>
            <a:r>
              <a:rPr lang="en-GB" dirty="0"/>
              <a:t>Q3: Can there be an appropriation where the owner consents to the assumption of their right/s?</a:t>
            </a:r>
          </a:p>
        </p:txBody>
      </p:sp>
      <p:sp>
        <p:nvSpPr>
          <p:cNvPr id="3" name="Content Placeholder 2">
            <a:extLst>
              <a:ext uri="{FF2B5EF4-FFF2-40B4-BE49-F238E27FC236}">
                <a16:creationId xmlns:a16="http://schemas.microsoft.com/office/drawing/2014/main" id="{25D18EE7-ED08-4C0E-8C25-56C959386167}"/>
              </a:ext>
            </a:extLst>
          </p:cNvPr>
          <p:cNvSpPr>
            <a:spLocks noGrp="1"/>
          </p:cNvSpPr>
          <p:nvPr>
            <p:ph idx="1"/>
          </p:nvPr>
        </p:nvSpPr>
        <p:spPr/>
        <p:txBody>
          <a:bodyPr>
            <a:normAutofit fontScale="85000" lnSpcReduction="10000"/>
          </a:bodyPr>
          <a:lstStyle/>
          <a:p>
            <a:r>
              <a:rPr lang="en-GB" sz="3000" dirty="0"/>
              <a:t>Conflicting approaches: </a:t>
            </a:r>
          </a:p>
          <a:p>
            <a:pPr lvl="1"/>
            <a:r>
              <a:rPr lang="en-GB" sz="2600" dirty="0"/>
              <a:t>consent did not prevent an assumption of V’s rights</a:t>
            </a:r>
            <a:r>
              <a:rPr lang="en-GB" sz="2600" dirty="0">
                <a:solidFill>
                  <a:srgbClr val="FF0000"/>
                </a:solidFill>
              </a:rPr>
              <a:t> </a:t>
            </a:r>
            <a:r>
              <a:rPr lang="en-GB" sz="2600" b="1" dirty="0">
                <a:solidFill>
                  <a:srgbClr val="FF0000"/>
                </a:solidFill>
              </a:rPr>
              <a:t>(Lawrence v Metropolitan Police Commissioner [1971])</a:t>
            </a:r>
          </a:p>
          <a:p>
            <a:pPr lvl="1"/>
            <a:r>
              <a:rPr lang="en-GB" sz="2600" dirty="0"/>
              <a:t>Consent prevented an assumption of V’s rights</a:t>
            </a:r>
            <a:r>
              <a:rPr lang="en-GB" sz="2600" b="1" dirty="0"/>
              <a:t> </a:t>
            </a:r>
            <a:r>
              <a:rPr lang="en-GB" sz="2600" b="1" dirty="0">
                <a:solidFill>
                  <a:srgbClr val="FF0000"/>
                </a:solidFill>
              </a:rPr>
              <a:t>(Morris [1984])</a:t>
            </a:r>
          </a:p>
          <a:p>
            <a:pPr lvl="1"/>
            <a:r>
              <a:rPr lang="en-GB" sz="2600" b="1" dirty="0">
                <a:solidFill>
                  <a:srgbClr val="FF0000"/>
                </a:solidFill>
              </a:rPr>
              <a:t>Gomez [1993] </a:t>
            </a:r>
            <a:r>
              <a:rPr lang="en-GB" sz="2600" dirty="0"/>
              <a:t>assumption of rights and appropriation can be established </a:t>
            </a:r>
            <a:r>
              <a:rPr lang="en-GB" sz="2600" i="1" dirty="0"/>
              <a:t>despite</a:t>
            </a:r>
            <a:r>
              <a:rPr lang="en-GB" sz="2600" dirty="0"/>
              <a:t> the fact that the V consented</a:t>
            </a:r>
          </a:p>
          <a:p>
            <a:pPr lvl="1"/>
            <a:r>
              <a:rPr lang="en-GB" sz="2600" b="1" dirty="0">
                <a:solidFill>
                  <a:srgbClr val="FF0000"/>
                </a:solidFill>
              </a:rPr>
              <a:t>Hinks [2000] </a:t>
            </a:r>
            <a:r>
              <a:rPr lang="en-GB" sz="2600" dirty="0"/>
              <a:t>It is possible to dishonestly appropriate a valid gift</a:t>
            </a:r>
            <a:endParaRPr lang="en-GB" sz="3000" dirty="0"/>
          </a:p>
          <a:p>
            <a:pPr marL="457200" lvl="1" indent="0">
              <a:buNone/>
            </a:pPr>
            <a:r>
              <a:rPr lang="en-GB" sz="2600" dirty="0"/>
              <a:t>If V’s consent obtained by deception.  Not true consent</a:t>
            </a:r>
          </a:p>
          <a:p>
            <a:endParaRPr lang="en-GB" dirty="0"/>
          </a:p>
        </p:txBody>
      </p:sp>
    </p:spTree>
    <p:extLst>
      <p:ext uri="{BB962C8B-B14F-4D97-AF65-F5344CB8AC3E}">
        <p14:creationId xmlns:p14="http://schemas.microsoft.com/office/powerpoint/2010/main" val="40103734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E37B9-723B-44BE-903D-E75674F12870}"/>
              </a:ext>
            </a:extLst>
          </p:cNvPr>
          <p:cNvSpPr>
            <a:spLocks noGrp="1"/>
          </p:cNvSpPr>
          <p:nvPr>
            <p:ph type="title"/>
          </p:nvPr>
        </p:nvSpPr>
        <p:spPr/>
        <p:txBody>
          <a:bodyPr/>
          <a:lstStyle/>
          <a:p>
            <a:r>
              <a:rPr lang="en-GB" dirty="0"/>
              <a:t>Q4: Appropriation as a continuing act</a:t>
            </a:r>
          </a:p>
        </p:txBody>
      </p:sp>
      <p:sp>
        <p:nvSpPr>
          <p:cNvPr id="3" name="Content Placeholder 2">
            <a:extLst>
              <a:ext uri="{FF2B5EF4-FFF2-40B4-BE49-F238E27FC236}">
                <a16:creationId xmlns:a16="http://schemas.microsoft.com/office/drawing/2014/main" id="{81874A4D-BF17-47F8-A4DC-C6088134AA6C}"/>
              </a:ext>
            </a:extLst>
          </p:cNvPr>
          <p:cNvSpPr>
            <a:spLocks noGrp="1"/>
          </p:cNvSpPr>
          <p:nvPr>
            <p:ph idx="1"/>
          </p:nvPr>
        </p:nvSpPr>
        <p:spPr/>
        <p:txBody>
          <a:bodyPr>
            <a:normAutofit/>
          </a:bodyPr>
          <a:lstStyle/>
          <a:p>
            <a:r>
              <a:rPr lang="en-GB" sz="2400" b="1" i="1" dirty="0" err="1"/>
              <a:t>Atakpu</a:t>
            </a:r>
            <a:r>
              <a:rPr lang="en-GB" sz="2400" b="1" i="1" dirty="0"/>
              <a:t> and Abrahams [1994]</a:t>
            </a:r>
          </a:p>
          <a:p>
            <a:pPr marL="0" indent="0">
              <a:buNone/>
            </a:pPr>
            <a:r>
              <a:rPr lang="en-GB" sz="2400" dirty="0"/>
              <a:t>D and E hired cars in Europe and drove them to England intending to sell them to bona fide purchasers. </a:t>
            </a:r>
          </a:p>
          <a:p>
            <a:pPr marL="0" indent="0">
              <a:buNone/>
            </a:pPr>
            <a:r>
              <a:rPr lang="en-GB" sz="2400" dirty="0"/>
              <a:t>They were charged with conspiracy to steal.</a:t>
            </a:r>
          </a:p>
          <a:p>
            <a:pPr marL="0" indent="0">
              <a:buNone/>
            </a:pPr>
            <a:r>
              <a:rPr lang="en-GB" sz="2400" dirty="0"/>
              <a:t> The Court of Appeal held that usually the appropriation will be a finite act, but it can be a continuing act provided the thief is still ‘on the job’.</a:t>
            </a:r>
          </a:p>
        </p:txBody>
      </p:sp>
    </p:spTree>
    <p:extLst>
      <p:ext uri="{BB962C8B-B14F-4D97-AF65-F5344CB8AC3E}">
        <p14:creationId xmlns:p14="http://schemas.microsoft.com/office/powerpoint/2010/main" val="40576521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5EB4CB0-4FFC-4579-A2D5-C397ADC70C13}"/>
              </a:ext>
            </a:extLst>
          </p:cNvPr>
          <p:cNvPicPr>
            <a:picLocks noChangeAspect="1"/>
          </p:cNvPicPr>
          <p:nvPr/>
        </p:nvPicPr>
        <p:blipFill rotWithShape="1">
          <a:blip r:embed="rId3"/>
          <a:srcRect l="21926" r="15748"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
        <p:nvSpPr>
          <p:cNvPr id="2" name="Title 1">
            <a:extLst>
              <a:ext uri="{FF2B5EF4-FFF2-40B4-BE49-F238E27FC236}">
                <a16:creationId xmlns:a16="http://schemas.microsoft.com/office/drawing/2014/main" id="{B11E3CBC-7AFA-4BC9-A97C-BCD4DDDE66C3}"/>
              </a:ext>
            </a:extLst>
          </p:cNvPr>
          <p:cNvSpPr>
            <a:spLocks noGrp="1"/>
          </p:cNvSpPr>
          <p:nvPr>
            <p:ph type="title"/>
          </p:nvPr>
        </p:nvSpPr>
        <p:spPr>
          <a:xfrm>
            <a:off x="1169071" y="-930464"/>
            <a:ext cx="4927425" cy="1938525"/>
          </a:xfrm>
        </p:spPr>
        <p:txBody>
          <a:bodyPr>
            <a:normAutofit/>
          </a:bodyPr>
          <a:lstStyle/>
          <a:p>
            <a:r>
              <a:rPr lang="en-GB" dirty="0"/>
              <a:t>Q1: Maggie</a:t>
            </a:r>
          </a:p>
        </p:txBody>
      </p:sp>
      <p:sp>
        <p:nvSpPr>
          <p:cNvPr id="3" name="Content Placeholder 2">
            <a:extLst>
              <a:ext uri="{FF2B5EF4-FFF2-40B4-BE49-F238E27FC236}">
                <a16:creationId xmlns:a16="http://schemas.microsoft.com/office/drawing/2014/main" id="{60FEF4A3-68C6-4D14-9338-78D6F2213BAA}"/>
              </a:ext>
            </a:extLst>
          </p:cNvPr>
          <p:cNvSpPr>
            <a:spLocks noGrp="1"/>
          </p:cNvSpPr>
          <p:nvPr>
            <p:ph idx="1"/>
          </p:nvPr>
        </p:nvSpPr>
        <p:spPr>
          <a:xfrm>
            <a:off x="691079" y="1506896"/>
            <a:ext cx="4927425" cy="4625151"/>
          </a:xfrm>
        </p:spPr>
        <p:txBody>
          <a:bodyPr>
            <a:normAutofit/>
          </a:bodyPr>
          <a:lstStyle/>
          <a:p>
            <a:pPr marL="342900" lvl="0" indent="-342900" rtl="0">
              <a:spcAft>
                <a:spcPts val="800"/>
              </a:spcAft>
              <a:buFont typeface="+mj-lt"/>
              <a:buAutoNum type="arabicPeriod"/>
            </a:pPr>
            <a:r>
              <a:rPr lang="en-GB" sz="2600" b="1" u="sng" dirty="0">
                <a:effectLst/>
                <a:latin typeface="Times New Roman" panose="02020603050405020304" pitchFamily="18" charset="0"/>
                <a:ea typeface="Times New Roman" panose="02020603050405020304" pitchFamily="18" charset="0"/>
                <a:cs typeface="Arial" panose="020B0604020202020204" pitchFamily="34" charset="0"/>
              </a:rPr>
              <a:t>Has there been appropriation in the following scenario?</a:t>
            </a:r>
            <a:endParaRPr lang="en-GB" sz="26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r>
              <a:rPr lang="en-GB" sz="2600" dirty="0">
                <a:effectLst/>
                <a:latin typeface="Times New Roman" panose="02020603050405020304" pitchFamily="18" charset="0"/>
                <a:ea typeface="Times New Roman" panose="02020603050405020304" pitchFamily="18" charset="0"/>
                <a:cs typeface="Arial" panose="020B0604020202020204" pitchFamily="34" charset="0"/>
              </a:rPr>
              <a:t>Maggie went into a sweet shop. Maggie picked up a “pick and mix” bag and filled it with sweets. Maggie intended to slip out of the shop unnoticed without paying. Maggie then lost confidence and left the sweets on the bag on the sweet tray.</a:t>
            </a:r>
            <a:endParaRPr lang="en-GB" sz="26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8396046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9422E8C-3C66-4228-9613-0E2567A2AD29}"/>
              </a:ext>
            </a:extLst>
          </p:cNvPr>
          <p:cNvPicPr>
            <a:picLocks noChangeAspect="1"/>
          </p:cNvPicPr>
          <p:nvPr/>
        </p:nvPicPr>
        <p:blipFill rotWithShape="1">
          <a:blip r:embed="rId3"/>
          <a:srcRect l="36050" r="4632"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
        <p:nvSpPr>
          <p:cNvPr id="2" name="Title 1">
            <a:extLst>
              <a:ext uri="{FF2B5EF4-FFF2-40B4-BE49-F238E27FC236}">
                <a16:creationId xmlns:a16="http://schemas.microsoft.com/office/drawing/2014/main" id="{DC606392-0FEC-4961-BBD0-0187B5ED5A7D}"/>
              </a:ext>
            </a:extLst>
          </p:cNvPr>
          <p:cNvSpPr>
            <a:spLocks noGrp="1"/>
          </p:cNvSpPr>
          <p:nvPr>
            <p:ph type="title"/>
          </p:nvPr>
        </p:nvSpPr>
        <p:spPr>
          <a:xfrm>
            <a:off x="691079" y="725951"/>
            <a:ext cx="4927425" cy="1938525"/>
          </a:xfrm>
        </p:spPr>
        <p:txBody>
          <a:bodyPr>
            <a:normAutofit/>
          </a:bodyPr>
          <a:lstStyle/>
          <a:p>
            <a:r>
              <a:rPr lang="en-GB" dirty="0"/>
              <a:t>Q2: Gerald</a:t>
            </a:r>
          </a:p>
        </p:txBody>
      </p:sp>
      <p:sp>
        <p:nvSpPr>
          <p:cNvPr id="3" name="Content Placeholder 2">
            <a:extLst>
              <a:ext uri="{FF2B5EF4-FFF2-40B4-BE49-F238E27FC236}">
                <a16:creationId xmlns:a16="http://schemas.microsoft.com/office/drawing/2014/main" id="{FAE7DC66-B02D-4E0E-BA92-DF54E51B3645}"/>
              </a:ext>
            </a:extLst>
          </p:cNvPr>
          <p:cNvSpPr>
            <a:spLocks noGrp="1"/>
          </p:cNvSpPr>
          <p:nvPr>
            <p:ph idx="1"/>
          </p:nvPr>
        </p:nvSpPr>
        <p:spPr>
          <a:xfrm>
            <a:off x="691079" y="1759644"/>
            <a:ext cx="4927425" cy="4372403"/>
          </a:xfrm>
        </p:spPr>
        <p:txBody>
          <a:bodyPr>
            <a:normAutofit lnSpcReduction="10000"/>
          </a:bodyPr>
          <a:lstStyle/>
          <a:p>
            <a:pPr marL="0" indent="0">
              <a:buNone/>
            </a:pPr>
            <a:r>
              <a:rPr lang="en-GB" sz="2800" dirty="0"/>
              <a:t>Has there been an appropriation in the following scenario?</a:t>
            </a:r>
          </a:p>
          <a:p>
            <a:pPr marL="0" indent="0">
              <a:buNone/>
            </a:pPr>
            <a:r>
              <a:rPr lang="en-GB" sz="2800" dirty="0"/>
              <a:t>Gerald fell in his kitchen and broke his leg. Gerald’s neighbour Simone kindly cut his lawn for him the whole summer. Gerald gave Simone £50. Gerald’s son alleged that Simone stole the money.</a:t>
            </a:r>
          </a:p>
        </p:txBody>
      </p:sp>
    </p:spTree>
    <p:extLst>
      <p:ext uri="{BB962C8B-B14F-4D97-AF65-F5344CB8AC3E}">
        <p14:creationId xmlns:p14="http://schemas.microsoft.com/office/powerpoint/2010/main" val="37512475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BFFBA-10E9-4922-B5D3-E8D0B37467CC}"/>
              </a:ext>
            </a:extLst>
          </p:cNvPr>
          <p:cNvSpPr>
            <a:spLocks noGrp="1"/>
          </p:cNvSpPr>
          <p:nvPr>
            <p:ph type="title"/>
          </p:nvPr>
        </p:nvSpPr>
        <p:spPr/>
        <p:txBody>
          <a:bodyPr/>
          <a:lstStyle/>
          <a:p>
            <a:r>
              <a:rPr lang="en-GB" dirty="0"/>
              <a:t>Property</a:t>
            </a:r>
          </a:p>
        </p:txBody>
      </p:sp>
      <p:sp>
        <p:nvSpPr>
          <p:cNvPr id="3" name="Content Placeholder 2">
            <a:extLst>
              <a:ext uri="{FF2B5EF4-FFF2-40B4-BE49-F238E27FC236}">
                <a16:creationId xmlns:a16="http://schemas.microsoft.com/office/drawing/2014/main" id="{9CD2172D-B663-4EE4-9DB6-25804BCE210F}"/>
              </a:ext>
            </a:extLst>
          </p:cNvPr>
          <p:cNvSpPr>
            <a:spLocks noGrp="1"/>
          </p:cNvSpPr>
          <p:nvPr>
            <p:ph idx="1"/>
          </p:nvPr>
        </p:nvSpPr>
        <p:spPr>
          <a:xfrm>
            <a:off x="677334" y="1529123"/>
            <a:ext cx="8596668" cy="4512239"/>
          </a:xfrm>
        </p:spPr>
        <p:txBody>
          <a:bodyPr>
            <a:normAutofit fontScale="92500" lnSpcReduction="20000"/>
          </a:bodyPr>
          <a:lstStyle/>
          <a:p>
            <a:pPr marL="457200" lvl="1" indent="0">
              <a:buNone/>
            </a:pPr>
            <a:r>
              <a:rPr lang="en-GB" sz="2800" b="1" u="sng" dirty="0">
                <a:solidFill>
                  <a:srgbClr val="FF0000"/>
                </a:solidFill>
              </a:rPr>
              <a:t>Section 4(1) TA [1968] </a:t>
            </a:r>
            <a:r>
              <a:rPr lang="en-GB" sz="2800" dirty="0"/>
              <a:t>provides:</a:t>
            </a:r>
            <a:endParaRPr lang="en-GB" sz="3200" dirty="0"/>
          </a:p>
          <a:p>
            <a:pPr lvl="1"/>
            <a:r>
              <a:rPr lang="en-GB" sz="2800" dirty="0"/>
              <a:t>"Property" includes money and all other property, real or personal, including things in action and other intangible property (things which cannot be touched).</a:t>
            </a:r>
            <a:endParaRPr lang="en-GB" sz="3200" dirty="0"/>
          </a:p>
          <a:p>
            <a:pPr lvl="1"/>
            <a:r>
              <a:rPr lang="en-GB" sz="2800" dirty="0"/>
              <a:t>Money – identifiable and coins of any currency.  A cheque is not money it is a 'thing in action' </a:t>
            </a:r>
            <a:r>
              <a:rPr lang="en-GB" sz="2800" b="1" dirty="0"/>
              <a:t>(Davis [1988]) </a:t>
            </a:r>
          </a:p>
          <a:p>
            <a:pPr lvl="1"/>
            <a:r>
              <a:rPr lang="en-GB" sz="2800" dirty="0"/>
              <a:t>Personal property – all property that is not land, including jewellery, TV sets, vehicles, phones.  Include illegal drugs </a:t>
            </a:r>
            <a:r>
              <a:rPr lang="en-GB" sz="2800" b="1" dirty="0"/>
              <a:t>(Smith [2011])</a:t>
            </a:r>
            <a:endParaRPr lang="en-GB" sz="2800" dirty="0"/>
          </a:p>
          <a:p>
            <a:pPr lvl="1"/>
            <a:r>
              <a:rPr lang="en-GB" sz="2800" dirty="0"/>
              <a:t>Real property – land and buildings</a:t>
            </a:r>
          </a:p>
          <a:p>
            <a:endParaRPr lang="en-GB" dirty="0"/>
          </a:p>
        </p:txBody>
      </p:sp>
    </p:spTree>
    <p:extLst>
      <p:ext uri="{BB962C8B-B14F-4D97-AF65-F5344CB8AC3E}">
        <p14:creationId xmlns:p14="http://schemas.microsoft.com/office/powerpoint/2010/main" val="8877284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98501" y="1622738"/>
            <a:ext cx="9324305" cy="428848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‘Property’</a:t>
            </a:r>
          </a:p>
        </p:txBody>
      </p:sp>
      <p:sp>
        <p:nvSpPr>
          <p:cNvPr id="3" name="Content Placeholder 2"/>
          <p:cNvSpPr>
            <a:spLocks noGrp="1"/>
          </p:cNvSpPr>
          <p:nvPr>
            <p:ph idx="1"/>
          </p:nvPr>
        </p:nvSpPr>
        <p:spPr>
          <a:xfrm>
            <a:off x="2589212" y="1738648"/>
            <a:ext cx="8915400" cy="4172574"/>
          </a:xfrm>
        </p:spPr>
        <p:txBody>
          <a:bodyPr>
            <a:normAutofit lnSpcReduction="10000"/>
          </a:bodyPr>
          <a:lstStyle/>
          <a:p>
            <a:pPr marL="0" indent="0">
              <a:buNone/>
            </a:pPr>
            <a:r>
              <a:rPr lang="en-GB" sz="3200" b="1" dirty="0"/>
              <a:t>Land</a:t>
            </a:r>
          </a:p>
          <a:p>
            <a:r>
              <a:rPr lang="en-GB" sz="2400" dirty="0"/>
              <a:t>Section 4(2) provides that land cannot be stolen except in three particular circumstances:</a:t>
            </a:r>
            <a:endParaRPr lang="en-GB" sz="2800" dirty="0"/>
          </a:p>
          <a:p>
            <a:pPr lvl="1"/>
            <a:r>
              <a:rPr lang="en-GB" sz="2000" dirty="0"/>
              <a:t>(a) Where a person is dealing with land in a special capacity, for example as a trustee (and makes a dishonest appropriation). </a:t>
            </a:r>
          </a:p>
          <a:p>
            <a:pPr lvl="1"/>
            <a:r>
              <a:rPr lang="en-GB" sz="2000" dirty="0"/>
              <a:t>(b) Where a person not in possession of the land severs something from it, for example crops or turf.</a:t>
            </a:r>
          </a:p>
          <a:p>
            <a:pPr lvl="1"/>
            <a:r>
              <a:rPr lang="en-GB" sz="2000" dirty="0"/>
              <a:t>(c) Where a person in possession of the land as tenant appropriates a fixture or structure let with the land, for example by selling an outbuilding. (Note that in this situation it does not matter whether the object is actually removed from the land or not.)</a:t>
            </a:r>
            <a:endParaRPr lang="en-GB" sz="2400" dirty="0"/>
          </a:p>
          <a:p>
            <a:pPr lvl="1"/>
            <a:endParaRPr lang="en-GB" dirty="0"/>
          </a:p>
        </p:txBody>
      </p:sp>
    </p:spTree>
    <p:extLst>
      <p:ext uri="{BB962C8B-B14F-4D97-AF65-F5344CB8AC3E}">
        <p14:creationId xmlns:p14="http://schemas.microsoft.com/office/powerpoint/2010/main" val="546641575"/>
      </p:ext>
    </p:extLst>
  </p:cSld>
  <p:clrMapOvr>
    <a:masterClrMapping/>
  </p:clrMapOvr>
  <mc:AlternateContent xmlns:mc="http://schemas.openxmlformats.org/markup-compatibility/2006" xmlns:p14="http://schemas.microsoft.com/office/powerpoint/2010/main">
    <mc:Choice Requires="p14">
      <p:transition spd="slow" p14:dur="2000" advTm="70292"/>
    </mc:Choice>
    <mc:Fallback xmlns="">
      <p:transition spd="slow" advTm="70292"/>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52601" y="1264554"/>
            <a:ext cx="9930706" cy="507909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2" name="Title 1"/>
          <p:cNvSpPr>
            <a:spLocks noGrp="1"/>
          </p:cNvSpPr>
          <p:nvPr>
            <p:ph type="title"/>
          </p:nvPr>
        </p:nvSpPr>
        <p:spPr/>
        <p:txBody>
          <a:bodyPr/>
          <a:lstStyle/>
          <a:p>
            <a:r>
              <a:rPr lang="en-GB" dirty="0"/>
              <a:t>‘Belonging to another’</a:t>
            </a:r>
            <a:br>
              <a:rPr lang="en-GB" dirty="0"/>
            </a:br>
            <a:endParaRPr lang="en-GB" dirty="0"/>
          </a:p>
        </p:txBody>
      </p:sp>
      <p:sp>
        <p:nvSpPr>
          <p:cNvPr id="3" name="Content Placeholder 2"/>
          <p:cNvSpPr>
            <a:spLocks noGrp="1"/>
          </p:cNvSpPr>
          <p:nvPr>
            <p:ph idx="1"/>
          </p:nvPr>
        </p:nvSpPr>
        <p:spPr>
          <a:xfrm>
            <a:off x="2100382" y="1619152"/>
            <a:ext cx="8915400" cy="4622749"/>
          </a:xfrm>
        </p:spPr>
        <p:txBody>
          <a:bodyPr vert="horz" lIns="91440" tIns="45720" rIns="91440" bIns="45720" rtlCol="0" anchor="t">
            <a:noAutofit/>
          </a:bodyPr>
          <a:lstStyle/>
          <a:p>
            <a:pPr marL="0" indent="0">
              <a:buNone/>
            </a:pPr>
            <a:r>
              <a:rPr lang="en-GB" sz="2000" b="1" dirty="0"/>
              <a:t>Property belonging to another</a:t>
            </a:r>
          </a:p>
          <a:p>
            <a:r>
              <a:rPr lang="en-GB" sz="2000" b="1" dirty="0">
                <a:solidFill>
                  <a:srgbClr val="FF0000"/>
                </a:solidFill>
              </a:rPr>
              <a:t>Section 5(1) TA [1968]</a:t>
            </a:r>
            <a:r>
              <a:rPr lang="en-GB" sz="2000" dirty="0"/>
              <a:t> provides an extended meaning for the phrase "belonging to another" where it states:</a:t>
            </a:r>
            <a:endParaRPr lang="en-GB" sz="2400" dirty="0"/>
          </a:p>
          <a:p>
            <a:pPr lvl="1"/>
            <a:r>
              <a:rPr lang="en-GB" sz="1800" dirty="0"/>
              <a:t>"property shall be regarded as belonging to any person having possession or control of it, or having in it any proprietary right or interest … “</a:t>
            </a:r>
          </a:p>
          <a:p>
            <a:pPr lvl="1"/>
            <a:r>
              <a:rPr lang="en-GB" sz="1800" dirty="0"/>
              <a:t>It does not have to be stolen from the</a:t>
            </a:r>
            <a:r>
              <a:rPr lang="en-GB" sz="1800" i="1" dirty="0"/>
              <a:t> legal </a:t>
            </a:r>
            <a:r>
              <a:rPr lang="en-GB" sz="1800" dirty="0"/>
              <a:t>owner </a:t>
            </a:r>
            <a:r>
              <a:rPr lang="en-GB" sz="1800" b="1" dirty="0"/>
              <a:t>(Smith [2011)</a:t>
            </a:r>
          </a:p>
          <a:p>
            <a:endParaRPr lang="en-GB" sz="2000" b="1" dirty="0"/>
          </a:p>
          <a:p>
            <a:r>
              <a:rPr lang="en-GB" sz="2000" dirty="0"/>
              <a:t>Possession does not require physical possession </a:t>
            </a:r>
            <a:r>
              <a:rPr lang="en-GB" sz="2000" dirty="0" err="1"/>
              <a:t>eg</a:t>
            </a:r>
            <a:r>
              <a:rPr lang="en-GB" sz="2000" dirty="0"/>
              <a:t> coin inserted in electricity meter belongs to electricity company</a:t>
            </a:r>
          </a:p>
          <a:p>
            <a:r>
              <a:rPr lang="en-GB" sz="2000" dirty="0"/>
              <a:t>Control – right in property, not necessary to physically hold or know of its existence </a:t>
            </a:r>
            <a:r>
              <a:rPr lang="en-GB" sz="2000" b="1" dirty="0"/>
              <a:t>(Woodman [1974])</a:t>
            </a:r>
            <a:endParaRPr lang="en-GB" sz="2000" dirty="0"/>
          </a:p>
        </p:txBody>
      </p:sp>
    </p:spTree>
    <p:extLst>
      <p:ext uri="{BB962C8B-B14F-4D97-AF65-F5344CB8AC3E}">
        <p14:creationId xmlns:p14="http://schemas.microsoft.com/office/powerpoint/2010/main" val="3446457341"/>
      </p:ext>
    </p:extLst>
  </p:cSld>
  <p:clrMapOvr>
    <a:masterClrMapping/>
  </p:clrMapOvr>
  <mc:AlternateContent xmlns:mc="http://schemas.openxmlformats.org/markup-compatibility/2006" xmlns:p14="http://schemas.microsoft.com/office/powerpoint/2010/main">
    <mc:Choice Requires="p14">
      <p:transition spd="slow" p14:dur="2000" advTm="277987"/>
    </mc:Choice>
    <mc:Fallback xmlns="">
      <p:transition spd="slow" advTm="277987"/>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7B95BF4-177F-407D-B7E6-FD4B80CDDF55}"/>
              </a:ext>
            </a:extLst>
          </p:cNvPr>
          <p:cNvPicPr>
            <a:picLocks noChangeAspect="1"/>
          </p:cNvPicPr>
          <p:nvPr/>
        </p:nvPicPr>
        <p:blipFill rotWithShape="1">
          <a:blip r:embed="rId3"/>
          <a:srcRect l="3779" r="39482"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
        <p:nvSpPr>
          <p:cNvPr id="2" name="Title 1">
            <a:extLst>
              <a:ext uri="{FF2B5EF4-FFF2-40B4-BE49-F238E27FC236}">
                <a16:creationId xmlns:a16="http://schemas.microsoft.com/office/drawing/2014/main" id="{DCB6D765-E4D4-46FD-B463-42CBDB2BE7B7}"/>
              </a:ext>
            </a:extLst>
          </p:cNvPr>
          <p:cNvSpPr>
            <a:spLocks noGrp="1"/>
          </p:cNvSpPr>
          <p:nvPr>
            <p:ph type="title"/>
          </p:nvPr>
        </p:nvSpPr>
        <p:spPr>
          <a:xfrm>
            <a:off x="876753" y="-797547"/>
            <a:ext cx="4927425" cy="1938525"/>
          </a:xfrm>
        </p:spPr>
        <p:txBody>
          <a:bodyPr>
            <a:normAutofit/>
          </a:bodyPr>
          <a:lstStyle/>
          <a:p>
            <a:r>
              <a:rPr lang="en-GB" dirty="0"/>
              <a:t>Q3: Zaid </a:t>
            </a:r>
          </a:p>
        </p:txBody>
      </p:sp>
      <p:sp>
        <p:nvSpPr>
          <p:cNvPr id="3" name="Content Placeholder 2">
            <a:extLst>
              <a:ext uri="{FF2B5EF4-FFF2-40B4-BE49-F238E27FC236}">
                <a16:creationId xmlns:a16="http://schemas.microsoft.com/office/drawing/2014/main" id="{E68200FD-2687-4D4A-996B-EAD7311F6346}"/>
              </a:ext>
            </a:extLst>
          </p:cNvPr>
          <p:cNvSpPr>
            <a:spLocks noGrp="1"/>
          </p:cNvSpPr>
          <p:nvPr>
            <p:ph idx="1"/>
          </p:nvPr>
        </p:nvSpPr>
        <p:spPr>
          <a:xfrm>
            <a:off x="691079" y="1512146"/>
            <a:ext cx="5191611" cy="4950126"/>
          </a:xfrm>
        </p:spPr>
        <p:txBody>
          <a:bodyPr>
            <a:normAutofit fontScale="92500"/>
          </a:bodyPr>
          <a:lstStyle/>
          <a:p>
            <a:pPr marL="342900" lvl="0" indent="-342900" rtl="0">
              <a:lnSpc>
                <a:spcPct val="100000"/>
              </a:lnSpc>
              <a:spcAft>
                <a:spcPts val="800"/>
              </a:spcAft>
              <a:buFont typeface="+mj-lt"/>
              <a:buAutoNum type="arabicPeriod"/>
            </a:pPr>
            <a:r>
              <a:rPr lang="en-GB" b="1" u="sng" dirty="0">
                <a:effectLst/>
                <a:latin typeface="Times New Roman" panose="02020603050405020304" pitchFamily="18" charset="0"/>
                <a:ea typeface="Times New Roman" panose="02020603050405020304" pitchFamily="18" charset="0"/>
                <a:cs typeface="Arial" panose="020B0604020202020204" pitchFamily="34" charset="0"/>
              </a:rPr>
              <a:t>Discuss the following scenario in relation to “property belonging to another”:</a:t>
            </a:r>
            <a:endParaRPr lang="en-GB"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00000"/>
              </a:lnSpc>
              <a:buNone/>
            </a:pPr>
            <a:r>
              <a:rPr lang="en-GB" sz="2400" dirty="0">
                <a:effectLst/>
                <a:latin typeface="Times New Roman" panose="02020603050405020304" pitchFamily="18" charset="0"/>
                <a:ea typeface="Times New Roman" panose="02020603050405020304" pitchFamily="18" charset="0"/>
                <a:cs typeface="Arial" panose="020B0604020202020204" pitchFamily="34" charset="0"/>
              </a:rPr>
              <a:t>Zaid took his lawnmower, which was not cutting the grass adequately, into a shop to get it repaired.  The shop owner said that it would be fixed in two days’ time.  A term of the repair was that the shop owner had the right to keep the lawnmower for the agreed period.  Zaid’s wife then informed him that they were having a barbecue that evening and she wanted the grass cut, even if it was cut badly.  Zaid went back to the shop.  He saw his lawnmower in the backyard and took it.</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00000"/>
              </a:lnSpc>
              <a:buNone/>
            </a:pPr>
            <a:endParaRPr lang="en-GB" sz="1400" dirty="0"/>
          </a:p>
        </p:txBody>
      </p:sp>
    </p:spTree>
    <p:extLst>
      <p:ext uri="{BB962C8B-B14F-4D97-AF65-F5344CB8AC3E}">
        <p14:creationId xmlns:p14="http://schemas.microsoft.com/office/powerpoint/2010/main" val="8893495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13893" y="1152803"/>
            <a:ext cx="11170276" cy="555263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Theft: MENS REA</a:t>
            </a:r>
          </a:p>
        </p:txBody>
      </p:sp>
      <p:sp>
        <p:nvSpPr>
          <p:cNvPr id="3" name="Content Placeholder 2"/>
          <p:cNvSpPr>
            <a:spLocks noGrp="1"/>
          </p:cNvSpPr>
          <p:nvPr>
            <p:ph idx="1"/>
          </p:nvPr>
        </p:nvSpPr>
        <p:spPr>
          <a:xfrm>
            <a:off x="648269" y="1267821"/>
            <a:ext cx="10885098" cy="5089098"/>
          </a:xfrm>
        </p:spPr>
        <p:txBody>
          <a:bodyPr vert="horz" lIns="91440" tIns="45720" rIns="91440" bIns="45720" rtlCol="0" anchor="t">
            <a:noAutofit/>
          </a:bodyPr>
          <a:lstStyle/>
          <a:p>
            <a:r>
              <a:rPr lang="en-GB" sz="2400" dirty="0"/>
              <a:t>An appropriation of property belonging to another amounts to theft if it is done </a:t>
            </a:r>
          </a:p>
          <a:p>
            <a:pPr>
              <a:buAutoNum type="arabicParenBoth"/>
            </a:pPr>
            <a:r>
              <a:rPr lang="en-GB" sz="2400" dirty="0"/>
              <a:t>dishonestly, and </a:t>
            </a:r>
          </a:p>
          <a:p>
            <a:pPr>
              <a:buAutoNum type="arabicParenBoth"/>
            </a:pPr>
            <a:r>
              <a:rPr lang="en-GB" sz="2400" dirty="0"/>
              <a:t>with the intention of permanently depriving the other of it.</a:t>
            </a:r>
          </a:p>
          <a:p>
            <a:r>
              <a:rPr lang="en-GB" sz="2400" b="1"/>
              <a:t>Dishonesty</a:t>
            </a:r>
            <a:endParaRPr lang="en-GB" sz="2400" b="1" dirty="0"/>
          </a:p>
          <a:p>
            <a:pPr lvl="1"/>
            <a:r>
              <a:rPr lang="en-GB" sz="2000" dirty="0"/>
              <a:t>s2 Theft Act 1968 does not define dishonesty.  S2(1) states three situations in which D is </a:t>
            </a:r>
            <a:r>
              <a:rPr lang="en-GB" sz="2000" b="1" i="1" dirty="0"/>
              <a:t>not</a:t>
            </a:r>
            <a:r>
              <a:rPr lang="en-GB" sz="2000" dirty="0"/>
              <a:t> dishonest, if he appropriates property in the belief that:</a:t>
            </a:r>
          </a:p>
          <a:p>
            <a:pPr lvl="2"/>
            <a:r>
              <a:rPr lang="en-GB" sz="1800" dirty="0"/>
              <a:t>A)He has in law the right to deprive the owner of it </a:t>
            </a:r>
            <a:r>
              <a:rPr lang="en-GB" sz="1800" b="1" dirty="0"/>
              <a:t>(Morgan [1976])</a:t>
            </a:r>
            <a:r>
              <a:rPr lang="en-GB" sz="1800" dirty="0"/>
              <a:t>…..or</a:t>
            </a:r>
          </a:p>
          <a:p>
            <a:pPr lvl="2"/>
            <a:r>
              <a:rPr lang="en-GB" sz="1800" dirty="0"/>
              <a:t>B) He would have the other’s consent if the other knew…..or</a:t>
            </a:r>
          </a:p>
          <a:p>
            <a:pPr lvl="2"/>
            <a:r>
              <a:rPr lang="en-GB" sz="1800" dirty="0"/>
              <a:t>C) The person to whom the property belongs cannot be discovered by taking reasonable steps</a:t>
            </a:r>
          </a:p>
          <a:p>
            <a:pPr lvl="1"/>
            <a:r>
              <a:rPr lang="en-GB" sz="2000" dirty="0"/>
              <a:t>S2(2) – </a:t>
            </a:r>
            <a:r>
              <a:rPr lang="en-GB" sz="2000" i="1" dirty="0"/>
              <a:t>A person’s appropriation of property belonging to another may be dishonest notwithstanding that he is willing to pay for the property</a:t>
            </a:r>
          </a:p>
        </p:txBody>
      </p:sp>
    </p:spTree>
    <p:extLst>
      <p:ext uri="{BB962C8B-B14F-4D97-AF65-F5344CB8AC3E}">
        <p14:creationId xmlns:p14="http://schemas.microsoft.com/office/powerpoint/2010/main" val="2744133173"/>
      </p:ext>
    </p:extLst>
  </p:cSld>
  <p:clrMapOvr>
    <a:masterClrMapping/>
  </p:clrMapOvr>
  <mc:AlternateContent xmlns:mc="http://schemas.openxmlformats.org/markup-compatibility/2006" xmlns:p14="http://schemas.microsoft.com/office/powerpoint/2010/main">
    <mc:Choice Requires="p14">
      <p:transition spd="slow" p14:dur="2000" advTm="334950"/>
    </mc:Choice>
    <mc:Fallback xmlns="">
      <p:transition spd="slow" advTm="33495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11646" y="1352282"/>
            <a:ext cx="10798246" cy="507342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592925" y="624110"/>
            <a:ext cx="8911687" cy="830617"/>
          </a:xfrm>
        </p:spPr>
        <p:txBody>
          <a:bodyPr/>
          <a:lstStyle/>
          <a:p>
            <a:r>
              <a:rPr lang="en-GB" dirty="0"/>
              <a:t>‘Dishonesty’</a:t>
            </a:r>
          </a:p>
        </p:txBody>
      </p:sp>
      <p:sp>
        <p:nvSpPr>
          <p:cNvPr id="3" name="Content Placeholder 2"/>
          <p:cNvSpPr>
            <a:spLocks noGrp="1"/>
          </p:cNvSpPr>
          <p:nvPr>
            <p:ph idx="1"/>
          </p:nvPr>
        </p:nvSpPr>
        <p:spPr>
          <a:xfrm>
            <a:off x="911646" y="1454727"/>
            <a:ext cx="10014309" cy="5073425"/>
          </a:xfrm>
        </p:spPr>
        <p:txBody>
          <a:bodyPr vert="horz" lIns="91440" tIns="45720" rIns="91440" bIns="45720" rtlCol="0" anchor="t">
            <a:noAutofit/>
          </a:bodyPr>
          <a:lstStyle/>
          <a:p>
            <a:pPr marL="0" indent="0">
              <a:buNone/>
            </a:pPr>
            <a:r>
              <a:rPr lang="en-GB" sz="2400" b="1" u="sng" dirty="0"/>
              <a:t>The common law test of dishonesty</a:t>
            </a:r>
          </a:p>
          <a:p>
            <a:pPr lvl="1"/>
            <a:r>
              <a:rPr lang="en-GB" sz="2400" dirty="0"/>
              <a:t>s.2 Theft Act stipulates what is </a:t>
            </a:r>
            <a:r>
              <a:rPr lang="en-GB" sz="2400" b="1" dirty="0"/>
              <a:t>not </a:t>
            </a:r>
            <a:r>
              <a:rPr lang="en-GB" sz="2400" dirty="0"/>
              <a:t>dishonest.  What </a:t>
            </a:r>
            <a:r>
              <a:rPr lang="en-GB" sz="2400" b="1" dirty="0"/>
              <a:t>is</a:t>
            </a:r>
            <a:r>
              <a:rPr lang="en-GB" sz="2400" dirty="0"/>
              <a:t> dishonest has developed at common law.</a:t>
            </a:r>
          </a:p>
          <a:p>
            <a:pPr lvl="1"/>
            <a:r>
              <a:rPr lang="en-GB" sz="2400" b="1" dirty="0">
                <a:solidFill>
                  <a:srgbClr val="FF0000"/>
                </a:solidFill>
              </a:rPr>
              <a:t>Ivey v Genting Casinos UK Ltd [2017]</a:t>
            </a:r>
            <a:r>
              <a:rPr lang="en-GB" sz="2400" b="1" dirty="0">
                <a:solidFill>
                  <a:srgbClr val="404040"/>
                </a:solidFill>
              </a:rPr>
              <a:t> - current law</a:t>
            </a:r>
          </a:p>
          <a:p>
            <a:pPr lvl="1"/>
            <a:r>
              <a:rPr lang="en-GB" sz="2400" b="1" dirty="0">
                <a:solidFill>
                  <a:srgbClr val="404040"/>
                </a:solidFill>
              </a:rPr>
              <a:t> Development of the common law test for dishonesty:</a:t>
            </a:r>
          </a:p>
          <a:p>
            <a:pPr marL="457200" lvl="1" indent="0">
              <a:buNone/>
            </a:pPr>
            <a:r>
              <a:rPr lang="en-GB" sz="2400" b="1" dirty="0">
                <a:solidFill>
                  <a:srgbClr val="FF0000"/>
                </a:solidFill>
              </a:rPr>
              <a:t>Gilks [1972] - subjective</a:t>
            </a:r>
          </a:p>
          <a:p>
            <a:pPr marL="457200" lvl="1" indent="0">
              <a:buNone/>
            </a:pPr>
            <a:r>
              <a:rPr lang="en-GB" sz="2400" b="1" dirty="0">
                <a:solidFill>
                  <a:srgbClr val="FF0000"/>
                </a:solidFill>
              </a:rPr>
              <a:t>Feely [1973] - objective</a:t>
            </a:r>
          </a:p>
          <a:p>
            <a:pPr marL="457200" lvl="1" indent="0">
              <a:buNone/>
            </a:pPr>
            <a:r>
              <a:rPr lang="en-GB" sz="2400" b="1" dirty="0">
                <a:solidFill>
                  <a:srgbClr val="FF0000"/>
                </a:solidFill>
              </a:rPr>
              <a:t>Ghosh [1982] – objective and subjective</a:t>
            </a:r>
          </a:p>
          <a:p>
            <a:pPr marL="457200" lvl="1" indent="0">
              <a:buNone/>
            </a:pPr>
            <a:r>
              <a:rPr lang="en-GB" sz="2400" b="1" dirty="0" err="1">
                <a:solidFill>
                  <a:srgbClr val="FF0000"/>
                </a:solidFill>
              </a:rPr>
              <a:t>Jouman</a:t>
            </a:r>
            <a:r>
              <a:rPr lang="en-GB" sz="2400" b="1" dirty="0">
                <a:solidFill>
                  <a:srgbClr val="FF0000"/>
                </a:solidFill>
              </a:rPr>
              <a:t> [2012]</a:t>
            </a:r>
          </a:p>
          <a:p>
            <a:pPr marL="457200" lvl="1" indent="0">
              <a:buNone/>
            </a:pPr>
            <a:endParaRPr lang="en-GB" sz="2400" b="1" dirty="0">
              <a:solidFill>
                <a:srgbClr val="404040"/>
              </a:solidFill>
            </a:endParaRPr>
          </a:p>
          <a:p>
            <a:pPr marL="457200" lvl="1" indent="0">
              <a:buNone/>
            </a:pPr>
            <a:endParaRPr lang="en-GB" sz="2400" b="1" dirty="0">
              <a:solidFill>
                <a:srgbClr val="404040"/>
              </a:solidFill>
            </a:endParaRPr>
          </a:p>
          <a:p>
            <a:pPr lvl="1"/>
            <a:endParaRPr lang="en-GB" sz="2400" b="1" dirty="0">
              <a:solidFill>
                <a:srgbClr val="404040"/>
              </a:solidFill>
            </a:endParaRPr>
          </a:p>
        </p:txBody>
      </p:sp>
    </p:spTree>
    <p:extLst>
      <p:ext uri="{BB962C8B-B14F-4D97-AF65-F5344CB8AC3E}">
        <p14:creationId xmlns:p14="http://schemas.microsoft.com/office/powerpoint/2010/main" val="1884124720"/>
      </p:ext>
    </p:extLst>
  </p:cSld>
  <p:clrMapOvr>
    <a:masterClrMapping/>
  </p:clrMapOvr>
  <mc:AlternateContent xmlns:mc="http://schemas.openxmlformats.org/markup-compatibility/2006" xmlns:p14="http://schemas.microsoft.com/office/powerpoint/2010/main">
    <mc:Choice Requires="p14">
      <p:transition spd="slow" p14:dur="2000" advTm="573210"/>
    </mc:Choice>
    <mc:Fallback xmlns="">
      <p:transition spd="slow" advTm="57321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1473E-E4B0-4D85-9BFB-295DFA88D70A}"/>
              </a:ext>
            </a:extLst>
          </p:cNvPr>
          <p:cNvSpPr>
            <a:spLocks noGrp="1"/>
          </p:cNvSpPr>
          <p:nvPr>
            <p:ph type="title"/>
          </p:nvPr>
        </p:nvSpPr>
        <p:spPr>
          <a:xfrm>
            <a:off x="1559630" y="493482"/>
            <a:ext cx="8131550" cy="1280890"/>
          </a:xfrm>
        </p:spPr>
        <p:txBody>
          <a:bodyPr>
            <a:normAutofit/>
          </a:bodyPr>
          <a:lstStyle/>
          <a:p>
            <a:r>
              <a:rPr lang="en-GB" dirty="0"/>
              <a:t>Dishonesty:</a:t>
            </a:r>
            <a:r>
              <a:rPr lang="en-GB" dirty="0">
                <a:solidFill>
                  <a:srgbClr val="FF0000"/>
                </a:solidFill>
              </a:rPr>
              <a:t> </a:t>
            </a:r>
            <a:r>
              <a:rPr lang="en-GB" i="1" dirty="0">
                <a:solidFill>
                  <a:srgbClr val="FF0000"/>
                </a:solidFill>
              </a:rPr>
              <a:t>Ivey [2017</a:t>
            </a:r>
            <a:r>
              <a:rPr lang="en-GB" i="1" dirty="0"/>
              <a:t>]</a:t>
            </a:r>
            <a:r>
              <a:rPr lang="en-GB" dirty="0"/>
              <a:t>- the new version of the </a:t>
            </a:r>
            <a:r>
              <a:rPr lang="en-GB" i="1" dirty="0"/>
              <a:t>Ghosh</a:t>
            </a:r>
            <a:r>
              <a:rPr lang="en-GB" dirty="0"/>
              <a:t> test</a:t>
            </a:r>
          </a:p>
        </p:txBody>
      </p:sp>
      <p:sp>
        <p:nvSpPr>
          <p:cNvPr id="3" name="Content Placeholder 2">
            <a:extLst>
              <a:ext uri="{FF2B5EF4-FFF2-40B4-BE49-F238E27FC236}">
                <a16:creationId xmlns:a16="http://schemas.microsoft.com/office/drawing/2014/main" id="{8FE56F0B-2CFE-470C-8C51-663DE1EA16B0}"/>
              </a:ext>
            </a:extLst>
          </p:cNvPr>
          <p:cNvSpPr>
            <a:spLocks noGrp="1"/>
          </p:cNvSpPr>
          <p:nvPr>
            <p:ph idx="1"/>
          </p:nvPr>
        </p:nvSpPr>
        <p:spPr>
          <a:xfrm>
            <a:off x="368834" y="2164336"/>
            <a:ext cx="9322346" cy="4477764"/>
          </a:xfrm>
          <a:solidFill>
            <a:schemeClr val="bg1"/>
          </a:solidFill>
        </p:spPr>
        <p:txBody>
          <a:bodyPr vert="horz" lIns="91440" tIns="45720" rIns="91440" bIns="45720" rtlCol="0" anchor="t">
            <a:normAutofit fontScale="85000" lnSpcReduction="10000"/>
          </a:bodyPr>
          <a:lstStyle/>
          <a:p>
            <a:pPr marL="0" indent="0">
              <a:buNone/>
            </a:pPr>
            <a:r>
              <a:rPr lang="en-GB" sz="2400" dirty="0"/>
              <a:t>Following Ivey, when dishonesty is in question, the court must now decide:</a:t>
            </a:r>
          </a:p>
          <a:p>
            <a:pPr marL="0" indent="0">
              <a:buNone/>
            </a:pPr>
            <a:r>
              <a:rPr lang="en-GB" sz="2800" b="1" dirty="0"/>
              <a:t>A) the actual state of the individual's knowledge or belief as to the facts</a:t>
            </a:r>
          </a:p>
          <a:p>
            <a:pPr marL="0" indent="0">
              <a:buNone/>
            </a:pPr>
            <a:r>
              <a:rPr lang="en-GB" sz="2800" b="1" dirty="0"/>
              <a:t>B) the questions whether D's conduct was honest or dishonest is to be determined by the courts applying the (objective) standards of ordinary decent people – Was D's conduct dishonest by the standards of ordinary decent people?</a:t>
            </a:r>
          </a:p>
          <a:p>
            <a:pPr marL="0" indent="0">
              <a:buNone/>
            </a:pPr>
            <a:r>
              <a:rPr lang="en-GB" sz="2800" b="1" dirty="0"/>
              <a:t>C) There is no longer a requirement that the D must appreciate that what they have done is dishonest by the standards of ordinary decent people (second limb of Ghosh test no longer applicable)</a:t>
            </a:r>
          </a:p>
          <a:p>
            <a:pPr marL="0" indent="0">
              <a:buNone/>
            </a:pPr>
            <a:endParaRPr lang="en-GB" dirty="0"/>
          </a:p>
        </p:txBody>
      </p:sp>
    </p:spTree>
    <p:extLst>
      <p:ext uri="{BB962C8B-B14F-4D97-AF65-F5344CB8AC3E}">
        <p14:creationId xmlns:p14="http://schemas.microsoft.com/office/powerpoint/2010/main" val="3229225951"/>
      </p:ext>
    </p:extLst>
  </p:cSld>
  <p:clrMapOvr>
    <a:masterClrMapping/>
  </p:clrMapOvr>
  <mc:AlternateContent xmlns:mc="http://schemas.openxmlformats.org/markup-compatibility/2006" xmlns:p14="http://schemas.microsoft.com/office/powerpoint/2010/main">
    <mc:Choice Requires="p14">
      <p:transition spd="slow" p14:dur="2000" advTm="105238"/>
    </mc:Choice>
    <mc:Fallback xmlns="">
      <p:transition spd="slow" advTm="105238"/>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52454-6355-46EF-9B57-86069268BC4A}"/>
              </a:ext>
            </a:extLst>
          </p:cNvPr>
          <p:cNvSpPr>
            <a:spLocks noGrp="1"/>
          </p:cNvSpPr>
          <p:nvPr>
            <p:ph type="title"/>
          </p:nvPr>
        </p:nvSpPr>
        <p:spPr/>
        <p:txBody>
          <a:bodyPr/>
          <a:lstStyle/>
          <a:p>
            <a:r>
              <a:rPr lang="en-GB" dirty="0"/>
              <a:t>Confirmation of dishonesty test was seen in: </a:t>
            </a:r>
          </a:p>
        </p:txBody>
      </p:sp>
      <p:sp>
        <p:nvSpPr>
          <p:cNvPr id="3" name="Content Placeholder 2">
            <a:extLst>
              <a:ext uri="{FF2B5EF4-FFF2-40B4-BE49-F238E27FC236}">
                <a16:creationId xmlns:a16="http://schemas.microsoft.com/office/drawing/2014/main" id="{B449D015-B185-43D9-90EC-08AA593DFEEC}"/>
              </a:ext>
            </a:extLst>
          </p:cNvPr>
          <p:cNvSpPr>
            <a:spLocks noGrp="1"/>
          </p:cNvSpPr>
          <p:nvPr>
            <p:ph idx="1"/>
          </p:nvPr>
        </p:nvSpPr>
        <p:spPr/>
        <p:txBody>
          <a:bodyPr>
            <a:normAutofit/>
          </a:bodyPr>
          <a:lstStyle/>
          <a:p>
            <a:r>
              <a:rPr lang="en-GB" sz="3600" b="1" dirty="0"/>
              <a:t>Barton and Booth [2020] </a:t>
            </a:r>
          </a:p>
          <a:p>
            <a:r>
              <a:rPr lang="en-GB" sz="3600" b="1" dirty="0"/>
              <a:t>Confirmed the test in Ivey</a:t>
            </a:r>
          </a:p>
          <a:p>
            <a:pPr marL="0" indent="0">
              <a:buNone/>
            </a:pPr>
            <a:r>
              <a:rPr lang="en-GB" sz="2400" dirty="0"/>
              <a:t>• to determine D’s actual state of knowledge or belief as to the facts; and, </a:t>
            </a:r>
          </a:p>
          <a:p>
            <a:pPr marL="0" indent="0">
              <a:buNone/>
            </a:pPr>
            <a:r>
              <a:rPr lang="en-GB" sz="2400" dirty="0"/>
              <a:t>• to ask whether their conduct was dishonest by the standards of ordinary decent people. </a:t>
            </a:r>
          </a:p>
        </p:txBody>
      </p:sp>
    </p:spTree>
    <p:extLst>
      <p:ext uri="{BB962C8B-B14F-4D97-AF65-F5344CB8AC3E}">
        <p14:creationId xmlns:p14="http://schemas.microsoft.com/office/powerpoint/2010/main" val="1031693454"/>
      </p:ext>
    </p:extLst>
  </p:cSld>
  <p:clrMapOvr>
    <a:masterClrMapping/>
  </p:clrMapOvr>
  <mc:AlternateContent xmlns:mc="http://schemas.openxmlformats.org/markup-compatibility/2006" xmlns:p14="http://schemas.microsoft.com/office/powerpoint/2010/main">
    <mc:Choice Requires="p14">
      <p:transition spd="slow" p14:dur="2000" advTm="654352"/>
    </mc:Choice>
    <mc:Fallback xmlns="">
      <p:transition spd="slow" advTm="654352"/>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FA364-B37D-49D4-B38D-7C7A54EF49EF}"/>
              </a:ext>
            </a:extLst>
          </p:cNvPr>
          <p:cNvSpPr>
            <a:spLocks noGrp="1"/>
          </p:cNvSpPr>
          <p:nvPr>
            <p:ph type="title"/>
          </p:nvPr>
        </p:nvSpPr>
        <p:spPr>
          <a:xfrm>
            <a:off x="876753" y="-740198"/>
            <a:ext cx="4038652" cy="1881178"/>
          </a:xfrm>
        </p:spPr>
        <p:txBody>
          <a:bodyPr>
            <a:normAutofit/>
          </a:bodyPr>
          <a:lstStyle/>
          <a:p>
            <a:r>
              <a:rPr lang="en-GB" dirty="0"/>
              <a:t>Q4: Eddy</a:t>
            </a:r>
          </a:p>
        </p:txBody>
      </p:sp>
      <p:sp>
        <p:nvSpPr>
          <p:cNvPr id="3" name="Content Placeholder 2">
            <a:extLst>
              <a:ext uri="{FF2B5EF4-FFF2-40B4-BE49-F238E27FC236}">
                <a16:creationId xmlns:a16="http://schemas.microsoft.com/office/drawing/2014/main" id="{2F789488-9339-44D0-BD4D-6BCC0AF0DBC2}"/>
              </a:ext>
            </a:extLst>
          </p:cNvPr>
          <p:cNvSpPr>
            <a:spLocks noGrp="1"/>
          </p:cNvSpPr>
          <p:nvPr>
            <p:ph idx="1"/>
          </p:nvPr>
        </p:nvSpPr>
        <p:spPr>
          <a:xfrm>
            <a:off x="691079" y="1682310"/>
            <a:ext cx="4038652" cy="4480631"/>
          </a:xfrm>
        </p:spPr>
        <p:txBody>
          <a:bodyPr>
            <a:normAutofit fontScale="70000" lnSpcReduction="20000"/>
          </a:bodyPr>
          <a:lstStyle/>
          <a:p>
            <a:r>
              <a:rPr lang="en-GB" sz="4000" dirty="0">
                <a:effectLst/>
                <a:latin typeface="Times New Roman" panose="02020603050405020304" pitchFamily="18" charset="0"/>
                <a:ea typeface="Times New Roman" panose="02020603050405020304" pitchFamily="18" charset="0"/>
                <a:cs typeface="Arial" panose="020B0604020202020204" pitchFamily="34" charset="0"/>
              </a:rPr>
              <a:t>Eddy was at a football match. During half time on his way to buy a drink, he noticed a £10 note on the floor, which he picked up, used to buy his drink and kept the change. Is Eddy dishonest when he appropriated the property?</a:t>
            </a:r>
            <a:endParaRPr lang="en-GB" sz="40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dirty="0"/>
          </a:p>
        </p:txBody>
      </p:sp>
      <p:pic>
        <p:nvPicPr>
          <p:cNvPr id="4" name="Picture 3" descr="A close-up of a note&#10;&#10;Description automatically generated with medium confidence">
            <a:extLst>
              <a:ext uri="{FF2B5EF4-FFF2-40B4-BE49-F238E27FC236}">
                <a16:creationId xmlns:a16="http://schemas.microsoft.com/office/drawing/2014/main" id="{9C521B83-9E2B-4A7B-A29A-5EAECD8C882E}"/>
              </a:ext>
            </a:extLst>
          </p:cNvPr>
          <p:cNvPicPr>
            <a:picLocks noChangeAspect="1"/>
          </p:cNvPicPr>
          <p:nvPr/>
        </p:nvPicPr>
        <p:blipFill>
          <a:blip r:embed="rId3"/>
          <a:stretch>
            <a:fillRect/>
          </a:stretch>
        </p:blipFill>
        <p:spPr>
          <a:xfrm>
            <a:off x="5106333" y="1372751"/>
            <a:ext cx="6401443" cy="4127246"/>
          </a:xfrm>
          <a:prstGeom prst="rect">
            <a:avLst/>
          </a:prstGeom>
        </p:spPr>
      </p:pic>
    </p:spTree>
    <p:extLst>
      <p:ext uri="{BB962C8B-B14F-4D97-AF65-F5344CB8AC3E}">
        <p14:creationId xmlns:p14="http://schemas.microsoft.com/office/powerpoint/2010/main" val="40204344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1659F-44D0-4108-B408-31348F3FDC1D}"/>
              </a:ext>
            </a:extLst>
          </p:cNvPr>
          <p:cNvSpPr>
            <a:spLocks noGrp="1"/>
          </p:cNvSpPr>
          <p:nvPr>
            <p:ph type="title"/>
          </p:nvPr>
        </p:nvSpPr>
        <p:spPr>
          <a:xfrm>
            <a:off x="760518" y="452575"/>
            <a:ext cx="4038652" cy="1881178"/>
          </a:xfrm>
        </p:spPr>
        <p:txBody>
          <a:bodyPr>
            <a:normAutofit/>
          </a:bodyPr>
          <a:lstStyle/>
          <a:p>
            <a:r>
              <a:rPr lang="en-GB" dirty="0"/>
              <a:t>Q5: Chelsea</a:t>
            </a:r>
            <a:br>
              <a:rPr lang="en-GB" dirty="0">
                <a:effectLst/>
                <a:latin typeface="Calibri" panose="020F0502020204030204" pitchFamily="34" charset="0"/>
                <a:ea typeface="Calibri" panose="020F050202020403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CCE6B80A-8074-48F4-9DD9-77ADC5783682}"/>
              </a:ext>
            </a:extLst>
          </p:cNvPr>
          <p:cNvSpPr>
            <a:spLocks noGrp="1"/>
          </p:cNvSpPr>
          <p:nvPr>
            <p:ph idx="1"/>
          </p:nvPr>
        </p:nvSpPr>
        <p:spPr>
          <a:xfrm>
            <a:off x="691079" y="1010653"/>
            <a:ext cx="4038652" cy="5152288"/>
          </a:xfrm>
        </p:spPr>
        <p:txBody>
          <a:bodyPr>
            <a:normAutofit fontScale="92500" lnSpcReduction="10000"/>
          </a:bodyPr>
          <a:lstStyle/>
          <a:p>
            <a:pPr>
              <a:lnSpc>
                <a:spcPct val="100000"/>
              </a:lnSpc>
            </a:pPr>
            <a:r>
              <a:rPr lang="en-GB" sz="2400" dirty="0">
                <a:effectLst/>
                <a:latin typeface="Times New Roman" panose="02020603050405020304" pitchFamily="18" charset="0"/>
                <a:ea typeface="Times New Roman" panose="02020603050405020304" pitchFamily="18" charset="0"/>
                <a:cs typeface="Arial" panose="020B0604020202020204" pitchFamily="34" charset="0"/>
              </a:rPr>
              <a:t>Chelsea was doing her weekly shopping in Asda.  Her children, who were with her, were screaming because they were bored and wanted to go home. Chelsea took a couple of packets of crisps off the shelf.  She gave the crisps to the children to keep them quiet, Chelsea thought that the owners of Asda would not mind as she was going to pay for them when she got to the checkout, which she did. Did she dishonestly appropriate the property?</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00000"/>
              </a:lnSpc>
              <a:buNone/>
            </a:pPr>
            <a:endParaRPr lang="en-GB" sz="1700" dirty="0"/>
          </a:p>
        </p:txBody>
      </p:sp>
      <p:pic>
        <p:nvPicPr>
          <p:cNvPr id="4" name="Picture 3" descr="A child eating a piece of food&#10;&#10;Description automatically generated with low confidence">
            <a:extLst>
              <a:ext uri="{FF2B5EF4-FFF2-40B4-BE49-F238E27FC236}">
                <a16:creationId xmlns:a16="http://schemas.microsoft.com/office/drawing/2014/main" id="{7608A791-66CC-4F51-BF74-44DE58880089}"/>
              </a:ext>
            </a:extLst>
          </p:cNvPr>
          <p:cNvPicPr>
            <a:picLocks noChangeAspect="1"/>
          </p:cNvPicPr>
          <p:nvPr/>
        </p:nvPicPr>
        <p:blipFill>
          <a:blip r:embed="rId3"/>
          <a:stretch>
            <a:fillRect/>
          </a:stretch>
        </p:blipFill>
        <p:spPr>
          <a:xfrm>
            <a:off x="6382055" y="729344"/>
            <a:ext cx="3849998" cy="5414060"/>
          </a:xfrm>
          <a:prstGeom prst="rect">
            <a:avLst/>
          </a:prstGeom>
        </p:spPr>
      </p:pic>
    </p:spTree>
    <p:extLst>
      <p:ext uri="{BB962C8B-B14F-4D97-AF65-F5344CB8AC3E}">
        <p14:creationId xmlns:p14="http://schemas.microsoft.com/office/powerpoint/2010/main" val="24077687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687133" y="1343891"/>
            <a:ext cx="10058399" cy="500539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592925" y="624110"/>
            <a:ext cx="8911687" cy="719781"/>
          </a:xfrm>
        </p:spPr>
        <p:txBody>
          <a:bodyPr>
            <a:normAutofit/>
          </a:bodyPr>
          <a:lstStyle/>
          <a:p>
            <a:r>
              <a:rPr lang="en-GB" dirty="0"/>
              <a:t>Theft</a:t>
            </a:r>
          </a:p>
        </p:txBody>
      </p:sp>
      <p:sp>
        <p:nvSpPr>
          <p:cNvPr id="3" name="Content Placeholder 2"/>
          <p:cNvSpPr>
            <a:spLocks noGrp="1"/>
          </p:cNvSpPr>
          <p:nvPr>
            <p:ph idx="1"/>
          </p:nvPr>
        </p:nvSpPr>
        <p:spPr>
          <a:xfrm>
            <a:off x="1687133" y="1343891"/>
            <a:ext cx="9456871" cy="5159745"/>
          </a:xfrm>
        </p:spPr>
        <p:txBody>
          <a:bodyPr vert="horz" lIns="91440" tIns="45720" rIns="91440" bIns="45720" rtlCol="0" anchor="t">
            <a:normAutofit fontScale="92500" lnSpcReduction="10000"/>
          </a:bodyPr>
          <a:lstStyle/>
          <a:p>
            <a:r>
              <a:rPr lang="en-GB" sz="2800" dirty="0"/>
              <a:t> </a:t>
            </a:r>
            <a:r>
              <a:rPr lang="en-GB" sz="2800" b="1" dirty="0"/>
              <a:t>Intention to permanently deprive</a:t>
            </a:r>
          </a:p>
          <a:p>
            <a:pPr lvl="1"/>
            <a:r>
              <a:rPr lang="en-GB" sz="2400" dirty="0"/>
              <a:t>D does not have to succeed in permanently depriving V of the property</a:t>
            </a:r>
          </a:p>
          <a:p>
            <a:pPr lvl="1"/>
            <a:r>
              <a:rPr lang="en-GB" sz="2400" dirty="0"/>
              <a:t>Intention to permanently deprive is a matter of fact, for the jury to determine</a:t>
            </a:r>
          </a:p>
          <a:p>
            <a:pPr lvl="1"/>
            <a:r>
              <a:rPr lang="en-GB" sz="2400" dirty="0" err="1"/>
              <a:t>Vinall</a:t>
            </a:r>
            <a:r>
              <a:rPr lang="en-GB" sz="2400" dirty="0"/>
              <a:t> [2011]</a:t>
            </a:r>
          </a:p>
          <a:p>
            <a:pPr marL="457200" lvl="1" indent="0">
              <a:buNone/>
            </a:pPr>
            <a:r>
              <a:rPr lang="en-GB" sz="2800" dirty="0"/>
              <a:t>S6 Theft Act:</a:t>
            </a:r>
          </a:p>
          <a:p>
            <a:pPr lvl="1"/>
            <a:r>
              <a:rPr lang="en-GB" sz="2400" dirty="0"/>
              <a:t>other's rights. </a:t>
            </a:r>
            <a:r>
              <a:rPr lang="en-GB" sz="2400" b="1" dirty="0"/>
              <a:t>(Cahill [1993], DPP v J [2002])</a:t>
            </a:r>
            <a:endParaRPr lang="en-GB" sz="2400" dirty="0"/>
          </a:p>
          <a:p>
            <a:pPr lvl="1"/>
            <a:r>
              <a:rPr lang="en-GB" sz="2400" dirty="0"/>
              <a:t>(ii) Borrowing or lending for a period and in circumstances making it equivalent to an outright taking or disposal. </a:t>
            </a:r>
            <a:r>
              <a:rPr lang="en-GB" sz="2400" b="1" dirty="0"/>
              <a:t>(</a:t>
            </a:r>
            <a:r>
              <a:rPr lang="en-GB" sz="2400" b="1" dirty="0" err="1"/>
              <a:t>Velumyl</a:t>
            </a:r>
            <a:r>
              <a:rPr lang="en-GB" sz="2400" b="1" dirty="0"/>
              <a:t> [1989], Lloyd [1985])</a:t>
            </a:r>
            <a:endParaRPr lang="en-GB" sz="2400" dirty="0"/>
          </a:p>
          <a:p>
            <a:pPr marL="0" indent="0">
              <a:buNone/>
            </a:pPr>
            <a:br>
              <a:rPr lang="en-GB" dirty="0"/>
            </a:br>
            <a:endParaRPr lang="en-GB" dirty="0"/>
          </a:p>
        </p:txBody>
      </p:sp>
    </p:spTree>
    <p:extLst>
      <p:ext uri="{BB962C8B-B14F-4D97-AF65-F5344CB8AC3E}">
        <p14:creationId xmlns:p14="http://schemas.microsoft.com/office/powerpoint/2010/main" val="1178897126"/>
      </p:ext>
    </p:extLst>
  </p:cSld>
  <p:clrMapOvr>
    <a:masterClrMapping/>
  </p:clrMapOvr>
  <mc:AlternateContent xmlns:mc="http://schemas.openxmlformats.org/markup-compatibility/2006" xmlns:p14="http://schemas.microsoft.com/office/powerpoint/2010/main">
    <mc:Choice Requires="p14">
      <p:transition spd="slow" p14:dur="2000" advTm="379049"/>
    </mc:Choice>
    <mc:Fallback xmlns="">
      <p:transition spd="slow" advTm="379049"/>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B04AC-71FF-4155-8E30-A8169270A41E}"/>
              </a:ext>
            </a:extLst>
          </p:cNvPr>
          <p:cNvSpPr>
            <a:spLocks noGrp="1"/>
          </p:cNvSpPr>
          <p:nvPr>
            <p:ph type="title"/>
          </p:nvPr>
        </p:nvSpPr>
        <p:spPr>
          <a:xfrm>
            <a:off x="936544" y="-742524"/>
            <a:ext cx="4038652" cy="1881178"/>
          </a:xfrm>
        </p:spPr>
        <p:txBody>
          <a:bodyPr>
            <a:normAutofit/>
          </a:bodyPr>
          <a:lstStyle/>
          <a:p>
            <a:r>
              <a:rPr lang="en-GB" dirty="0"/>
              <a:t>Q6: Amjad </a:t>
            </a:r>
          </a:p>
        </p:txBody>
      </p:sp>
      <p:sp>
        <p:nvSpPr>
          <p:cNvPr id="3" name="Content Placeholder 2">
            <a:extLst>
              <a:ext uri="{FF2B5EF4-FFF2-40B4-BE49-F238E27FC236}">
                <a16:creationId xmlns:a16="http://schemas.microsoft.com/office/drawing/2014/main" id="{64AB29F4-C6B0-4417-9F6C-CDC0FDD86F2B}"/>
              </a:ext>
            </a:extLst>
          </p:cNvPr>
          <p:cNvSpPr>
            <a:spLocks noGrp="1"/>
          </p:cNvSpPr>
          <p:nvPr>
            <p:ph idx="1"/>
          </p:nvPr>
        </p:nvSpPr>
        <p:spPr>
          <a:xfrm>
            <a:off x="691079" y="1679984"/>
            <a:ext cx="4038652" cy="4482957"/>
          </a:xfrm>
        </p:spPr>
        <p:txBody>
          <a:bodyPr>
            <a:normAutofit lnSpcReduction="10000"/>
          </a:bodyPr>
          <a:lstStyle/>
          <a:p>
            <a:pPr marL="0" indent="0">
              <a:buNone/>
            </a:pPr>
            <a:r>
              <a:rPr lang="en-GB" sz="2800" dirty="0">
                <a:effectLst/>
                <a:latin typeface="Times New Roman" panose="02020603050405020304" pitchFamily="18" charset="0"/>
                <a:ea typeface="Times New Roman" panose="02020603050405020304" pitchFamily="18" charset="0"/>
                <a:cs typeface="Arial" panose="020B0604020202020204" pitchFamily="34" charset="0"/>
              </a:rPr>
              <a:t>Amjad was a university student who was living in the halls of residence. He realised that the bigger room with a television on his corridor was unoccupied and therefore entered the room, took the television and put it in his room. Is there an intention to permanently deprive?</a:t>
            </a:r>
            <a:endParaRPr lang="en-GB" sz="2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pic>
        <p:nvPicPr>
          <p:cNvPr id="4" name="Picture 3" descr="A computer with a sunset in the background&#10;&#10;Description automatically generated with low confidence">
            <a:extLst>
              <a:ext uri="{FF2B5EF4-FFF2-40B4-BE49-F238E27FC236}">
                <a16:creationId xmlns:a16="http://schemas.microsoft.com/office/drawing/2014/main" id="{B4332B02-C403-406B-BE98-009286CB3D33}"/>
              </a:ext>
            </a:extLst>
          </p:cNvPr>
          <p:cNvPicPr>
            <a:picLocks noChangeAspect="1"/>
          </p:cNvPicPr>
          <p:nvPr/>
        </p:nvPicPr>
        <p:blipFill>
          <a:blip r:embed="rId3"/>
          <a:stretch>
            <a:fillRect/>
          </a:stretch>
        </p:blipFill>
        <p:spPr>
          <a:xfrm>
            <a:off x="5106333" y="1019829"/>
            <a:ext cx="6401443" cy="4833089"/>
          </a:xfrm>
          <a:prstGeom prst="rect">
            <a:avLst/>
          </a:prstGeom>
        </p:spPr>
      </p:pic>
    </p:spTree>
    <p:extLst>
      <p:ext uri="{BB962C8B-B14F-4D97-AF65-F5344CB8AC3E}">
        <p14:creationId xmlns:p14="http://schemas.microsoft.com/office/powerpoint/2010/main" val="19648360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DB4B5-0FA2-4360-8221-4DA822EECC6E}"/>
              </a:ext>
            </a:extLst>
          </p:cNvPr>
          <p:cNvSpPr>
            <a:spLocks noGrp="1"/>
          </p:cNvSpPr>
          <p:nvPr>
            <p:ph type="title"/>
          </p:nvPr>
        </p:nvSpPr>
        <p:spPr/>
        <p:txBody>
          <a:bodyPr/>
          <a:lstStyle/>
          <a:p>
            <a:r>
              <a:rPr lang="en-GB"/>
              <a:t>Summary</a:t>
            </a:r>
          </a:p>
        </p:txBody>
      </p:sp>
      <p:sp>
        <p:nvSpPr>
          <p:cNvPr id="3" name="Content Placeholder 2">
            <a:extLst>
              <a:ext uri="{FF2B5EF4-FFF2-40B4-BE49-F238E27FC236}">
                <a16:creationId xmlns:a16="http://schemas.microsoft.com/office/drawing/2014/main" id="{75AD2334-A8E7-47A1-8B86-A100792E8B33}"/>
              </a:ext>
            </a:extLst>
          </p:cNvPr>
          <p:cNvSpPr>
            <a:spLocks noGrp="1"/>
          </p:cNvSpPr>
          <p:nvPr>
            <p:ph idx="1"/>
          </p:nvPr>
        </p:nvSpPr>
        <p:spPr>
          <a:xfrm>
            <a:off x="431704" y="1270000"/>
            <a:ext cx="9087928" cy="4784036"/>
          </a:xfrm>
          <a:solidFill>
            <a:schemeClr val="bg1"/>
          </a:solidFill>
        </p:spPr>
        <p:txBody>
          <a:bodyPr vert="horz" lIns="91440" tIns="45720" rIns="91440" bIns="45720" rtlCol="0" anchor="t">
            <a:normAutofit/>
          </a:bodyPr>
          <a:lstStyle/>
          <a:p>
            <a:r>
              <a:rPr lang="en-GB" dirty="0"/>
              <a:t>Theft consists of 5 elements:</a:t>
            </a:r>
          </a:p>
          <a:p>
            <a:pPr marL="0" indent="0">
              <a:buNone/>
            </a:pPr>
            <a:r>
              <a:rPr lang="en-GB" b="1" dirty="0"/>
              <a:t>-  appropriation;</a:t>
            </a:r>
          </a:p>
          <a:p>
            <a:pPr marL="0" indent="0">
              <a:buNone/>
            </a:pPr>
            <a:r>
              <a:rPr lang="en-GB" b="1" dirty="0"/>
              <a:t>-  property;</a:t>
            </a:r>
          </a:p>
          <a:p>
            <a:pPr marL="0" indent="0">
              <a:buNone/>
            </a:pPr>
            <a:r>
              <a:rPr lang="en-GB" b="1" dirty="0"/>
              <a:t>- belonging to another;</a:t>
            </a:r>
          </a:p>
          <a:p>
            <a:pPr marL="0" indent="0">
              <a:buNone/>
            </a:pPr>
            <a:r>
              <a:rPr lang="en-GB" b="1" dirty="0"/>
              <a:t>- dishonesty;</a:t>
            </a:r>
          </a:p>
          <a:p>
            <a:pPr marL="0" indent="0">
              <a:buNone/>
            </a:pPr>
            <a:r>
              <a:rPr lang="en-GB" b="1" dirty="0"/>
              <a:t>- intention to permanently deprive.</a:t>
            </a:r>
          </a:p>
          <a:p>
            <a:pPr marL="0" indent="0">
              <a:buNone/>
            </a:pPr>
            <a:endParaRPr lang="en-GB" dirty="0"/>
          </a:p>
          <a:p>
            <a:pPr marL="285750" indent="-285750"/>
            <a:r>
              <a:rPr lang="en-GB" dirty="0"/>
              <a:t>All these elements are further defined to a lesser or greater extent, in TA [1968]</a:t>
            </a:r>
          </a:p>
          <a:p>
            <a:pPr marL="285750" indent="-285750"/>
            <a:r>
              <a:rPr lang="en-GB" b="1" dirty="0"/>
              <a:t>Assumption: </a:t>
            </a:r>
            <a:r>
              <a:rPr lang="en-GB" dirty="0"/>
              <a:t>House of Lords have decided in Gomez [1993] and Hinks [2000] that an assumption of rights, still </a:t>
            </a:r>
            <a:r>
              <a:rPr lang="en-GB" dirty="0" err="1"/>
              <a:t>ocurs</a:t>
            </a:r>
            <a:r>
              <a:rPr lang="en-GB" dirty="0"/>
              <a:t> even when V consents to it, so that D appropriates property even when they acquire it by way of a 'gift'.</a:t>
            </a:r>
          </a:p>
        </p:txBody>
      </p:sp>
    </p:spTree>
    <p:extLst>
      <p:ext uri="{BB962C8B-B14F-4D97-AF65-F5344CB8AC3E}">
        <p14:creationId xmlns:p14="http://schemas.microsoft.com/office/powerpoint/2010/main" val="557934911"/>
      </p:ext>
    </p:extLst>
  </p:cSld>
  <p:clrMapOvr>
    <a:masterClrMapping/>
  </p:clrMapOvr>
  <mc:AlternateContent xmlns:mc="http://schemas.openxmlformats.org/markup-compatibility/2006" xmlns:p14="http://schemas.microsoft.com/office/powerpoint/2010/main">
    <mc:Choice Requires="p14">
      <p:transition spd="slow" p14:dur="2000" advTm="66662"/>
    </mc:Choice>
    <mc:Fallback xmlns="">
      <p:transition spd="slow" advTm="66662"/>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AB493-45D1-4532-8073-9A85870DEE1B}"/>
              </a:ext>
            </a:extLst>
          </p:cNvPr>
          <p:cNvSpPr>
            <a:spLocks noGrp="1"/>
          </p:cNvSpPr>
          <p:nvPr>
            <p:ph type="title"/>
          </p:nvPr>
        </p:nvSpPr>
        <p:spPr/>
        <p:txBody>
          <a:bodyPr/>
          <a:lstStyle/>
          <a:p>
            <a:r>
              <a:rPr lang="en-GB"/>
              <a:t>Summary </a:t>
            </a:r>
          </a:p>
        </p:txBody>
      </p:sp>
      <p:sp>
        <p:nvSpPr>
          <p:cNvPr id="3" name="Content Placeholder 2">
            <a:extLst>
              <a:ext uri="{FF2B5EF4-FFF2-40B4-BE49-F238E27FC236}">
                <a16:creationId xmlns:a16="http://schemas.microsoft.com/office/drawing/2014/main" id="{1DDF24CA-7DB7-44B5-AFC9-89C1BFB7FE58}"/>
              </a:ext>
            </a:extLst>
          </p:cNvPr>
          <p:cNvSpPr>
            <a:spLocks noGrp="1"/>
          </p:cNvSpPr>
          <p:nvPr>
            <p:ph idx="1"/>
          </p:nvPr>
        </p:nvSpPr>
        <p:spPr>
          <a:xfrm>
            <a:off x="976025" y="1354856"/>
            <a:ext cx="9591135" cy="5287244"/>
          </a:xfrm>
          <a:solidFill>
            <a:schemeClr val="bg1"/>
          </a:solidFill>
        </p:spPr>
        <p:txBody>
          <a:bodyPr vert="horz" lIns="91440" tIns="45720" rIns="91440" bIns="45720" rtlCol="0" anchor="t">
            <a:normAutofit/>
          </a:bodyPr>
          <a:lstStyle/>
          <a:p>
            <a:r>
              <a:rPr lang="en-GB" b="1" dirty="0"/>
              <a:t>'Property'</a:t>
            </a:r>
            <a:r>
              <a:rPr lang="en-GB" dirty="0"/>
              <a:t> includes money and other intangible property, including cheques and tickets</a:t>
            </a:r>
            <a:endParaRPr lang="en-US" dirty="0"/>
          </a:p>
          <a:p>
            <a:r>
              <a:rPr lang="en-GB" b="1" dirty="0"/>
              <a:t>Belonging to another</a:t>
            </a:r>
            <a:r>
              <a:rPr lang="en-GB" dirty="0"/>
              <a:t>: Self -explanatory in the majority of cases but it is possible for someone to steal their own property if someone else has a right over it.</a:t>
            </a:r>
          </a:p>
          <a:p>
            <a:r>
              <a:rPr lang="en-GB" dirty="0"/>
              <a:t>'</a:t>
            </a:r>
            <a:r>
              <a:rPr lang="en-GB" b="1" dirty="0"/>
              <a:t>Dishonesty'</a:t>
            </a:r>
            <a:r>
              <a:rPr lang="en-GB" dirty="0"/>
              <a:t> is not defined in the TA 1968, except s.2 which outlines three situations where states of mind would not amount to dishonesty. The broader definition was created in Ghosh [1982] but has now been modified by the Supreme Court in </a:t>
            </a:r>
            <a:r>
              <a:rPr lang="en-GB" i="1" dirty="0"/>
              <a:t>Ivey [2017]. </a:t>
            </a:r>
          </a:p>
          <a:p>
            <a:pPr marL="0" indent="0">
              <a:buNone/>
            </a:pPr>
            <a:r>
              <a:rPr lang="en-GB" i="1" dirty="0"/>
              <a:t>The test now has one limb: Was the appropriation dishonest according to the standards of reasonable and honest people?</a:t>
            </a:r>
          </a:p>
          <a:p>
            <a:pPr marL="0" indent="0">
              <a:buNone/>
            </a:pPr>
            <a:endParaRPr lang="en-GB" i="1" dirty="0"/>
          </a:p>
          <a:p>
            <a:pPr marL="0" indent="0">
              <a:buNone/>
            </a:pPr>
            <a:r>
              <a:rPr lang="en-GB" i="1" dirty="0"/>
              <a:t>- </a:t>
            </a:r>
            <a:r>
              <a:rPr lang="en-GB" b="1" dirty="0"/>
              <a:t>'Intention to permanently deprive' </a:t>
            </a:r>
          </a:p>
          <a:p>
            <a:pPr marL="0" indent="0">
              <a:buNone/>
            </a:pPr>
            <a:r>
              <a:rPr lang="en-GB" b="1" dirty="0"/>
              <a:t>The important thing is that V's deprivation, or intended deprivation, should be permanent rather than temporary. In most cases, it will be obvious because the V would be permanently deprived. Where it is not, s.6 TA [1968] allows the court to infer an intention permanently to deprive in some circumstances, including where D intends to return the property.</a:t>
            </a:r>
          </a:p>
        </p:txBody>
      </p:sp>
    </p:spTree>
    <p:extLst>
      <p:ext uri="{BB962C8B-B14F-4D97-AF65-F5344CB8AC3E}">
        <p14:creationId xmlns:p14="http://schemas.microsoft.com/office/powerpoint/2010/main" val="3848190685"/>
      </p:ext>
    </p:extLst>
  </p:cSld>
  <p:clrMapOvr>
    <a:masterClrMapping/>
  </p:clrMapOvr>
  <mc:AlternateContent xmlns:mc="http://schemas.openxmlformats.org/markup-compatibility/2006" xmlns:p14="http://schemas.microsoft.com/office/powerpoint/2010/main">
    <mc:Choice Requires="p14">
      <p:transition spd="slow" p14:dur="2000" advTm="170343"/>
    </mc:Choice>
    <mc:Fallback xmlns="">
      <p:transition spd="slow" advTm="170343"/>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161F0-A8D5-4BCF-59BF-6E5F3110E75B}"/>
              </a:ext>
            </a:extLst>
          </p:cNvPr>
          <p:cNvSpPr>
            <a:spLocks noGrp="1"/>
          </p:cNvSpPr>
          <p:nvPr>
            <p:ph type="ctrTitle"/>
          </p:nvPr>
        </p:nvSpPr>
        <p:spPr/>
        <p:txBody>
          <a:bodyPr/>
          <a:lstStyle/>
          <a:p>
            <a:r>
              <a:rPr lang="en-GB" dirty="0"/>
              <a:t>TASK</a:t>
            </a:r>
          </a:p>
        </p:txBody>
      </p:sp>
      <p:sp>
        <p:nvSpPr>
          <p:cNvPr id="3" name="Subtitle 2">
            <a:extLst>
              <a:ext uri="{FF2B5EF4-FFF2-40B4-BE49-F238E27FC236}">
                <a16:creationId xmlns:a16="http://schemas.microsoft.com/office/drawing/2014/main" id="{C90B811D-6E6E-AAF6-DCDE-561A2875E672}"/>
              </a:ext>
            </a:extLst>
          </p:cNvPr>
          <p:cNvSpPr>
            <a:spLocks noGrp="1"/>
          </p:cNvSpPr>
          <p:nvPr>
            <p:ph type="subTitle" idx="1"/>
          </p:nvPr>
        </p:nvSpPr>
        <p:spPr>
          <a:xfrm>
            <a:off x="1475705" y="4050836"/>
            <a:ext cx="7766936" cy="1096899"/>
          </a:xfrm>
        </p:spPr>
        <p:txBody>
          <a:bodyPr/>
          <a:lstStyle/>
          <a:p>
            <a:r>
              <a:rPr lang="en-GB" dirty="0"/>
              <a:t>Dean and Mai problem question – see handout</a:t>
            </a:r>
          </a:p>
        </p:txBody>
      </p:sp>
    </p:spTree>
    <p:extLst>
      <p:ext uri="{BB962C8B-B14F-4D97-AF65-F5344CB8AC3E}">
        <p14:creationId xmlns:p14="http://schemas.microsoft.com/office/powerpoint/2010/main" val="412065996"/>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2431</Words>
  <Application>Microsoft Office PowerPoint</Application>
  <PresentationFormat>Widescreen</PresentationFormat>
  <Paragraphs>183</Paragraphs>
  <Slides>29</Slides>
  <Notes>25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Abadi</vt:lpstr>
      <vt:lpstr>Arial</vt:lpstr>
      <vt:lpstr>Calibri</vt:lpstr>
      <vt:lpstr>Times New Roman</vt:lpstr>
      <vt:lpstr>Trebuchet MS</vt:lpstr>
      <vt:lpstr>Wingdings 3</vt:lpstr>
      <vt:lpstr>Facet</vt:lpstr>
      <vt:lpstr>Offences against property: Theft</vt:lpstr>
      <vt:lpstr>Definition of Theft</vt:lpstr>
      <vt:lpstr>Theft </vt:lpstr>
      <vt:lpstr>‘Appropriates’</vt:lpstr>
      <vt:lpstr>Appropriates</vt:lpstr>
      <vt:lpstr>Appropriation</vt:lpstr>
      <vt:lpstr>Appropriation</vt:lpstr>
      <vt:lpstr>There are several legal debates in relation to appropriation.</vt:lpstr>
      <vt:lpstr>Q1: Assumption of all the rights of the owner</vt:lpstr>
      <vt:lpstr>Q2: Does assumption require a physical act in relation to the property?</vt:lpstr>
      <vt:lpstr>Q3: Can there be an appropriation where the owner consents to the assumption of their right/s?</vt:lpstr>
      <vt:lpstr>Q4: Appropriation as a continuing act</vt:lpstr>
      <vt:lpstr>Q1: Maggie</vt:lpstr>
      <vt:lpstr>Q2: Gerald</vt:lpstr>
      <vt:lpstr>Property</vt:lpstr>
      <vt:lpstr>‘Property’</vt:lpstr>
      <vt:lpstr>‘Belonging to another’ </vt:lpstr>
      <vt:lpstr>Q3: Zaid </vt:lpstr>
      <vt:lpstr>Theft: MENS REA</vt:lpstr>
      <vt:lpstr>‘Dishonesty’</vt:lpstr>
      <vt:lpstr>Dishonesty: Ivey [2017]- the new version of the Ghosh test</vt:lpstr>
      <vt:lpstr>Confirmation of dishonesty test was seen in: </vt:lpstr>
      <vt:lpstr>Q4: Eddy</vt:lpstr>
      <vt:lpstr>Q5: Chelsea </vt:lpstr>
      <vt:lpstr>Theft</vt:lpstr>
      <vt:lpstr>Q6: Amjad </vt:lpstr>
      <vt:lpstr>Summary</vt:lpstr>
      <vt:lpstr>Summary </vt:lpstr>
      <vt:lpstr>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Offences against property</dc:title>
  <dc:creator>Powell M.S.</dc:creator>
  <cp:lastModifiedBy>Laura Knight</cp:lastModifiedBy>
  <cp:revision>365</cp:revision>
  <cp:lastPrinted>2017-10-26T14:32:49Z</cp:lastPrinted>
  <dcterms:created xsi:type="dcterms:W3CDTF">2016-02-21T06:29:57Z</dcterms:created>
  <dcterms:modified xsi:type="dcterms:W3CDTF">2024-02-24T08:11:35Z</dcterms:modified>
</cp:coreProperties>
</file>