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5.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6.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4"/>
  </p:notesMasterIdLst>
  <p:sldIdLst>
    <p:sldId id="259" r:id="rId10"/>
    <p:sldId id="257" r:id="rId11"/>
    <p:sldId id="258" r:id="rId12"/>
    <p:sldId id="358" r:id="rId13"/>
    <p:sldId id="260" r:id="rId14"/>
    <p:sldId id="261" r:id="rId15"/>
    <p:sldId id="262" r:id="rId16"/>
    <p:sldId id="263" r:id="rId17"/>
    <p:sldId id="286" r:id="rId18"/>
    <p:sldId id="287" r:id="rId19"/>
    <p:sldId id="288" r:id="rId20"/>
    <p:sldId id="289" r:id="rId21"/>
    <p:sldId id="290" r:id="rId22"/>
    <p:sldId id="291" r:id="rId23"/>
    <p:sldId id="292" r:id="rId24"/>
    <p:sldId id="294" r:id="rId25"/>
    <p:sldId id="300" r:id="rId26"/>
    <p:sldId id="293" r:id="rId27"/>
    <p:sldId id="299" r:id="rId28"/>
    <p:sldId id="295" r:id="rId29"/>
    <p:sldId id="296" r:id="rId30"/>
    <p:sldId id="278" r:id="rId31"/>
    <p:sldId id="273" r:id="rId32"/>
    <p:sldId id="256" r:id="rId33"/>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73994" autoAdjust="0"/>
  </p:normalViewPr>
  <p:slideViewPr>
    <p:cSldViewPr snapToGrid="0" snapToObjects="1">
      <p:cViewPr>
        <p:scale>
          <a:sx n="81" d="100"/>
          <a:sy n="81" d="100"/>
        </p:scale>
        <p:origin x="150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118BC4-6467-437E-B014-68FD4BC4A0CF}"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71A5F1A2-C7C0-42A6-838A-91B816A2E2C1}">
      <dgm:prSet phldrT="[Text]"/>
      <dgm:spPr/>
      <dgm:t>
        <a:bodyPr/>
        <a:lstStyle/>
        <a:p>
          <a:r>
            <a:rPr lang="en-GB" dirty="0"/>
            <a:t>.</a:t>
          </a:r>
        </a:p>
      </dgm:t>
    </dgm:pt>
    <dgm:pt modelId="{502FB729-3E27-43D0-8D82-1DBC2E2CF5A7}" type="parTrans" cxnId="{A4FB7186-C11B-4E10-9875-F78AB9DBCE70}">
      <dgm:prSet/>
      <dgm:spPr/>
      <dgm:t>
        <a:bodyPr/>
        <a:lstStyle/>
        <a:p>
          <a:endParaRPr lang="en-GB"/>
        </a:p>
      </dgm:t>
    </dgm:pt>
    <dgm:pt modelId="{50B10F4D-CCD9-4C51-AA39-7FF9379A2703}" type="sibTrans" cxnId="{A4FB7186-C11B-4E10-9875-F78AB9DBCE70}">
      <dgm:prSet/>
      <dgm:spPr/>
      <dgm:t>
        <a:bodyPr/>
        <a:lstStyle/>
        <a:p>
          <a:endParaRPr lang="en-GB"/>
        </a:p>
      </dgm:t>
    </dgm:pt>
    <dgm:pt modelId="{40B4F685-B990-4432-AFF1-A78EBDAF8A22}">
      <dgm:prSet phldrT="[Text]"/>
      <dgm:spPr/>
      <dgm:t>
        <a:bodyPr/>
        <a:lstStyle/>
        <a:p>
          <a:r>
            <a:rPr lang="en-GB" b="0" i="0" dirty="0">
              <a:solidFill>
                <a:schemeClr val="bg1"/>
              </a:solidFill>
              <a:effectLst/>
              <a:latin typeface="-apple-system"/>
            </a:rPr>
            <a:t>Examine the current UK guidance regarding the need to work in partnership with families and in a multi-disciplinary manner. </a:t>
          </a:r>
          <a:endParaRPr lang="en-GB" dirty="0">
            <a:solidFill>
              <a:schemeClr val="bg1"/>
            </a:solidFill>
          </a:endParaRPr>
        </a:p>
      </dgm:t>
    </dgm:pt>
    <dgm:pt modelId="{459DB8FB-1B67-42A5-BFE3-32FB3D570909}" type="parTrans" cxnId="{60E27502-4C87-4BCB-BA2A-FFDFD29642C7}">
      <dgm:prSet/>
      <dgm:spPr/>
      <dgm:t>
        <a:bodyPr/>
        <a:lstStyle/>
        <a:p>
          <a:endParaRPr lang="en-GB"/>
        </a:p>
      </dgm:t>
    </dgm:pt>
    <dgm:pt modelId="{5A2B5A3C-3F74-4D50-B5DC-815A741E74A5}" type="sibTrans" cxnId="{60E27502-4C87-4BCB-BA2A-FFDFD29642C7}">
      <dgm:prSet/>
      <dgm:spPr/>
      <dgm:t>
        <a:bodyPr/>
        <a:lstStyle/>
        <a:p>
          <a:endParaRPr lang="en-GB"/>
        </a:p>
      </dgm:t>
    </dgm:pt>
    <dgm:pt modelId="{964E9B28-247B-44DB-87FC-090098A649C8}">
      <dgm:prSet phldrT="[Text]"/>
      <dgm:spPr/>
      <dgm:t>
        <a:bodyPr/>
        <a:lstStyle/>
        <a:p>
          <a:r>
            <a:rPr lang="en-GB" dirty="0"/>
            <a:t>.</a:t>
          </a:r>
        </a:p>
      </dgm:t>
    </dgm:pt>
    <dgm:pt modelId="{F42690BD-F75D-480D-9E7E-67E91633B605}" type="parTrans" cxnId="{84B0AF19-5933-4E40-935E-C89B7EDC8E74}">
      <dgm:prSet/>
      <dgm:spPr/>
      <dgm:t>
        <a:bodyPr/>
        <a:lstStyle/>
        <a:p>
          <a:endParaRPr lang="en-GB"/>
        </a:p>
      </dgm:t>
    </dgm:pt>
    <dgm:pt modelId="{48C50DE4-38C4-4EBB-B49D-CC248FD1F249}" type="sibTrans" cxnId="{84B0AF19-5933-4E40-935E-C89B7EDC8E74}">
      <dgm:prSet/>
      <dgm:spPr/>
      <dgm:t>
        <a:bodyPr/>
        <a:lstStyle/>
        <a:p>
          <a:endParaRPr lang="en-GB"/>
        </a:p>
      </dgm:t>
    </dgm:pt>
    <dgm:pt modelId="{A580CE18-B6E6-4147-AA15-9283BB9732EB}">
      <dgm:prSet phldrT="[Text]"/>
      <dgm:spPr/>
      <dgm:t>
        <a:bodyPr/>
        <a:lstStyle/>
        <a:p>
          <a:r>
            <a:rPr lang="en-GB" b="0" i="0" dirty="0">
              <a:solidFill>
                <a:schemeClr val="bg1"/>
              </a:solidFill>
              <a:effectLst/>
              <a:latin typeface="-apple-system"/>
            </a:rPr>
            <a:t>Introduce some of the agencies that can be involved in protecting young people and vulnerable individuals</a:t>
          </a:r>
          <a:endParaRPr lang="en-GB" dirty="0">
            <a:solidFill>
              <a:schemeClr val="bg1"/>
            </a:solidFill>
          </a:endParaRPr>
        </a:p>
      </dgm:t>
    </dgm:pt>
    <dgm:pt modelId="{CF2758C0-CF50-41CE-B8B3-9616F84EBAF0}" type="parTrans" cxnId="{940E118B-4025-4DFF-8AB8-BFBC6CBD1BEB}">
      <dgm:prSet/>
      <dgm:spPr/>
      <dgm:t>
        <a:bodyPr/>
        <a:lstStyle/>
        <a:p>
          <a:endParaRPr lang="en-GB"/>
        </a:p>
      </dgm:t>
    </dgm:pt>
    <dgm:pt modelId="{B8CDDC43-0D91-422B-8188-EF337FF832D3}" type="sibTrans" cxnId="{940E118B-4025-4DFF-8AB8-BFBC6CBD1BEB}">
      <dgm:prSet/>
      <dgm:spPr/>
      <dgm:t>
        <a:bodyPr/>
        <a:lstStyle/>
        <a:p>
          <a:endParaRPr lang="en-GB"/>
        </a:p>
      </dgm:t>
    </dgm:pt>
    <dgm:pt modelId="{AFD50419-A0E1-4D8F-925D-6FAA6758B9A6}">
      <dgm:prSet phldrT="[Text]"/>
      <dgm:spPr/>
      <dgm:t>
        <a:bodyPr/>
        <a:lstStyle/>
        <a:p>
          <a:r>
            <a:rPr lang="en-GB" dirty="0"/>
            <a:t>.</a:t>
          </a:r>
        </a:p>
      </dgm:t>
    </dgm:pt>
    <dgm:pt modelId="{C0553177-B2E7-4ADE-8965-D1FC1F7C4C9E}" type="parTrans" cxnId="{C58B3D09-B73F-43F3-8046-0A5CAC6AD210}">
      <dgm:prSet/>
      <dgm:spPr/>
      <dgm:t>
        <a:bodyPr/>
        <a:lstStyle/>
        <a:p>
          <a:endParaRPr lang="en-GB"/>
        </a:p>
      </dgm:t>
    </dgm:pt>
    <dgm:pt modelId="{3B5C2366-3F3F-48E6-9660-885690BD38EF}" type="sibTrans" cxnId="{C58B3D09-B73F-43F3-8046-0A5CAC6AD210}">
      <dgm:prSet/>
      <dgm:spPr/>
      <dgm:t>
        <a:bodyPr/>
        <a:lstStyle/>
        <a:p>
          <a:endParaRPr lang="en-GB"/>
        </a:p>
      </dgm:t>
    </dgm:pt>
    <dgm:pt modelId="{EC53246C-CB43-44B8-B02D-387FC4D4296F}">
      <dgm:prSet phldrT="[Text]"/>
      <dgm:spPr/>
      <dgm:t>
        <a:bodyPr/>
        <a:lstStyle/>
        <a:p>
          <a:r>
            <a:rPr lang="en-GB" b="0" i="0" dirty="0">
              <a:solidFill>
                <a:schemeClr val="bg1"/>
              </a:solidFill>
              <a:effectLst/>
              <a:latin typeface="-apple-system"/>
            </a:rPr>
            <a:t>Examine how these agencies should work together according to “Working Together to Safeguard Children 2023”.  </a:t>
          </a:r>
          <a:endParaRPr lang="en-GB" dirty="0">
            <a:solidFill>
              <a:schemeClr val="bg1"/>
            </a:solidFill>
          </a:endParaRPr>
        </a:p>
      </dgm:t>
    </dgm:pt>
    <dgm:pt modelId="{DAB50523-0DB2-484F-97A7-5FB27D57256B}" type="parTrans" cxnId="{355BFD27-90A5-4DD5-AB72-74C0310164CD}">
      <dgm:prSet/>
      <dgm:spPr/>
      <dgm:t>
        <a:bodyPr/>
        <a:lstStyle/>
        <a:p>
          <a:endParaRPr lang="en-GB"/>
        </a:p>
      </dgm:t>
    </dgm:pt>
    <dgm:pt modelId="{C21225A1-5BE0-473A-ACD1-442746483197}" type="sibTrans" cxnId="{355BFD27-90A5-4DD5-AB72-74C0310164CD}">
      <dgm:prSet/>
      <dgm:spPr/>
      <dgm:t>
        <a:bodyPr/>
        <a:lstStyle/>
        <a:p>
          <a:endParaRPr lang="en-GB"/>
        </a:p>
      </dgm:t>
    </dgm:pt>
    <dgm:pt modelId="{8C674147-09DB-4185-9577-B75CBB85B7E5}" type="pres">
      <dgm:prSet presAssocID="{F6118BC4-6467-437E-B014-68FD4BC4A0CF}" presName="Name0" presStyleCnt="0">
        <dgm:presLayoutVars>
          <dgm:dir/>
          <dgm:animLvl val="lvl"/>
          <dgm:resizeHandles val="exact"/>
        </dgm:presLayoutVars>
      </dgm:prSet>
      <dgm:spPr/>
    </dgm:pt>
    <dgm:pt modelId="{6A91C034-BCE3-4F3F-80F8-9B204C3F9869}" type="pres">
      <dgm:prSet presAssocID="{71A5F1A2-C7C0-42A6-838A-91B816A2E2C1}" presName="compositeNode" presStyleCnt="0">
        <dgm:presLayoutVars>
          <dgm:bulletEnabled val="1"/>
        </dgm:presLayoutVars>
      </dgm:prSet>
      <dgm:spPr/>
    </dgm:pt>
    <dgm:pt modelId="{9C55974E-DC6A-44FF-8517-71CA84DE5303}" type="pres">
      <dgm:prSet presAssocID="{71A5F1A2-C7C0-42A6-838A-91B816A2E2C1}" presName="bgRect" presStyleLbl="node1" presStyleIdx="0" presStyleCnt="3"/>
      <dgm:spPr/>
    </dgm:pt>
    <dgm:pt modelId="{1969321C-BEAB-4556-9482-32E905A372D9}" type="pres">
      <dgm:prSet presAssocID="{71A5F1A2-C7C0-42A6-838A-91B816A2E2C1}" presName="parentNode" presStyleLbl="node1" presStyleIdx="0" presStyleCnt="3">
        <dgm:presLayoutVars>
          <dgm:chMax val="0"/>
          <dgm:bulletEnabled val="1"/>
        </dgm:presLayoutVars>
      </dgm:prSet>
      <dgm:spPr/>
    </dgm:pt>
    <dgm:pt modelId="{067B41AB-1C17-4D42-A2D7-2221DF1406FC}" type="pres">
      <dgm:prSet presAssocID="{71A5F1A2-C7C0-42A6-838A-91B816A2E2C1}" presName="childNode" presStyleLbl="node1" presStyleIdx="0" presStyleCnt="3">
        <dgm:presLayoutVars>
          <dgm:bulletEnabled val="1"/>
        </dgm:presLayoutVars>
      </dgm:prSet>
      <dgm:spPr/>
    </dgm:pt>
    <dgm:pt modelId="{517928CB-2A23-464A-AC22-669DA249E95D}" type="pres">
      <dgm:prSet presAssocID="{50B10F4D-CCD9-4C51-AA39-7FF9379A2703}" presName="hSp" presStyleCnt="0"/>
      <dgm:spPr/>
    </dgm:pt>
    <dgm:pt modelId="{698F3CE0-3049-4402-99D0-0741DA79E157}" type="pres">
      <dgm:prSet presAssocID="{50B10F4D-CCD9-4C51-AA39-7FF9379A2703}" presName="vProcSp" presStyleCnt="0"/>
      <dgm:spPr/>
    </dgm:pt>
    <dgm:pt modelId="{87287B0B-43DD-4DC7-AFD0-76DDCC05F073}" type="pres">
      <dgm:prSet presAssocID="{50B10F4D-CCD9-4C51-AA39-7FF9379A2703}" presName="vSp1" presStyleCnt="0"/>
      <dgm:spPr/>
    </dgm:pt>
    <dgm:pt modelId="{CDFB446E-D1EB-42B9-87C0-C34235510E08}" type="pres">
      <dgm:prSet presAssocID="{50B10F4D-CCD9-4C51-AA39-7FF9379A2703}" presName="simulatedConn" presStyleLbl="solidFgAcc1" presStyleIdx="0" presStyleCnt="2"/>
      <dgm:spPr/>
    </dgm:pt>
    <dgm:pt modelId="{603C45FA-1747-40D4-BD45-306D483E0471}" type="pres">
      <dgm:prSet presAssocID="{50B10F4D-CCD9-4C51-AA39-7FF9379A2703}" presName="vSp2" presStyleCnt="0"/>
      <dgm:spPr/>
    </dgm:pt>
    <dgm:pt modelId="{FBF32127-22C1-4651-AED6-5B2E9E15E57A}" type="pres">
      <dgm:prSet presAssocID="{50B10F4D-CCD9-4C51-AA39-7FF9379A2703}" presName="sibTrans" presStyleCnt="0"/>
      <dgm:spPr/>
    </dgm:pt>
    <dgm:pt modelId="{6F3D5B07-2D5C-4958-9677-87679F15907A}" type="pres">
      <dgm:prSet presAssocID="{964E9B28-247B-44DB-87FC-090098A649C8}" presName="compositeNode" presStyleCnt="0">
        <dgm:presLayoutVars>
          <dgm:bulletEnabled val="1"/>
        </dgm:presLayoutVars>
      </dgm:prSet>
      <dgm:spPr/>
    </dgm:pt>
    <dgm:pt modelId="{0D38805E-19F7-41E8-906E-7ED6F9B2A5E2}" type="pres">
      <dgm:prSet presAssocID="{964E9B28-247B-44DB-87FC-090098A649C8}" presName="bgRect" presStyleLbl="node1" presStyleIdx="1" presStyleCnt="3" custLinFactNeighborX="981"/>
      <dgm:spPr/>
    </dgm:pt>
    <dgm:pt modelId="{DC37759C-5D7A-413D-B8F5-FDEAF3A8AD35}" type="pres">
      <dgm:prSet presAssocID="{964E9B28-247B-44DB-87FC-090098A649C8}" presName="parentNode" presStyleLbl="node1" presStyleIdx="1" presStyleCnt="3">
        <dgm:presLayoutVars>
          <dgm:chMax val="0"/>
          <dgm:bulletEnabled val="1"/>
        </dgm:presLayoutVars>
      </dgm:prSet>
      <dgm:spPr/>
    </dgm:pt>
    <dgm:pt modelId="{4C300815-E2EC-4F87-A5C9-2F5D5ED829DB}" type="pres">
      <dgm:prSet presAssocID="{964E9B28-247B-44DB-87FC-090098A649C8}" presName="childNode" presStyleLbl="node1" presStyleIdx="1" presStyleCnt="3">
        <dgm:presLayoutVars>
          <dgm:bulletEnabled val="1"/>
        </dgm:presLayoutVars>
      </dgm:prSet>
      <dgm:spPr/>
    </dgm:pt>
    <dgm:pt modelId="{1577815F-5EBC-4989-87BE-F42BCE5284EC}" type="pres">
      <dgm:prSet presAssocID="{48C50DE4-38C4-4EBB-B49D-CC248FD1F249}" presName="hSp" presStyleCnt="0"/>
      <dgm:spPr/>
    </dgm:pt>
    <dgm:pt modelId="{8C6D8C5D-E291-4D9F-BE09-493C4B66C5B6}" type="pres">
      <dgm:prSet presAssocID="{48C50DE4-38C4-4EBB-B49D-CC248FD1F249}" presName="vProcSp" presStyleCnt="0"/>
      <dgm:spPr/>
    </dgm:pt>
    <dgm:pt modelId="{267AB366-E430-4C88-B444-A83020EEA489}" type="pres">
      <dgm:prSet presAssocID="{48C50DE4-38C4-4EBB-B49D-CC248FD1F249}" presName="vSp1" presStyleCnt="0"/>
      <dgm:spPr/>
    </dgm:pt>
    <dgm:pt modelId="{695CA267-1EDA-45CF-9B58-9917F94C04BB}" type="pres">
      <dgm:prSet presAssocID="{48C50DE4-38C4-4EBB-B49D-CC248FD1F249}" presName="simulatedConn" presStyleLbl="solidFgAcc1" presStyleIdx="1" presStyleCnt="2"/>
      <dgm:spPr/>
    </dgm:pt>
    <dgm:pt modelId="{7D5EF51E-445C-4310-A167-E5DA7EA524FF}" type="pres">
      <dgm:prSet presAssocID="{48C50DE4-38C4-4EBB-B49D-CC248FD1F249}" presName="vSp2" presStyleCnt="0"/>
      <dgm:spPr/>
    </dgm:pt>
    <dgm:pt modelId="{D26A0E65-50B7-4368-8750-F7A472C151E2}" type="pres">
      <dgm:prSet presAssocID="{48C50DE4-38C4-4EBB-B49D-CC248FD1F249}" presName="sibTrans" presStyleCnt="0"/>
      <dgm:spPr/>
    </dgm:pt>
    <dgm:pt modelId="{4FFCDC19-60E4-45F1-9516-B805E2CF9A3B}" type="pres">
      <dgm:prSet presAssocID="{AFD50419-A0E1-4D8F-925D-6FAA6758B9A6}" presName="compositeNode" presStyleCnt="0">
        <dgm:presLayoutVars>
          <dgm:bulletEnabled val="1"/>
        </dgm:presLayoutVars>
      </dgm:prSet>
      <dgm:spPr/>
    </dgm:pt>
    <dgm:pt modelId="{29015A5A-2121-4004-8403-F2D6FF3E076A}" type="pres">
      <dgm:prSet presAssocID="{AFD50419-A0E1-4D8F-925D-6FAA6758B9A6}" presName="bgRect" presStyleLbl="node1" presStyleIdx="2" presStyleCnt="3"/>
      <dgm:spPr/>
    </dgm:pt>
    <dgm:pt modelId="{D50C4D2B-E59D-4D09-B46D-8F9FDC2B3DC7}" type="pres">
      <dgm:prSet presAssocID="{AFD50419-A0E1-4D8F-925D-6FAA6758B9A6}" presName="parentNode" presStyleLbl="node1" presStyleIdx="2" presStyleCnt="3">
        <dgm:presLayoutVars>
          <dgm:chMax val="0"/>
          <dgm:bulletEnabled val="1"/>
        </dgm:presLayoutVars>
      </dgm:prSet>
      <dgm:spPr/>
    </dgm:pt>
    <dgm:pt modelId="{BD5A0FAB-D6E1-4562-991E-A0C650706266}" type="pres">
      <dgm:prSet presAssocID="{AFD50419-A0E1-4D8F-925D-6FAA6758B9A6}" presName="childNode" presStyleLbl="node1" presStyleIdx="2" presStyleCnt="3">
        <dgm:presLayoutVars>
          <dgm:bulletEnabled val="1"/>
        </dgm:presLayoutVars>
      </dgm:prSet>
      <dgm:spPr/>
    </dgm:pt>
  </dgm:ptLst>
  <dgm:cxnLst>
    <dgm:cxn modelId="{EB051101-6097-414A-A75B-FC5502699E05}" type="presOf" srcId="{F6118BC4-6467-437E-B014-68FD4BC4A0CF}" destId="{8C674147-09DB-4185-9577-B75CBB85B7E5}" srcOrd="0" destOrd="0" presId="urn:microsoft.com/office/officeart/2005/8/layout/hProcess7"/>
    <dgm:cxn modelId="{60E27502-4C87-4BCB-BA2A-FFDFD29642C7}" srcId="{71A5F1A2-C7C0-42A6-838A-91B816A2E2C1}" destId="{40B4F685-B990-4432-AFF1-A78EBDAF8A22}" srcOrd="0" destOrd="0" parTransId="{459DB8FB-1B67-42A5-BFE3-32FB3D570909}" sibTransId="{5A2B5A3C-3F74-4D50-B5DC-815A741E74A5}"/>
    <dgm:cxn modelId="{C58B3D09-B73F-43F3-8046-0A5CAC6AD210}" srcId="{F6118BC4-6467-437E-B014-68FD4BC4A0CF}" destId="{AFD50419-A0E1-4D8F-925D-6FAA6758B9A6}" srcOrd="2" destOrd="0" parTransId="{C0553177-B2E7-4ADE-8965-D1FC1F7C4C9E}" sibTransId="{3B5C2366-3F3F-48E6-9660-885690BD38EF}"/>
    <dgm:cxn modelId="{D2C20E10-E53C-493C-B908-2620DCD55732}" type="presOf" srcId="{A580CE18-B6E6-4147-AA15-9283BB9732EB}" destId="{4C300815-E2EC-4F87-A5C9-2F5D5ED829DB}" srcOrd="0" destOrd="0" presId="urn:microsoft.com/office/officeart/2005/8/layout/hProcess7"/>
    <dgm:cxn modelId="{84B0AF19-5933-4E40-935E-C89B7EDC8E74}" srcId="{F6118BC4-6467-437E-B014-68FD4BC4A0CF}" destId="{964E9B28-247B-44DB-87FC-090098A649C8}" srcOrd="1" destOrd="0" parTransId="{F42690BD-F75D-480D-9E7E-67E91633B605}" sibTransId="{48C50DE4-38C4-4EBB-B49D-CC248FD1F249}"/>
    <dgm:cxn modelId="{355BFD27-90A5-4DD5-AB72-74C0310164CD}" srcId="{AFD50419-A0E1-4D8F-925D-6FAA6758B9A6}" destId="{EC53246C-CB43-44B8-B02D-387FC4D4296F}" srcOrd="0" destOrd="0" parTransId="{DAB50523-0DB2-484F-97A7-5FB27D57256B}" sibTransId="{C21225A1-5BE0-473A-ACD1-442746483197}"/>
    <dgm:cxn modelId="{80D06662-F650-4C32-AD74-A16206C2EE8A}" type="presOf" srcId="{AFD50419-A0E1-4D8F-925D-6FAA6758B9A6}" destId="{29015A5A-2121-4004-8403-F2D6FF3E076A}" srcOrd="0" destOrd="0" presId="urn:microsoft.com/office/officeart/2005/8/layout/hProcess7"/>
    <dgm:cxn modelId="{F57D3166-E062-42AF-BF56-FEC561FCD446}" type="presOf" srcId="{71A5F1A2-C7C0-42A6-838A-91B816A2E2C1}" destId="{9C55974E-DC6A-44FF-8517-71CA84DE5303}" srcOrd="0" destOrd="0" presId="urn:microsoft.com/office/officeart/2005/8/layout/hProcess7"/>
    <dgm:cxn modelId="{A4FB7186-C11B-4E10-9875-F78AB9DBCE70}" srcId="{F6118BC4-6467-437E-B014-68FD4BC4A0CF}" destId="{71A5F1A2-C7C0-42A6-838A-91B816A2E2C1}" srcOrd="0" destOrd="0" parTransId="{502FB729-3E27-43D0-8D82-1DBC2E2CF5A7}" sibTransId="{50B10F4D-CCD9-4C51-AA39-7FF9379A2703}"/>
    <dgm:cxn modelId="{D93CE487-EFF1-4BA3-98D3-1EFFFA9E7E49}" type="presOf" srcId="{71A5F1A2-C7C0-42A6-838A-91B816A2E2C1}" destId="{1969321C-BEAB-4556-9482-32E905A372D9}" srcOrd="1" destOrd="0" presId="urn:microsoft.com/office/officeart/2005/8/layout/hProcess7"/>
    <dgm:cxn modelId="{940E118B-4025-4DFF-8AB8-BFBC6CBD1BEB}" srcId="{964E9B28-247B-44DB-87FC-090098A649C8}" destId="{A580CE18-B6E6-4147-AA15-9283BB9732EB}" srcOrd="0" destOrd="0" parTransId="{CF2758C0-CF50-41CE-B8B3-9616F84EBAF0}" sibTransId="{B8CDDC43-0D91-422B-8188-EF337FF832D3}"/>
    <dgm:cxn modelId="{01106499-3E7D-46CF-AAC5-0880FFE5454D}" type="presOf" srcId="{964E9B28-247B-44DB-87FC-090098A649C8}" destId="{0D38805E-19F7-41E8-906E-7ED6F9B2A5E2}" srcOrd="0" destOrd="0" presId="urn:microsoft.com/office/officeart/2005/8/layout/hProcess7"/>
    <dgm:cxn modelId="{C4F5BFBD-BF7D-4697-B0AF-FA3FD3D40FF3}" type="presOf" srcId="{AFD50419-A0E1-4D8F-925D-6FAA6758B9A6}" destId="{D50C4D2B-E59D-4D09-B46D-8F9FDC2B3DC7}" srcOrd="1" destOrd="0" presId="urn:microsoft.com/office/officeart/2005/8/layout/hProcess7"/>
    <dgm:cxn modelId="{756FA9D6-268D-4AE3-956F-D8040CAEFA7F}" type="presOf" srcId="{964E9B28-247B-44DB-87FC-090098A649C8}" destId="{DC37759C-5D7A-413D-B8F5-FDEAF3A8AD35}" srcOrd="1" destOrd="0" presId="urn:microsoft.com/office/officeart/2005/8/layout/hProcess7"/>
    <dgm:cxn modelId="{0670CCF9-62CD-4FDF-BF64-C44E6A191440}" type="presOf" srcId="{40B4F685-B990-4432-AFF1-A78EBDAF8A22}" destId="{067B41AB-1C17-4D42-A2D7-2221DF1406FC}" srcOrd="0" destOrd="0" presId="urn:microsoft.com/office/officeart/2005/8/layout/hProcess7"/>
    <dgm:cxn modelId="{5E345FFF-E4D1-4B30-9821-24EEC9F6DFAC}" type="presOf" srcId="{EC53246C-CB43-44B8-B02D-387FC4D4296F}" destId="{BD5A0FAB-D6E1-4562-991E-A0C650706266}" srcOrd="0" destOrd="0" presId="urn:microsoft.com/office/officeart/2005/8/layout/hProcess7"/>
    <dgm:cxn modelId="{13D6F6E1-EECD-4165-8BF7-6F372A5103F4}" type="presParOf" srcId="{8C674147-09DB-4185-9577-B75CBB85B7E5}" destId="{6A91C034-BCE3-4F3F-80F8-9B204C3F9869}" srcOrd="0" destOrd="0" presId="urn:microsoft.com/office/officeart/2005/8/layout/hProcess7"/>
    <dgm:cxn modelId="{58045C4F-16FB-403B-A751-AF315EC56D96}" type="presParOf" srcId="{6A91C034-BCE3-4F3F-80F8-9B204C3F9869}" destId="{9C55974E-DC6A-44FF-8517-71CA84DE5303}" srcOrd="0" destOrd="0" presId="urn:microsoft.com/office/officeart/2005/8/layout/hProcess7"/>
    <dgm:cxn modelId="{C5B6228D-4B2E-4279-9DE1-A79351314A44}" type="presParOf" srcId="{6A91C034-BCE3-4F3F-80F8-9B204C3F9869}" destId="{1969321C-BEAB-4556-9482-32E905A372D9}" srcOrd="1" destOrd="0" presId="urn:microsoft.com/office/officeart/2005/8/layout/hProcess7"/>
    <dgm:cxn modelId="{6DAABCDE-AE4B-40AB-9F03-0CA92FE74716}" type="presParOf" srcId="{6A91C034-BCE3-4F3F-80F8-9B204C3F9869}" destId="{067B41AB-1C17-4D42-A2D7-2221DF1406FC}" srcOrd="2" destOrd="0" presId="urn:microsoft.com/office/officeart/2005/8/layout/hProcess7"/>
    <dgm:cxn modelId="{4340971C-A1A0-4FDD-B5C9-B00AA693124E}" type="presParOf" srcId="{8C674147-09DB-4185-9577-B75CBB85B7E5}" destId="{517928CB-2A23-464A-AC22-669DA249E95D}" srcOrd="1" destOrd="0" presId="urn:microsoft.com/office/officeart/2005/8/layout/hProcess7"/>
    <dgm:cxn modelId="{66958465-D816-4556-AAB9-BECABBD544AA}" type="presParOf" srcId="{8C674147-09DB-4185-9577-B75CBB85B7E5}" destId="{698F3CE0-3049-4402-99D0-0741DA79E157}" srcOrd="2" destOrd="0" presId="urn:microsoft.com/office/officeart/2005/8/layout/hProcess7"/>
    <dgm:cxn modelId="{3A513BFD-FC5B-4404-B134-E32CE55810EE}" type="presParOf" srcId="{698F3CE0-3049-4402-99D0-0741DA79E157}" destId="{87287B0B-43DD-4DC7-AFD0-76DDCC05F073}" srcOrd="0" destOrd="0" presId="urn:microsoft.com/office/officeart/2005/8/layout/hProcess7"/>
    <dgm:cxn modelId="{886A156C-CA42-48A2-A0D5-C9B44CBDB9D9}" type="presParOf" srcId="{698F3CE0-3049-4402-99D0-0741DA79E157}" destId="{CDFB446E-D1EB-42B9-87C0-C34235510E08}" srcOrd="1" destOrd="0" presId="urn:microsoft.com/office/officeart/2005/8/layout/hProcess7"/>
    <dgm:cxn modelId="{7F115B0A-3054-4E6D-9055-FC755DC608B9}" type="presParOf" srcId="{698F3CE0-3049-4402-99D0-0741DA79E157}" destId="{603C45FA-1747-40D4-BD45-306D483E0471}" srcOrd="2" destOrd="0" presId="urn:microsoft.com/office/officeart/2005/8/layout/hProcess7"/>
    <dgm:cxn modelId="{47A6F95D-73AF-4348-A317-FDAF04403C6F}" type="presParOf" srcId="{8C674147-09DB-4185-9577-B75CBB85B7E5}" destId="{FBF32127-22C1-4651-AED6-5B2E9E15E57A}" srcOrd="3" destOrd="0" presId="urn:microsoft.com/office/officeart/2005/8/layout/hProcess7"/>
    <dgm:cxn modelId="{967A72D6-372B-4272-98D2-C145CBEA984E}" type="presParOf" srcId="{8C674147-09DB-4185-9577-B75CBB85B7E5}" destId="{6F3D5B07-2D5C-4958-9677-87679F15907A}" srcOrd="4" destOrd="0" presId="urn:microsoft.com/office/officeart/2005/8/layout/hProcess7"/>
    <dgm:cxn modelId="{FEB82E57-50B7-43CD-9B7C-67FF55604A18}" type="presParOf" srcId="{6F3D5B07-2D5C-4958-9677-87679F15907A}" destId="{0D38805E-19F7-41E8-906E-7ED6F9B2A5E2}" srcOrd="0" destOrd="0" presId="urn:microsoft.com/office/officeart/2005/8/layout/hProcess7"/>
    <dgm:cxn modelId="{254CFC43-C1F7-4ADD-BFA9-DF626808668C}" type="presParOf" srcId="{6F3D5B07-2D5C-4958-9677-87679F15907A}" destId="{DC37759C-5D7A-413D-B8F5-FDEAF3A8AD35}" srcOrd="1" destOrd="0" presId="urn:microsoft.com/office/officeart/2005/8/layout/hProcess7"/>
    <dgm:cxn modelId="{F0FAC47B-D946-41F0-872A-E24DCF87C19D}" type="presParOf" srcId="{6F3D5B07-2D5C-4958-9677-87679F15907A}" destId="{4C300815-E2EC-4F87-A5C9-2F5D5ED829DB}" srcOrd="2" destOrd="0" presId="urn:microsoft.com/office/officeart/2005/8/layout/hProcess7"/>
    <dgm:cxn modelId="{08B386DF-4E56-48F5-A9B0-B9674C2FF787}" type="presParOf" srcId="{8C674147-09DB-4185-9577-B75CBB85B7E5}" destId="{1577815F-5EBC-4989-87BE-F42BCE5284EC}" srcOrd="5" destOrd="0" presId="urn:microsoft.com/office/officeart/2005/8/layout/hProcess7"/>
    <dgm:cxn modelId="{FE63B357-8CD8-4176-B9AF-535D26916FB4}" type="presParOf" srcId="{8C674147-09DB-4185-9577-B75CBB85B7E5}" destId="{8C6D8C5D-E291-4D9F-BE09-493C4B66C5B6}" srcOrd="6" destOrd="0" presId="urn:microsoft.com/office/officeart/2005/8/layout/hProcess7"/>
    <dgm:cxn modelId="{CF0A2B3B-A72D-45F4-AF97-EEFE70B14C45}" type="presParOf" srcId="{8C6D8C5D-E291-4D9F-BE09-493C4B66C5B6}" destId="{267AB366-E430-4C88-B444-A83020EEA489}" srcOrd="0" destOrd="0" presId="urn:microsoft.com/office/officeart/2005/8/layout/hProcess7"/>
    <dgm:cxn modelId="{168A3748-2305-4C52-9F87-D5C51BE1B295}" type="presParOf" srcId="{8C6D8C5D-E291-4D9F-BE09-493C4B66C5B6}" destId="{695CA267-1EDA-45CF-9B58-9917F94C04BB}" srcOrd="1" destOrd="0" presId="urn:microsoft.com/office/officeart/2005/8/layout/hProcess7"/>
    <dgm:cxn modelId="{4552419A-4675-460F-BF96-BDD5F2711C79}" type="presParOf" srcId="{8C6D8C5D-E291-4D9F-BE09-493C4B66C5B6}" destId="{7D5EF51E-445C-4310-A167-E5DA7EA524FF}" srcOrd="2" destOrd="0" presId="urn:microsoft.com/office/officeart/2005/8/layout/hProcess7"/>
    <dgm:cxn modelId="{FC1FCF98-B2A6-40FC-A887-5615684BAE78}" type="presParOf" srcId="{8C674147-09DB-4185-9577-B75CBB85B7E5}" destId="{D26A0E65-50B7-4368-8750-F7A472C151E2}" srcOrd="7" destOrd="0" presId="urn:microsoft.com/office/officeart/2005/8/layout/hProcess7"/>
    <dgm:cxn modelId="{B4546FCA-7583-460C-8ACD-9EC463410E88}" type="presParOf" srcId="{8C674147-09DB-4185-9577-B75CBB85B7E5}" destId="{4FFCDC19-60E4-45F1-9516-B805E2CF9A3B}" srcOrd="8" destOrd="0" presId="urn:microsoft.com/office/officeart/2005/8/layout/hProcess7"/>
    <dgm:cxn modelId="{28DC4664-89EA-423F-93C4-E2DEEA8124B1}" type="presParOf" srcId="{4FFCDC19-60E4-45F1-9516-B805E2CF9A3B}" destId="{29015A5A-2121-4004-8403-F2D6FF3E076A}" srcOrd="0" destOrd="0" presId="urn:microsoft.com/office/officeart/2005/8/layout/hProcess7"/>
    <dgm:cxn modelId="{479F9B0C-27C9-4283-9F4A-F87913C21262}" type="presParOf" srcId="{4FFCDC19-60E4-45F1-9516-B805E2CF9A3B}" destId="{D50C4D2B-E59D-4D09-B46D-8F9FDC2B3DC7}" srcOrd="1" destOrd="0" presId="urn:microsoft.com/office/officeart/2005/8/layout/hProcess7"/>
    <dgm:cxn modelId="{294850A4-67B6-4208-ADA3-3B041D840160}" type="presParOf" srcId="{4FFCDC19-60E4-45F1-9516-B805E2CF9A3B}" destId="{BD5A0FAB-D6E1-4562-991E-A0C650706266}"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504332-7BF7-4A93-BCF0-FA9FD0F521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Multi-agency work</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a:t>Multi- disciplinary</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2D9D8C1A-D9BF-446A-9624-521D8E9E3D78}">
      <dgm:prSet phldrT="[Text]" custT="1"/>
      <dgm:spPr/>
      <dgm:t>
        <a:bodyPr/>
        <a:lstStyle/>
        <a:p>
          <a:r>
            <a:rPr lang="en-GB" sz="2400"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sz="2400"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903F2762-20F7-408A-942A-1AED2F4699B3}">
      <dgm:prSet phldrT="[Text]" custT="1"/>
      <dgm:spPr/>
      <dgm:t>
        <a:bodyPr/>
        <a:lstStyle/>
        <a:p>
          <a:pPr>
            <a:lnSpc>
              <a:spcPct val="100000"/>
            </a:lnSpc>
          </a:pPr>
          <a:r>
            <a:rPr lang="en-GB" sz="24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07FEE598-AF41-4E92-A706-C3A70A2B9C81}" type="pres">
      <dgm:prSet presAssocID="{11504332-7BF7-4A93-BCF0-FA9FD0F52195}" presName="linear" presStyleCnt="0">
        <dgm:presLayoutVars>
          <dgm:animLvl val="lvl"/>
          <dgm:resizeHandles val="exact"/>
        </dgm:presLayoutVars>
      </dgm:prSet>
      <dgm:spPr/>
    </dgm:pt>
    <dgm:pt modelId="{14A91E69-49DE-4F1F-9019-A8782911DE2D}" type="pres">
      <dgm:prSet presAssocID="{4F8AB6BD-3653-4493-B1C9-B563582DF706}" presName="parentText" presStyleLbl="node1" presStyleIdx="0" presStyleCnt="2">
        <dgm:presLayoutVars>
          <dgm:chMax val="0"/>
          <dgm:bulletEnabled val="1"/>
        </dgm:presLayoutVars>
      </dgm:prSet>
      <dgm:spPr/>
    </dgm:pt>
    <dgm:pt modelId="{027B5DCF-6FD0-4E44-98B5-A7C90D49AA79}" type="pres">
      <dgm:prSet presAssocID="{4F8AB6BD-3653-4493-B1C9-B563582DF706}" presName="childText" presStyleLbl="revTx" presStyleIdx="0" presStyleCnt="2">
        <dgm:presLayoutVars>
          <dgm:bulletEnabled val="1"/>
        </dgm:presLayoutVars>
      </dgm:prSet>
      <dgm:spPr/>
    </dgm:pt>
    <dgm:pt modelId="{2F15752E-456E-41F9-AB5E-20B583560A5C}" type="pres">
      <dgm:prSet presAssocID="{73DC50CC-9384-4B3A-B7CB-B2ADA3537009}" presName="parentText" presStyleLbl="node1" presStyleIdx="1" presStyleCnt="2">
        <dgm:presLayoutVars>
          <dgm:chMax val="0"/>
          <dgm:bulletEnabled val="1"/>
        </dgm:presLayoutVars>
      </dgm:prSet>
      <dgm:spPr/>
    </dgm:pt>
    <dgm:pt modelId="{F6B0FF9C-17C8-4723-912F-64A53C20327F}" type="pres">
      <dgm:prSet presAssocID="{73DC50CC-9384-4B3A-B7CB-B2ADA3537009}" presName="childText" presStyleLbl="revTx" presStyleIdx="1" presStyleCnt="2">
        <dgm:presLayoutVars>
          <dgm:bulletEnabled val="1"/>
        </dgm:presLayoutVars>
      </dgm:prSet>
      <dgm:spPr/>
    </dgm:pt>
  </dgm:ptLst>
  <dgm:cxnLst>
    <dgm:cxn modelId="{AEC42E03-957F-4FEF-90EB-0F2989D5E040}" srcId="{73DC50CC-9384-4B3A-B7CB-B2ADA3537009}" destId="{2D9D8C1A-D9BF-446A-9624-521D8E9E3D78}" srcOrd="0" destOrd="0" parTransId="{06E83167-176E-41E6-A1B2-020D35CF7E1D}" sibTransId="{DA4B9491-A128-461E-ADC8-9A0A46AF7FF7}"/>
    <dgm:cxn modelId="{F2B2F704-E4C1-472C-8203-C405CC1F7CC9}" srcId="{4F8AB6BD-3653-4493-B1C9-B563582DF706}" destId="{903F2762-20F7-408A-942A-1AED2F4699B3}" srcOrd="0" destOrd="0" parTransId="{0A258FF6-320F-4EEE-9890-A2421A5414B8}" sibTransId="{726F8C94-AF0A-4F13-ABFA-C77F65DDBDC9}"/>
    <dgm:cxn modelId="{83D2BA0E-8AE8-476E-8367-2045689C52FB}" type="presOf" srcId="{11504332-7BF7-4A93-BCF0-FA9FD0F52195}" destId="{07FEE598-AF41-4E92-A706-C3A70A2B9C81}" srcOrd="0" destOrd="0" presId="urn:microsoft.com/office/officeart/2005/8/layout/vList2"/>
    <dgm:cxn modelId="{DB9EC82C-9524-474C-91FD-1AC380484DEC}" type="presOf" srcId="{4F8AB6BD-3653-4493-B1C9-B563582DF706}" destId="{14A91E69-49DE-4F1F-9019-A8782911DE2D}" srcOrd="0" destOrd="0" presId="urn:microsoft.com/office/officeart/2005/8/layout/vList2"/>
    <dgm:cxn modelId="{84119C42-95F5-4D4E-A2C9-1F96F8F91320}" type="presOf" srcId="{73DC50CC-9384-4B3A-B7CB-B2ADA3537009}" destId="{2F15752E-456E-41F9-AB5E-20B583560A5C}" srcOrd="0" destOrd="0" presId="urn:microsoft.com/office/officeart/2005/8/layout/vList2"/>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47FC4DF5-B399-4F99-9414-337292379714}" type="presOf" srcId="{2D9D8C1A-D9BF-446A-9624-521D8E9E3D78}" destId="{F6B0FF9C-17C8-4723-912F-64A53C20327F}" srcOrd="0" destOrd="0" presId="urn:microsoft.com/office/officeart/2005/8/layout/vList2"/>
    <dgm:cxn modelId="{B3960BFD-9206-41E7-B53A-BF9CE70CE6AE}" type="presOf" srcId="{903F2762-20F7-408A-942A-1AED2F4699B3}" destId="{027B5DCF-6FD0-4E44-98B5-A7C90D49AA79}" srcOrd="0" destOrd="0" presId="urn:microsoft.com/office/officeart/2005/8/layout/vList2"/>
    <dgm:cxn modelId="{1BDC18DF-4203-41AA-B36D-E9C7A2A4FFD4}" type="presParOf" srcId="{07FEE598-AF41-4E92-A706-C3A70A2B9C81}" destId="{14A91E69-49DE-4F1F-9019-A8782911DE2D}" srcOrd="0" destOrd="0" presId="urn:microsoft.com/office/officeart/2005/8/layout/vList2"/>
    <dgm:cxn modelId="{DA7AA285-6712-4B66-8F3F-1284D1CE9382}" type="presParOf" srcId="{07FEE598-AF41-4E92-A706-C3A70A2B9C81}" destId="{027B5DCF-6FD0-4E44-98B5-A7C90D49AA79}" srcOrd="1" destOrd="0" presId="urn:microsoft.com/office/officeart/2005/8/layout/vList2"/>
    <dgm:cxn modelId="{CEA983C9-FF93-4958-97B2-17AF97E3F575}" type="presParOf" srcId="{07FEE598-AF41-4E92-A706-C3A70A2B9C81}" destId="{2F15752E-456E-41F9-AB5E-20B583560A5C}" srcOrd="2" destOrd="0" presId="urn:microsoft.com/office/officeart/2005/8/layout/vList2"/>
    <dgm:cxn modelId="{F17004AC-5900-4B36-9573-6C7D8B95DAB2}" type="presParOf" srcId="{07FEE598-AF41-4E92-A706-C3A70A2B9C81}" destId="{F6B0FF9C-17C8-4723-912F-64A53C20327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E39982-6F22-40FB-B261-4904034EB7D2}" type="doc">
      <dgm:prSet loTypeId="urn:microsoft.com/office/officeart/2005/8/layout/chevron1" loCatId="process" qsTypeId="urn:microsoft.com/office/officeart/2005/8/quickstyle/simple1" qsCatId="simple" csTypeId="urn:microsoft.com/office/officeart/2005/8/colors/colorful2" csCatId="colorful" phldr="1"/>
      <dgm:spPr/>
    </dgm:pt>
    <dgm:pt modelId="{F323C56F-BE82-4FB9-A905-6D6AAB560467}">
      <dgm:prSet phldrT="[Text]"/>
      <dgm:spPr/>
      <dgm:t>
        <a:bodyPr/>
        <a:lstStyle/>
        <a:p>
          <a:r>
            <a:rPr lang="en-GB" dirty="0"/>
            <a:t>Collaborate</a:t>
          </a:r>
        </a:p>
      </dgm:t>
    </dgm:pt>
    <dgm:pt modelId="{EA2788A4-FAAD-4371-849E-3CE913CBA898}" type="parTrans" cxnId="{780A3342-C4C6-4AE3-AC58-FABF17287C8A}">
      <dgm:prSet/>
      <dgm:spPr/>
      <dgm:t>
        <a:bodyPr/>
        <a:lstStyle/>
        <a:p>
          <a:endParaRPr lang="en-GB"/>
        </a:p>
      </dgm:t>
    </dgm:pt>
    <dgm:pt modelId="{7890A009-8904-4252-94A9-B6B05AEDE240}" type="sibTrans" cxnId="{780A3342-C4C6-4AE3-AC58-FABF17287C8A}">
      <dgm:prSet/>
      <dgm:spPr/>
      <dgm:t>
        <a:bodyPr/>
        <a:lstStyle/>
        <a:p>
          <a:endParaRPr lang="en-GB"/>
        </a:p>
      </dgm:t>
    </dgm:pt>
    <dgm:pt modelId="{369E27BB-8A94-43B5-8FA1-C42FA336A8B4}">
      <dgm:prSet phldrT="[Text]"/>
      <dgm:spPr/>
      <dgm:t>
        <a:bodyPr/>
        <a:lstStyle/>
        <a:p>
          <a:r>
            <a:rPr lang="en-GB" dirty="0"/>
            <a:t>Learn</a:t>
          </a:r>
        </a:p>
      </dgm:t>
    </dgm:pt>
    <dgm:pt modelId="{7E15D72E-97B5-4CB7-967F-DCC18641FA5C}" type="parTrans" cxnId="{9B6CE0DD-7594-48E6-B4E9-B7B6F94D92ED}">
      <dgm:prSet/>
      <dgm:spPr/>
      <dgm:t>
        <a:bodyPr/>
        <a:lstStyle/>
        <a:p>
          <a:endParaRPr lang="en-GB"/>
        </a:p>
      </dgm:t>
    </dgm:pt>
    <dgm:pt modelId="{EF7DB00A-75BA-4709-96A5-9F0CF7DB123F}" type="sibTrans" cxnId="{9B6CE0DD-7594-48E6-B4E9-B7B6F94D92ED}">
      <dgm:prSet/>
      <dgm:spPr/>
      <dgm:t>
        <a:bodyPr/>
        <a:lstStyle/>
        <a:p>
          <a:endParaRPr lang="en-GB"/>
        </a:p>
      </dgm:t>
    </dgm:pt>
    <dgm:pt modelId="{1196E8FF-5637-4FD2-A17F-BF1B94F15D2D}">
      <dgm:prSet phldrT="[Text]"/>
      <dgm:spPr/>
      <dgm:t>
        <a:bodyPr/>
        <a:lstStyle/>
        <a:p>
          <a:r>
            <a:rPr lang="en-GB" dirty="0"/>
            <a:t>Resource</a:t>
          </a:r>
        </a:p>
      </dgm:t>
    </dgm:pt>
    <dgm:pt modelId="{20A99A6A-4C27-4A5C-BBE7-400001B6F55B}" type="parTrans" cxnId="{E6CD370F-370D-480F-8BC3-C19BD7A06082}">
      <dgm:prSet/>
      <dgm:spPr/>
      <dgm:t>
        <a:bodyPr/>
        <a:lstStyle/>
        <a:p>
          <a:endParaRPr lang="en-GB"/>
        </a:p>
      </dgm:t>
    </dgm:pt>
    <dgm:pt modelId="{6A7AFB95-B042-44E3-A516-0DBE68A28FCE}" type="sibTrans" cxnId="{E6CD370F-370D-480F-8BC3-C19BD7A06082}">
      <dgm:prSet/>
      <dgm:spPr/>
      <dgm:t>
        <a:bodyPr/>
        <a:lstStyle/>
        <a:p>
          <a:endParaRPr lang="en-GB"/>
        </a:p>
      </dgm:t>
    </dgm:pt>
    <dgm:pt modelId="{B0D4819D-C1C8-4DC8-A359-9245EB0067BB}">
      <dgm:prSet/>
      <dgm:spPr/>
      <dgm:t>
        <a:bodyPr/>
        <a:lstStyle/>
        <a:p>
          <a:r>
            <a:rPr lang="en-GB" dirty="0"/>
            <a:t>Include</a:t>
          </a:r>
        </a:p>
      </dgm:t>
    </dgm:pt>
    <dgm:pt modelId="{8CDF14C3-BAB0-4B8B-97CB-B5AABF75CAA6}" type="parTrans" cxnId="{734C3437-0005-4C6F-96C0-0A2259B2D05B}">
      <dgm:prSet/>
      <dgm:spPr/>
      <dgm:t>
        <a:bodyPr/>
        <a:lstStyle/>
        <a:p>
          <a:endParaRPr lang="en-GB"/>
        </a:p>
      </dgm:t>
    </dgm:pt>
    <dgm:pt modelId="{5967CD87-93AE-4DC9-A832-C41DE7E1E94A}" type="sibTrans" cxnId="{734C3437-0005-4C6F-96C0-0A2259B2D05B}">
      <dgm:prSet/>
      <dgm:spPr/>
      <dgm:t>
        <a:bodyPr/>
        <a:lstStyle/>
        <a:p>
          <a:endParaRPr lang="en-GB"/>
        </a:p>
      </dgm:t>
    </dgm:pt>
    <dgm:pt modelId="{113DB6A9-9CA4-4AD2-B83F-ABA5677E1D7D}">
      <dgm:prSet/>
      <dgm:spPr/>
      <dgm:t>
        <a:bodyPr/>
        <a:lstStyle/>
        <a:p>
          <a:r>
            <a:rPr lang="en-GB" dirty="0"/>
            <a:t>Mutual Challenge</a:t>
          </a:r>
        </a:p>
      </dgm:t>
    </dgm:pt>
    <dgm:pt modelId="{7172A2EC-F9B0-4653-AF4C-38227FE350B6}" type="parTrans" cxnId="{3FE2FB02-C2CE-488E-BCC8-57D7FF14633E}">
      <dgm:prSet/>
      <dgm:spPr/>
      <dgm:t>
        <a:bodyPr/>
        <a:lstStyle/>
        <a:p>
          <a:endParaRPr lang="en-GB"/>
        </a:p>
      </dgm:t>
    </dgm:pt>
    <dgm:pt modelId="{2680DEC5-BA62-4D79-AEE1-E44E6B8CBF35}" type="sibTrans" cxnId="{3FE2FB02-C2CE-488E-BCC8-57D7FF14633E}">
      <dgm:prSet/>
      <dgm:spPr/>
      <dgm:t>
        <a:bodyPr/>
        <a:lstStyle/>
        <a:p>
          <a:endParaRPr lang="en-GB"/>
        </a:p>
      </dgm:t>
    </dgm:pt>
    <dgm:pt modelId="{53E7A9B0-2D63-4A3D-9603-EE0988823C35}" type="pres">
      <dgm:prSet presAssocID="{E8E39982-6F22-40FB-B261-4904034EB7D2}" presName="Name0" presStyleCnt="0">
        <dgm:presLayoutVars>
          <dgm:dir/>
          <dgm:animLvl val="lvl"/>
          <dgm:resizeHandles val="exact"/>
        </dgm:presLayoutVars>
      </dgm:prSet>
      <dgm:spPr/>
    </dgm:pt>
    <dgm:pt modelId="{6FE904A2-E738-43EC-A2FF-E6F411101A4B}" type="pres">
      <dgm:prSet presAssocID="{F323C56F-BE82-4FB9-A905-6D6AAB560467}" presName="parTxOnly" presStyleLbl="node1" presStyleIdx="0" presStyleCnt="5">
        <dgm:presLayoutVars>
          <dgm:chMax val="0"/>
          <dgm:chPref val="0"/>
          <dgm:bulletEnabled val="1"/>
        </dgm:presLayoutVars>
      </dgm:prSet>
      <dgm:spPr/>
    </dgm:pt>
    <dgm:pt modelId="{E9542244-D363-4B0F-9DC1-EBDBCB6031A4}" type="pres">
      <dgm:prSet presAssocID="{7890A009-8904-4252-94A9-B6B05AEDE240}" presName="parTxOnlySpace" presStyleCnt="0"/>
      <dgm:spPr/>
    </dgm:pt>
    <dgm:pt modelId="{57D964E2-8D04-4BC7-8695-9B4E15F7D1D1}" type="pres">
      <dgm:prSet presAssocID="{369E27BB-8A94-43B5-8FA1-C42FA336A8B4}" presName="parTxOnly" presStyleLbl="node1" presStyleIdx="1" presStyleCnt="5">
        <dgm:presLayoutVars>
          <dgm:chMax val="0"/>
          <dgm:chPref val="0"/>
          <dgm:bulletEnabled val="1"/>
        </dgm:presLayoutVars>
      </dgm:prSet>
      <dgm:spPr/>
    </dgm:pt>
    <dgm:pt modelId="{5130E9B8-FCC9-41FB-A9E7-2F970D8B56E6}" type="pres">
      <dgm:prSet presAssocID="{EF7DB00A-75BA-4709-96A5-9F0CF7DB123F}" presName="parTxOnlySpace" presStyleCnt="0"/>
      <dgm:spPr/>
    </dgm:pt>
    <dgm:pt modelId="{3E65A9F7-EC6E-4582-AF60-C31AB4D6E956}" type="pres">
      <dgm:prSet presAssocID="{1196E8FF-5637-4FD2-A17F-BF1B94F15D2D}" presName="parTxOnly" presStyleLbl="node1" presStyleIdx="2" presStyleCnt="5">
        <dgm:presLayoutVars>
          <dgm:chMax val="0"/>
          <dgm:chPref val="0"/>
          <dgm:bulletEnabled val="1"/>
        </dgm:presLayoutVars>
      </dgm:prSet>
      <dgm:spPr/>
    </dgm:pt>
    <dgm:pt modelId="{B4C2C6E4-D2F9-4556-8F04-02AC5CC14E8C}" type="pres">
      <dgm:prSet presAssocID="{6A7AFB95-B042-44E3-A516-0DBE68A28FCE}" presName="parTxOnlySpace" presStyleCnt="0"/>
      <dgm:spPr/>
    </dgm:pt>
    <dgm:pt modelId="{30820460-D736-4A76-B87F-762860BF8EB7}" type="pres">
      <dgm:prSet presAssocID="{B0D4819D-C1C8-4DC8-A359-9245EB0067BB}" presName="parTxOnly" presStyleLbl="node1" presStyleIdx="3" presStyleCnt="5">
        <dgm:presLayoutVars>
          <dgm:chMax val="0"/>
          <dgm:chPref val="0"/>
          <dgm:bulletEnabled val="1"/>
        </dgm:presLayoutVars>
      </dgm:prSet>
      <dgm:spPr/>
    </dgm:pt>
    <dgm:pt modelId="{FD738A7C-AC3C-4F95-B195-1C9A658383B4}" type="pres">
      <dgm:prSet presAssocID="{5967CD87-93AE-4DC9-A832-C41DE7E1E94A}" presName="parTxOnlySpace" presStyleCnt="0"/>
      <dgm:spPr/>
    </dgm:pt>
    <dgm:pt modelId="{34CFFD3A-E903-4DB0-8DBA-5F59BCF6BBE6}" type="pres">
      <dgm:prSet presAssocID="{113DB6A9-9CA4-4AD2-B83F-ABA5677E1D7D}" presName="parTxOnly" presStyleLbl="node1" presStyleIdx="4" presStyleCnt="5">
        <dgm:presLayoutVars>
          <dgm:chMax val="0"/>
          <dgm:chPref val="0"/>
          <dgm:bulletEnabled val="1"/>
        </dgm:presLayoutVars>
      </dgm:prSet>
      <dgm:spPr/>
    </dgm:pt>
  </dgm:ptLst>
  <dgm:cxnLst>
    <dgm:cxn modelId="{3FE2FB02-C2CE-488E-BCC8-57D7FF14633E}" srcId="{E8E39982-6F22-40FB-B261-4904034EB7D2}" destId="{113DB6A9-9CA4-4AD2-B83F-ABA5677E1D7D}" srcOrd="4" destOrd="0" parTransId="{7172A2EC-F9B0-4653-AF4C-38227FE350B6}" sibTransId="{2680DEC5-BA62-4D79-AEE1-E44E6B8CBF35}"/>
    <dgm:cxn modelId="{E6CD370F-370D-480F-8BC3-C19BD7A06082}" srcId="{E8E39982-6F22-40FB-B261-4904034EB7D2}" destId="{1196E8FF-5637-4FD2-A17F-BF1B94F15D2D}" srcOrd="2" destOrd="0" parTransId="{20A99A6A-4C27-4A5C-BBE7-400001B6F55B}" sibTransId="{6A7AFB95-B042-44E3-A516-0DBE68A28FCE}"/>
    <dgm:cxn modelId="{734C3437-0005-4C6F-96C0-0A2259B2D05B}" srcId="{E8E39982-6F22-40FB-B261-4904034EB7D2}" destId="{B0D4819D-C1C8-4DC8-A359-9245EB0067BB}" srcOrd="3" destOrd="0" parTransId="{8CDF14C3-BAB0-4B8B-97CB-B5AABF75CAA6}" sibTransId="{5967CD87-93AE-4DC9-A832-C41DE7E1E94A}"/>
    <dgm:cxn modelId="{780A3342-C4C6-4AE3-AC58-FABF17287C8A}" srcId="{E8E39982-6F22-40FB-B261-4904034EB7D2}" destId="{F323C56F-BE82-4FB9-A905-6D6AAB560467}" srcOrd="0" destOrd="0" parTransId="{EA2788A4-FAAD-4371-849E-3CE913CBA898}" sibTransId="{7890A009-8904-4252-94A9-B6B05AEDE240}"/>
    <dgm:cxn modelId="{A18E7E46-0356-40D7-8DC2-ABA6FBDE756F}" type="presOf" srcId="{E8E39982-6F22-40FB-B261-4904034EB7D2}" destId="{53E7A9B0-2D63-4A3D-9603-EE0988823C35}" srcOrd="0" destOrd="0" presId="urn:microsoft.com/office/officeart/2005/8/layout/chevron1"/>
    <dgm:cxn modelId="{E701F17E-380E-4857-BB31-7F8CFE73AE2D}" type="presOf" srcId="{B0D4819D-C1C8-4DC8-A359-9245EB0067BB}" destId="{30820460-D736-4A76-B87F-762860BF8EB7}" srcOrd="0" destOrd="0" presId="urn:microsoft.com/office/officeart/2005/8/layout/chevron1"/>
    <dgm:cxn modelId="{443E5B83-27F8-4BAF-AA2D-7724C6FCB95D}" type="presOf" srcId="{369E27BB-8A94-43B5-8FA1-C42FA336A8B4}" destId="{57D964E2-8D04-4BC7-8695-9B4E15F7D1D1}" srcOrd="0" destOrd="0" presId="urn:microsoft.com/office/officeart/2005/8/layout/chevron1"/>
    <dgm:cxn modelId="{120CDD99-12B6-4A00-AE1C-C115A7162EB7}" type="presOf" srcId="{1196E8FF-5637-4FD2-A17F-BF1B94F15D2D}" destId="{3E65A9F7-EC6E-4582-AF60-C31AB4D6E956}" srcOrd="0" destOrd="0" presId="urn:microsoft.com/office/officeart/2005/8/layout/chevron1"/>
    <dgm:cxn modelId="{A07C7C9E-1FB3-43B6-A667-02275300CDB4}" type="presOf" srcId="{F323C56F-BE82-4FB9-A905-6D6AAB560467}" destId="{6FE904A2-E738-43EC-A2FF-E6F411101A4B}" srcOrd="0" destOrd="0" presId="urn:microsoft.com/office/officeart/2005/8/layout/chevron1"/>
    <dgm:cxn modelId="{9B6CE0DD-7594-48E6-B4E9-B7B6F94D92ED}" srcId="{E8E39982-6F22-40FB-B261-4904034EB7D2}" destId="{369E27BB-8A94-43B5-8FA1-C42FA336A8B4}" srcOrd="1" destOrd="0" parTransId="{7E15D72E-97B5-4CB7-967F-DCC18641FA5C}" sibTransId="{EF7DB00A-75BA-4709-96A5-9F0CF7DB123F}"/>
    <dgm:cxn modelId="{BB9AA0FF-486B-40C3-BE9A-3BF48542CF19}" type="presOf" srcId="{113DB6A9-9CA4-4AD2-B83F-ABA5677E1D7D}" destId="{34CFFD3A-E903-4DB0-8DBA-5F59BCF6BBE6}" srcOrd="0" destOrd="0" presId="urn:microsoft.com/office/officeart/2005/8/layout/chevron1"/>
    <dgm:cxn modelId="{05A0AA9C-8CAE-4895-9436-61DAF1D42F82}" type="presParOf" srcId="{53E7A9B0-2D63-4A3D-9603-EE0988823C35}" destId="{6FE904A2-E738-43EC-A2FF-E6F411101A4B}" srcOrd="0" destOrd="0" presId="urn:microsoft.com/office/officeart/2005/8/layout/chevron1"/>
    <dgm:cxn modelId="{272058CE-409A-40FC-B549-43D30395EBB4}" type="presParOf" srcId="{53E7A9B0-2D63-4A3D-9603-EE0988823C35}" destId="{E9542244-D363-4B0F-9DC1-EBDBCB6031A4}" srcOrd="1" destOrd="0" presId="urn:microsoft.com/office/officeart/2005/8/layout/chevron1"/>
    <dgm:cxn modelId="{575CCBFC-DA38-4CF1-A147-4ECD5B006C86}" type="presParOf" srcId="{53E7A9B0-2D63-4A3D-9603-EE0988823C35}" destId="{57D964E2-8D04-4BC7-8695-9B4E15F7D1D1}" srcOrd="2" destOrd="0" presId="urn:microsoft.com/office/officeart/2005/8/layout/chevron1"/>
    <dgm:cxn modelId="{9BC88F48-0F70-4BBD-8599-43B2AB03117A}" type="presParOf" srcId="{53E7A9B0-2D63-4A3D-9603-EE0988823C35}" destId="{5130E9B8-FCC9-41FB-A9E7-2F970D8B56E6}" srcOrd="3" destOrd="0" presId="urn:microsoft.com/office/officeart/2005/8/layout/chevron1"/>
    <dgm:cxn modelId="{7850B6BD-B51A-4069-A6B9-C1BA33EBA8A0}" type="presParOf" srcId="{53E7A9B0-2D63-4A3D-9603-EE0988823C35}" destId="{3E65A9F7-EC6E-4582-AF60-C31AB4D6E956}" srcOrd="4" destOrd="0" presId="urn:microsoft.com/office/officeart/2005/8/layout/chevron1"/>
    <dgm:cxn modelId="{20A7E2E2-DD31-4F19-B86C-9BC5F4EFE3C7}" type="presParOf" srcId="{53E7A9B0-2D63-4A3D-9603-EE0988823C35}" destId="{B4C2C6E4-D2F9-4556-8F04-02AC5CC14E8C}" srcOrd="5" destOrd="0" presId="urn:microsoft.com/office/officeart/2005/8/layout/chevron1"/>
    <dgm:cxn modelId="{664EB7E9-AAC0-44D2-949C-3AE9C40C527F}" type="presParOf" srcId="{53E7A9B0-2D63-4A3D-9603-EE0988823C35}" destId="{30820460-D736-4A76-B87F-762860BF8EB7}" srcOrd="6" destOrd="0" presId="urn:microsoft.com/office/officeart/2005/8/layout/chevron1"/>
    <dgm:cxn modelId="{3DF8F7BC-F880-4B13-813E-29E62C2BF271}" type="presParOf" srcId="{53E7A9B0-2D63-4A3D-9603-EE0988823C35}" destId="{FD738A7C-AC3C-4F95-B195-1C9A658383B4}" srcOrd="7" destOrd="0" presId="urn:microsoft.com/office/officeart/2005/8/layout/chevron1"/>
    <dgm:cxn modelId="{41D97CC2-62E3-41C1-9E31-C7DC5F4B98C9}" type="presParOf" srcId="{53E7A9B0-2D63-4A3D-9603-EE0988823C35}" destId="{34CFFD3A-E903-4DB0-8DBA-5F59BCF6BBE6}"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55974E-DC6A-44FF-8517-71CA84DE5303}">
      <dsp:nvSpPr>
        <dsp:cNvPr id="0" name=""/>
        <dsp:cNvSpPr/>
      </dsp:nvSpPr>
      <dsp:spPr>
        <a:xfrm>
          <a:off x="843" y="0"/>
          <a:ext cx="3627807" cy="384760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0589" rIns="182245" bIns="0" numCol="1" spcCol="1270" anchor="t" anchorCtr="0">
          <a:noAutofit/>
        </a:bodyPr>
        <a:lstStyle/>
        <a:p>
          <a:pPr marL="0" lvl="0" indent="0" algn="r" defTabSz="1822450">
            <a:lnSpc>
              <a:spcPct val="90000"/>
            </a:lnSpc>
            <a:spcBef>
              <a:spcPct val="0"/>
            </a:spcBef>
            <a:spcAft>
              <a:spcPct val="35000"/>
            </a:spcAft>
            <a:buNone/>
          </a:pPr>
          <a:r>
            <a:rPr lang="en-GB" sz="4100" kern="1200" dirty="0"/>
            <a:t>.</a:t>
          </a:r>
        </a:p>
      </dsp:txBody>
      <dsp:txXfrm rot="16200000">
        <a:off x="-1213894" y="1214737"/>
        <a:ext cx="3155036" cy="725561"/>
      </dsp:txXfrm>
    </dsp:sp>
    <dsp:sp modelId="{067B41AB-1C17-4D42-A2D7-2221DF1406FC}">
      <dsp:nvSpPr>
        <dsp:cNvPr id="0" name=""/>
        <dsp:cNvSpPr/>
      </dsp:nvSpPr>
      <dsp:spPr>
        <a:xfrm>
          <a:off x="726404" y="0"/>
          <a:ext cx="2702716" cy="38476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r>
            <a:rPr lang="en-GB" sz="2900" b="0" i="0" kern="1200" dirty="0">
              <a:solidFill>
                <a:schemeClr val="bg1"/>
              </a:solidFill>
              <a:effectLst/>
              <a:latin typeface="-apple-system"/>
            </a:rPr>
            <a:t>Examine the current UK guidance regarding the need to work in partnership with families and in a multi-disciplinary manner. </a:t>
          </a:r>
          <a:endParaRPr lang="en-GB" sz="2900" kern="1200" dirty="0">
            <a:solidFill>
              <a:schemeClr val="bg1"/>
            </a:solidFill>
          </a:endParaRPr>
        </a:p>
      </dsp:txBody>
      <dsp:txXfrm>
        <a:off x="726404" y="0"/>
        <a:ext cx="2702716" cy="3847605"/>
      </dsp:txXfrm>
    </dsp:sp>
    <dsp:sp modelId="{0D38805E-19F7-41E8-906E-7ED6F9B2A5E2}">
      <dsp:nvSpPr>
        <dsp:cNvPr id="0" name=""/>
        <dsp:cNvSpPr/>
      </dsp:nvSpPr>
      <dsp:spPr>
        <a:xfrm>
          <a:off x="3791212" y="0"/>
          <a:ext cx="3627807" cy="384760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0589" rIns="182245" bIns="0" numCol="1" spcCol="1270" anchor="t" anchorCtr="0">
          <a:noAutofit/>
        </a:bodyPr>
        <a:lstStyle/>
        <a:p>
          <a:pPr marL="0" lvl="0" indent="0" algn="r" defTabSz="1822450">
            <a:lnSpc>
              <a:spcPct val="90000"/>
            </a:lnSpc>
            <a:spcBef>
              <a:spcPct val="0"/>
            </a:spcBef>
            <a:spcAft>
              <a:spcPct val="35000"/>
            </a:spcAft>
            <a:buNone/>
          </a:pPr>
          <a:r>
            <a:rPr lang="en-GB" sz="4100" kern="1200" dirty="0"/>
            <a:t>.</a:t>
          </a:r>
        </a:p>
      </dsp:txBody>
      <dsp:txXfrm rot="16200000">
        <a:off x="2576475" y="1214737"/>
        <a:ext cx="3155036" cy="725561"/>
      </dsp:txXfrm>
    </dsp:sp>
    <dsp:sp modelId="{CDFB446E-D1EB-42B9-87C0-C34235510E08}">
      <dsp:nvSpPr>
        <dsp:cNvPr id="0" name=""/>
        <dsp:cNvSpPr/>
      </dsp:nvSpPr>
      <dsp:spPr>
        <a:xfrm rot="5400000">
          <a:off x="3491071" y="3025983"/>
          <a:ext cx="565383" cy="544171"/>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300815-E2EC-4F87-A5C9-2F5D5ED829DB}">
      <dsp:nvSpPr>
        <dsp:cNvPr id="0" name=""/>
        <dsp:cNvSpPr/>
      </dsp:nvSpPr>
      <dsp:spPr>
        <a:xfrm>
          <a:off x="4516774" y="0"/>
          <a:ext cx="2702716" cy="38476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r>
            <a:rPr lang="en-GB" sz="2900" b="0" i="0" kern="1200" dirty="0">
              <a:solidFill>
                <a:schemeClr val="bg1"/>
              </a:solidFill>
              <a:effectLst/>
              <a:latin typeface="-apple-system"/>
            </a:rPr>
            <a:t>Introduce some of the agencies that can be involved in protecting young people and vulnerable individuals</a:t>
          </a:r>
          <a:endParaRPr lang="en-GB" sz="2900" kern="1200" dirty="0">
            <a:solidFill>
              <a:schemeClr val="bg1"/>
            </a:solidFill>
          </a:endParaRPr>
        </a:p>
      </dsp:txBody>
      <dsp:txXfrm>
        <a:off x="4516774" y="0"/>
        <a:ext cx="2702716" cy="3847605"/>
      </dsp:txXfrm>
    </dsp:sp>
    <dsp:sp modelId="{29015A5A-2121-4004-8403-F2D6FF3E076A}">
      <dsp:nvSpPr>
        <dsp:cNvPr id="0" name=""/>
        <dsp:cNvSpPr/>
      </dsp:nvSpPr>
      <dsp:spPr>
        <a:xfrm>
          <a:off x="7510404" y="0"/>
          <a:ext cx="3627807" cy="384760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0589" rIns="182245" bIns="0" numCol="1" spcCol="1270" anchor="t" anchorCtr="0">
          <a:noAutofit/>
        </a:bodyPr>
        <a:lstStyle/>
        <a:p>
          <a:pPr marL="0" lvl="0" indent="0" algn="r" defTabSz="1822450">
            <a:lnSpc>
              <a:spcPct val="90000"/>
            </a:lnSpc>
            <a:spcBef>
              <a:spcPct val="0"/>
            </a:spcBef>
            <a:spcAft>
              <a:spcPct val="35000"/>
            </a:spcAft>
            <a:buNone/>
          </a:pPr>
          <a:r>
            <a:rPr lang="en-GB" sz="4100" kern="1200" dirty="0"/>
            <a:t>.</a:t>
          </a:r>
        </a:p>
      </dsp:txBody>
      <dsp:txXfrm rot="16200000">
        <a:off x="6295667" y="1214737"/>
        <a:ext cx="3155036" cy="725561"/>
      </dsp:txXfrm>
    </dsp:sp>
    <dsp:sp modelId="{695CA267-1EDA-45CF-9B58-9917F94C04BB}">
      <dsp:nvSpPr>
        <dsp:cNvPr id="0" name=""/>
        <dsp:cNvSpPr/>
      </dsp:nvSpPr>
      <dsp:spPr>
        <a:xfrm rot="5400000">
          <a:off x="7245851" y="3025983"/>
          <a:ext cx="565383" cy="544171"/>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5A0FAB-D6E1-4562-991E-A0C650706266}">
      <dsp:nvSpPr>
        <dsp:cNvPr id="0" name=""/>
        <dsp:cNvSpPr/>
      </dsp:nvSpPr>
      <dsp:spPr>
        <a:xfrm>
          <a:off x="8235965" y="0"/>
          <a:ext cx="2702716" cy="38476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r>
            <a:rPr lang="en-GB" sz="2900" b="0" i="0" kern="1200" dirty="0">
              <a:solidFill>
                <a:schemeClr val="bg1"/>
              </a:solidFill>
              <a:effectLst/>
              <a:latin typeface="-apple-system"/>
            </a:rPr>
            <a:t>Examine how these agencies should work together according to “Working Together to Safeguard Children 2023”.  </a:t>
          </a:r>
          <a:endParaRPr lang="en-GB" sz="2900" kern="1200" dirty="0">
            <a:solidFill>
              <a:schemeClr val="bg1"/>
            </a:solidFill>
          </a:endParaRPr>
        </a:p>
      </dsp:txBody>
      <dsp:txXfrm>
        <a:off x="8235965" y="0"/>
        <a:ext cx="2702716" cy="38476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91E69-49DE-4F1F-9019-A8782911DE2D}">
      <dsp:nvSpPr>
        <dsp:cNvPr id="0" name=""/>
        <dsp:cNvSpPr/>
      </dsp:nvSpPr>
      <dsp:spPr>
        <a:xfrm>
          <a:off x="0" y="16114"/>
          <a:ext cx="11099800" cy="911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Multi-agency work</a:t>
          </a:r>
        </a:p>
      </dsp:txBody>
      <dsp:txXfrm>
        <a:off x="44492" y="60606"/>
        <a:ext cx="11010816" cy="822446"/>
      </dsp:txXfrm>
    </dsp:sp>
    <dsp:sp modelId="{027B5DCF-6FD0-4E44-98B5-A7C90D49AA79}">
      <dsp:nvSpPr>
        <dsp:cNvPr id="0" name=""/>
        <dsp:cNvSpPr/>
      </dsp:nvSpPr>
      <dsp:spPr>
        <a:xfrm>
          <a:off x="0" y="927544"/>
          <a:ext cx="11099800" cy="1120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419" tIns="30480" rIns="170688" bIns="30480" numCol="1" spcCol="1270" anchor="t" anchorCtr="0">
          <a:noAutofit/>
        </a:bodyPr>
        <a:lstStyle/>
        <a:p>
          <a:pPr marL="228600" lvl="1" indent="-228600" algn="l" defTabSz="1066800">
            <a:lnSpc>
              <a:spcPct val="100000"/>
            </a:lnSpc>
            <a:spcBef>
              <a:spcPct val="0"/>
            </a:spcBef>
            <a:spcAft>
              <a:spcPct val="20000"/>
            </a:spcAft>
            <a:buChar char="•"/>
          </a:pPr>
          <a:r>
            <a:rPr lang="en-GB" sz="2400" kern="12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sp:txBody>
      <dsp:txXfrm>
        <a:off x="0" y="927544"/>
        <a:ext cx="11099800" cy="1120904"/>
      </dsp:txXfrm>
    </dsp:sp>
    <dsp:sp modelId="{2F15752E-456E-41F9-AB5E-20B583560A5C}">
      <dsp:nvSpPr>
        <dsp:cNvPr id="0" name=""/>
        <dsp:cNvSpPr/>
      </dsp:nvSpPr>
      <dsp:spPr>
        <a:xfrm>
          <a:off x="0" y="2048449"/>
          <a:ext cx="11099800" cy="911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Multi- disciplinary</a:t>
          </a:r>
        </a:p>
      </dsp:txBody>
      <dsp:txXfrm>
        <a:off x="44492" y="2092941"/>
        <a:ext cx="11010816" cy="822446"/>
      </dsp:txXfrm>
    </dsp:sp>
    <dsp:sp modelId="{F6B0FF9C-17C8-4723-912F-64A53C20327F}">
      <dsp:nvSpPr>
        <dsp:cNvPr id="0" name=""/>
        <dsp:cNvSpPr/>
      </dsp:nvSpPr>
      <dsp:spPr>
        <a:xfrm>
          <a:off x="0" y="2959879"/>
          <a:ext cx="11099800" cy="1376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419"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sz="2400" kern="1200" dirty="0"/>
        </a:p>
      </dsp:txBody>
      <dsp:txXfrm>
        <a:off x="0" y="2959879"/>
        <a:ext cx="11099800" cy="13765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904A2-E738-43EC-A2FF-E6F411101A4B}">
      <dsp:nvSpPr>
        <dsp:cNvPr id="0" name=""/>
        <dsp:cNvSpPr/>
      </dsp:nvSpPr>
      <dsp:spPr>
        <a:xfrm>
          <a:off x="2736" y="594274"/>
          <a:ext cx="2435337" cy="97413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Collaborate</a:t>
          </a:r>
        </a:p>
      </dsp:txBody>
      <dsp:txXfrm>
        <a:off x="489804" y="594274"/>
        <a:ext cx="1461202" cy="974135"/>
      </dsp:txXfrm>
    </dsp:sp>
    <dsp:sp modelId="{57D964E2-8D04-4BC7-8695-9B4E15F7D1D1}">
      <dsp:nvSpPr>
        <dsp:cNvPr id="0" name=""/>
        <dsp:cNvSpPr/>
      </dsp:nvSpPr>
      <dsp:spPr>
        <a:xfrm>
          <a:off x="2194540" y="594274"/>
          <a:ext cx="2435337" cy="974135"/>
        </a:xfrm>
        <a:prstGeom prst="chevron">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Learn</a:t>
          </a:r>
        </a:p>
      </dsp:txBody>
      <dsp:txXfrm>
        <a:off x="2681608" y="594274"/>
        <a:ext cx="1461202" cy="974135"/>
      </dsp:txXfrm>
    </dsp:sp>
    <dsp:sp modelId="{3E65A9F7-EC6E-4582-AF60-C31AB4D6E956}">
      <dsp:nvSpPr>
        <dsp:cNvPr id="0" name=""/>
        <dsp:cNvSpPr/>
      </dsp:nvSpPr>
      <dsp:spPr>
        <a:xfrm>
          <a:off x="4386344" y="594274"/>
          <a:ext cx="2435337" cy="974135"/>
        </a:xfrm>
        <a:prstGeom prst="chevron">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Resource</a:t>
          </a:r>
        </a:p>
      </dsp:txBody>
      <dsp:txXfrm>
        <a:off x="4873412" y="594274"/>
        <a:ext cx="1461202" cy="974135"/>
      </dsp:txXfrm>
    </dsp:sp>
    <dsp:sp modelId="{30820460-D736-4A76-B87F-762860BF8EB7}">
      <dsp:nvSpPr>
        <dsp:cNvPr id="0" name=""/>
        <dsp:cNvSpPr/>
      </dsp:nvSpPr>
      <dsp:spPr>
        <a:xfrm>
          <a:off x="6578148" y="594274"/>
          <a:ext cx="2435337" cy="974135"/>
        </a:xfrm>
        <a:prstGeom prst="chevron">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Include</a:t>
          </a:r>
        </a:p>
      </dsp:txBody>
      <dsp:txXfrm>
        <a:off x="7065216" y="594274"/>
        <a:ext cx="1461202" cy="974135"/>
      </dsp:txXfrm>
    </dsp:sp>
    <dsp:sp modelId="{34CFFD3A-E903-4DB0-8DBA-5F59BCF6BBE6}">
      <dsp:nvSpPr>
        <dsp:cNvPr id="0" name=""/>
        <dsp:cNvSpPr/>
      </dsp:nvSpPr>
      <dsp:spPr>
        <a:xfrm>
          <a:off x="8769951" y="594274"/>
          <a:ext cx="2435337" cy="974135"/>
        </a:xfrm>
        <a:prstGeom prst="chevron">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Mutual Challenge</a:t>
          </a:r>
        </a:p>
      </dsp:txBody>
      <dsp:txXfrm>
        <a:off x="9257019" y="594274"/>
        <a:ext cx="1461202" cy="97413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t>10/2/2024</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assets.publishing.service.gov.uk/media/65803fe31c0c2a000d18cf40/Working_together_to_safeguard_children_2023_-_statutory_guidance.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During this session we will examine the current UK guidance regarding the need to work in partnership with families and in a multi-disciplinary manner. We will introduce some of the agencies that can be involved in protecting young people and vulnerable individuals, examine how these agencies work together. As a future practitioner, you will also reflect on your own communication and relationship building skills.</a:t>
            </a:r>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are taken from the Working Together to Safeguard Children 2023 –</a:t>
            </a:r>
            <a:r>
              <a:rPr lang="en-GB" dirty="0">
                <a:hlinkClick r:id="rId3"/>
              </a:rPr>
              <a:t>childrhttps://assets.publishing.service.gov.uk/media/65803fe31c0c2a000d18cf40/Working_together_to_safeguard_children_2023_-_statutory_guidance.pdfen 2023: statutory guidance (publishing.service.gov.uk)</a:t>
            </a:r>
            <a:endParaRPr lang="en-GB" dirty="0"/>
          </a:p>
          <a:p>
            <a:endParaRPr lang="en-GB" dirty="0"/>
          </a:p>
          <a:p>
            <a:r>
              <a:rPr lang="en-GB" dirty="0"/>
              <a:t>Section 12 and section 14</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Children are clear about what they want from an effective safeguarding system: 12 14. Anyone working with children should see and speak to the child, listen to what they say, observe their behaviour, take their views seriously, and work with them and their families and the people who know them well when deciding how to support their needs. Practitioners should also be aware that children may find it difficult to always speak about what they need, what is happening to them or what has happened to them. Legal duties under the Equality Act 20106 must be complied with, including putting special provision in place to support dialogue with children who may not be able to convey their wishes and feelings as they may want to. This might include, for example, those who have communication difficulties, unaccompanied children, refugees, those children who are victims of modern slavery and/or trafficking and those who do not speak English or for whom English is not their first language. 6 Equality Act 2010 </a:t>
            </a:r>
          </a:p>
          <a:p>
            <a:endParaRPr lang="en-GB" dirty="0"/>
          </a:p>
          <a:p>
            <a:r>
              <a:rPr lang="en-GB" dirty="0"/>
              <a:t>Children have said that they need: • vigilance: to have adults notice when things are troubling them • understanding and action: to understand what is happening; to be heard and understood; and to have that understanding acted upon • stability: to be able to develop an ongoing stable relationship of trust with those helping them • respect: to be treated with the expectation that they are competent rather than not • information and engagement: to be informed about, and involved in procedures, decisions, concerns and plans • explanation: to be informed of the outcome of assessments, and decisions and reasons when their views have not met with a positive response • support: to be provided with support in their own right as well as a member of their family • advocacy: to be provided with advocacy to assist them in putting forward their views • protection: to be protected against all forms of abuse, exploitation, and discrimination, and the right to special protection and help if a refugee</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6</a:t>
            </a:fld>
            <a:endParaRPr lang="en-GB" dirty="0"/>
          </a:p>
        </p:txBody>
      </p:sp>
    </p:spTree>
    <p:extLst>
      <p:ext uri="{BB962C8B-B14F-4D97-AF65-F5344CB8AC3E}">
        <p14:creationId xmlns:p14="http://schemas.microsoft.com/office/powerpoint/2010/main" val="3793546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for working with parents and carers 18. In the context of a child-centred approach, all practitioners should work in partnership with parents and carers as far as possible. Parents and carers need to understand what is happening, what they can expect from the help and support provided, what is expected of them and be supported to say what they think. This is particularly important when there is reasonable cause to suspect that a child is suffering, or is likely to suffer, significant harm, whether the harm is from inside or outside the home including online. Working collaboratively will mean parents and carers have the best chance of making changes, and practitioners can make fair and accurate decisions about how to support children and keep them safe. While collaborative relationships between practitioners and, parents and carers are important, the wishes and feelings of the child and what is in their best interest remain central to decision-making. Practitioners need to be particularly skilled in engaging and working with parents and carers whom services have found difficult to engage. Some examples may be parents and carers of disabled children, parents, and carers whose children are at risk of, or experiencing, harm from outside the home, fathers, and male carers, and those who are neurodivergent. Practitioners also need to recognise, engage, and work with parents and carers who are unwilling or unable to engage with services. Four principles underpin work with parents and carers: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7</a:t>
            </a:fld>
            <a:endParaRPr lang="en-GB" dirty="0"/>
          </a:p>
        </p:txBody>
      </p:sp>
    </p:spTree>
    <p:extLst>
      <p:ext uri="{BB962C8B-B14F-4D97-AF65-F5344CB8AC3E}">
        <p14:creationId xmlns:p14="http://schemas.microsoft.com/office/powerpoint/2010/main" val="1605028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Four principles underpin work with parents and carers:</a:t>
            </a:r>
          </a:p>
          <a:p>
            <a:endParaRPr lang="en-GB" dirty="0"/>
          </a:p>
          <a:p>
            <a:r>
              <a:rPr lang="en-GB" dirty="0"/>
              <a:t>Effective partnership working with parents and carers happens when practitioners build strong, positive, trusting, and co-operative relationships by: </a:t>
            </a:r>
          </a:p>
          <a:p>
            <a:r>
              <a:rPr lang="en-GB" dirty="0"/>
              <a:t>approaching families and their wider family networks and communities with empathy, respect, compassion, and creativity </a:t>
            </a:r>
          </a:p>
          <a:p>
            <a:r>
              <a:rPr lang="en-GB" dirty="0"/>
              <a:t>avoiding reinforcing family shame, suffering, and blaming </a:t>
            </a:r>
          </a:p>
          <a:p>
            <a:r>
              <a:rPr lang="en-GB" dirty="0"/>
              <a:t>using strength-based approaches, working with parents and carers to identify what is working well and how their strengths could support them to effect positive change </a:t>
            </a:r>
          </a:p>
          <a:p>
            <a:endParaRPr lang="en-GB" dirty="0"/>
          </a:p>
          <a:p>
            <a:r>
              <a:rPr lang="en-GB" dirty="0"/>
              <a:t>ensuring they work sensitively with parents, carers, and children, to identify and understand the impact of adversity and trauma in their lives.</a:t>
            </a:r>
          </a:p>
          <a:p>
            <a:endParaRPr lang="en-GB" dirty="0"/>
          </a:p>
          <a:p>
            <a:r>
              <a:rPr lang="en-GB" dirty="0"/>
              <a:t>adapting their responses to meet the diverse needs of parents and carers, including fathers and male carers, and the specific challenges being faced, including parents and carers of disabled children, and where harm is outside the home</a:t>
            </a:r>
          </a:p>
          <a:p>
            <a:endParaRPr lang="en-GB" dirty="0"/>
          </a:p>
          <a:p>
            <a:r>
              <a:rPr lang="en-GB" dirty="0" err="1"/>
              <a:t>ituation</a:t>
            </a:r>
            <a:r>
              <a:rPr lang="en-GB" dirty="0"/>
              <a:t>, ability, education, sex, ages and sexual orientation, and potential barriers these create in seeking and accessing help and support</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2873132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Practitioners should ensure that all materials provided to children, parents, carers, and families are jargon free, developmentally appropriate and in a format that is easily understood.</a:t>
            </a:r>
          </a:p>
          <a:p>
            <a:endParaRPr lang="en-GB" dirty="0"/>
          </a:p>
          <a:p>
            <a:r>
              <a:rPr lang="en-GB" dirty="0"/>
              <a:t>Where appropriate, material provided to children, parents, carers, and families should be made accessible and translated into their first language if necessary</a:t>
            </a:r>
          </a:p>
          <a:p>
            <a:endParaRPr lang="en-GB" dirty="0"/>
          </a:p>
          <a:p>
            <a:r>
              <a:rPr lang="en-GB" dirty="0"/>
              <a:t>Professional interpreters should be provided where needed.</a:t>
            </a:r>
          </a:p>
          <a:p>
            <a:endParaRPr lang="en-GB" dirty="0"/>
          </a:p>
          <a:p>
            <a:r>
              <a:rPr lang="en-GB" dirty="0"/>
              <a:t>. Practitioners should not need to rely on family members or partners for interpretation services, including British Sign Language.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3384879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Practitioners should ensure that all materials provided to children, parents, carers, and families are jargon free, developmentally appropriate and in a format that is easily understood.</a:t>
            </a:r>
          </a:p>
          <a:p>
            <a:endParaRPr lang="en-GB" dirty="0"/>
          </a:p>
          <a:p>
            <a:r>
              <a:rPr lang="en-GB" dirty="0"/>
              <a:t>Where appropriate, material provided to children, parents, carers, and families should be made accessible and translated into their first language if necessary</a:t>
            </a:r>
          </a:p>
          <a:p>
            <a:endParaRPr lang="en-GB" dirty="0"/>
          </a:p>
          <a:p>
            <a:r>
              <a:rPr lang="en-GB" dirty="0"/>
              <a:t>Professional interpreters should be provided where needed.</a:t>
            </a:r>
          </a:p>
          <a:p>
            <a:endParaRPr lang="en-GB" dirty="0"/>
          </a:p>
          <a:p>
            <a:r>
              <a:rPr lang="en-GB" dirty="0"/>
              <a:t>. Practitioners should not need to rely on family members or partners for interpretation services, including British Sign Language. </a:t>
            </a:r>
          </a:p>
          <a:p>
            <a:endParaRPr lang="en-GB" dirty="0"/>
          </a:p>
          <a:p>
            <a:r>
              <a:rPr lang="en-GB" dirty="0"/>
              <a:t>Practitioners empower parents and carers to participate in decision-making to help, support and protect children by: </a:t>
            </a:r>
          </a:p>
          <a:p>
            <a:r>
              <a:rPr lang="en-GB" dirty="0"/>
              <a:t>creating a culture of “no surprises”, for example, making parents and carers aware of who will attend meetings and discussions, if the child will be invited to participate and the format of the meeting or discussion</a:t>
            </a:r>
          </a:p>
          <a:p>
            <a:endParaRPr lang="en-GB" dirty="0"/>
          </a:p>
          <a:p>
            <a:r>
              <a:rPr lang="en-GB" dirty="0"/>
              <a:t>explaining that parents and carers can bring a family member, a friend or supporter to meetings </a:t>
            </a:r>
          </a:p>
          <a:p>
            <a:endParaRPr lang="en-GB" dirty="0"/>
          </a:p>
          <a:p>
            <a:r>
              <a:rPr lang="en-GB" dirty="0"/>
              <a:t>giving parents and carers adequate preparation at every stage, relevant information, a safe and appropriate environment for participation and suitable access arrangements</a:t>
            </a:r>
          </a:p>
          <a:p>
            <a:endParaRPr lang="en-GB" dirty="0"/>
          </a:p>
          <a:p>
            <a:r>
              <a:rPr lang="en-GB" dirty="0"/>
              <a:t>signposting parents and carers to sources of help and support available locally or through the local authority</a:t>
            </a:r>
          </a:p>
          <a:p>
            <a:endParaRPr lang="en-GB" dirty="0"/>
          </a:p>
          <a:p>
            <a:r>
              <a:rPr lang="en-GB" dirty="0"/>
              <a:t>helping parents and carers to understand what the issues are and how these impact on the child, what decisions could be made, what changes need to be made, why and how, timescales and possible outcomes</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10</a:t>
            </a:fld>
            <a:endParaRPr lang="en-GB" dirty="0"/>
          </a:p>
        </p:txBody>
      </p:sp>
    </p:spTree>
    <p:extLst>
      <p:ext uri="{BB962C8B-B14F-4D97-AF65-F5344CB8AC3E}">
        <p14:creationId xmlns:p14="http://schemas.microsoft.com/office/powerpoint/2010/main" val="3304722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Practitioners should ensure that all materials provided to children, parents, carers, and families are jargon free, developmentally appropriate and in a format that is easily understood.</a:t>
            </a:r>
          </a:p>
          <a:p>
            <a:endParaRPr lang="en-GB" dirty="0"/>
          </a:p>
          <a:p>
            <a:r>
              <a:rPr lang="en-GB" dirty="0"/>
              <a:t>Where appropriate, material provided to children, parents, carers, and families should be made accessible and translated into their first language if necessary</a:t>
            </a:r>
          </a:p>
          <a:p>
            <a:endParaRPr lang="en-GB" dirty="0"/>
          </a:p>
          <a:p>
            <a:r>
              <a:rPr lang="en-GB" dirty="0"/>
              <a:t>Professional interpreters should be provided where needed.</a:t>
            </a:r>
          </a:p>
          <a:p>
            <a:endParaRPr lang="en-GB" dirty="0"/>
          </a:p>
          <a:p>
            <a:r>
              <a:rPr lang="en-GB" dirty="0"/>
              <a:t>. Practitioners should not need to rely on family members or partners for interpretation services, including British Sign Language. </a:t>
            </a:r>
          </a:p>
          <a:p>
            <a:endParaRPr lang="en-GB" dirty="0"/>
          </a:p>
          <a:p>
            <a:r>
              <a:rPr lang="en-GB" dirty="0"/>
              <a:t>Practitioners empower parents and carers to participate in decision-making to help, support and protect children by: </a:t>
            </a:r>
          </a:p>
          <a:p>
            <a:r>
              <a:rPr lang="en-GB" dirty="0"/>
              <a:t>creating a culture of “no surprises”, for example, making parents and carers aware of who will attend meetings and discussions, if the child will be invited to participate and the format of the meeting or discussion</a:t>
            </a:r>
          </a:p>
          <a:p>
            <a:endParaRPr lang="en-GB" dirty="0"/>
          </a:p>
          <a:p>
            <a:r>
              <a:rPr lang="en-GB" dirty="0"/>
              <a:t>explaining that parents and carers can bring a family member, a friend or supporter to meetings </a:t>
            </a:r>
          </a:p>
          <a:p>
            <a:endParaRPr lang="en-GB" dirty="0"/>
          </a:p>
          <a:p>
            <a:r>
              <a:rPr lang="en-GB" dirty="0"/>
              <a:t>giving parents and carers adequate preparation at every stage, relevant information, a safe and appropriate environment for participation and suitable access arrangements</a:t>
            </a:r>
          </a:p>
          <a:p>
            <a:endParaRPr lang="en-GB" dirty="0"/>
          </a:p>
          <a:p>
            <a:r>
              <a:rPr lang="en-GB" dirty="0"/>
              <a:t>signposting parents and carers to sources of help and support available locally or through the local authority</a:t>
            </a:r>
          </a:p>
          <a:p>
            <a:endParaRPr lang="en-GB" dirty="0"/>
          </a:p>
          <a:p>
            <a:r>
              <a:rPr lang="en-GB" dirty="0"/>
              <a:t>helping parents and carers to understand what the issues are and how these impact on the child, what decisions could be made, what changes need to be made, why and how, timescales and possible outcomes</a:t>
            </a:r>
          </a:p>
          <a:p>
            <a:endParaRPr lang="en-GB" dirty="0"/>
          </a:p>
          <a:p>
            <a:r>
              <a:rPr lang="en-GB" dirty="0" err="1"/>
              <a:t>ractitioners</a:t>
            </a:r>
            <a:r>
              <a:rPr lang="en-GB" dirty="0"/>
              <a:t> involve parents, carers, families, and local communities in designing processes that affect them, including those focused on safeguarding children. </a:t>
            </a:r>
          </a:p>
          <a:p>
            <a:endParaRPr lang="en-GB" dirty="0"/>
          </a:p>
          <a:p>
            <a:r>
              <a:rPr lang="en-GB" dirty="0"/>
              <a:t>They value their contributions, expertise and knowledge reflecting them in service design</a:t>
            </a:r>
          </a:p>
          <a:p>
            <a:endParaRPr lang="en-GB" dirty="0"/>
          </a:p>
          <a:p>
            <a:r>
              <a:rPr lang="en-GB" dirty="0"/>
              <a:t>continuously seek feedback from parents, carers, family networks, children, and local communities to inform service improvements.</a:t>
            </a:r>
          </a:p>
          <a:p>
            <a:endParaRPr lang="en-GB" dirty="0"/>
          </a:p>
          <a:p>
            <a:r>
              <a:rPr lang="en-GB" dirty="0"/>
              <a:t>Practitioners use feedback from parents and carers to reflect on their own practice.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11</a:t>
            </a:fld>
            <a:endParaRPr lang="en-GB" dirty="0"/>
          </a:p>
        </p:txBody>
      </p:sp>
    </p:spTree>
    <p:extLst>
      <p:ext uri="{BB962C8B-B14F-4D97-AF65-F5344CB8AC3E}">
        <p14:creationId xmlns:p14="http://schemas.microsoft.com/office/powerpoint/2010/main" val="1620235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12</a:t>
            </a:fld>
            <a:endParaRPr lang="en-GB" dirty="0"/>
          </a:p>
        </p:txBody>
      </p:sp>
    </p:spTree>
    <p:extLst>
      <p:ext uri="{BB962C8B-B14F-4D97-AF65-F5344CB8AC3E}">
        <p14:creationId xmlns:p14="http://schemas.microsoft.com/office/powerpoint/2010/main" val="474915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local authorities, health services, probation services, youth offending services, education providers and childcare settings, and voluntary and third sector organisations</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14</a:t>
            </a:fld>
            <a:endParaRPr lang="en-GB" noProof="0" dirty="0"/>
          </a:p>
        </p:txBody>
      </p:sp>
    </p:spTree>
    <p:extLst>
      <p:ext uri="{BB962C8B-B14F-4D97-AF65-F5344CB8AC3E}">
        <p14:creationId xmlns:p14="http://schemas.microsoft.com/office/powerpoint/2010/main" val="766943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strategic leaders direct practice</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15</a:t>
            </a:fld>
            <a:endParaRPr lang="en-GB" noProof="0" dirty="0"/>
          </a:p>
        </p:txBody>
      </p:sp>
    </p:spTree>
    <p:extLst>
      <p:ext uri="{BB962C8B-B14F-4D97-AF65-F5344CB8AC3E}">
        <p14:creationId xmlns:p14="http://schemas.microsoft.com/office/powerpoint/2010/main" val="978948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Those in direct practice may include frontline social workers, health visitors, police constables, teachers and those working in the voluntary and community sector. </a:t>
            </a:r>
          </a:p>
          <a:p>
            <a:endParaRPr lang="en-GB" dirty="0"/>
          </a:p>
          <a:p>
            <a:r>
              <a:rPr lang="en-GB" dirty="0"/>
              <a:t>Section 27 outlines the expectations for direct practitioners </a:t>
            </a:r>
          </a:p>
          <a:p>
            <a:r>
              <a:rPr lang="en-GB" dirty="0"/>
              <a:t>Multi-agency expectations for direct practice are as follows: • Collaborate: practitioners working with the same child and family share information to get a complete picture of what life is like for the child. Collectively, they ensure the child’s voice is at the centre and the right support is provided • Learn: practitioners learn together by drawing on the best available evidence from their individual fields and sharing their diverse perspectives during regular shared reflection on a child’s development, experiences, and outcomes • Resource: practitioners build strong relationships across agencies and disciplines to ensure they support and protect the children with whom they work • Include: practitioners recognise the differences between, and are confident to respond to, circumstances where children experience adversity due to economic and social circumstances and acute family stress, and situations where children face harm due to parental abuse and neglect • Mutual challenge: practitioners challenge themselves and each other, question each other’s assumptions, and seek to resolve differences of opinion in a restorative and respectful way</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16</a:t>
            </a:fld>
            <a:endParaRPr lang="en-GB" noProof="0" dirty="0"/>
          </a:p>
        </p:txBody>
      </p:sp>
    </p:spTree>
    <p:extLst>
      <p:ext uri="{BB962C8B-B14F-4D97-AF65-F5344CB8AC3E}">
        <p14:creationId xmlns:p14="http://schemas.microsoft.com/office/powerpoint/2010/main" val="33665585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 important information about a child and family</a:t>
            </a:r>
          </a:p>
          <a:p>
            <a:r>
              <a:rPr lang="en-GB" dirty="0"/>
              <a:t>analyse their needs and/or the nature and level of any risk and harm being suffered by the child, including where harm or risk of harm is from outside the home</a:t>
            </a:r>
          </a:p>
          <a:p>
            <a:r>
              <a:rPr lang="en-GB" dirty="0"/>
              <a:t>decide whether the child is a child in need (section 17) or is suffering or likely to suffer significant harm (section 47)</a:t>
            </a:r>
          </a:p>
          <a:p>
            <a:r>
              <a:rPr lang="en-GB" dirty="0"/>
              <a:t>provide support to address those needs to improve the child’s outcomes and welfare and where necessary to make them safe</a:t>
            </a:r>
          </a:p>
          <a:p>
            <a:r>
              <a:rPr lang="en-GB" dirty="0"/>
              <a:t>identify support from within the family network</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18</a:t>
            </a:fld>
            <a:endParaRPr lang="en-GB" noProof="0" dirty="0"/>
          </a:p>
        </p:txBody>
      </p:sp>
    </p:spTree>
    <p:extLst>
      <p:ext uri="{BB962C8B-B14F-4D97-AF65-F5344CB8AC3E}">
        <p14:creationId xmlns:p14="http://schemas.microsoft.com/office/powerpoint/2010/main" val="1452957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https://www.youtube.com/watch?v=hZumILh12_c</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19</a:t>
            </a:fld>
            <a:endParaRPr lang="en-GB" noProof="0" dirty="0"/>
          </a:p>
        </p:txBody>
      </p:sp>
    </p:spTree>
    <p:extLst>
      <p:ext uri="{BB962C8B-B14F-4D97-AF65-F5344CB8AC3E}">
        <p14:creationId xmlns:p14="http://schemas.microsoft.com/office/powerpoint/2010/main" val="32502730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has shown that taking a systematic approach to enquiries using a conceptual model is the best way to deliver a comprehensive assessment for all children. An example of such a model is set out in the diagram below. It investigates three domains: • the child’s developmental needs • the capacity of parents or carers (resident and non-resident) and any other adults living in the household to respond to those needs 74 75 • the impact and influence of the family network and any other adults living in the household as well as community and environmental circumstances</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20</a:t>
            </a:fld>
            <a:endParaRPr lang="en-GB" noProof="0" dirty="0"/>
          </a:p>
        </p:txBody>
      </p:sp>
    </p:spTree>
    <p:extLst>
      <p:ext uri="{BB962C8B-B14F-4D97-AF65-F5344CB8AC3E}">
        <p14:creationId xmlns:p14="http://schemas.microsoft.com/office/powerpoint/2010/main" val="13759616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22</a:t>
            </a:fld>
            <a:endParaRPr lang="en-GB" dirty="0"/>
          </a:p>
        </p:txBody>
      </p:sp>
    </p:spTree>
    <p:extLst>
      <p:ext uri="{BB962C8B-B14F-4D97-AF65-F5344CB8AC3E}">
        <p14:creationId xmlns:p14="http://schemas.microsoft.com/office/powerpoint/2010/main" val="12402633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UWTSd</a:t>
            </a:r>
            <a:r>
              <a:rPr lang="en-US" dirty="0">
                <a:ea typeface="Calibri"/>
                <a:cs typeface="Calibri"/>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23</a:t>
            </a:fld>
            <a:endParaRPr lang="en-US"/>
          </a:p>
        </p:txBody>
      </p:sp>
    </p:spTree>
    <p:extLst>
      <p:ext uri="{BB962C8B-B14F-4D97-AF65-F5344CB8AC3E}">
        <p14:creationId xmlns:p14="http://schemas.microsoft.com/office/powerpoint/2010/main" val="1838328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24</a:t>
            </a:fld>
            <a:endParaRPr lang="en-GB"/>
          </a:p>
        </p:txBody>
      </p:sp>
    </p:spTree>
    <p:extLst>
      <p:ext uri="{BB962C8B-B14F-4D97-AF65-F5344CB8AC3E}">
        <p14:creationId xmlns:p14="http://schemas.microsoft.com/office/powerpoint/2010/main" val="3787907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g"/><Relationship Id="rId1" Type="http://schemas.openxmlformats.org/officeDocument/2006/relationships/slideMaster" Target="../slideMasters/slideMaster4.xml"/><Relationship Id="rId4" Type="http://schemas.openxmlformats.org/officeDocument/2006/relationships/image" Target="../media/image22.svg"/></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1232839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02/10/2024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719859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02/10/2024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6659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02/10/2024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0787344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02/10/2024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681301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02/10/2024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10658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02/10/2024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5245751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02/10/2024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9363835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02/10/2024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5482542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986951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02/10/2024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5456116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02/10/2024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13471942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4.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4.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2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2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hyperlink" Target="https://svgsilh.com/image/1353240.html" TargetMode="External"/><Relationship Id="rId5" Type="http://schemas.openxmlformats.org/officeDocument/2006/relationships/image" Target="../media/image41.svg"/><Relationship Id="rId4" Type="http://schemas.openxmlformats.org/officeDocument/2006/relationships/image" Target="../media/image40.png"/></Relationships>
</file>

<file path=ppt/slides/_rels/slide4.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5.sv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46.png"/></Relationships>
</file>

<file path=ppt/slides/_rels/slide7.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image" Target="../media/image5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34.xml"/><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notesSlide" Target="../notesSlides/notesSlide13.xml"/><Relationship Id="rId1" Type="http://schemas.openxmlformats.org/officeDocument/2006/relationships/slideLayout" Target="../slideLayouts/slideLayout35.xml"/><Relationship Id="rId6" Type="http://schemas.openxmlformats.org/officeDocument/2006/relationships/image" Target="../media/image57.jpeg"/><Relationship Id="rId5" Type="http://schemas.openxmlformats.org/officeDocument/2006/relationships/image" Target="../media/image56.jpeg"/><Relationship Id="rId10" Type="http://schemas.openxmlformats.org/officeDocument/2006/relationships/image" Target="../media/image61.jpeg"/><Relationship Id="rId4" Type="http://schemas.openxmlformats.org/officeDocument/2006/relationships/image" Target="../media/image55.png"/><Relationship Id="rId9" Type="http://schemas.openxmlformats.org/officeDocument/2006/relationships/image" Target="../media/image60.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3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61.jpeg"/><Relationship Id="rId1" Type="http://schemas.openxmlformats.org/officeDocument/2006/relationships/slideLayout" Target="../slideLayouts/slideLayout14.xml"/><Relationship Id="rId4" Type="http://schemas.openxmlformats.org/officeDocument/2006/relationships/image" Target="../media/image56.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6.xml"/><Relationship Id="rId1" Type="http://schemas.openxmlformats.org/officeDocument/2006/relationships/video" Target="https://www.youtube.com/embed/hZumILh12_c?feature=oembed" TargetMode="External"/><Relationship Id="rId4" Type="http://schemas.openxmlformats.org/officeDocument/2006/relationships/image" Target="../media/image62.jpeg"/></Relationships>
</file>

<file path=ppt/slides/_rels/slide2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0.xml"/><Relationship Id="rId1" Type="http://schemas.openxmlformats.org/officeDocument/2006/relationships/slideLayout" Target="../slideLayouts/slideLayout29.xml"/><Relationship Id="rId5" Type="http://schemas.openxmlformats.org/officeDocument/2006/relationships/image" Target="../media/image66.jpeg"/><Relationship Id="rId4" Type="http://schemas.openxmlformats.org/officeDocument/2006/relationships/hyperlink" Target="https://moodle.uwtsd.ac.uk/course/view.php?id=11455"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2338511"/>
            <a:ext cx="10803903" cy="1090489"/>
          </a:xfrm>
        </p:spPr>
        <p:txBody>
          <a:bodyPr/>
          <a:lstStyle/>
          <a:p>
            <a:pPr marL="0" indent="0" algn="ctr">
              <a:buNone/>
            </a:pPr>
            <a:r>
              <a:rPr lang="en-GB" sz="5400" dirty="0">
                <a:solidFill>
                  <a:schemeClr val="bg1"/>
                </a:solidFill>
                <a:ea typeface="Calibri"/>
                <a:cs typeface="Calibri"/>
              </a:rPr>
              <a:t>Week 4 – Working in Partnership</a:t>
            </a:r>
            <a:endParaRPr lang="en-GB" sz="3600" dirty="0">
              <a:solidFill>
                <a:schemeClr val="bg1"/>
              </a:solidFill>
              <a:ea typeface="Calibri"/>
              <a:cs typeface="Calibri"/>
            </a:endParaRPr>
          </a:p>
        </p:txBody>
      </p:sp>
      <p:sp>
        <p:nvSpPr>
          <p:cNvPr id="3" name="Subtitle 2">
            <a:extLst>
              <a:ext uri="{FF2B5EF4-FFF2-40B4-BE49-F238E27FC236}">
                <a16:creationId xmlns:a16="http://schemas.microsoft.com/office/drawing/2014/main" id="{CFC0CDC3-F375-9A44-4E91-307C5BFA6FE4}"/>
              </a:ext>
            </a:extLst>
          </p:cNvPr>
          <p:cNvSpPr txBox="1">
            <a:spLocks/>
          </p:cNvSpPr>
          <p:nvPr/>
        </p:nvSpPr>
        <p:spPr>
          <a:xfrm flipH="1">
            <a:off x="5476808" y="3569712"/>
            <a:ext cx="1804524" cy="1848129"/>
          </a:xfrm>
          <a:prstGeom prst="rect">
            <a:avLst/>
          </a:prstGeom>
        </p:spPr>
        <p:txBody>
          <a:bodyPr vert="horz" wrap="none" lIns="0" tIns="0" rIns="0" bIns="0" rtlCol="0" anchor="t"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bg2"/>
                </a:solidFill>
              </a:rPr>
              <a:t>BMHP5021_BIRM</a:t>
            </a:r>
          </a:p>
          <a:p>
            <a:pPr marL="0" indent="0" algn="ctr">
              <a:buNone/>
            </a:pPr>
            <a:r>
              <a:rPr lang="en-GB" b="1" dirty="0">
                <a:solidFill>
                  <a:schemeClr val="bg2"/>
                </a:solidFill>
                <a:latin typeface="Arial" panose="020B0604020202020204" pitchFamily="34" charset="0"/>
                <a:cs typeface="Arial" panose="020B0604020202020204" pitchFamily="34" charset="0"/>
              </a:rPr>
              <a:t>Protecting and Supporting </a:t>
            </a:r>
          </a:p>
          <a:p>
            <a:pPr marL="0" indent="0" algn="ctr">
              <a:buNone/>
            </a:pPr>
            <a:r>
              <a:rPr lang="en-GB" b="1" dirty="0">
                <a:solidFill>
                  <a:schemeClr val="bg2"/>
                </a:solidFill>
                <a:latin typeface="Arial" panose="020B0604020202020204" pitchFamily="34" charset="0"/>
                <a:cs typeface="Arial" panose="020B0604020202020204" pitchFamily="34" charset="0"/>
              </a:rPr>
              <a:t>Families in Health and Care </a:t>
            </a:r>
          </a:p>
          <a:p>
            <a:pPr marL="0" indent="0" algn="ctr">
              <a:buNone/>
            </a:pPr>
            <a:r>
              <a:rPr lang="en-GB" b="1" dirty="0">
                <a:solidFill>
                  <a:schemeClr val="bg2"/>
                </a:solidFill>
                <a:latin typeface="Arial" panose="020B0604020202020204" pitchFamily="34" charset="0"/>
                <a:cs typeface="Arial" panose="020B0604020202020204" pitchFamily="34" charset="0"/>
              </a:rPr>
              <a:t>(BMHP5021_BIRM)</a:t>
            </a:r>
          </a:p>
          <a:p>
            <a:endParaRPr lang="en-GB" dirty="0"/>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7F1D937F-0738-172B-DDF2-678C49131883}"/>
              </a:ext>
            </a:extLst>
          </p:cNvPr>
          <p:cNvGraphicFramePr/>
          <p:nvPr/>
        </p:nvGraphicFramePr>
        <p:xfrm>
          <a:off x="463139" y="1531917"/>
          <a:ext cx="11139055" cy="3847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1C997910-0D90-E574-C102-9583E5BEC180}"/>
              </a:ext>
            </a:extLst>
          </p:cNvPr>
          <p:cNvSpPr txBox="1"/>
          <p:nvPr/>
        </p:nvSpPr>
        <p:spPr>
          <a:xfrm>
            <a:off x="604266" y="546265"/>
            <a:ext cx="7364077" cy="646331"/>
          </a:xfrm>
          <a:prstGeom prst="rect">
            <a:avLst/>
          </a:prstGeom>
          <a:solidFill>
            <a:schemeClr val="bg2"/>
          </a:solidFill>
        </p:spPr>
        <p:txBody>
          <a:bodyPr wrap="square" rtlCol="0">
            <a:spAutoFit/>
          </a:bodyPr>
          <a:lstStyle/>
          <a:p>
            <a:r>
              <a:rPr lang="en-GB" sz="3600" dirty="0">
                <a:latin typeface="Arial" panose="020B0604020202020204" pitchFamily="34" charset="0"/>
                <a:cs typeface="Arial" panose="020B0604020202020204" pitchFamily="34" charset="0"/>
              </a:rPr>
              <a:t>During this session we will</a:t>
            </a:r>
            <a:r>
              <a:rPr lang="en-GB" dirty="0"/>
              <a:t>…</a:t>
            </a:r>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solidFill>
            <a:schemeClr val="tx2"/>
          </a:solidFill>
        </p:spPr>
        <p:txBody>
          <a:bodyPr rtlCol="0">
            <a:normAutofit/>
          </a:bodyPr>
          <a:lstStyle/>
          <a:p>
            <a:pPr algn="ctr" rtl="0"/>
            <a:r>
              <a:rPr lang="en-GB" sz="4400" dirty="0">
                <a:solidFill>
                  <a:schemeClr val="bg1"/>
                </a:solidFill>
                <a:latin typeface="Arial" panose="020B0604020202020204" pitchFamily="34" charset="0"/>
                <a:cs typeface="Arial" panose="020B0604020202020204" pitchFamily="34" charset="0"/>
              </a:rPr>
              <a:t>What is working in partnership?</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idx="1"/>
          </p:nvPr>
        </p:nvSpPr>
        <p:spPr>
          <a:xfrm>
            <a:off x="3826933" y="1825625"/>
            <a:ext cx="8013133" cy="3575934"/>
          </a:xfrm>
        </p:spPr>
        <p:txBody>
          <a:bodyPr rtlCol="0">
            <a:normAutofit/>
          </a:bodyPr>
          <a:lstStyle/>
          <a:p>
            <a:pPr rtl="0"/>
            <a:r>
              <a:rPr lang="en-GB" sz="2400" dirty="0">
                <a:latin typeface="Arial" panose="020B0604020202020204" pitchFamily="34" charset="0"/>
                <a:cs typeface="Arial" panose="020B0604020202020204" pitchFamily="34" charset="0"/>
              </a:rPr>
              <a:t>Successful outcomes for children depend on strong </a:t>
            </a:r>
            <a:r>
              <a:rPr lang="en-GB" sz="2400" b="1" dirty="0">
                <a:latin typeface="Arial" panose="020B0604020202020204" pitchFamily="34" charset="0"/>
                <a:cs typeface="Arial" panose="020B0604020202020204" pitchFamily="34" charset="0"/>
              </a:rPr>
              <a:t>partnership</a:t>
            </a:r>
            <a:r>
              <a:rPr lang="en-GB" sz="2400" dirty="0">
                <a:latin typeface="Arial" panose="020B0604020202020204" pitchFamily="34" charset="0"/>
                <a:cs typeface="Arial" panose="020B0604020202020204" pitchFamily="34" charset="0"/>
              </a:rPr>
              <a:t> working between parents/carers and the practitioners working with them. Practitioners should take a child-centred approach to meeting the needs of the whole family. </a:t>
            </a:r>
          </a:p>
          <a:p>
            <a:pPr algn="r" rtl="0"/>
            <a:r>
              <a:rPr lang="en-GB" sz="2000" dirty="0">
                <a:latin typeface="Arial" panose="020B0604020202020204" pitchFamily="34" charset="0"/>
                <a:cs typeface="Arial" panose="020B0604020202020204" pitchFamily="34" charset="0"/>
              </a:rPr>
              <a:t>(Working together to Safeguard Children, 2023, section 10)</a:t>
            </a:r>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3</a:t>
            </a:fld>
            <a:endParaRPr lang="en-GB" dirty="0">
              <a:solidFill>
                <a:schemeClr val="bg1"/>
              </a:solidFill>
            </a:endParaRPr>
          </a:p>
        </p:txBody>
      </p:sp>
      <p:pic>
        <p:nvPicPr>
          <p:cNvPr id="3" name="Picture 2" descr="A close up of black text&#10;&#10;Description automatically generated">
            <a:extLst>
              <a:ext uri="{FF2B5EF4-FFF2-40B4-BE49-F238E27FC236}">
                <a16:creationId xmlns:a16="http://schemas.microsoft.com/office/drawing/2014/main" id="{0E3381E9-FC92-A533-7025-F0F1E09D97BF}"/>
              </a:ext>
            </a:extLst>
          </p:cNvPr>
          <p:cNvPicPr>
            <a:picLocks noChangeAspect="1"/>
          </p:cNvPicPr>
          <p:nvPr/>
        </p:nvPicPr>
        <p:blipFill>
          <a:blip r:embed="rId3"/>
          <a:stretch>
            <a:fillRect/>
          </a:stretch>
        </p:blipFill>
        <p:spPr>
          <a:xfrm>
            <a:off x="604266" y="5806249"/>
            <a:ext cx="2095500" cy="695325"/>
          </a:xfrm>
          <a:prstGeom prst="rect">
            <a:avLst/>
          </a:prstGeom>
        </p:spPr>
      </p:pic>
      <p:pic>
        <p:nvPicPr>
          <p:cNvPr id="9" name="Graphic 8">
            <a:extLst>
              <a:ext uri="{FF2B5EF4-FFF2-40B4-BE49-F238E27FC236}">
                <a16:creationId xmlns:a16="http://schemas.microsoft.com/office/drawing/2014/main" id="{64FCFABE-8AFE-6359-AB71-C5BE5D8B52FE}"/>
              </a:ext>
            </a:extLst>
          </p:cNvPr>
          <p:cNvPicPr>
            <a:picLocks noChangeAspect="1"/>
          </p:cNvPicPr>
          <p:nvPr/>
        </p:nvPicPr>
        <p:blipFill rotWithShape="1">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rcRect b="17579"/>
          <a:stretch/>
        </p:blipFill>
        <p:spPr>
          <a:xfrm>
            <a:off x="0" y="2452707"/>
            <a:ext cx="6756320" cy="3328142"/>
          </a:xfrm>
          <a:prstGeom prst="rect">
            <a:avLst/>
          </a:prstGeom>
        </p:spPr>
      </p:pic>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solidFill>
            <a:schemeClr val="accent2"/>
          </a:solidFill>
        </p:spPr>
        <p:txBody>
          <a:bodyPr rtlCol="0">
            <a:normAutofit/>
          </a:bodyPr>
          <a:lstStyle/>
          <a:p>
            <a:pPr rtl="0"/>
            <a:r>
              <a:rPr lang="en-GB" sz="4000" dirty="0">
                <a:latin typeface="Arial" panose="020B0604020202020204" pitchFamily="34" charset="0"/>
                <a:cs typeface="Arial" panose="020B0604020202020204" pitchFamily="34" charset="0"/>
              </a:rPr>
              <a:t>Who are professional working in partnership with?</a:t>
            </a:r>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idx="1"/>
          </p:nvPr>
        </p:nvSpPr>
        <p:spPr>
          <a:xfrm>
            <a:off x="5892919" y="3115133"/>
            <a:ext cx="6190748" cy="3575934"/>
          </a:xfrm>
          <a:solidFill>
            <a:schemeClr val="accent4"/>
          </a:solidFill>
        </p:spPr>
        <p:txBody>
          <a:bodyPr rtlCol="0">
            <a:normAutofit fontScale="85000" lnSpcReduction="10000"/>
          </a:bodyPr>
          <a:lstStyle/>
          <a:p>
            <a:pPr rtl="0">
              <a:lnSpc>
                <a:spcPct val="160000"/>
              </a:lnSpc>
            </a:pPr>
            <a:r>
              <a:rPr lang="en-GB" sz="2000" dirty="0">
                <a:solidFill>
                  <a:schemeClr val="tx1"/>
                </a:solidFill>
                <a:latin typeface="Arial" panose="020B0604020202020204" pitchFamily="34" charset="0"/>
                <a:cs typeface="Arial" panose="020B0604020202020204" pitchFamily="34" charset="0"/>
              </a:rPr>
              <a:t>A Child-centred approach is fundamental to safeguarding and promoting the welfare of every child. </a:t>
            </a:r>
          </a:p>
          <a:p>
            <a:pPr rtl="0">
              <a:lnSpc>
                <a:spcPct val="160000"/>
              </a:lnSpc>
            </a:pPr>
            <a:r>
              <a:rPr lang="en-GB" sz="2000" dirty="0">
                <a:solidFill>
                  <a:schemeClr val="tx1"/>
                </a:solidFill>
                <a:latin typeface="Arial" panose="020B0604020202020204" pitchFamily="34" charset="0"/>
                <a:cs typeface="Arial" panose="020B0604020202020204" pitchFamily="34" charset="0"/>
              </a:rPr>
              <a:t>All practitioners should follow the principles of the Children Acts 1989 and 2004. </a:t>
            </a:r>
          </a:p>
          <a:p>
            <a:pPr rtl="0">
              <a:lnSpc>
                <a:spcPct val="160000"/>
              </a:lnSpc>
            </a:pPr>
            <a:r>
              <a:rPr lang="en-GB" sz="2000" dirty="0">
                <a:solidFill>
                  <a:schemeClr val="tx1"/>
                </a:solidFill>
                <a:latin typeface="Arial" panose="020B0604020202020204" pitchFamily="34" charset="0"/>
                <a:cs typeface="Arial" panose="020B0604020202020204" pitchFamily="34" charset="0"/>
              </a:rPr>
              <a:t>These Acts make clear that the welfare of children is paramount and that they are best looked after within their families, with their parents playing a full part in their lives, unless compulsory intervention in family life is necessary. </a:t>
            </a: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4</a:t>
            </a:fld>
            <a:endParaRPr lang="en-GB" dirty="0">
              <a:solidFill>
                <a:schemeClr val="bg1"/>
              </a:solidFill>
            </a:endParaRPr>
          </a:p>
        </p:txBody>
      </p:sp>
      <p:pic>
        <p:nvPicPr>
          <p:cNvPr id="2" name="Picture 1" descr="A close up of black text&#10;&#10;Description automatically generated">
            <a:extLst>
              <a:ext uri="{FF2B5EF4-FFF2-40B4-BE49-F238E27FC236}">
                <a16:creationId xmlns:a16="http://schemas.microsoft.com/office/drawing/2014/main" id="{E5E2B4DA-7EBA-9CBA-2E57-FEBD6B337833}"/>
              </a:ext>
            </a:extLst>
          </p:cNvPr>
          <p:cNvPicPr>
            <a:picLocks noChangeAspect="1"/>
          </p:cNvPicPr>
          <p:nvPr/>
        </p:nvPicPr>
        <p:blipFill>
          <a:blip r:embed="rId3"/>
          <a:stretch>
            <a:fillRect/>
          </a:stretch>
        </p:blipFill>
        <p:spPr>
          <a:xfrm>
            <a:off x="604266" y="5806249"/>
            <a:ext cx="2095500" cy="695325"/>
          </a:xfrm>
          <a:prstGeom prst="rect">
            <a:avLst/>
          </a:prstGeom>
        </p:spPr>
      </p:pic>
      <p:pic>
        <p:nvPicPr>
          <p:cNvPr id="11" name="Graphic 10" descr="Children with solid fill">
            <a:extLst>
              <a:ext uri="{FF2B5EF4-FFF2-40B4-BE49-F238E27FC236}">
                <a16:creationId xmlns:a16="http://schemas.microsoft.com/office/drawing/2014/main" id="{996A4BEA-B39D-0C4D-9F69-A2BB39755C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24273" y="1771441"/>
            <a:ext cx="1663374" cy="1663374"/>
          </a:xfrm>
          <a:prstGeom prst="rect">
            <a:avLst/>
          </a:prstGeom>
        </p:spPr>
      </p:pic>
      <p:sp>
        <p:nvSpPr>
          <p:cNvPr id="12" name="TextBox 11">
            <a:extLst>
              <a:ext uri="{FF2B5EF4-FFF2-40B4-BE49-F238E27FC236}">
                <a16:creationId xmlns:a16="http://schemas.microsoft.com/office/drawing/2014/main" id="{77B6B7AE-D027-93B2-E810-3C0B3C98BCCC}"/>
              </a:ext>
            </a:extLst>
          </p:cNvPr>
          <p:cNvSpPr txBox="1"/>
          <p:nvPr/>
        </p:nvSpPr>
        <p:spPr>
          <a:xfrm>
            <a:off x="2556338" y="2301626"/>
            <a:ext cx="2867890" cy="646331"/>
          </a:xfrm>
          <a:prstGeom prst="rect">
            <a:avLst/>
          </a:prstGeom>
          <a:solidFill>
            <a:schemeClr val="bg2"/>
          </a:solidFill>
        </p:spPr>
        <p:txBody>
          <a:bodyPr wrap="square" rtlCol="0">
            <a:spAutoFit/>
          </a:bodyPr>
          <a:lstStyle/>
          <a:p>
            <a:pPr algn="ctr"/>
            <a:r>
              <a:rPr lang="en-GB" sz="3600" dirty="0">
                <a:latin typeface="Arial" panose="020B0604020202020204" pitchFamily="34" charset="0"/>
                <a:cs typeface="Arial" panose="020B0604020202020204" pitchFamily="34" charset="0"/>
              </a:rPr>
              <a:t>The child</a:t>
            </a:r>
          </a:p>
        </p:txBody>
      </p:sp>
      <p:sp>
        <p:nvSpPr>
          <p:cNvPr id="13" name="TextBox 12">
            <a:extLst>
              <a:ext uri="{FF2B5EF4-FFF2-40B4-BE49-F238E27FC236}">
                <a16:creationId xmlns:a16="http://schemas.microsoft.com/office/drawing/2014/main" id="{893621BD-9C75-F9DD-B616-6C08DC36E20B}"/>
              </a:ext>
            </a:extLst>
          </p:cNvPr>
          <p:cNvSpPr txBox="1"/>
          <p:nvPr/>
        </p:nvSpPr>
        <p:spPr>
          <a:xfrm>
            <a:off x="5892919" y="2301232"/>
            <a:ext cx="5286692" cy="646331"/>
          </a:xfrm>
          <a:prstGeom prst="rect">
            <a:avLst/>
          </a:prstGeom>
          <a:solidFill>
            <a:schemeClr val="bg2"/>
          </a:solidFill>
        </p:spPr>
        <p:txBody>
          <a:bodyPr wrap="square" rtlCol="0">
            <a:spAutoFit/>
          </a:bodyPr>
          <a:lstStyle/>
          <a:p>
            <a:pPr algn="ctr"/>
            <a:r>
              <a:rPr lang="en-GB" sz="3600" dirty="0">
                <a:latin typeface="Arial" panose="020B0604020202020204" pitchFamily="34" charset="0"/>
                <a:cs typeface="Arial" panose="020B0604020202020204" pitchFamily="34" charset="0"/>
              </a:rPr>
              <a:t>The parent(s) and family</a:t>
            </a:r>
          </a:p>
        </p:txBody>
      </p:sp>
      <p:sp>
        <p:nvSpPr>
          <p:cNvPr id="14" name="Content Placeholder 3">
            <a:extLst>
              <a:ext uri="{FF2B5EF4-FFF2-40B4-BE49-F238E27FC236}">
                <a16:creationId xmlns:a16="http://schemas.microsoft.com/office/drawing/2014/main" id="{7845EADF-F138-4BC1-BAD2-1CDE52C642FE}"/>
              </a:ext>
            </a:extLst>
          </p:cNvPr>
          <p:cNvSpPr txBox="1">
            <a:spLocks/>
          </p:cNvSpPr>
          <p:nvPr/>
        </p:nvSpPr>
        <p:spPr>
          <a:xfrm>
            <a:off x="252831" y="3515568"/>
            <a:ext cx="5288653" cy="3175499"/>
          </a:xfrm>
          <a:prstGeom prst="rect">
            <a:avLst/>
          </a:prstGeom>
          <a:solidFill>
            <a:schemeClr val="accent4"/>
          </a:solidFill>
        </p:spPr>
        <p:txBody>
          <a:bodyPr vert="horz" lIns="0" tIns="0" rIns="0" bIns="0" rtlCol="0">
            <a:normAutofit fontScale="77500" lnSpcReduction="20000"/>
          </a:bodyPr>
          <a:lstStyle>
            <a:lvl1pPr marL="228600" indent="-228600" algn="l" defTabSz="914400" rtl="0" eaLnBrk="1" latinLnBrk="0" hangingPunct="1">
              <a:lnSpc>
                <a:spcPct val="85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1pPr>
            <a:lvl2pPr marL="6858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2pPr>
            <a:lvl3pPr marL="11430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3pPr>
            <a:lvl4pPr marL="16002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2000" dirty="0">
                <a:solidFill>
                  <a:schemeClr val="tx1"/>
                </a:solidFill>
                <a:latin typeface="Arial" panose="020B0604020202020204" pitchFamily="34" charset="0"/>
                <a:cs typeface="Arial" panose="020B0604020202020204" pitchFamily="34" charset="0"/>
              </a:rPr>
              <a:t>Anyone working with children should see and speak to the child, listen to what they say, observe their behaviour, take their views seriously, and work with them and their families and the people who know them well when deciding how to support their needs. </a:t>
            </a:r>
          </a:p>
          <a:p>
            <a:pPr>
              <a:lnSpc>
                <a:spcPct val="160000"/>
              </a:lnSpc>
            </a:pPr>
            <a:r>
              <a:rPr lang="en-GB" sz="2000" dirty="0">
                <a:solidFill>
                  <a:schemeClr val="tx1"/>
                </a:solidFill>
                <a:latin typeface="Arial" panose="020B0604020202020204" pitchFamily="34" charset="0"/>
                <a:cs typeface="Arial" panose="020B0604020202020204" pitchFamily="34" charset="0"/>
              </a:rPr>
              <a:t>Practitioners should also be aware that children may find it difficult to always speak about what they need, what is happening to them or what has happened to them. </a:t>
            </a:r>
          </a:p>
        </p:txBody>
      </p:sp>
      <p:pic>
        <p:nvPicPr>
          <p:cNvPr id="17" name="Graphic 16" descr="Group of people outline">
            <a:extLst>
              <a:ext uri="{FF2B5EF4-FFF2-40B4-BE49-F238E27FC236}">
                <a16:creationId xmlns:a16="http://schemas.microsoft.com/office/drawing/2014/main" id="{88B8E147-07FA-8C44-C67F-301C0B9C80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179611" y="2043508"/>
            <a:ext cx="904055" cy="904055"/>
          </a:xfrm>
          <a:prstGeom prst="rect">
            <a:avLst/>
          </a:prstGeom>
        </p:spPr>
      </p:pic>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idx="4294967295"/>
          </p:nvPr>
        </p:nvSpPr>
        <p:spPr>
          <a:xfrm>
            <a:off x="231354" y="908387"/>
            <a:ext cx="5604296" cy="1090613"/>
          </a:xfrm>
          <a:prstGeom prst="rect">
            <a:avLst/>
          </a:prstGeom>
        </p:spPr>
        <p:txBody>
          <a:bodyPr rtlCol="0">
            <a:noAutofit/>
          </a:bodyPr>
          <a:lstStyle/>
          <a:p>
            <a:pPr rtl="0"/>
            <a:r>
              <a:rPr lang="en-GB" sz="3600" dirty="0">
                <a:latin typeface="Arial" panose="020B0604020202020204" pitchFamily="34" charset="0"/>
                <a:cs typeface="Arial" panose="020B0604020202020204" pitchFamily="34" charset="0"/>
              </a:rPr>
              <a:t>Working in partnership with children. </a:t>
            </a:r>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294967295"/>
          </p:nvPr>
        </p:nvSpPr>
        <p:spPr>
          <a:xfrm>
            <a:off x="5283200" y="474133"/>
            <a:ext cx="6908800" cy="1399117"/>
          </a:xfrm>
          <a:prstGeom prst="rect">
            <a:avLst/>
          </a:prstGeom>
          <a:solidFill>
            <a:schemeClr val="accent1"/>
          </a:solidFill>
        </p:spPr>
        <p:txBody>
          <a:bodyPr rtlCol="0">
            <a:normAutofit lnSpcReduction="10000"/>
          </a:bodyPr>
          <a:lstStyle/>
          <a:p>
            <a:pPr marL="0" indent="0" rtl="0">
              <a:lnSpc>
                <a:spcPct val="150000"/>
              </a:lnSpc>
              <a:buNone/>
            </a:pPr>
            <a:r>
              <a:rPr lang="en-GB" sz="2000" dirty="0">
                <a:solidFill>
                  <a:schemeClr val="bg1"/>
                </a:solidFill>
                <a:latin typeface="Arial" panose="020B0604020202020204" pitchFamily="34" charset="0"/>
                <a:cs typeface="Arial" panose="020B0604020202020204" pitchFamily="34" charset="0"/>
              </a:rPr>
              <a:t>Section 13 of the Working together the safeguard children 2023 statutory guidance, states that children want the following from an effective safeguarding system, </a:t>
            </a:r>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pPr rtl="0"/>
              <a:t>5</a:t>
            </a:fld>
            <a:endParaRPr lang="en-GB" dirty="0"/>
          </a:p>
        </p:txBody>
      </p:sp>
      <p:sp>
        <p:nvSpPr>
          <p:cNvPr id="4" name="Date Placeholder 3">
            <a:extLst>
              <a:ext uri="{FF2B5EF4-FFF2-40B4-BE49-F238E27FC236}">
                <a16:creationId xmlns:a16="http://schemas.microsoft.com/office/drawing/2014/main" id="{EBDE8417-3B40-4421-8C0C-E812952C4D17}"/>
              </a:ext>
            </a:extLst>
          </p:cNvPr>
          <p:cNvSpPr>
            <a:spLocks noGrp="1"/>
          </p:cNvSpPr>
          <p:nvPr>
            <p:ph type="dt" sz="half" idx="4294967295"/>
          </p:nvPr>
        </p:nvSpPr>
        <p:spPr>
          <a:xfrm>
            <a:off x="0" y="0"/>
            <a:ext cx="0" cy="0"/>
          </a:xfrm>
        </p:spPr>
        <p:txBody>
          <a:bodyPr rtlCol="0"/>
          <a:lstStyle/>
          <a:p>
            <a:pPr rtl="0"/>
            <a:endParaRPr lang="en-GB" dirty="0"/>
          </a:p>
        </p:txBody>
      </p:sp>
      <p:sp>
        <p:nvSpPr>
          <p:cNvPr id="5" name="Footer Placeholder 4">
            <a:extLst>
              <a:ext uri="{FF2B5EF4-FFF2-40B4-BE49-F238E27FC236}">
                <a16:creationId xmlns:a16="http://schemas.microsoft.com/office/drawing/2014/main" id="{AD9AD198-93C9-4EAB-8485-34EDEDDBA8A0}"/>
              </a:ext>
            </a:extLst>
          </p:cNvPr>
          <p:cNvSpPr>
            <a:spLocks noGrp="1"/>
          </p:cNvSpPr>
          <p:nvPr>
            <p:ph type="ftr" sz="quarter" idx="4294967295"/>
          </p:nvPr>
        </p:nvSpPr>
        <p:spPr>
          <a:xfrm>
            <a:off x="0" y="0"/>
            <a:ext cx="0" cy="0"/>
          </a:xfrm>
        </p:spPr>
        <p:txBody>
          <a:bodyPr rtlCol="0"/>
          <a:lstStyle/>
          <a:p>
            <a:pPr rtl="0"/>
            <a:endParaRPr lang="en-GB" dirty="0"/>
          </a:p>
        </p:txBody>
      </p:sp>
      <p:sp>
        <p:nvSpPr>
          <p:cNvPr id="9" name="Free-form: Shape 8">
            <a:extLst>
              <a:ext uri="{FF2B5EF4-FFF2-40B4-BE49-F238E27FC236}">
                <a16:creationId xmlns:a16="http://schemas.microsoft.com/office/drawing/2014/main" id="{B053045F-E3D5-171A-FDEB-1E4721402163}"/>
              </a:ext>
            </a:extLst>
          </p:cNvPr>
          <p:cNvSpPr/>
          <p:nvPr/>
        </p:nvSpPr>
        <p:spPr>
          <a:xfrm>
            <a:off x="5015612" y="2081415"/>
            <a:ext cx="7176387" cy="319253"/>
          </a:xfrm>
          <a:custGeom>
            <a:avLst/>
            <a:gdLst>
              <a:gd name="connsiteX0" fmla="*/ 0 w 7176387"/>
              <a:gd name="connsiteY0" fmla="*/ 39907 h 319253"/>
              <a:gd name="connsiteX1" fmla="*/ 7016761 w 7176387"/>
              <a:gd name="connsiteY1" fmla="*/ 39907 h 319253"/>
              <a:gd name="connsiteX2" fmla="*/ 7016761 w 7176387"/>
              <a:gd name="connsiteY2" fmla="*/ 0 h 319253"/>
              <a:gd name="connsiteX3" fmla="*/ 7176387 w 7176387"/>
              <a:gd name="connsiteY3" fmla="*/ 159627 h 319253"/>
              <a:gd name="connsiteX4" fmla="*/ 7016761 w 7176387"/>
              <a:gd name="connsiteY4" fmla="*/ 319253 h 319253"/>
              <a:gd name="connsiteX5" fmla="*/ 7016761 w 7176387"/>
              <a:gd name="connsiteY5" fmla="*/ 279346 h 319253"/>
              <a:gd name="connsiteX6" fmla="*/ 0 w 7176387"/>
              <a:gd name="connsiteY6" fmla="*/ 279346 h 319253"/>
              <a:gd name="connsiteX7" fmla="*/ 0 w 7176387"/>
              <a:gd name="connsiteY7" fmla="*/ 39907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76387" h="319253">
                <a:moveTo>
                  <a:pt x="0" y="39907"/>
                </a:moveTo>
                <a:lnTo>
                  <a:pt x="7016761" y="39907"/>
                </a:lnTo>
                <a:lnTo>
                  <a:pt x="7016761" y="0"/>
                </a:lnTo>
                <a:lnTo>
                  <a:pt x="7176387" y="159627"/>
                </a:lnTo>
                <a:lnTo>
                  <a:pt x="7016761" y="319253"/>
                </a:lnTo>
                <a:lnTo>
                  <a:pt x="7016761" y="279346"/>
                </a:lnTo>
                <a:lnTo>
                  <a:pt x="0" y="279346"/>
                </a:lnTo>
                <a:lnTo>
                  <a:pt x="0" y="39907"/>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700" tIns="52607" rIns="132420" bIns="52607"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To have adults notice when things are troubling them.</a:t>
            </a:r>
          </a:p>
        </p:txBody>
      </p:sp>
      <p:sp>
        <p:nvSpPr>
          <p:cNvPr id="11" name="Free-form: Shape 10">
            <a:extLst>
              <a:ext uri="{FF2B5EF4-FFF2-40B4-BE49-F238E27FC236}">
                <a16:creationId xmlns:a16="http://schemas.microsoft.com/office/drawing/2014/main" id="{7C92CEF4-199A-61A8-19BF-B8A8C07DB891}"/>
              </a:ext>
            </a:extLst>
          </p:cNvPr>
          <p:cNvSpPr/>
          <p:nvPr/>
        </p:nvSpPr>
        <p:spPr>
          <a:xfrm>
            <a:off x="231354" y="2081415"/>
            <a:ext cx="4784258" cy="319253"/>
          </a:xfrm>
          <a:custGeom>
            <a:avLst/>
            <a:gdLst>
              <a:gd name="connsiteX0" fmla="*/ 0 w 4784258"/>
              <a:gd name="connsiteY0" fmla="*/ 53210 h 319253"/>
              <a:gd name="connsiteX1" fmla="*/ 53210 w 4784258"/>
              <a:gd name="connsiteY1" fmla="*/ 0 h 319253"/>
              <a:gd name="connsiteX2" fmla="*/ 4731048 w 4784258"/>
              <a:gd name="connsiteY2" fmla="*/ 0 h 319253"/>
              <a:gd name="connsiteX3" fmla="*/ 4784258 w 4784258"/>
              <a:gd name="connsiteY3" fmla="*/ 53210 h 319253"/>
              <a:gd name="connsiteX4" fmla="*/ 4784258 w 4784258"/>
              <a:gd name="connsiteY4" fmla="*/ 266043 h 319253"/>
              <a:gd name="connsiteX5" fmla="*/ 4731048 w 4784258"/>
              <a:gd name="connsiteY5" fmla="*/ 319253 h 319253"/>
              <a:gd name="connsiteX6" fmla="*/ 53210 w 4784258"/>
              <a:gd name="connsiteY6" fmla="*/ 319253 h 319253"/>
              <a:gd name="connsiteX7" fmla="*/ 0 w 4784258"/>
              <a:gd name="connsiteY7" fmla="*/ 266043 h 319253"/>
              <a:gd name="connsiteX8" fmla="*/ 0 w 4784258"/>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84258" h="319253">
                <a:moveTo>
                  <a:pt x="0" y="53210"/>
                </a:moveTo>
                <a:cubicBezTo>
                  <a:pt x="0" y="23823"/>
                  <a:pt x="23823" y="0"/>
                  <a:pt x="53210" y="0"/>
                </a:cubicBezTo>
                <a:lnTo>
                  <a:pt x="4731048" y="0"/>
                </a:lnTo>
                <a:cubicBezTo>
                  <a:pt x="4760435" y="0"/>
                  <a:pt x="4784258" y="23823"/>
                  <a:pt x="4784258" y="53210"/>
                </a:cubicBezTo>
                <a:lnTo>
                  <a:pt x="4784258" y="266043"/>
                </a:lnTo>
                <a:cubicBezTo>
                  <a:pt x="4784258" y="295430"/>
                  <a:pt x="4760435" y="319253"/>
                  <a:pt x="4731048"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Vigilance</a:t>
            </a:r>
            <a:endParaRPr lang="en-GB" sz="1600" kern="1200" dirty="0"/>
          </a:p>
        </p:txBody>
      </p:sp>
      <p:sp>
        <p:nvSpPr>
          <p:cNvPr id="12" name="Free-form: Shape 11">
            <a:extLst>
              <a:ext uri="{FF2B5EF4-FFF2-40B4-BE49-F238E27FC236}">
                <a16:creationId xmlns:a16="http://schemas.microsoft.com/office/drawing/2014/main" id="{6FBFC790-756B-33DD-DEE7-BBA5E051776F}"/>
              </a:ext>
            </a:extLst>
          </p:cNvPr>
          <p:cNvSpPr/>
          <p:nvPr/>
        </p:nvSpPr>
        <p:spPr>
          <a:xfrm>
            <a:off x="5016780" y="2432594"/>
            <a:ext cx="7169379" cy="532297"/>
          </a:xfrm>
          <a:custGeom>
            <a:avLst/>
            <a:gdLst>
              <a:gd name="connsiteX0" fmla="*/ 0 w 7169379"/>
              <a:gd name="connsiteY0" fmla="*/ 66537 h 532297"/>
              <a:gd name="connsiteX1" fmla="*/ 6903231 w 7169379"/>
              <a:gd name="connsiteY1" fmla="*/ 66537 h 532297"/>
              <a:gd name="connsiteX2" fmla="*/ 6903231 w 7169379"/>
              <a:gd name="connsiteY2" fmla="*/ 0 h 532297"/>
              <a:gd name="connsiteX3" fmla="*/ 7169379 w 7169379"/>
              <a:gd name="connsiteY3" fmla="*/ 266149 h 532297"/>
              <a:gd name="connsiteX4" fmla="*/ 6903231 w 7169379"/>
              <a:gd name="connsiteY4" fmla="*/ 532297 h 532297"/>
              <a:gd name="connsiteX5" fmla="*/ 6903231 w 7169379"/>
              <a:gd name="connsiteY5" fmla="*/ 465760 h 532297"/>
              <a:gd name="connsiteX6" fmla="*/ 0 w 7169379"/>
              <a:gd name="connsiteY6" fmla="*/ 465760 h 532297"/>
              <a:gd name="connsiteX7" fmla="*/ 0 w 7169379"/>
              <a:gd name="connsiteY7" fmla="*/ 66537 h 532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9379" h="532297">
                <a:moveTo>
                  <a:pt x="0" y="66537"/>
                </a:moveTo>
                <a:lnTo>
                  <a:pt x="6903231" y="66537"/>
                </a:lnTo>
                <a:lnTo>
                  <a:pt x="6903231" y="0"/>
                </a:lnTo>
                <a:lnTo>
                  <a:pt x="7169379" y="266149"/>
                </a:lnTo>
                <a:lnTo>
                  <a:pt x="6903231" y="532297"/>
                </a:lnTo>
                <a:lnTo>
                  <a:pt x="6903231" y="465760"/>
                </a:lnTo>
                <a:lnTo>
                  <a:pt x="0" y="465760"/>
                </a:lnTo>
                <a:lnTo>
                  <a:pt x="0" y="66537"/>
                </a:lnTo>
                <a:close/>
              </a:path>
            </a:pathLst>
          </a:custGeom>
        </p:spPr>
        <p:style>
          <a:lnRef idx="2">
            <a:schemeClr val="accent2">
              <a:tint val="40000"/>
              <a:alpha val="90000"/>
              <a:hueOff val="-106153"/>
              <a:satOff val="-9418"/>
              <a:lumOff val="-96"/>
              <a:alphaOff val="0"/>
            </a:schemeClr>
          </a:lnRef>
          <a:fillRef idx="1">
            <a:schemeClr val="accent2">
              <a:tint val="40000"/>
              <a:alpha val="90000"/>
              <a:hueOff val="-106153"/>
              <a:satOff val="-9418"/>
              <a:lumOff val="-96"/>
              <a:alphaOff val="0"/>
            </a:schemeClr>
          </a:fillRef>
          <a:effectRef idx="0">
            <a:schemeClr val="accent2">
              <a:tint val="40000"/>
              <a:alpha val="90000"/>
              <a:hueOff val="-106153"/>
              <a:satOff val="-9418"/>
              <a:lumOff val="-96"/>
              <a:alphaOff val="0"/>
            </a:schemeClr>
          </a:effectRef>
          <a:fontRef idx="minor">
            <a:schemeClr val="dk1">
              <a:hueOff val="0"/>
              <a:satOff val="0"/>
              <a:lumOff val="0"/>
              <a:alphaOff val="0"/>
            </a:schemeClr>
          </a:fontRef>
        </p:style>
        <p:txBody>
          <a:bodyPr spcFirstLastPara="0" vert="horz" wrap="square" lIns="10795" tIns="77332" rIns="210406" bIns="77332"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understand what is happening, To be heard and understood - To have that understanding acted upon</a:t>
            </a:r>
          </a:p>
        </p:txBody>
      </p:sp>
      <p:sp>
        <p:nvSpPr>
          <p:cNvPr id="13" name="Free-form: Shape 12">
            <a:extLst>
              <a:ext uri="{FF2B5EF4-FFF2-40B4-BE49-F238E27FC236}">
                <a16:creationId xmlns:a16="http://schemas.microsoft.com/office/drawing/2014/main" id="{3533AFC1-BA41-1186-AFF6-734A30D80065}"/>
              </a:ext>
            </a:extLst>
          </p:cNvPr>
          <p:cNvSpPr/>
          <p:nvPr/>
        </p:nvSpPr>
        <p:spPr>
          <a:xfrm>
            <a:off x="237194" y="2539116"/>
            <a:ext cx="4779586" cy="319253"/>
          </a:xfrm>
          <a:custGeom>
            <a:avLst/>
            <a:gdLst>
              <a:gd name="connsiteX0" fmla="*/ 0 w 4779586"/>
              <a:gd name="connsiteY0" fmla="*/ 53210 h 319253"/>
              <a:gd name="connsiteX1" fmla="*/ 53210 w 4779586"/>
              <a:gd name="connsiteY1" fmla="*/ 0 h 319253"/>
              <a:gd name="connsiteX2" fmla="*/ 4726376 w 4779586"/>
              <a:gd name="connsiteY2" fmla="*/ 0 h 319253"/>
              <a:gd name="connsiteX3" fmla="*/ 4779586 w 4779586"/>
              <a:gd name="connsiteY3" fmla="*/ 53210 h 319253"/>
              <a:gd name="connsiteX4" fmla="*/ 4779586 w 4779586"/>
              <a:gd name="connsiteY4" fmla="*/ 266043 h 319253"/>
              <a:gd name="connsiteX5" fmla="*/ 4726376 w 4779586"/>
              <a:gd name="connsiteY5" fmla="*/ 319253 h 319253"/>
              <a:gd name="connsiteX6" fmla="*/ 53210 w 4779586"/>
              <a:gd name="connsiteY6" fmla="*/ 319253 h 319253"/>
              <a:gd name="connsiteX7" fmla="*/ 0 w 4779586"/>
              <a:gd name="connsiteY7" fmla="*/ 266043 h 319253"/>
              <a:gd name="connsiteX8" fmla="*/ 0 w 4779586"/>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9586" h="319253">
                <a:moveTo>
                  <a:pt x="0" y="53210"/>
                </a:moveTo>
                <a:cubicBezTo>
                  <a:pt x="0" y="23823"/>
                  <a:pt x="23823" y="0"/>
                  <a:pt x="53210" y="0"/>
                </a:cubicBezTo>
                <a:lnTo>
                  <a:pt x="4726376" y="0"/>
                </a:lnTo>
                <a:cubicBezTo>
                  <a:pt x="4755763" y="0"/>
                  <a:pt x="4779586" y="23823"/>
                  <a:pt x="4779586" y="53210"/>
                </a:cubicBezTo>
                <a:lnTo>
                  <a:pt x="4779586" y="266043"/>
                </a:lnTo>
                <a:cubicBezTo>
                  <a:pt x="4779586" y="295430"/>
                  <a:pt x="4755763" y="319253"/>
                  <a:pt x="4726376"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181920"/>
              <a:satOff val="-10491"/>
              <a:lumOff val="1078"/>
              <a:alphaOff val="0"/>
            </a:schemeClr>
          </a:fillRef>
          <a:effectRef idx="0">
            <a:schemeClr val="accent2">
              <a:hueOff val="-181920"/>
              <a:satOff val="-10491"/>
              <a:lumOff val="1078"/>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Understanding and action</a:t>
            </a:r>
          </a:p>
        </p:txBody>
      </p:sp>
      <p:sp>
        <p:nvSpPr>
          <p:cNvPr id="14" name="Free-form: Shape 13">
            <a:extLst>
              <a:ext uri="{FF2B5EF4-FFF2-40B4-BE49-F238E27FC236}">
                <a16:creationId xmlns:a16="http://schemas.microsoft.com/office/drawing/2014/main" id="{5359FF59-BFE9-2F80-B232-3F298A2EFC75}"/>
              </a:ext>
            </a:extLst>
          </p:cNvPr>
          <p:cNvSpPr/>
          <p:nvPr/>
        </p:nvSpPr>
        <p:spPr>
          <a:xfrm>
            <a:off x="5016780" y="2996817"/>
            <a:ext cx="7169379" cy="558610"/>
          </a:xfrm>
          <a:custGeom>
            <a:avLst/>
            <a:gdLst>
              <a:gd name="connsiteX0" fmla="*/ 0 w 7169379"/>
              <a:gd name="connsiteY0" fmla="*/ 69826 h 558610"/>
              <a:gd name="connsiteX1" fmla="*/ 6890074 w 7169379"/>
              <a:gd name="connsiteY1" fmla="*/ 69826 h 558610"/>
              <a:gd name="connsiteX2" fmla="*/ 6890074 w 7169379"/>
              <a:gd name="connsiteY2" fmla="*/ 0 h 558610"/>
              <a:gd name="connsiteX3" fmla="*/ 7169379 w 7169379"/>
              <a:gd name="connsiteY3" fmla="*/ 279305 h 558610"/>
              <a:gd name="connsiteX4" fmla="*/ 6890074 w 7169379"/>
              <a:gd name="connsiteY4" fmla="*/ 558610 h 558610"/>
              <a:gd name="connsiteX5" fmla="*/ 6890074 w 7169379"/>
              <a:gd name="connsiteY5" fmla="*/ 488784 h 558610"/>
              <a:gd name="connsiteX6" fmla="*/ 0 w 7169379"/>
              <a:gd name="connsiteY6" fmla="*/ 488784 h 558610"/>
              <a:gd name="connsiteX7" fmla="*/ 0 w 7169379"/>
              <a:gd name="connsiteY7" fmla="*/ 69826 h 55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9379" h="558610">
                <a:moveTo>
                  <a:pt x="0" y="69826"/>
                </a:moveTo>
                <a:lnTo>
                  <a:pt x="6890074" y="69826"/>
                </a:lnTo>
                <a:lnTo>
                  <a:pt x="6890074" y="0"/>
                </a:lnTo>
                <a:lnTo>
                  <a:pt x="7169379" y="279305"/>
                </a:lnTo>
                <a:lnTo>
                  <a:pt x="6890074" y="558610"/>
                </a:lnTo>
                <a:lnTo>
                  <a:pt x="6890074" y="488784"/>
                </a:lnTo>
                <a:lnTo>
                  <a:pt x="0" y="488784"/>
                </a:lnTo>
                <a:lnTo>
                  <a:pt x="0" y="69826"/>
                </a:lnTo>
                <a:close/>
              </a:path>
            </a:pathLst>
          </a:custGeom>
        </p:spPr>
        <p:style>
          <a:lnRef idx="2">
            <a:schemeClr val="accent2">
              <a:tint val="40000"/>
              <a:alpha val="90000"/>
              <a:hueOff val="-212306"/>
              <a:satOff val="-18836"/>
              <a:lumOff val="-192"/>
              <a:alphaOff val="0"/>
            </a:schemeClr>
          </a:lnRef>
          <a:fillRef idx="1">
            <a:schemeClr val="accent2">
              <a:tint val="40000"/>
              <a:alpha val="90000"/>
              <a:hueOff val="-212306"/>
              <a:satOff val="-18836"/>
              <a:lumOff val="-192"/>
              <a:alphaOff val="0"/>
            </a:schemeClr>
          </a:fillRef>
          <a:effectRef idx="0">
            <a:schemeClr val="accent2">
              <a:tint val="40000"/>
              <a:alpha val="90000"/>
              <a:hueOff val="-212306"/>
              <a:satOff val="-18836"/>
              <a:lumOff val="-192"/>
              <a:alphaOff val="0"/>
            </a:schemeClr>
          </a:effectRef>
          <a:fontRef idx="minor">
            <a:schemeClr val="dk1">
              <a:hueOff val="0"/>
              <a:satOff val="0"/>
              <a:lumOff val="0"/>
              <a:alphaOff val="0"/>
            </a:schemeClr>
          </a:fontRef>
        </p:style>
        <p:txBody>
          <a:bodyPr spcFirstLastPara="0" vert="horz" wrap="square" lIns="10795" tIns="80621" rIns="220274" bIns="80621"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able to develop an ongoing stable relationship of trust with those helping them. </a:t>
            </a:r>
          </a:p>
        </p:txBody>
      </p:sp>
      <p:sp>
        <p:nvSpPr>
          <p:cNvPr id="15" name="Free-form: Shape 14">
            <a:extLst>
              <a:ext uri="{FF2B5EF4-FFF2-40B4-BE49-F238E27FC236}">
                <a16:creationId xmlns:a16="http://schemas.microsoft.com/office/drawing/2014/main" id="{A23F4EF6-C6DF-156C-EC45-D5F7E4B61BD5}"/>
              </a:ext>
            </a:extLst>
          </p:cNvPr>
          <p:cNvSpPr/>
          <p:nvPr/>
        </p:nvSpPr>
        <p:spPr>
          <a:xfrm>
            <a:off x="237194" y="3116495"/>
            <a:ext cx="4779586" cy="319253"/>
          </a:xfrm>
          <a:custGeom>
            <a:avLst/>
            <a:gdLst>
              <a:gd name="connsiteX0" fmla="*/ 0 w 4779586"/>
              <a:gd name="connsiteY0" fmla="*/ 53210 h 319253"/>
              <a:gd name="connsiteX1" fmla="*/ 53210 w 4779586"/>
              <a:gd name="connsiteY1" fmla="*/ 0 h 319253"/>
              <a:gd name="connsiteX2" fmla="*/ 4726376 w 4779586"/>
              <a:gd name="connsiteY2" fmla="*/ 0 h 319253"/>
              <a:gd name="connsiteX3" fmla="*/ 4779586 w 4779586"/>
              <a:gd name="connsiteY3" fmla="*/ 53210 h 319253"/>
              <a:gd name="connsiteX4" fmla="*/ 4779586 w 4779586"/>
              <a:gd name="connsiteY4" fmla="*/ 266043 h 319253"/>
              <a:gd name="connsiteX5" fmla="*/ 4726376 w 4779586"/>
              <a:gd name="connsiteY5" fmla="*/ 319253 h 319253"/>
              <a:gd name="connsiteX6" fmla="*/ 53210 w 4779586"/>
              <a:gd name="connsiteY6" fmla="*/ 319253 h 319253"/>
              <a:gd name="connsiteX7" fmla="*/ 0 w 4779586"/>
              <a:gd name="connsiteY7" fmla="*/ 266043 h 319253"/>
              <a:gd name="connsiteX8" fmla="*/ 0 w 4779586"/>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9586" h="319253">
                <a:moveTo>
                  <a:pt x="0" y="53210"/>
                </a:moveTo>
                <a:cubicBezTo>
                  <a:pt x="0" y="23823"/>
                  <a:pt x="23823" y="0"/>
                  <a:pt x="53210" y="0"/>
                </a:cubicBezTo>
                <a:lnTo>
                  <a:pt x="4726376" y="0"/>
                </a:lnTo>
                <a:cubicBezTo>
                  <a:pt x="4755763" y="0"/>
                  <a:pt x="4779586" y="23823"/>
                  <a:pt x="4779586" y="53210"/>
                </a:cubicBezTo>
                <a:lnTo>
                  <a:pt x="4779586" y="266043"/>
                </a:lnTo>
                <a:cubicBezTo>
                  <a:pt x="4779586" y="295430"/>
                  <a:pt x="4755763" y="319253"/>
                  <a:pt x="4726376"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363841"/>
              <a:satOff val="-20982"/>
              <a:lumOff val="2157"/>
              <a:alphaOff val="0"/>
            </a:schemeClr>
          </a:fillRef>
          <a:effectRef idx="0">
            <a:schemeClr val="accent2">
              <a:hueOff val="-363841"/>
              <a:satOff val="-20982"/>
              <a:lumOff val="2157"/>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Stability</a:t>
            </a:r>
            <a:endParaRPr lang="en-GB" sz="1600" kern="1200" dirty="0"/>
          </a:p>
        </p:txBody>
      </p:sp>
      <p:sp>
        <p:nvSpPr>
          <p:cNvPr id="16" name="Free-form: Shape 15">
            <a:extLst>
              <a:ext uri="{FF2B5EF4-FFF2-40B4-BE49-F238E27FC236}">
                <a16:creationId xmlns:a16="http://schemas.microsoft.com/office/drawing/2014/main" id="{2A9327A3-956E-C311-6FBE-1CA45ECDCB82}"/>
              </a:ext>
            </a:extLst>
          </p:cNvPr>
          <p:cNvSpPr/>
          <p:nvPr/>
        </p:nvSpPr>
        <p:spPr>
          <a:xfrm>
            <a:off x="5015612" y="3587352"/>
            <a:ext cx="7176387" cy="319253"/>
          </a:xfrm>
          <a:custGeom>
            <a:avLst/>
            <a:gdLst>
              <a:gd name="connsiteX0" fmla="*/ 0 w 7176387"/>
              <a:gd name="connsiteY0" fmla="*/ 39907 h 319253"/>
              <a:gd name="connsiteX1" fmla="*/ 7016761 w 7176387"/>
              <a:gd name="connsiteY1" fmla="*/ 39907 h 319253"/>
              <a:gd name="connsiteX2" fmla="*/ 7016761 w 7176387"/>
              <a:gd name="connsiteY2" fmla="*/ 0 h 319253"/>
              <a:gd name="connsiteX3" fmla="*/ 7176387 w 7176387"/>
              <a:gd name="connsiteY3" fmla="*/ 159627 h 319253"/>
              <a:gd name="connsiteX4" fmla="*/ 7016761 w 7176387"/>
              <a:gd name="connsiteY4" fmla="*/ 319253 h 319253"/>
              <a:gd name="connsiteX5" fmla="*/ 7016761 w 7176387"/>
              <a:gd name="connsiteY5" fmla="*/ 279346 h 319253"/>
              <a:gd name="connsiteX6" fmla="*/ 0 w 7176387"/>
              <a:gd name="connsiteY6" fmla="*/ 279346 h 319253"/>
              <a:gd name="connsiteX7" fmla="*/ 0 w 7176387"/>
              <a:gd name="connsiteY7" fmla="*/ 39907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76387" h="319253">
                <a:moveTo>
                  <a:pt x="0" y="39907"/>
                </a:moveTo>
                <a:lnTo>
                  <a:pt x="7016761" y="39907"/>
                </a:lnTo>
                <a:lnTo>
                  <a:pt x="7016761" y="0"/>
                </a:lnTo>
                <a:lnTo>
                  <a:pt x="7176387" y="159627"/>
                </a:lnTo>
                <a:lnTo>
                  <a:pt x="7016761" y="319253"/>
                </a:lnTo>
                <a:lnTo>
                  <a:pt x="7016761" y="279346"/>
                </a:lnTo>
                <a:lnTo>
                  <a:pt x="0" y="279346"/>
                </a:lnTo>
                <a:lnTo>
                  <a:pt x="0" y="39907"/>
                </a:lnTo>
                <a:close/>
              </a:path>
            </a:pathLst>
          </a:custGeom>
        </p:spPr>
        <p:style>
          <a:lnRef idx="2">
            <a:schemeClr val="accent2">
              <a:tint val="40000"/>
              <a:alpha val="90000"/>
              <a:hueOff val="-318460"/>
              <a:satOff val="-28255"/>
              <a:lumOff val="-288"/>
              <a:alphaOff val="0"/>
            </a:schemeClr>
          </a:lnRef>
          <a:fillRef idx="1">
            <a:schemeClr val="accent2">
              <a:tint val="40000"/>
              <a:alpha val="90000"/>
              <a:hueOff val="-318460"/>
              <a:satOff val="-28255"/>
              <a:lumOff val="-288"/>
              <a:alphaOff val="0"/>
            </a:schemeClr>
          </a:fillRef>
          <a:effectRef idx="0">
            <a:schemeClr val="accent2">
              <a:tint val="40000"/>
              <a:alpha val="90000"/>
              <a:hueOff val="-318460"/>
              <a:satOff val="-28255"/>
              <a:lumOff val="-288"/>
              <a:alphaOff val="0"/>
            </a:schemeClr>
          </a:effectRef>
          <a:fontRef idx="minor">
            <a:schemeClr val="dk1">
              <a:hueOff val="0"/>
              <a:satOff val="0"/>
              <a:lumOff val="0"/>
              <a:alphaOff val="0"/>
            </a:schemeClr>
          </a:fontRef>
        </p:style>
        <p:txBody>
          <a:bodyPr spcFirstLastPara="0" vert="horz" wrap="square" lIns="10795" tIns="50702" rIns="130515" bIns="50702"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treated with the expectation that they are competent rather than not. </a:t>
            </a:r>
          </a:p>
        </p:txBody>
      </p:sp>
      <p:sp>
        <p:nvSpPr>
          <p:cNvPr id="17" name="Free-form: Shape 16">
            <a:extLst>
              <a:ext uri="{FF2B5EF4-FFF2-40B4-BE49-F238E27FC236}">
                <a16:creationId xmlns:a16="http://schemas.microsoft.com/office/drawing/2014/main" id="{A7840529-4241-8644-1D3E-BDAF7F8F97BE}"/>
              </a:ext>
            </a:extLst>
          </p:cNvPr>
          <p:cNvSpPr/>
          <p:nvPr/>
        </p:nvSpPr>
        <p:spPr>
          <a:xfrm>
            <a:off x="231354" y="3587352"/>
            <a:ext cx="4784258" cy="319253"/>
          </a:xfrm>
          <a:custGeom>
            <a:avLst/>
            <a:gdLst>
              <a:gd name="connsiteX0" fmla="*/ 0 w 4784258"/>
              <a:gd name="connsiteY0" fmla="*/ 53210 h 319253"/>
              <a:gd name="connsiteX1" fmla="*/ 53210 w 4784258"/>
              <a:gd name="connsiteY1" fmla="*/ 0 h 319253"/>
              <a:gd name="connsiteX2" fmla="*/ 4731048 w 4784258"/>
              <a:gd name="connsiteY2" fmla="*/ 0 h 319253"/>
              <a:gd name="connsiteX3" fmla="*/ 4784258 w 4784258"/>
              <a:gd name="connsiteY3" fmla="*/ 53210 h 319253"/>
              <a:gd name="connsiteX4" fmla="*/ 4784258 w 4784258"/>
              <a:gd name="connsiteY4" fmla="*/ 266043 h 319253"/>
              <a:gd name="connsiteX5" fmla="*/ 4731048 w 4784258"/>
              <a:gd name="connsiteY5" fmla="*/ 319253 h 319253"/>
              <a:gd name="connsiteX6" fmla="*/ 53210 w 4784258"/>
              <a:gd name="connsiteY6" fmla="*/ 319253 h 319253"/>
              <a:gd name="connsiteX7" fmla="*/ 0 w 4784258"/>
              <a:gd name="connsiteY7" fmla="*/ 266043 h 319253"/>
              <a:gd name="connsiteX8" fmla="*/ 0 w 4784258"/>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84258" h="319253">
                <a:moveTo>
                  <a:pt x="0" y="53210"/>
                </a:moveTo>
                <a:cubicBezTo>
                  <a:pt x="0" y="23823"/>
                  <a:pt x="23823" y="0"/>
                  <a:pt x="53210" y="0"/>
                </a:cubicBezTo>
                <a:lnTo>
                  <a:pt x="4731048" y="0"/>
                </a:lnTo>
                <a:cubicBezTo>
                  <a:pt x="4760435" y="0"/>
                  <a:pt x="4784258" y="23823"/>
                  <a:pt x="4784258" y="53210"/>
                </a:cubicBezTo>
                <a:lnTo>
                  <a:pt x="4784258" y="266043"/>
                </a:lnTo>
                <a:cubicBezTo>
                  <a:pt x="4784258" y="295430"/>
                  <a:pt x="4760435" y="319253"/>
                  <a:pt x="4731048"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545761"/>
              <a:satOff val="-31473"/>
              <a:lumOff val="3235"/>
              <a:alphaOff val="0"/>
            </a:schemeClr>
          </a:fillRef>
          <a:effectRef idx="0">
            <a:schemeClr val="accent2">
              <a:hueOff val="-545761"/>
              <a:satOff val="-31473"/>
              <a:lumOff val="3235"/>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Respect</a:t>
            </a:r>
            <a:endParaRPr lang="en-GB" sz="1600" kern="1200" dirty="0"/>
          </a:p>
        </p:txBody>
      </p:sp>
      <p:sp>
        <p:nvSpPr>
          <p:cNvPr id="18" name="Free-form: Shape 17">
            <a:extLst>
              <a:ext uri="{FF2B5EF4-FFF2-40B4-BE49-F238E27FC236}">
                <a16:creationId xmlns:a16="http://schemas.microsoft.com/office/drawing/2014/main" id="{482364B6-2B8F-9B11-DD81-C0E4A3A5BD22}"/>
              </a:ext>
            </a:extLst>
          </p:cNvPr>
          <p:cNvSpPr/>
          <p:nvPr/>
        </p:nvSpPr>
        <p:spPr>
          <a:xfrm>
            <a:off x="5016780" y="3938530"/>
            <a:ext cx="7169379" cy="563657"/>
          </a:xfrm>
          <a:custGeom>
            <a:avLst/>
            <a:gdLst>
              <a:gd name="connsiteX0" fmla="*/ 0 w 7169379"/>
              <a:gd name="connsiteY0" fmla="*/ 70457 h 563657"/>
              <a:gd name="connsiteX1" fmla="*/ 6887551 w 7169379"/>
              <a:gd name="connsiteY1" fmla="*/ 70457 h 563657"/>
              <a:gd name="connsiteX2" fmla="*/ 6887551 w 7169379"/>
              <a:gd name="connsiteY2" fmla="*/ 0 h 563657"/>
              <a:gd name="connsiteX3" fmla="*/ 7169379 w 7169379"/>
              <a:gd name="connsiteY3" fmla="*/ 281829 h 563657"/>
              <a:gd name="connsiteX4" fmla="*/ 6887551 w 7169379"/>
              <a:gd name="connsiteY4" fmla="*/ 563657 h 563657"/>
              <a:gd name="connsiteX5" fmla="*/ 6887551 w 7169379"/>
              <a:gd name="connsiteY5" fmla="*/ 493200 h 563657"/>
              <a:gd name="connsiteX6" fmla="*/ 0 w 7169379"/>
              <a:gd name="connsiteY6" fmla="*/ 493200 h 563657"/>
              <a:gd name="connsiteX7" fmla="*/ 0 w 7169379"/>
              <a:gd name="connsiteY7" fmla="*/ 70457 h 56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9379" h="563657">
                <a:moveTo>
                  <a:pt x="0" y="70457"/>
                </a:moveTo>
                <a:lnTo>
                  <a:pt x="6887551" y="70457"/>
                </a:lnTo>
                <a:lnTo>
                  <a:pt x="6887551" y="0"/>
                </a:lnTo>
                <a:lnTo>
                  <a:pt x="7169379" y="281829"/>
                </a:lnTo>
                <a:lnTo>
                  <a:pt x="6887551" y="563657"/>
                </a:lnTo>
                <a:lnTo>
                  <a:pt x="6887551" y="493200"/>
                </a:lnTo>
                <a:lnTo>
                  <a:pt x="0" y="493200"/>
                </a:lnTo>
                <a:lnTo>
                  <a:pt x="0" y="70457"/>
                </a:lnTo>
                <a:close/>
              </a:path>
            </a:pathLst>
          </a:custGeom>
        </p:spPr>
        <p:style>
          <a:lnRef idx="2">
            <a:schemeClr val="accent2">
              <a:tint val="40000"/>
              <a:alpha val="90000"/>
              <a:hueOff val="-424613"/>
              <a:satOff val="-37673"/>
              <a:lumOff val="-385"/>
              <a:alphaOff val="0"/>
            </a:schemeClr>
          </a:lnRef>
          <a:fillRef idx="1">
            <a:schemeClr val="accent2">
              <a:tint val="40000"/>
              <a:alpha val="90000"/>
              <a:hueOff val="-424613"/>
              <a:satOff val="-37673"/>
              <a:lumOff val="-385"/>
              <a:alphaOff val="0"/>
            </a:schemeClr>
          </a:fillRef>
          <a:effectRef idx="0">
            <a:schemeClr val="accent2">
              <a:tint val="40000"/>
              <a:alpha val="90000"/>
              <a:hueOff val="-424613"/>
              <a:satOff val="-37673"/>
              <a:lumOff val="-385"/>
              <a:alphaOff val="0"/>
            </a:schemeClr>
          </a:effectRef>
          <a:fontRef idx="minor">
            <a:schemeClr val="dk1">
              <a:hueOff val="0"/>
              <a:satOff val="0"/>
              <a:lumOff val="0"/>
              <a:alphaOff val="0"/>
            </a:schemeClr>
          </a:fontRef>
        </p:style>
        <p:txBody>
          <a:bodyPr spcFirstLastPara="0" vert="horz" wrap="square" lIns="10795" tIns="81252" rIns="222166" bIns="81252"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informed about and involved in procedures, decisions, concerns and plans. </a:t>
            </a:r>
          </a:p>
        </p:txBody>
      </p:sp>
      <p:sp>
        <p:nvSpPr>
          <p:cNvPr id="19" name="Free-form: Shape 18">
            <a:extLst>
              <a:ext uri="{FF2B5EF4-FFF2-40B4-BE49-F238E27FC236}">
                <a16:creationId xmlns:a16="http://schemas.microsoft.com/office/drawing/2014/main" id="{EDCF8498-218A-071D-7C89-93058E97EBCC}"/>
              </a:ext>
            </a:extLst>
          </p:cNvPr>
          <p:cNvSpPr/>
          <p:nvPr/>
        </p:nvSpPr>
        <p:spPr>
          <a:xfrm>
            <a:off x="237194" y="4060733"/>
            <a:ext cx="4779586" cy="319253"/>
          </a:xfrm>
          <a:custGeom>
            <a:avLst/>
            <a:gdLst>
              <a:gd name="connsiteX0" fmla="*/ 0 w 4779586"/>
              <a:gd name="connsiteY0" fmla="*/ 53210 h 319253"/>
              <a:gd name="connsiteX1" fmla="*/ 53210 w 4779586"/>
              <a:gd name="connsiteY1" fmla="*/ 0 h 319253"/>
              <a:gd name="connsiteX2" fmla="*/ 4726376 w 4779586"/>
              <a:gd name="connsiteY2" fmla="*/ 0 h 319253"/>
              <a:gd name="connsiteX3" fmla="*/ 4779586 w 4779586"/>
              <a:gd name="connsiteY3" fmla="*/ 53210 h 319253"/>
              <a:gd name="connsiteX4" fmla="*/ 4779586 w 4779586"/>
              <a:gd name="connsiteY4" fmla="*/ 266043 h 319253"/>
              <a:gd name="connsiteX5" fmla="*/ 4726376 w 4779586"/>
              <a:gd name="connsiteY5" fmla="*/ 319253 h 319253"/>
              <a:gd name="connsiteX6" fmla="*/ 53210 w 4779586"/>
              <a:gd name="connsiteY6" fmla="*/ 319253 h 319253"/>
              <a:gd name="connsiteX7" fmla="*/ 0 w 4779586"/>
              <a:gd name="connsiteY7" fmla="*/ 266043 h 319253"/>
              <a:gd name="connsiteX8" fmla="*/ 0 w 4779586"/>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9586" h="319253">
                <a:moveTo>
                  <a:pt x="0" y="53210"/>
                </a:moveTo>
                <a:cubicBezTo>
                  <a:pt x="0" y="23823"/>
                  <a:pt x="23823" y="0"/>
                  <a:pt x="53210" y="0"/>
                </a:cubicBezTo>
                <a:lnTo>
                  <a:pt x="4726376" y="0"/>
                </a:lnTo>
                <a:cubicBezTo>
                  <a:pt x="4755763" y="0"/>
                  <a:pt x="4779586" y="23823"/>
                  <a:pt x="4779586" y="53210"/>
                </a:cubicBezTo>
                <a:lnTo>
                  <a:pt x="4779586" y="266043"/>
                </a:lnTo>
                <a:cubicBezTo>
                  <a:pt x="4779586" y="295430"/>
                  <a:pt x="4755763" y="319253"/>
                  <a:pt x="4726376"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Information and engagement</a:t>
            </a:r>
          </a:p>
        </p:txBody>
      </p:sp>
      <p:sp>
        <p:nvSpPr>
          <p:cNvPr id="20" name="Free-form: Shape 19">
            <a:extLst>
              <a:ext uri="{FF2B5EF4-FFF2-40B4-BE49-F238E27FC236}">
                <a16:creationId xmlns:a16="http://schemas.microsoft.com/office/drawing/2014/main" id="{00CE803F-8123-05D0-A7D0-0F621B9E9789}"/>
              </a:ext>
            </a:extLst>
          </p:cNvPr>
          <p:cNvSpPr/>
          <p:nvPr/>
        </p:nvSpPr>
        <p:spPr>
          <a:xfrm>
            <a:off x="5016780" y="4534113"/>
            <a:ext cx="7169379" cy="606606"/>
          </a:xfrm>
          <a:custGeom>
            <a:avLst/>
            <a:gdLst>
              <a:gd name="connsiteX0" fmla="*/ 0 w 7169379"/>
              <a:gd name="connsiteY0" fmla="*/ 75826 h 606606"/>
              <a:gd name="connsiteX1" fmla="*/ 6866076 w 7169379"/>
              <a:gd name="connsiteY1" fmla="*/ 75826 h 606606"/>
              <a:gd name="connsiteX2" fmla="*/ 6866076 w 7169379"/>
              <a:gd name="connsiteY2" fmla="*/ 0 h 606606"/>
              <a:gd name="connsiteX3" fmla="*/ 7169379 w 7169379"/>
              <a:gd name="connsiteY3" fmla="*/ 303303 h 606606"/>
              <a:gd name="connsiteX4" fmla="*/ 6866076 w 7169379"/>
              <a:gd name="connsiteY4" fmla="*/ 606606 h 606606"/>
              <a:gd name="connsiteX5" fmla="*/ 6866076 w 7169379"/>
              <a:gd name="connsiteY5" fmla="*/ 530780 h 606606"/>
              <a:gd name="connsiteX6" fmla="*/ 0 w 7169379"/>
              <a:gd name="connsiteY6" fmla="*/ 530780 h 606606"/>
              <a:gd name="connsiteX7" fmla="*/ 0 w 7169379"/>
              <a:gd name="connsiteY7" fmla="*/ 75826 h 606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9379" h="606606">
                <a:moveTo>
                  <a:pt x="0" y="75826"/>
                </a:moveTo>
                <a:lnTo>
                  <a:pt x="6866076" y="75826"/>
                </a:lnTo>
                <a:lnTo>
                  <a:pt x="6866076" y="0"/>
                </a:lnTo>
                <a:lnTo>
                  <a:pt x="7169379" y="303303"/>
                </a:lnTo>
                <a:lnTo>
                  <a:pt x="6866076" y="606606"/>
                </a:lnTo>
                <a:lnTo>
                  <a:pt x="6866076" y="530780"/>
                </a:lnTo>
                <a:lnTo>
                  <a:pt x="0" y="530780"/>
                </a:lnTo>
                <a:lnTo>
                  <a:pt x="0" y="75826"/>
                </a:lnTo>
                <a:close/>
              </a:path>
            </a:pathLst>
          </a:custGeom>
        </p:spPr>
        <p:style>
          <a:lnRef idx="2">
            <a:schemeClr val="accent2">
              <a:tint val="40000"/>
              <a:alpha val="90000"/>
              <a:hueOff val="-530766"/>
              <a:satOff val="-47091"/>
              <a:lumOff val="-481"/>
              <a:alphaOff val="0"/>
            </a:schemeClr>
          </a:lnRef>
          <a:fillRef idx="1">
            <a:schemeClr val="accent2">
              <a:tint val="40000"/>
              <a:alpha val="90000"/>
              <a:hueOff val="-530766"/>
              <a:satOff val="-47091"/>
              <a:lumOff val="-481"/>
              <a:alphaOff val="0"/>
            </a:schemeClr>
          </a:fillRef>
          <a:effectRef idx="0">
            <a:schemeClr val="accent2">
              <a:tint val="40000"/>
              <a:alpha val="90000"/>
              <a:hueOff val="-530766"/>
              <a:satOff val="-47091"/>
              <a:lumOff val="-481"/>
              <a:alphaOff val="0"/>
            </a:schemeClr>
          </a:effectRef>
          <a:fontRef idx="minor">
            <a:schemeClr val="dk1">
              <a:hueOff val="0"/>
              <a:satOff val="0"/>
              <a:lumOff val="0"/>
              <a:alphaOff val="0"/>
            </a:schemeClr>
          </a:fontRef>
        </p:style>
        <p:txBody>
          <a:bodyPr spcFirstLastPara="0" vert="horz" wrap="square" lIns="10795" tIns="86621" rIns="238272" bIns="86621"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informed of the outcome of assessments and decisions and reasons when their views have not met with a positive response. </a:t>
            </a:r>
          </a:p>
        </p:txBody>
      </p:sp>
      <p:sp>
        <p:nvSpPr>
          <p:cNvPr id="21" name="Free-form: Shape 20">
            <a:extLst>
              <a:ext uri="{FF2B5EF4-FFF2-40B4-BE49-F238E27FC236}">
                <a16:creationId xmlns:a16="http://schemas.microsoft.com/office/drawing/2014/main" id="{57CF019A-27FC-2159-02D6-8D296FCC0341}"/>
              </a:ext>
            </a:extLst>
          </p:cNvPr>
          <p:cNvSpPr/>
          <p:nvPr/>
        </p:nvSpPr>
        <p:spPr>
          <a:xfrm>
            <a:off x="237194" y="4677790"/>
            <a:ext cx="4779586" cy="319253"/>
          </a:xfrm>
          <a:custGeom>
            <a:avLst/>
            <a:gdLst>
              <a:gd name="connsiteX0" fmla="*/ 0 w 4779586"/>
              <a:gd name="connsiteY0" fmla="*/ 53210 h 319253"/>
              <a:gd name="connsiteX1" fmla="*/ 53210 w 4779586"/>
              <a:gd name="connsiteY1" fmla="*/ 0 h 319253"/>
              <a:gd name="connsiteX2" fmla="*/ 4726376 w 4779586"/>
              <a:gd name="connsiteY2" fmla="*/ 0 h 319253"/>
              <a:gd name="connsiteX3" fmla="*/ 4779586 w 4779586"/>
              <a:gd name="connsiteY3" fmla="*/ 53210 h 319253"/>
              <a:gd name="connsiteX4" fmla="*/ 4779586 w 4779586"/>
              <a:gd name="connsiteY4" fmla="*/ 266043 h 319253"/>
              <a:gd name="connsiteX5" fmla="*/ 4726376 w 4779586"/>
              <a:gd name="connsiteY5" fmla="*/ 319253 h 319253"/>
              <a:gd name="connsiteX6" fmla="*/ 53210 w 4779586"/>
              <a:gd name="connsiteY6" fmla="*/ 319253 h 319253"/>
              <a:gd name="connsiteX7" fmla="*/ 0 w 4779586"/>
              <a:gd name="connsiteY7" fmla="*/ 266043 h 319253"/>
              <a:gd name="connsiteX8" fmla="*/ 0 w 4779586"/>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9586" h="319253">
                <a:moveTo>
                  <a:pt x="0" y="53210"/>
                </a:moveTo>
                <a:cubicBezTo>
                  <a:pt x="0" y="23823"/>
                  <a:pt x="23823" y="0"/>
                  <a:pt x="53210" y="0"/>
                </a:cubicBezTo>
                <a:lnTo>
                  <a:pt x="4726376" y="0"/>
                </a:lnTo>
                <a:cubicBezTo>
                  <a:pt x="4755763" y="0"/>
                  <a:pt x="4779586" y="23823"/>
                  <a:pt x="4779586" y="53210"/>
                </a:cubicBezTo>
                <a:lnTo>
                  <a:pt x="4779586" y="266043"/>
                </a:lnTo>
                <a:cubicBezTo>
                  <a:pt x="4779586" y="295430"/>
                  <a:pt x="4755763" y="319253"/>
                  <a:pt x="4726376"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909602"/>
              <a:satOff val="-52455"/>
              <a:lumOff val="5392"/>
              <a:alphaOff val="0"/>
            </a:schemeClr>
          </a:fillRef>
          <a:effectRef idx="0">
            <a:schemeClr val="accent2">
              <a:hueOff val="-909602"/>
              <a:satOff val="-52455"/>
              <a:lumOff val="5392"/>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Explanation</a:t>
            </a:r>
            <a:endParaRPr lang="en-GB" sz="1600" kern="1200" dirty="0"/>
          </a:p>
        </p:txBody>
      </p:sp>
      <p:sp>
        <p:nvSpPr>
          <p:cNvPr id="22" name="Free-form: Shape 21">
            <a:extLst>
              <a:ext uri="{FF2B5EF4-FFF2-40B4-BE49-F238E27FC236}">
                <a16:creationId xmlns:a16="http://schemas.microsoft.com/office/drawing/2014/main" id="{9F2DB7DB-C2AD-3EF5-A636-AAAD05B25142}"/>
              </a:ext>
            </a:extLst>
          </p:cNvPr>
          <p:cNvSpPr/>
          <p:nvPr/>
        </p:nvSpPr>
        <p:spPr>
          <a:xfrm>
            <a:off x="5016780" y="5172645"/>
            <a:ext cx="7169379" cy="569330"/>
          </a:xfrm>
          <a:custGeom>
            <a:avLst/>
            <a:gdLst>
              <a:gd name="connsiteX0" fmla="*/ 0 w 7169379"/>
              <a:gd name="connsiteY0" fmla="*/ 71166 h 569330"/>
              <a:gd name="connsiteX1" fmla="*/ 6884714 w 7169379"/>
              <a:gd name="connsiteY1" fmla="*/ 71166 h 569330"/>
              <a:gd name="connsiteX2" fmla="*/ 6884714 w 7169379"/>
              <a:gd name="connsiteY2" fmla="*/ 0 h 569330"/>
              <a:gd name="connsiteX3" fmla="*/ 7169379 w 7169379"/>
              <a:gd name="connsiteY3" fmla="*/ 284665 h 569330"/>
              <a:gd name="connsiteX4" fmla="*/ 6884714 w 7169379"/>
              <a:gd name="connsiteY4" fmla="*/ 569330 h 569330"/>
              <a:gd name="connsiteX5" fmla="*/ 6884714 w 7169379"/>
              <a:gd name="connsiteY5" fmla="*/ 498164 h 569330"/>
              <a:gd name="connsiteX6" fmla="*/ 0 w 7169379"/>
              <a:gd name="connsiteY6" fmla="*/ 498164 h 569330"/>
              <a:gd name="connsiteX7" fmla="*/ 0 w 7169379"/>
              <a:gd name="connsiteY7" fmla="*/ 71166 h 569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9379" h="569330">
                <a:moveTo>
                  <a:pt x="0" y="71166"/>
                </a:moveTo>
                <a:lnTo>
                  <a:pt x="6884714" y="71166"/>
                </a:lnTo>
                <a:lnTo>
                  <a:pt x="6884714" y="0"/>
                </a:lnTo>
                <a:lnTo>
                  <a:pt x="7169379" y="284665"/>
                </a:lnTo>
                <a:lnTo>
                  <a:pt x="6884714" y="569330"/>
                </a:lnTo>
                <a:lnTo>
                  <a:pt x="6884714" y="498164"/>
                </a:lnTo>
                <a:lnTo>
                  <a:pt x="0" y="498164"/>
                </a:lnTo>
                <a:lnTo>
                  <a:pt x="0" y="71166"/>
                </a:lnTo>
                <a:close/>
              </a:path>
            </a:pathLst>
          </a:custGeom>
        </p:spPr>
        <p:style>
          <a:lnRef idx="2">
            <a:schemeClr val="accent2">
              <a:tint val="40000"/>
              <a:alpha val="90000"/>
              <a:hueOff val="-636919"/>
              <a:satOff val="-56510"/>
              <a:lumOff val="-577"/>
              <a:alphaOff val="0"/>
            </a:schemeClr>
          </a:lnRef>
          <a:fillRef idx="1">
            <a:schemeClr val="accent2">
              <a:tint val="40000"/>
              <a:alpha val="90000"/>
              <a:hueOff val="-636919"/>
              <a:satOff val="-56510"/>
              <a:lumOff val="-577"/>
              <a:alphaOff val="0"/>
            </a:schemeClr>
          </a:fillRef>
          <a:effectRef idx="0">
            <a:schemeClr val="accent2">
              <a:tint val="40000"/>
              <a:alpha val="90000"/>
              <a:hueOff val="-636919"/>
              <a:satOff val="-56510"/>
              <a:lumOff val="-577"/>
              <a:alphaOff val="0"/>
            </a:schemeClr>
          </a:effectRef>
          <a:fontRef idx="minor">
            <a:schemeClr val="dk1">
              <a:hueOff val="0"/>
              <a:satOff val="0"/>
              <a:lumOff val="0"/>
              <a:alphaOff val="0"/>
            </a:schemeClr>
          </a:fontRef>
        </p:style>
        <p:txBody>
          <a:bodyPr spcFirstLastPara="0" vert="horz" wrap="square" lIns="10795" tIns="81961" rIns="224294" bIns="81961"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provided with support in their own right, as well as a member of their family. </a:t>
            </a:r>
          </a:p>
        </p:txBody>
      </p:sp>
      <p:sp>
        <p:nvSpPr>
          <p:cNvPr id="23" name="Free-form: Shape 22">
            <a:extLst>
              <a:ext uri="{FF2B5EF4-FFF2-40B4-BE49-F238E27FC236}">
                <a16:creationId xmlns:a16="http://schemas.microsoft.com/office/drawing/2014/main" id="{8DBF7AE8-B22C-4699-30D1-BFE1538EAE5B}"/>
              </a:ext>
            </a:extLst>
          </p:cNvPr>
          <p:cNvSpPr/>
          <p:nvPr/>
        </p:nvSpPr>
        <p:spPr>
          <a:xfrm>
            <a:off x="237194" y="5297684"/>
            <a:ext cx="4779586" cy="319253"/>
          </a:xfrm>
          <a:custGeom>
            <a:avLst/>
            <a:gdLst>
              <a:gd name="connsiteX0" fmla="*/ 0 w 4779586"/>
              <a:gd name="connsiteY0" fmla="*/ 53210 h 319253"/>
              <a:gd name="connsiteX1" fmla="*/ 53210 w 4779586"/>
              <a:gd name="connsiteY1" fmla="*/ 0 h 319253"/>
              <a:gd name="connsiteX2" fmla="*/ 4726376 w 4779586"/>
              <a:gd name="connsiteY2" fmla="*/ 0 h 319253"/>
              <a:gd name="connsiteX3" fmla="*/ 4779586 w 4779586"/>
              <a:gd name="connsiteY3" fmla="*/ 53210 h 319253"/>
              <a:gd name="connsiteX4" fmla="*/ 4779586 w 4779586"/>
              <a:gd name="connsiteY4" fmla="*/ 266043 h 319253"/>
              <a:gd name="connsiteX5" fmla="*/ 4726376 w 4779586"/>
              <a:gd name="connsiteY5" fmla="*/ 319253 h 319253"/>
              <a:gd name="connsiteX6" fmla="*/ 53210 w 4779586"/>
              <a:gd name="connsiteY6" fmla="*/ 319253 h 319253"/>
              <a:gd name="connsiteX7" fmla="*/ 0 w 4779586"/>
              <a:gd name="connsiteY7" fmla="*/ 266043 h 319253"/>
              <a:gd name="connsiteX8" fmla="*/ 0 w 4779586"/>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9586" h="319253">
                <a:moveTo>
                  <a:pt x="0" y="53210"/>
                </a:moveTo>
                <a:cubicBezTo>
                  <a:pt x="0" y="23823"/>
                  <a:pt x="23823" y="0"/>
                  <a:pt x="53210" y="0"/>
                </a:cubicBezTo>
                <a:lnTo>
                  <a:pt x="4726376" y="0"/>
                </a:lnTo>
                <a:cubicBezTo>
                  <a:pt x="4755763" y="0"/>
                  <a:pt x="4779586" y="23823"/>
                  <a:pt x="4779586" y="53210"/>
                </a:cubicBezTo>
                <a:lnTo>
                  <a:pt x="4779586" y="266043"/>
                </a:lnTo>
                <a:cubicBezTo>
                  <a:pt x="4779586" y="295430"/>
                  <a:pt x="4755763" y="319253"/>
                  <a:pt x="4726376"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1091522"/>
              <a:satOff val="-62946"/>
              <a:lumOff val="6471"/>
              <a:alphaOff val="0"/>
            </a:schemeClr>
          </a:fillRef>
          <a:effectRef idx="0">
            <a:schemeClr val="accent2">
              <a:hueOff val="-1091522"/>
              <a:satOff val="-62946"/>
              <a:lumOff val="6471"/>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Support</a:t>
            </a:r>
            <a:endParaRPr lang="en-GB" sz="1600" kern="1200" dirty="0"/>
          </a:p>
        </p:txBody>
      </p:sp>
      <p:sp>
        <p:nvSpPr>
          <p:cNvPr id="24" name="Free-form: Shape 23">
            <a:extLst>
              <a:ext uri="{FF2B5EF4-FFF2-40B4-BE49-F238E27FC236}">
                <a16:creationId xmlns:a16="http://schemas.microsoft.com/office/drawing/2014/main" id="{29959FF0-3F2B-75D4-04D9-62536CC4E392}"/>
              </a:ext>
            </a:extLst>
          </p:cNvPr>
          <p:cNvSpPr/>
          <p:nvPr/>
        </p:nvSpPr>
        <p:spPr>
          <a:xfrm>
            <a:off x="5015612" y="5773901"/>
            <a:ext cx="7176387" cy="319253"/>
          </a:xfrm>
          <a:custGeom>
            <a:avLst/>
            <a:gdLst>
              <a:gd name="connsiteX0" fmla="*/ 0 w 7176387"/>
              <a:gd name="connsiteY0" fmla="*/ 39907 h 319253"/>
              <a:gd name="connsiteX1" fmla="*/ 7016761 w 7176387"/>
              <a:gd name="connsiteY1" fmla="*/ 39907 h 319253"/>
              <a:gd name="connsiteX2" fmla="*/ 7016761 w 7176387"/>
              <a:gd name="connsiteY2" fmla="*/ 0 h 319253"/>
              <a:gd name="connsiteX3" fmla="*/ 7176387 w 7176387"/>
              <a:gd name="connsiteY3" fmla="*/ 159627 h 319253"/>
              <a:gd name="connsiteX4" fmla="*/ 7016761 w 7176387"/>
              <a:gd name="connsiteY4" fmla="*/ 319253 h 319253"/>
              <a:gd name="connsiteX5" fmla="*/ 7016761 w 7176387"/>
              <a:gd name="connsiteY5" fmla="*/ 279346 h 319253"/>
              <a:gd name="connsiteX6" fmla="*/ 0 w 7176387"/>
              <a:gd name="connsiteY6" fmla="*/ 279346 h 319253"/>
              <a:gd name="connsiteX7" fmla="*/ 0 w 7176387"/>
              <a:gd name="connsiteY7" fmla="*/ 39907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76387" h="319253">
                <a:moveTo>
                  <a:pt x="0" y="39907"/>
                </a:moveTo>
                <a:lnTo>
                  <a:pt x="7016761" y="39907"/>
                </a:lnTo>
                <a:lnTo>
                  <a:pt x="7016761" y="0"/>
                </a:lnTo>
                <a:lnTo>
                  <a:pt x="7176387" y="159627"/>
                </a:lnTo>
                <a:lnTo>
                  <a:pt x="7016761" y="319253"/>
                </a:lnTo>
                <a:lnTo>
                  <a:pt x="7016761" y="279346"/>
                </a:lnTo>
                <a:lnTo>
                  <a:pt x="0" y="279346"/>
                </a:lnTo>
                <a:lnTo>
                  <a:pt x="0" y="39907"/>
                </a:lnTo>
                <a:close/>
              </a:path>
            </a:pathLst>
          </a:custGeom>
        </p:spPr>
        <p:style>
          <a:lnRef idx="2">
            <a:schemeClr val="accent2">
              <a:tint val="40000"/>
              <a:alpha val="90000"/>
              <a:hueOff val="-743073"/>
              <a:satOff val="-65928"/>
              <a:lumOff val="-673"/>
              <a:alphaOff val="0"/>
            </a:schemeClr>
          </a:lnRef>
          <a:fillRef idx="1">
            <a:schemeClr val="accent2">
              <a:tint val="40000"/>
              <a:alpha val="90000"/>
              <a:hueOff val="-743073"/>
              <a:satOff val="-65928"/>
              <a:lumOff val="-673"/>
              <a:alphaOff val="0"/>
            </a:schemeClr>
          </a:fillRef>
          <a:effectRef idx="0">
            <a:schemeClr val="accent2">
              <a:tint val="40000"/>
              <a:alpha val="90000"/>
              <a:hueOff val="-743073"/>
              <a:satOff val="-65928"/>
              <a:lumOff val="-673"/>
              <a:alphaOff val="0"/>
            </a:schemeClr>
          </a:effectRef>
          <a:fontRef idx="minor">
            <a:schemeClr val="dk1">
              <a:hueOff val="0"/>
              <a:satOff val="0"/>
              <a:lumOff val="0"/>
              <a:alphaOff val="0"/>
            </a:schemeClr>
          </a:fontRef>
        </p:style>
        <p:txBody>
          <a:bodyPr spcFirstLastPara="0" vert="horz" wrap="square" lIns="10795" tIns="50702" rIns="130515" bIns="50702"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provided with advocacy to assist them in putting forward their views. </a:t>
            </a:r>
          </a:p>
        </p:txBody>
      </p:sp>
      <p:sp>
        <p:nvSpPr>
          <p:cNvPr id="25" name="Free-form: Shape 24">
            <a:extLst>
              <a:ext uri="{FF2B5EF4-FFF2-40B4-BE49-F238E27FC236}">
                <a16:creationId xmlns:a16="http://schemas.microsoft.com/office/drawing/2014/main" id="{19200A20-E204-9B53-3266-848524E1BBD9}"/>
              </a:ext>
            </a:extLst>
          </p:cNvPr>
          <p:cNvSpPr/>
          <p:nvPr/>
        </p:nvSpPr>
        <p:spPr>
          <a:xfrm>
            <a:off x="231354" y="5773901"/>
            <a:ext cx="4784258" cy="319253"/>
          </a:xfrm>
          <a:custGeom>
            <a:avLst/>
            <a:gdLst>
              <a:gd name="connsiteX0" fmla="*/ 0 w 4784258"/>
              <a:gd name="connsiteY0" fmla="*/ 53210 h 319253"/>
              <a:gd name="connsiteX1" fmla="*/ 53210 w 4784258"/>
              <a:gd name="connsiteY1" fmla="*/ 0 h 319253"/>
              <a:gd name="connsiteX2" fmla="*/ 4731048 w 4784258"/>
              <a:gd name="connsiteY2" fmla="*/ 0 h 319253"/>
              <a:gd name="connsiteX3" fmla="*/ 4784258 w 4784258"/>
              <a:gd name="connsiteY3" fmla="*/ 53210 h 319253"/>
              <a:gd name="connsiteX4" fmla="*/ 4784258 w 4784258"/>
              <a:gd name="connsiteY4" fmla="*/ 266043 h 319253"/>
              <a:gd name="connsiteX5" fmla="*/ 4731048 w 4784258"/>
              <a:gd name="connsiteY5" fmla="*/ 319253 h 319253"/>
              <a:gd name="connsiteX6" fmla="*/ 53210 w 4784258"/>
              <a:gd name="connsiteY6" fmla="*/ 319253 h 319253"/>
              <a:gd name="connsiteX7" fmla="*/ 0 w 4784258"/>
              <a:gd name="connsiteY7" fmla="*/ 266043 h 319253"/>
              <a:gd name="connsiteX8" fmla="*/ 0 w 4784258"/>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84258" h="319253">
                <a:moveTo>
                  <a:pt x="0" y="53210"/>
                </a:moveTo>
                <a:cubicBezTo>
                  <a:pt x="0" y="23823"/>
                  <a:pt x="23823" y="0"/>
                  <a:pt x="53210" y="0"/>
                </a:cubicBezTo>
                <a:lnTo>
                  <a:pt x="4731048" y="0"/>
                </a:lnTo>
                <a:cubicBezTo>
                  <a:pt x="4760435" y="0"/>
                  <a:pt x="4784258" y="23823"/>
                  <a:pt x="4784258" y="53210"/>
                </a:cubicBezTo>
                <a:lnTo>
                  <a:pt x="4784258" y="266043"/>
                </a:lnTo>
                <a:cubicBezTo>
                  <a:pt x="4784258" y="295430"/>
                  <a:pt x="4760435" y="319253"/>
                  <a:pt x="4731048"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1273443"/>
              <a:satOff val="-73437"/>
              <a:lumOff val="7549"/>
              <a:alphaOff val="0"/>
            </a:schemeClr>
          </a:fillRef>
          <a:effectRef idx="0">
            <a:schemeClr val="accent2">
              <a:hueOff val="-1273443"/>
              <a:satOff val="-73437"/>
              <a:lumOff val="7549"/>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Advocacy</a:t>
            </a:r>
            <a:endParaRPr lang="en-GB" sz="1600" kern="1200" dirty="0"/>
          </a:p>
        </p:txBody>
      </p:sp>
      <p:sp>
        <p:nvSpPr>
          <p:cNvPr id="26" name="Free-form: Shape 25">
            <a:extLst>
              <a:ext uri="{FF2B5EF4-FFF2-40B4-BE49-F238E27FC236}">
                <a16:creationId xmlns:a16="http://schemas.microsoft.com/office/drawing/2014/main" id="{343D3105-DE86-82E9-23D7-CD137FE24DCA}"/>
              </a:ext>
            </a:extLst>
          </p:cNvPr>
          <p:cNvSpPr/>
          <p:nvPr/>
        </p:nvSpPr>
        <p:spPr>
          <a:xfrm>
            <a:off x="5016780" y="6125080"/>
            <a:ext cx="7169379" cy="650503"/>
          </a:xfrm>
          <a:custGeom>
            <a:avLst/>
            <a:gdLst>
              <a:gd name="connsiteX0" fmla="*/ 0 w 7169379"/>
              <a:gd name="connsiteY0" fmla="*/ 81313 h 650503"/>
              <a:gd name="connsiteX1" fmla="*/ 6844128 w 7169379"/>
              <a:gd name="connsiteY1" fmla="*/ 81313 h 650503"/>
              <a:gd name="connsiteX2" fmla="*/ 6844128 w 7169379"/>
              <a:gd name="connsiteY2" fmla="*/ 0 h 650503"/>
              <a:gd name="connsiteX3" fmla="*/ 7169379 w 7169379"/>
              <a:gd name="connsiteY3" fmla="*/ 325252 h 650503"/>
              <a:gd name="connsiteX4" fmla="*/ 6844128 w 7169379"/>
              <a:gd name="connsiteY4" fmla="*/ 650503 h 650503"/>
              <a:gd name="connsiteX5" fmla="*/ 6844128 w 7169379"/>
              <a:gd name="connsiteY5" fmla="*/ 569190 h 650503"/>
              <a:gd name="connsiteX6" fmla="*/ 0 w 7169379"/>
              <a:gd name="connsiteY6" fmla="*/ 569190 h 650503"/>
              <a:gd name="connsiteX7" fmla="*/ 0 w 7169379"/>
              <a:gd name="connsiteY7" fmla="*/ 81313 h 650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9379" h="650503">
                <a:moveTo>
                  <a:pt x="0" y="81313"/>
                </a:moveTo>
                <a:lnTo>
                  <a:pt x="6844128" y="81313"/>
                </a:lnTo>
                <a:lnTo>
                  <a:pt x="6844128" y="0"/>
                </a:lnTo>
                <a:lnTo>
                  <a:pt x="7169379" y="325252"/>
                </a:lnTo>
                <a:lnTo>
                  <a:pt x="6844128" y="650503"/>
                </a:lnTo>
                <a:lnTo>
                  <a:pt x="6844128" y="569190"/>
                </a:lnTo>
                <a:lnTo>
                  <a:pt x="0" y="569190"/>
                </a:lnTo>
                <a:lnTo>
                  <a:pt x="0" y="81313"/>
                </a:lnTo>
                <a:close/>
              </a:path>
            </a:pathLst>
          </a:custGeom>
        </p:spPr>
        <p:style>
          <a:lnRef idx="2">
            <a:schemeClr val="accent2">
              <a:tint val="40000"/>
              <a:alpha val="90000"/>
              <a:hueOff val="-849226"/>
              <a:satOff val="-75346"/>
              <a:lumOff val="-769"/>
              <a:alphaOff val="0"/>
            </a:schemeClr>
          </a:lnRef>
          <a:fillRef idx="1">
            <a:schemeClr val="accent2">
              <a:tint val="40000"/>
              <a:alpha val="90000"/>
              <a:hueOff val="-849226"/>
              <a:satOff val="-75346"/>
              <a:lumOff val="-769"/>
              <a:alphaOff val="0"/>
            </a:schemeClr>
          </a:fillRef>
          <a:effectRef idx="0">
            <a:schemeClr val="accent2">
              <a:tint val="40000"/>
              <a:alpha val="90000"/>
              <a:hueOff val="-849226"/>
              <a:satOff val="-75346"/>
              <a:lumOff val="-769"/>
              <a:alphaOff val="0"/>
            </a:schemeClr>
          </a:effectRef>
          <a:fontRef idx="minor">
            <a:schemeClr val="dk1">
              <a:hueOff val="0"/>
              <a:satOff val="0"/>
              <a:lumOff val="0"/>
              <a:alphaOff val="0"/>
            </a:schemeClr>
          </a:fontRef>
        </p:style>
        <p:txBody>
          <a:bodyPr spcFirstLastPara="0" vert="horz" wrap="square" lIns="10795" tIns="92108" rIns="254734" bIns="92108"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To be protected against all forms of abuse, exploitation, and discrimination and the right to special protection and help if a refugee. </a:t>
            </a:r>
          </a:p>
        </p:txBody>
      </p:sp>
      <p:sp>
        <p:nvSpPr>
          <p:cNvPr id="27" name="Free-form: Shape 26">
            <a:extLst>
              <a:ext uri="{FF2B5EF4-FFF2-40B4-BE49-F238E27FC236}">
                <a16:creationId xmlns:a16="http://schemas.microsoft.com/office/drawing/2014/main" id="{B3F08D51-6FA1-7BA2-86AE-F73E30F1B5F4}"/>
              </a:ext>
            </a:extLst>
          </p:cNvPr>
          <p:cNvSpPr/>
          <p:nvPr/>
        </p:nvSpPr>
        <p:spPr>
          <a:xfrm>
            <a:off x="237194" y="6290705"/>
            <a:ext cx="4779586" cy="319253"/>
          </a:xfrm>
          <a:custGeom>
            <a:avLst/>
            <a:gdLst>
              <a:gd name="connsiteX0" fmla="*/ 0 w 4779586"/>
              <a:gd name="connsiteY0" fmla="*/ 53210 h 319253"/>
              <a:gd name="connsiteX1" fmla="*/ 53210 w 4779586"/>
              <a:gd name="connsiteY1" fmla="*/ 0 h 319253"/>
              <a:gd name="connsiteX2" fmla="*/ 4726376 w 4779586"/>
              <a:gd name="connsiteY2" fmla="*/ 0 h 319253"/>
              <a:gd name="connsiteX3" fmla="*/ 4779586 w 4779586"/>
              <a:gd name="connsiteY3" fmla="*/ 53210 h 319253"/>
              <a:gd name="connsiteX4" fmla="*/ 4779586 w 4779586"/>
              <a:gd name="connsiteY4" fmla="*/ 266043 h 319253"/>
              <a:gd name="connsiteX5" fmla="*/ 4726376 w 4779586"/>
              <a:gd name="connsiteY5" fmla="*/ 319253 h 319253"/>
              <a:gd name="connsiteX6" fmla="*/ 53210 w 4779586"/>
              <a:gd name="connsiteY6" fmla="*/ 319253 h 319253"/>
              <a:gd name="connsiteX7" fmla="*/ 0 w 4779586"/>
              <a:gd name="connsiteY7" fmla="*/ 266043 h 319253"/>
              <a:gd name="connsiteX8" fmla="*/ 0 w 4779586"/>
              <a:gd name="connsiteY8" fmla="*/ 53210 h 319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9586" h="319253">
                <a:moveTo>
                  <a:pt x="0" y="53210"/>
                </a:moveTo>
                <a:cubicBezTo>
                  <a:pt x="0" y="23823"/>
                  <a:pt x="23823" y="0"/>
                  <a:pt x="53210" y="0"/>
                </a:cubicBezTo>
                <a:lnTo>
                  <a:pt x="4726376" y="0"/>
                </a:lnTo>
                <a:cubicBezTo>
                  <a:pt x="4755763" y="0"/>
                  <a:pt x="4779586" y="23823"/>
                  <a:pt x="4779586" y="53210"/>
                </a:cubicBezTo>
                <a:lnTo>
                  <a:pt x="4779586" y="266043"/>
                </a:lnTo>
                <a:cubicBezTo>
                  <a:pt x="4779586" y="295430"/>
                  <a:pt x="4755763" y="319253"/>
                  <a:pt x="4726376" y="319253"/>
                </a:cubicBezTo>
                <a:lnTo>
                  <a:pt x="53210" y="319253"/>
                </a:lnTo>
                <a:cubicBezTo>
                  <a:pt x="23823" y="319253"/>
                  <a:pt x="0" y="295430"/>
                  <a:pt x="0" y="266043"/>
                </a:cubicBezTo>
                <a:lnTo>
                  <a:pt x="0" y="53210"/>
                </a:lnTo>
                <a:close/>
              </a:path>
            </a:pathLst>
          </a:custGeom>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91785" tIns="53685" rIns="91785" bIns="53685" numCol="1" spcCol="1270" anchor="ctr" anchorCtr="0">
            <a:noAutofit/>
          </a:bodyPr>
          <a:lstStyle/>
          <a:p>
            <a:pPr marL="0" lvl="0" indent="0" algn="ctr" defTabSz="889000">
              <a:lnSpc>
                <a:spcPct val="90000"/>
              </a:lnSpc>
              <a:spcBef>
                <a:spcPct val="0"/>
              </a:spcBef>
              <a:spcAft>
                <a:spcPct val="35000"/>
              </a:spcAft>
              <a:buNone/>
            </a:pPr>
            <a:r>
              <a:rPr lang="en-GB" sz="2000" kern="1200" dirty="0"/>
              <a:t>Protection</a:t>
            </a:r>
            <a:endParaRPr lang="en-GB" sz="1600" kern="1200" dirty="0"/>
          </a:p>
        </p:txBody>
      </p:sp>
    </p:spTree>
    <p:extLst>
      <p:ext uri="{BB962C8B-B14F-4D97-AF65-F5344CB8AC3E}">
        <p14:creationId xmlns:p14="http://schemas.microsoft.com/office/powerpoint/2010/main" val="217126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500"/>
                                        <p:tgtEl>
                                          <p:spTgt spid="2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0"/>
                                        </p:tgtEl>
                                        <p:attrNameLst>
                                          <p:attrName>style.visibility</p:attrName>
                                        </p:attrNameLst>
                                      </p:cBhvr>
                                      <p:to>
                                        <p:strVal val="visible"/>
                                      </p:to>
                                    </p:set>
                                    <p:animEffect transition="in" filter="fade">
                                      <p:cBhvr>
                                        <p:cTn id="62" dur="500"/>
                                        <p:tgtEl>
                                          <p:spTgt spid="20"/>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animEffect transition="in" filter="fade">
                                      <p:cBhvr>
                                        <p:cTn id="67" dur="500"/>
                                        <p:tgtEl>
                                          <p:spTgt spid="23"/>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fade">
                                      <p:cBhvr>
                                        <p:cTn id="82" dur="500"/>
                                        <p:tgtEl>
                                          <p:spTgt spid="24"/>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7"/>
                                        </p:tgtEl>
                                        <p:attrNameLst>
                                          <p:attrName>style.visibility</p:attrName>
                                        </p:attrNameLst>
                                      </p:cBhvr>
                                      <p:to>
                                        <p:strVal val="visible"/>
                                      </p:to>
                                    </p:set>
                                    <p:animEffect transition="in" filter="fade">
                                      <p:cBhvr>
                                        <p:cTn id="87" dur="500"/>
                                        <p:tgtEl>
                                          <p:spTgt spid="27"/>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6"/>
                                        </p:tgtEl>
                                        <p:attrNameLst>
                                          <p:attrName>style.visibility</p:attrName>
                                        </p:attrNameLst>
                                      </p:cBhvr>
                                      <p:to>
                                        <p:strVal val="visible"/>
                                      </p:to>
                                    </p:set>
                                    <p:animEffect transition="in" filter="fade">
                                      <p:cBhvr>
                                        <p:cTn id="9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p:txBody>
          <a:bodyPr rtlCol="0">
            <a:normAutofit/>
          </a:bodyPr>
          <a:lstStyle/>
          <a:p>
            <a:pPr rtl="0"/>
            <a:r>
              <a:rPr lang="en-GB" dirty="0">
                <a:latin typeface="Arial" panose="020B0604020202020204" pitchFamily="34" charset="0"/>
                <a:cs typeface="Arial" panose="020B0604020202020204" pitchFamily="34" charset="0"/>
              </a:rPr>
              <a:t>The child’s voice? </a:t>
            </a:r>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6</a:t>
            </a:fld>
            <a:endParaRPr lang="en-GB" dirty="0">
              <a:solidFill>
                <a:schemeClr val="bg1"/>
              </a:solidFill>
            </a:endParaRPr>
          </a:p>
        </p:txBody>
      </p:sp>
      <p:pic>
        <p:nvPicPr>
          <p:cNvPr id="6" name="Picture 5" descr="A close up of black text&#10;&#10;Description automatically generated">
            <a:extLst>
              <a:ext uri="{FF2B5EF4-FFF2-40B4-BE49-F238E27FC236}">
                <a16:creationId xmlns:a16="http://schemas.microsoft.com/office/drawing/2014/main" id="{D569156C-931C-6E97-5935-EAE4A1DAF66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49" name="Speech Bubble: Oval 48">
            <a:extLst>
              <a:ext uri="{FF2B5EF4-FFF2-40B4-BE49-F238E27FC236}">
                <a16:creationId xmlns:a16="http://schemas.microsoft.com/office/drawing/2014/main" id="{2AB6BB5D-BD1F-382D-7600-944E4E977977}"/>
              </a:ext>
            </a:extLst>
          </p:cNvPr>
          <p:cNvSpPr/>
          <p:nvPr/>
        </p:nvSpPr>
        <p:spPr>
          <a:xfrm>
            <a:off x="2335696" y="1572606"/>
            <a:ext cx="3280392" cy="1585830"/>
          </a:xfrm>
          <a:prstGeom prst="wedgeEllipseCallout">
            <a:avLst>
              <a:gd name="adj1" fmla="val -76147"/>
              <a:gd name="adj2" fmla="val -5069"/>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Can you hear me?</a:t>
            </a:r>
          </a:p>
        </p:txBody>
      </p:sp>
      <p:sp>
        <p:nvSpPr>
          <p:cNvPr id="50" name="Rectangle 49">
            <a:extLst>
              <a:ext uri="{FF2B5EF4-FFF2-40B4-BE49-F238E27FC236}">
                <a16:creationId xmlns:a16="http://schemas.microsoft.com/office/drawing/2014/main" id="{BE3BF9BD-0C53-31C9-343F-8C0BEFDFC007}"/>
              </a:ext>
            </a:extLst>
          </p:cNvPr>
          <p:cNvSpPr/>
          <p:nvPr/>
        </p:nvSpPr>
        <p:spPr>
          <a:xfrm>
            <a:off x="6002515" y="609991"/>
            <a:ext cx="5837551" cy="4529634"/>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a:latin typeface="Arial" panose="020B0604020202020204" pitchFamily="34" charset="0"/>
                <a:cs typeface="Arial" panose="020B0604020202020204" pitchFamily="34" charset="0"/>
              </a:rPr>
              <a:t>Consider the </a:t>
            </a:r>
            <a:r>
              <a:rPr lang="en-GB" sz="2000" b="1" dirty="0">
                <a:latin typeface="Arial" panose="020B0604020202020204" pitchFamily="34" charset="0"/>
                <a:cs typeface="Arial" panose="020B0604020202020204" pitchFamily="34" charset="0"/>
              </a:rPr>
              <a:t>case</a:t>
            </a:r>
            <a:r>
              <a:rPr lang="en-GB" sz="2000" dirty="0">
                <a:latin typeface="Arial" panose="020B0604020202020204" pitchFamily="34" charset="0"/>
                <a:cs typeface="Arial" panose="020B0604020202020204" pitchFamily="34" charset="0"/>
              </a:rPr>
              <a:t> that you have chosen as a </a:t>
            </a:r>
            <a:r>
              <a:rPr lang="en-GB" sz="2000" b="1" dirty="0">
                <a:latin typeface="Arial" panose="020B0604020202020204" pitchFamily="34" charset="0"/>
                <a:cs typeface="Arial" panose="020B0604020202020204" pitchFamily="34" charset="0"/>
              </a:rPr>
              <a:t>group</a:t>
            </a:r>
            <a:r>
              <a:rPr lang="en-GB" sz="2000" dirty="0">
                <a:latin typeface="Arial" panose="020B0604020202020204" pitchFamily="34" charset="0"/>
                <a:cs typeface="Arial" panose="020B0604020202020204" pitchFamily="34" charset="0"/>
              </a:rPr>
              <a:t> for your </a:t>
            </a:r>
            <a:r>
              <a:rPr lang="en-GB" sz="2000" b="1" dirty="0">
                <a:latin typeface="Arial" panose="020B0604020202020204" pitchFamily="34" charset="0"/>
                <a:cs typeface="Arial" panose="020B0604020202020204" pitchFamily="34" charset="0"/>
              </a:rPr>
              <a:t>component 1 assignment</a:t>
            </a:r>
            <a:r>
              <a:rPr lang="en-GB" sz="20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Were the voices of the child or children heard?</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Were the children provided with information about their situation or proceedings?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Which professionals were involved in communicating directly with the child or children?   </a:t>
            </a:r>
          </a:p>
        </p:txBody>
      </p:sp>
      <p:sp>
        <p:nvSpPr>
          <p:cNvPr id="51" name="TextBox 50">
            <a:extLst>
              <a:ext uri="{FF2B5EF4-FFF2-40B4-BE49-F238E27FC236}">
                <a16:creationId xmlns:a16="http://schemas.microsoft.com/office/drawing/2014/main" id="{D73A3A43-270B-B8D6-96AC-44D14B7B9827}"/>
              </a:ext>
            </a:extLst>
          </p:cNvPr>
          <p:cNvSpPr txBox="1"/>
          <p:nvPr/>
        </p:nvSpPr>
        <p:spPr>
          <a:xfrm>
            <a:off x="3091070" y="5112580"/>
            <a:ext cx="8951843" cy="830997"/>
          </a:xfrm>
          <a:prstGeom prst="rect">
            <a:avLst/>
          </a:prstGeom>
          <a:solidFill>
            <a:schemeClr val="tx1">
              <a:lumMod val="75000"/>
              <a:lumOff val="25000"/>
            </a:schemeClr>
          </a:solid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Reflect as a group – </a:t>
            </a:r>
          </a:p>
          <a:p>
            <a:r>
              <a:rPr lang="en-GB" sz="2400" dirty="0">
                <a:solidFill>
                  <a:schemeClr val="bg1"/>
                </a:solidFill>
                <a:latin typeface="Arial" panose="020B0604020202020204" pitchFamily="34" charset="0"/>
                <a:cs typeface="Arial" panose="020B0604020202020204" pitchFamily="34" charset="0"/>
              </a:rPr>
              <a:t>What barriers often exist when communicating with children? </a:t>
            </a:r>
          </a:p>
        </p:txBody>
      </p:sp>
      <p:pic>
        <p:nvPicPr>
          <p:cNvPr id="53" name="Picture 52" descr="Young boy explaining">
            <a:extLst>
              <a:ext uri="{FF2B5EF4-FFF2-40B4-BE49-F238E27FC236}">
                <a16:creationId xmlns:a16="http://schemas.microsoft.com/office/drawing/2014/main" id="{66B3F71E-928F-8CD5-1C83-85B7DAF90156}"/>
              </a:ext>
            </a:extLst>
          </p:cNvPr>
          <p:cNvPicPr>
            <a:picLocks noChangeAspect="1"/>
          </p:cNvPicPr>
          <p:nvPr/>
        </p:nvPicPr>
        <p:blipFill>
          <a:blip r:embed="rId4"/>
          <a:stretch>
            <a:fillRect/>
          </a:stretch>
        </p:blipFill>
        <p:spPr>
          <a:xfrm>
            <a:off x="376707" y="1808923"/>
            <a:ext cx="1791222" cy="3657600"/>
          </a:xfrm>
          <a:prstGeom prst="rect">
            <a:avLst/>
          </a:prstGeom>
        </p:spPr>
      </p:pic>
    </p:spTree>
    <p:extLst>
      <p:ext uri="{BB962C8B-B14F-4D97-AF65-F5344CB8AC3E}">
        <p14:creationId xmlns:p14="http://schemas.microsoft.com/office/powerpoint/2010/main" val="257000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descr="Young girl pointing with hand">
            <a:extLst>
              <a:ext uri="{FF2B5EF4-FFF2-40B4-BE49-F238E27FC236}">
                <a16:creationId xmlns:a16="http://schemas.microsoft.com/office/drawing/2014/main" id="{9706A1D1-71E2-1AA9-A599-A1CE5E47947C}"/>
              </a:ext>
            </a:extLst>
          </p:cNvPr>
          <p:cNvPicPr>
            <a:picLocks noChangeAspect="1"/>
          </p:cNvPicPr>
          <p:nvPr/>
        </p:nvPicPr>
        <p:blipFill>
          <a:blip r:embed="rId3"/>
          <a:stretch>
            <a:fillRect/>
          </a:stretch>
        </p:blipFill>
        <p:spPr>
          <a:xfrm>
            <a:off x="815820" y="2369713"/>
            <a:ext cx="1186451" cy="2480511"/>
          </a:xfrm>
          <a:prstGeom prst="rect">
            <a:avLst/>
          </a:prstGeom>
        </p:spPr>
      </p:pic>
      <p:sp>
        <p:nvSpPr>
          <p:cNvPr id="30" name="Title 1">
            <a:extLst>
              <a:ext uri="{FF2B5EF4-FFF2-40B4-BE49-F238E27FC236}">
                <a16:creationId xmlns:a16="http://schemas.microsoft.com/office/drawing/2014/main" id="{47195EB8-5FE0-67C1-1C7C-F4387C7341A4}"/>
              </a:ext>
            </a:extLst>
          </p:cNvPr>
          <p:cNvSpPr>
            <a:spLocks noGrp="1"/>
          </p:cNvSpPr>
          <p:nvPr>
            <p:ph type="title"/>
          </p:nvPr>
        </p:nvSpPr>
        <p:spPr>
          <a:xfrm>
            <a:off x="358219" y="365125"/>
            <a:ext cx="11258048" cy="970787"/>
          </a:xfrm>
          <a:solidFill>
            <a:schemeClr val="accent1"/>
          </a:solidFill>
        </p:spPr>
        <p:txBody>
          <a:bodyPr rtlCol="0">
            <a:normAutofit/>
          </a:bodyPr>
          <a:lstStyle/>
          <a:p>
            <a:pPr rtl="0"/>
            <a:r>
              <a:rPr lang="en-GB" sz="4000" dirty="0">
                <a:latin typeface="Arial" panose="020B0604020202020204" pitchFamily="34" charset="0"/>
                <a:cs typeface="Arial" panose="020B0604020202020204" pitchFamily="34" charset="0"/>
              </a:rPr>
              <a:t>Working in partnership with parents and carers. </a:t>
            </a:r>
          </a:p>
        </p:txBody>
      </p:sp>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7</a:t>
            </a:fld>
            <a:endParaRPr lang="en-GB" dirty="0">
              <a:solidFill>
                <a:schemeClr val="bg1"/>
              </a:solidFill>
            </a:endParaRPr>
          </a:p>
        </p:txBody>
      </p:sp>
      <p:pic>
        <p:nvPicPr>
          <p:cNvPr id="32" name="Picture 31" descr="Businessman crossed hands">
            <a:extLst>
              <a:ext uri="{FF2B5EF4-FFF2-40B4-BE49-F238E27FC236}">
                <a16:creationId xmlns:a16="http://schemas.microsoft.com/office/drawing/2014/main" id="{18856F7E-79BD-45B9-92F0-16B2AE2895BE}"/>
              </a:ext>
            </a:extLst>
          </p:cNvPr>
          <p:cNvPicPr>
            <a:picLocks noChangeAspect="1"/>
          </p:cNvPicPr>
          <p:nvPr/>
        </p:nvPicPr>
        <p:blipFill>
          <a:blip r:embed="rId4"/>
          <a:stretch>
            <a:fillRect/>
          </a:stretch>
        </p:blipFill>
        <p:spPr>
          <a:xfrm>
            <a:off x="1295400" y="2584921"/>
            <a:ext cx="951303" cy="2614904"/>
          </a:xfrm>
          <a:prstGeom prst="rect">
            <a:avLst/>
          </a:prstGeom>
        </p:spPr>
      </p:pic>
      <p:pic>
        <p:nvPicPr>
          <p:cNvPr id="35" name="Picture 34" descr="Woman hand on face">
            <a:extLst>
              <a:ext uri="{FF2B5EF4-FFF2-40B4-BE49-F238E27FC236}">
                <a16:creationId xmlns:a16="http://schemas.microsoft.com/office/drawing/2014/main" id="{DF90FC04-6F65-372C-0B32-F5BC0883061F}"/>
              </a:ext>
            </a:extLst>
          </p:cNvPr>
          <p:cNvPicPr>
            <a:picLocks noChangeAspect="1"/>
          </p:cNvPicPr>
          <p:nvPr/>
        </p:nvPicPr>
        <p:blipFill>
          <a:blip r:embed="rId5"/>
          <a:stretch>
            <a:fillRect/>
          </a:stretch>
        </p:blipFill>
        <p:spPr>
          <a:xfrm>
            <a:off x="281024" y="2584921"/>
            <a:ext cx="658348" cy="2614904"/>
          </a:xfrm>
          <a:prstGeom prst="rect">
            <a:avLst/>
          </a:prstGeom>
        </p:spPr>
      </p:pic>
      <p:pic>
        <p:nvPicPr>
          <p:cNvPr id="37" name="Picture 36" descr="Old woman explaining">
            <a:extLst>
              <a:ext uri="{FF2B5EF4-FFF2-40B4-BE49-F238E27FC236}">
                <a16:creationId xmlns:a16="http://schemas.microsoft.com/office/drawing/2014/main" id="{D8F855A6-A3A6-7062-0DF1-460237948D57}"/>
              </a:ext>
            </a:extLst>
          </p:cNvPr>
          <p:cNvPicPr>
            <a:picLocks noChangeAspect="1"/>
          </p:cNvPicPr>
          <p:nvPr/>
        </p:nvPicPr>
        <p:blipFill>
          <a:blip r:embed="rId6"/>
          <a:stretch>
            <a:fillRect/>
          </a:stretch>
        </p:blipFill>
        <p:spPr>
          <a:xfrm>
            <a:off x="2995219" y="2806319"/>
            <a:ext cx="835108" cy="2480511"/>
          </a:xfrm>
          <a:prstGeom prst="rect">
            <a:avLst/>
          </a:prstGeom>
        </p:spPr>
      </p:pic>
      <p:pic>
        <p:nvPicPr>
          <p:cNvPr id="39" name="Picture 38" descr="Elderly woman on phone">
            <a:extLst>
              <a:ext uri="{FF2B5EF4-FFF2-40B4-BE49-F238E27FC236}">
                <a16:creationId xmlns:a16="http://schemas.microsoft.com/office/drawing/2014/main" id="{363D7637-3EEF-A064-A46C-7A75DC1023E5}"/>
              </a:ext>
            </a:extLst>
          </p:cNvPr>
          <p:cNvPicPr>
            <a:picLocks noChangeAspect="1"/>
          </p:cNvPicPr>
          <p:nvPr/>
        </p:nvPicPr>
        <p:blipFill>
          <a:blip r:embed="rId7"/>
          <a:stretch>
            <a:fillRect/>
          </a:stretch>
        </p:blipFill>
        <p:spPr>
          <a:xfrm>
            <a:off x="1517569" y="2446686"/>
            <a:ext cx="959706" cy="2480510"/>
          </a:xfrm>
          <a:prstGeom prst="rect">
            <a:avLst/>
          </a:prstGeom>
        </p:spPr>
      </p:pic>
      <p:pic>
        <p:nvPicPr>
          <p:cNvPr id="41" name="Picture 40" descr="Casual woman clapping hands">
            <a:extLst>
              <a:ext uri="{FF2B5EF4-FFF2-40B4-BE49-F238E27FC236}">
                <a16:creationId xmlns:a16="http://schemas.microsoft.com/office/drawing/2014/main" id="{544B762D-BD9D-D440-163D-CE0E4E67850F}"/>
              </a:ext>
            </a:extLst>
          </p:cNvPr>
          <p:cNvPicPr>
            <a:picLocks noChangeAspect="1"/>
          </p:cNvPicPr>
          <p:nvPr/>
        </p:nvPicPr>
        <p:blipFill>
          <a:blip r:embed="rId8"/>
          <a:stretch>
            <a:fillRect/>
          </a:stretch>
        </p:blipFill>
        <p:spPr>
          <a:xfrm flipH="1">
            <a:off x="923566" y="2796289"/>
            <a:ext cx="835108" cy="2480509"/>
          </a:xfrm>
          <a:prstGeom prst="rect">
            <a:avLst/>
          </a:prstGeom>
        </p:spPr>
      </p:pic>
      <p:pic>
        <p:nvPicPr>
          <p:cNvPr id="48" name="Picture 47" descr="Casual woman counting five">
            <a:extLst>
              <a:ext uri="{FF2B5EF4-FFF2-40B4-BE49-F238E27FC236}">
                <a16:creationId xmlns:a16="http://schemas.microsoft.com/office/drawing/2014/main" id="{4781EF9A-7F9A-DB23-E6FB-5F0D598B17BE}"/>
              </a:ext>
            </a:extLst>
          </p:cNvPr>
          <p:cNvPicPr>
            <a:picLocks noChangeAspect="1"/>
          </p:cNvPicPr>
          <p:nvPr/>
        </p:nvPicPr>
        <p:blipFill>
          <a:blip r:embed="rId9"/>
          <a:stretch>
            <a:fillRect/>
          </a:stretch>
        </p:blipFill>
        <p:spPr>
          <a:xfrm>
            <a:off x="1897806" y="2719315"/>
            <a:ext cx="951303" cy="2480510"/>
          </a:xfrm>
          <a:prstGeom prst="rect">
            <a:avLst/>
          </a:prstGeom>
        </p:spPr>
      </p:pic>
      <p:sp>
        <p:nvSpPr>
          <p:cNvPr id="50" name="TextBox 49">
            <a:extLst>
              <a:ext uri="{FF2B5EF4-FFF2-40B4-BE49-F238E27FC236}">
                <a16:creationId xmlns:a16="http://schemas.microsoft.com/office/drawing/2014/main" id="{CB71780D-120E-F54D-6820-92C13610738E}"/>
              </a:ext>
            </a:extLst>
          </p:cNvPr>
          <p:cNvSpPr txBox="1"/>
          <p:nvPr/>
        </p:nvSpPr>
        <p:spPr>
          <a:xfrm>
            <a:off x="4021784" y="1685513"/>
            <a:ext cx="8119485" cy="4093428"/>
          </a:xfrm>
          <a:prstGeom prst="rect">
            <a:avLst/>
          </a:prstGeom>
          <a:solidFill>
            <a:schemeClr val="accent3">
              <a:lumMod val="60000"/>
              <a:lumOff val="40000"/>
            </a:schemeClr>
          </a:solidFill>
        </p:spPr>
        <p:txBody>
          <a:bodyPr wrap="square" rtlCol="0">
            <a:spAutoFit/>
          </a:bodyPr>
          <a:lstStyle/>
          <a:p>
            <a:r>
              <a:rPr lang="en-GB" sz="2000" dirty="0">
                <a:latin typeface="Arial" panose="020B0604020202020204" pitchFamily="34" charset="0"/>
                <a:cs typeface="Arial" panose="020B0604020202020204" pitchFamily="34" charset="0"/>
              </a:rPr>
              <a:t>In the context of a child-centred approach, all practitioners should work in partnership with parents and carers as far as possible.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Parents and carers need to understand what is happening, what they can expect from the help and support provided, what is expected of them and be supported to say what they think. This is particularly important when there is reasonable cause to suspect that a child is suffering, or is likely to suffer, significant harm, whether the harm is from inside or outside the home including online.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Working collaboratively will mean parents and carers have the best chance of making changes, and practitioners can make fair and accurate decisions about how to support children and keep them safe. </a:t>
            </a:r>
          </a:p>
        </p:txBody>
      </p:sp>
    </p:spTree>
    <p:extLst>
      <p:ext uri="{BB962C8B-B14F-4D97-AF65-F5344CB8AC3E}">
        <p14:creationId xmlns:p14="http://schemas.microsoft.com/office/powerpoint/2010/main" val="2905421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8</a:t>
            </a:fld>
            <a:endParaRPr lang="en-GB" dirty="0">
              <a:solidFill>
                <a:schemeClr val="bg1"/>
              </a:solidFill>
            </a:endParaRPr>
          </a:p>
        </p:txBody>
      </p:sp>
      <p:sp>
        <p:nvSpPr>
          <p:cNvPr id="11" name="Title 1">
            <a:extLst>
              <a:ext uri="{FF2B5EF4-FFF2-40B4-BE49-F238E27FC236}">
                <a16:creationId xmlns:a16="http://schemas.microsoft.com/office/drawing/2014/main" id="{124A83E9-B655-8695-A00B-88159B3EF9D7}"/>
              </a:ext>
            </a:extLst>
          </p:cNvPr>
          <p:cNvSpPr>
            <a:spLocks noGrp="1"/>
          </p:cNvSpPr>
          <p:nvPr>
            <p:ph type="title" idx="4294967295"/>
          </p:nvPr>
        </p:nvSpPr>
        <p:spPr>
          <a:xfrm>
            <a:off x="631826" y="180975"/>
            <a:ext cx="9849908" cy="695876"/>
          </a:xfrm>
          <a:prstGeom prst="rect">
            <a:avLst/>
          </a:prstGeom>
          <a:solidFill>
            <a:schemeClr val="accent1"/>
          </a:solidFill>
        </p:spPr>
        <p:txBody>
          <a:bodyPr rtlCol="0">
            <a:normAutofit/>
          </a:bodyPr>
          <a:lstStyle/>
          <a:p>
            <a:pPr rtl="0"/>
            <a:r>
              <a:rPr lang="en-GB" sz="3600" dirty="0">
                <a:solidFill>
                  <a:schemeClr val="bg1"/>
                </a:solidFill>
                <a:latin typeface="Arial" panose="020B0604020202020204" pitchFamily="34" charset="0"/>
                <a:cs typeface="Arial" panose="020B0604020202020204" pitchFamily="34" charset="0"/>
              </a:rPr>
              <a:t>Working in partnership with parents and carers. </a:t>
            </a:r>
          </a:p>
        </p:txBody>
      </p:sp>
      <p:sp>
        <p:nvSpPr>
          <p:cNvPr id="4" name="Rectangle 3">
            <a:extLst>
              <a:ext uri="{FF2B5EF4-FFF2-40B4-BE49-F238E27FC236}">
                <a16:creationId xmlns:a16="http://schemas.microsoft.com/office/drawing/2014/main" id="{17EAA9CA-6230-9947-4B84-F7B7B5B1A0FB}"/>
              </a:ext>
            </a:extLst>
          </p:cNvPr>
          <p:cNvSpPr/>
          <p:nvPr/>
        </p:nvSpPr>
        <p:spPr>
          <a:xfrm>
            <a:off x="1083733" y="3087669"/>
            <a:ext cx="10806778" cy="3024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3747D09C-FF53-F048-3CCF-0000B0B4B452}"/>
              </a:ext>
            </a:extLst>
          </p:cNvPr>
          <p:cNvSpPr/>
          <p:nvPr/>
        </p:nvSpPr>
        <p:spPr>
          <a:xfrm>
            <a:off x="1611407" y="2582735"/>
            <a:ext cx="10276455" cy="682053"/>
          </a:xfrm>
          <a:custGeom>
            <a:avLst/>
            <a:gdLst>
              <a:gd name="connsiteX0" fmla="*/ 0 w 10276455"/>
              <a:gd name="connsiteY0" fmla="*/ 113678 h 682053"/>
              <a:gd name="connsiteX1" fmla="*/ 113678 w 10276455"/>
              <a:gd name="connsiteY1" fmla="*/ 0 h 682053"/>
              <a:gd name="connsiteX2" fmla="*/ 10162777 w 10276455"/>
              <a:gd name="connsiteY2" fmla="*/ 0 h 682053"/>
              <a:gd name="connsiteX3" fmla="*/ 10276455 w 10276455"/>
              <a:gd name="connsiteY3" fmla="*/ 113678 h 682053"/>
              <a:gd name="connsiteX4" fmla="*/ 10276455 w 10276455"/>
              <a:gd name="connsiteY4" fmla="*/ 568375 h 682053"/>
              <a:gd name="connsiteX5" fmla="*/ 10162777 w 10276455"/>
              <a:gd name="connsiteY5" fmla="*/ 682053 h 682053"/>
              <a:gd name="connsiteX6" fmla="*/ 113678 w 10276455"/>
              <a:gd name="connsiteY6" fmla="*/ 682053 h 682053"/>
              <a:gd name="connsiteX7" fmla="*/ 0 w 10276455"/>
              <a:gd name="connsiteY7" fmla="*/ 568375 h 682053"/>
              <a:gd name="connsiteX8" fmla="*/ 0 w 10276455"/>
              <a:gd name="connsiteY8" fmla="*/ 113678 h 68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76455" h="682053">
                <a:moveTo>
                  <a:pt x="0" y="113678"/>
                </a:moveTo>
                <a:cubicBezTo>
                  <a:pt x="0" y="50895"/>
                  <a:pt x="50895" y="0"/>
                  <a:pt x="113678" y="0"/>
                </a:cubicBezTo>
                <a:lnTo>
                  <a:pt x="10162777" y="0"/>
                </a:lnTo>
                <a:cubicBezTo>
                  <a:pt x="10225560" y="0"/>
                  <a:pt x="10276455" y="50895"/>
                  <a:pt x="10276455" y="113678"/>
                </a:cubicBezTo>
                <a:lnTo>
                  <a:pt x="10276455" y="568375"/>
                </a:lnTo>
                <a:cubicBezTo>
                  <a:pt x="10276455" y="631158"/>
                  <a:pt x="10225560" y="682053"/>
                  <a:pt x="10162777" y="682053"/>
                </a:cubicBezTo>
                <a:lnTo>
                  <a:pt x="113678" y="682053"/>
                </a:lnTo>
                <a:cubicBezTo>
                  <a:pt x="50895" y="682053"/>
                  <a:pt x="0" y="631158"/>
                  <a:pt x="0" y="568375"/>
                </a:cubicBezTo>
                <a:lnTo>
                  <a:pt x="0" y="113678"/>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319224" tIns="33295" rIns="319224" bIns="33295"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approaching families and their wider family networks and communities with empathy, respect, compassion, and creativity </a:t>
            </a:r>
          </a:p>
        </p:txBody>
      </p:sp>
      <p:sp>
        <p:nvSpPr>
          <p:cNvPr id="7" name="Rectangle 6">
            <a:extLst>
              <a:ext uri="{FF2B5EF4-FFF2-40B4-BE49-F238E27FC236}">
                <a16:creationId xmlns:a16="http://schemas.microsoft.com/office/drawing/2014/main" id="{6DBF56C8-3FAC-F21B-D0A1-5980717CA54A}"/>
              </a:ext>
            </a:extLst>
          </p:cNvPr>
          <p:cNvSpPr/>
          <p:nvPr/>
        </p:nvSpPr>
        <p:spPr>
          <a:xfrm>
            <a:off x="1083733" y="3631989"/>
            <a:ext cx="10806778" cy="302400"/>
          </a:xfrm>
          <a:prstGeom prst="rect">
            <a:avLst/>
          </a:prstGeom>
        </p:spPr>
        <p:style>
          <a:lnRef idx="2">
            <a:schemeClr val="accent5">
              <a:hueOff val="-1351709"/>
              <a:satOff val="-3484"/>
              <a:lumOff val="-235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DD1A18D7-5549-04B4-713A-C83E638ECD1E}"/>
              </a:ext>
            </a:extLst>
          </p:cNvPr>
          <p:cNvSpPr/>
          <p:nvPr/>
        </p:nvSpPr>
        <p:spPr>
          <a:xfrm>
            <a:off x="1598215" y="3454869"/>
            <a:ext cx="10289647" cy="354240"/>
          </a:xfrm>
          <a:custGeom>
            <a:avLst/>
            <a:gdLst>
              <a:gd name="connsiteX0" fmla="*/ 0 w 10289647"/>
              <a:gd name="connsiteY0" fmla="*/ 59041 h 354240"/>
              <a:gd name="connsiteX1" fmla="*/ 59041 w 10289647"/>
              <a:gd name="connsiteY1" fmla="*/ 0 h 354240"/>
              <a:gd name="connsiteX2" fmla="*/ 10230606 w 10289647"/>
              <a:gd name="connsiteY2" fmla="*/ 0 h 354240"/>
              <a:gd name="connsiteX3" fmla="*/ 10289647 w 10289647"/>
              <a:gd name="connsiteY3" fmla="*/ 59041 h 354240"/>
              <a:gd name="connsiteX4" fmla="*/ 10289647 w 10289647"/>
              <a:gd name="connsiteY4" fmla="*/ 295199 h 354240"/>
              <a:gd name="connsiteX5" fmla="*/ 10230606 w 10289647"/>
              <a:gd name="connsiteY5" fmla="*/ 354240 h 354240"/>
              <a:gd name="connsiteX6" fmla="*/ 59041 w 10289647"/>
              <a:gd name="connsiteY6" fmla="*/ 354240 h 354240"/>
              <a:gd name="connsiteX7" fmla="*/ 0 w 10289647"/>
              <a:gd name="connsiteY7" fmla="*/ 295199 h 354240"/>
              <a:gd name="connsiteX8" fmla="*/ 0 w 10289647"/>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9647" h="354240">
                <a:moveTo>
                  <a:pt x="0" y="59041"/>
                </a:moveTo>
                <a:cubicBezTo>
                  <a:pt x="0" y="26434"/>
                  <a:pt x="26434" y="0"/>
                  <a:pt x="59041" y="0"/>
                </a:cubicBezTo>
                <a:lnTo>
                  <a:pt x="10230606" y="0"/>
                </a:lnTo>
                <a:cubicBezTo>
                  <a:pt x="10263213" y="0"/>
                  <a:pt x="10289647" y="26434"/>
                  <a:pt x="10289647" y="59041"/>
                </a:cubicBezTo>
                <a:lnTo>
                  <a:pt x="10289647" y="295199"/>
                </a:lnTo>
                <a:cubicBezTo>
                  <a:pt x="10289647" y="327806"/>
                  <a:pt x="10263213" y="354240"/>
                  <a:pt x="10230606"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1351709"/>
              <a:satOff val="-3484"/>
              <a:lumOff val="-2353"/>
              <a:alphaOff val="0"/>
            </a:schemeClr>
          </a:fillRef>
          <a:effectRef idx="0">
            <a:schemeClr val="accent5">
              <a:hueOff val="-1351709"/>
              <a:satOff val="-3484"/>
              <a:lumOff val="-2353"/>
              <a:alphaOff val="0"/>
            </a:schemeClr>
          </a:effectRef>
          <a:fontRef idx="minor">
            <a:schemeClr val="lt1"/>
          </a:fontRef>
        </p:style>
        <p:txBody>
          <a:bodyPr spcFirstLastPara="0" vert="horz" wrap="square" lIns="303222" tIns="17293" rIns="303222" bIns="17293"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avoiding reinforcing family shame, suffering, and blaming </a:t>
            </a:r>
          </a:p>
        </p:txBody>
      </p:sp>
      <p:sp>
        <p:nvSpPr>
          <p:cNvPr id="9" name="Rectangle 8">
            <a:extLst>
              <a:ext uri="{FF2B5EF4-FFF2-40B4-BE49-F238E27FC236}">
                <a16:creationId xmlns:a16="http://schemas.microsoft.com/office/drawing/2014/main" id="{3E5527E4-8290-E756-F815-195D600B1D72}"/>
              </a:ext>
            </a:extLst>
          </p:cNvPr>
          <p:cNvSpPr/>
          <p:nvPr/>
        </p:nvSpPr>
        <p:spPr>
          <a:xfrm>
            <a:off x="1083733" y="4347471"/>
            <a:ext cx="10806778" cy="302400"/>
          </a:xfrm>
          <a:prstGeom prst="rect">
            <a:avLst/>
          </a:prstGeom>
        </p:spPr>
        <p:style>
          <a:lnRef idx="2">
            <a:schemeClr val="accent5">
              <a:hueOff val="-2703417"/>
              <a:satOff val="-6968"/>
              <a:lumOff val="-470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4260C574-06D9-A1DE-D270-8DBB8C444B5C}"/>
              </a:ext>
            </a:extLst>
          </p:cNvPr>
          <p:cNvSpPr/>
          <p:nvPr/>
        </p:nvSpPr>
        <p:spPr>
          <a:xfrm>
            <a:off x="1598215" y="3999189"/>
            <a:ext cx="10289647" cy="525401"/>
          </a:xfrm>
          <a:custGeom>
            <a:avLst/>
            <a:gdLst>
              <a:gd name="connsiteX0" fmla="*/ 0 w 10289647"/>
              <a:gd name="connsiteY0" fmla="*/ 87569 h 525401"/>
              <a:gd name="connsiteX1" fmla="*/ 87569 w 10289647"/>
              <a:gd name="connsiteY1" fmla="*/ 0 h 525401"/>
              <a:gd name="connsiteX2" fmla="*/ 10202078 w 10289647"/>
              <a:gd name="connsiteY2" fmla="*/ 0 h 525401"/>
              <a:gd name="connsiteX3" fmla="*/ 10289647 w 10289647"/>
              <a:gd name="connsiteY3" fmla="*/ 87569 h 525401"/>
              <a:gd name="connsiteX4" fmla="*/ 10289647 w 10289647"/>
              <a:gd name="connsiteY4" fmla="*/ 437832 h 525401"/>
              <a:gd name="connsiteX5" fmla="*/ 10202078 w 10289647"/>
              <a:gd name="connsiteY5" fmla="*/ 525401 h 525401"/>
              <a:gd name="connsiteX6" fmla="*/ 87569 w 10289647"/>
              <a:gd name="connsiteY6" fmla="*/ 525401 h 525401"/>
              <a:gd name="connsiteX7" fmla="*/ 0 w 10289647"/>
              <a:gd name="connsiteY7" fmla="*/ 437832 h 525401"/>
              <a:gd name="connsiteX8" fmla="*/ 0 w 10289647"/>
              <a:gd name="connsiteY8" fmla="*/ 87569 h 52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9647" h="525401">
                <a:moveTo>
                  <a:pt x="0" y="87569"/>
                </a:moveTo>
                <a:cubicBezTo>
                  <a:pt x="0" y="39206"/>
                  <a:pt x="39206" y="0"/>
                  <a:pt x="87569" y="0"/>
                </a:cubicBezTo>
                <a:lnTo>
                  <a:pt x="10202078" y="0"/>
                </a:lnTo>
                <a:cubicBezTo>
                  <a:pt x="10250441" y="0"/>
                  <a:pt x="10289647" y="39206"/>
                  <a:pt x="10289647" y="87569"/>
                </a:cubicBezTo>
                <a:lnTo>
                  <a:pt x="10289647" y="437832"/>
                </a:lnTo>
                <a:cubicBezTo>
                  <a:pt x="10289647" y="486195"/>
                  <a:pt x="10250441" y="525401"/>
                  <a:pt x="10202078" y="525401"/>
                </a:cubicBezTo>
                <a:lnTo>
                  <a:pt x="87569" y="525401"/>
                </a:lnTo>
                <a:cubicBezTo>
                  <a:pt x="39206" y="525401"/>
                  <a:pt x="0" y="486195"/>
                  <a:pt x="0" y="437832"/>
                </a:cubicBezTo>
                <a:lnTo>
                  <a:pt x="0" y="87569"/>
                </a:lnTo>
                <a:close/>
              </a:path>
            </a:pathLst>
          </a:custGeom>
        </p:spPr>
        <p:style>
          <a:lnRef idx="2">
            <a:schemeClr val="lt1">
              <a:hueOff val="0"/>
              <a:satOff val="0"/>
              <a:lumOff val="0"/>
              <a:alphaOff val="0"/>
            </a:schemeClr>
          </a:lnRef>
          <a:fillRef idx="1">
            <a:schemeClr val="accent5">
              <a:hueOff val="-2703417"/>
              <a:satOff val="-6968"/>
              <a:lumOff val="-4706"/>
              <a:alphaOff val="0"/>
            </a:schemeClr>
          </a:fillRef>
          <a:effectRef idx="0">
            <a:schemeClr val="accent5">
              <a:hueOff val="-2703417"/>
              <a:satOff val="-6968"/>
              <a:lumOff val="-4706"/>
              <a:alphaOff val="0"/>
            </a:schemeClr>
          </a:effectRef>
          <a:fontRef idx="minor">
            <a:schemeClr val="lt1"/>
          </a:fontRef>
        </p:style>
        <p:txBody>
          <a:bodyPr spcFirstLastPara="0" vert="horz" wrap="square" lIns="311577" tIns="25648" rIns="311577" bIns="25648"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using strength-based approaches, working with parents and carers to identify what is working well and how their strengths could support them to effect positive change </a:t>
            </a:r>
          </a:p>
        </p:txBody>
      </p:sp>
      <p:sp>
        <p:nvSpPr>
          <p:cNvPr id="13" name="Rectangle 12">
            <a:extLst>
              <a:ext uri="{FF2B5EF4-FFF2-40B4-BE49-F238E27FC236}">
                <a16:creationId xmlns:a16="http://schemas.microsoft.com/office/drawing/2014/main" id="{1E7D9C9B-E7AF-1DC8-825D-9739B008C51B}"/>
              </a:ext>
            </a:extLst>
          </p:cNvPr>
          <p:cNvSpPr/>
          <p:nvPr/>
        </p:nvSpPr>
        <p:spPr>
          <a:xfrm>
            <a:off x="1083733" y="5014652"/>
            <a:ext cx="10806778" cy="302400"/>
          </a:xfrm>
          <a:prstGeom prst="rect">
            <a:avLst/>
          </a:prstGeom>
        </p:spPr>
        <p:style>
          <a:lnRef idx="2">
            <a:schemeClr val="accent5">
              <a:hueOff val="-4055126"/>
              <a:satOff val="-10451"/>
              <a:lumOff val="-705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0A444A5A-53A3-3588-5CA0-08AD76638F50}"/>
              </a:ext>
            </a:extLst>
          </p:cNvPr>
          <p:cNvSpPr/>
          <p:nvPr/>
        </p:nvSpPr>
        <p:spPr>
          <a:xfrm>
            <a:off x="1598215" y="4714671"/>
            <a:ext cx="10289647" cy="477101"/>
          </a:xfrm>
          <a:custGeom>
            <a:avLst/>
            <a:gdLst>
              <a:gd name="connsiteX0" fmla="*/ 0 w 10289647"/>
              <a:gd name="connsiteY0" fmla="*/ 79518 h 477101"/>
              <a:gd name="connsiteX1" fmla="*/ 79518 w 10289647"/>
              <a:gd name="connsiteY1" fmla="*/ 0 h 477101"/>
              <a:gd name="connsiteX2" fmla="*/ 10210129 w 10289647"/>
              <a:gd name="connsiteY2" fmla="*/ 0 h 477101"/>
              <a:gd name="connsiteX3" fmla="*/ 10289647 w 10289647"/>
              <a:gd name="connsiteY3" fmla="*/ 79518 h 477101"/>
              <a:gd name="connsiteX4" fmla="*/ 10289647 w 10289647"/>
              <a:gd name="connsiteY4" fmla="*/ 397583 h 477101"/>
              <a:gd name="connsiteX5" fmla="*/ 10210129 w 10289647"/>
              <a:gd name="connsiteY5" fmla="*/ 477101 h 477101"/>
              <a:gd name="connsiteX6" fmla="*/ 79518 w 10289647"/>
              <a:gd name="connsiteY6" fmla="*/ 477101 h 477101"/>
              <a:gd name="connsiteX7" fmla="*/ 0 w 10289647"/>
              <a:gd name="connsiteY7" fmla="*/ 397583 h 477101"/>
              <a:gd name="connsiteX8" fmla="*/ 0 w 10289647"/>
              <a:gd name="connsiteY8" fmla="*/ 79518 h 47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9647" h="477101">
                <a:moveTo>
                  <a:pt x="0" y="79518"/>
                </a:moveTo>
                <a:cubicBezTo>
                  <a:pt x="0" y="35601"/>
                  <a:pt x="35601" y="0"/>
                  <a:pt x="79518" y="0"/>
                </a:cubicBezTo>
                <a:lnTo>
                  <a:pt x="10210129" y="0"/>
                </a:lnTo>
                <a:cubicBezTo>
                  <a:pt x="10254046" y="0"/>
                  <a:pt x="10289647" y="35601"/>
                  <a:pt x="10289647" y="79518"/>
                </a:cubicBezTo>
                <a:lnTo>
                  <a:pt x="10289647" y="397583"/>
                </a:lnTo>
                <a:cubicBezTo>
                  <a:pt x="10289647" y="441500"/>
                  <a:pt x="10254046" y="477101"/>
                  <a:pt x="10210129" y="477101"/>
                </a:cubicBezTo>
                <a:lnTo>
                  <a:pt x="79518" y="477101"/>
                </a:lnTo>
                <a:cubicBezTo>
                  <a:pt x="35601" y="477101"/>
                  <a:pt x="0" y="441500"/>
                  <a:pt x="0" y="397583"/>
                </a:cubicBezTo>
                <a:lnTo>
                  <a:pt x="0" y="79518"/>
                </a:lnTo>
                <a:close/>
              </a:path>
            </a:pathLst>
          </a:custGeom>
        </p:spPr>
        <p:style>
          <a:lnRef idx="2">
            <a:schemeClr val="lt1">
              <a:hueOff val="0"/>
              <a:satOff val="0"/>
              <a:lumOff val="0"/>
              <a:alphaOff val="0"/>
            </a:schemeClr>
          </a:lnRef>
          <a:fillRef idx="1">
            <a:schemeClr val="accent5">
              <a:hueOff val="-4055126"/>
              <a:satOff val="-10451"/>
              <a:lumOff val="-7059"/>
              <a:alphaOff val="0"/>
            </a:schemeClr>
          </a:fillRef>
          <a:effectRef idx="0">
            <a:schemeClr val="accent5">
              <a:hueOff val="-4055126"/>
              <a:satOff val="-10451"/>
              <a:lumOff val="-7059"/>
              <a:alphaOff val="0"/>
            </a:schemeClr>
          </a:effectRef>
          <a:fontRef idx="minor">
            <a:schemeClr val="lt1"/>
          </a:fontRef>
        </p:style>
        <p:txBody>
          <a:bodyPr spcFirstLastPara="0" vert="horz" wrap="square" lIns="309219" tIns="23290" rIns="309219" bIns="2329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ensuring they work sensitively with parents, carers, and children, to identify and understand the impact of adversity and trauma in their lives.</a:t>
            </a:r>
          </a:p>
        </p:txBody>
      </p:sp>
      <p:sp>
        <p:nvSpPr>
          <p:cNvPr id="18" name="Rectangle 17">
            <a:extLst>
              <a:ext uri="{FF2B5EF4-FFF2-40B4-BE49-F238E27FC236}">
                <a16:creationId xmlns:a16="http://schemas.microsoft.com/office/drawing/2014/main" id="{4463B39D-FC76-5E9E-115E-0B9A0331575E}"/>
              </a:ext>
            </a:extLst>
          </p:cNvPr>
          <p:cNvSpPr/>
          <p:nvPr/>
        </p:nvSpPr>
        <p:spPr>
          <a:xfrm>
            <a:off x="1083733" y="6011811"/>
            <a:ext cx="10806778" cy="302400"/>
          </a:xfrm>
          <a:prstGeom prst="rect">
            <a:avLst/>
          </a:prstGeom>
        </p:spPr>
        <p:style>
          <a:lnRef idx="2">
            <a:schemeClr val="accent5">
              <a:hueOff val="-5406834"/>
              <a:satOff val="-13935"/>
              <a:lumOff val="-941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8BAEA8DD-D809-8A05-AC36-85F38842E9DD}"/>
              </a:ext>
            </a:extLst>
          </p:cNvPr>
          <p:cNvSpPr/>
          <p:nvPr/>
        </p:nvSpPr>
        <p:spPr>
          <a:xfrm>
            <a:off x="1598215" y="5381852"/>
            <a:ext cx="10289647" cy="807079"/>
          </a:xfrm>
          <a:custGeom>
            <a:avLst/>
            <a:gdLst>
              <a:gd name="connsiteX0" fmla="*/ 0 w 10289647"/>
              <a:gd name="connsiteY0" fmla="*/ 134516 h 807079"/>
              <a:gd name="connsiteX1" fmla="*/ 134516 w 10289647"/>
              <a:gd name="connsiteY1" fmla="*/ 0 h 807079"/>
              <a:gd name="connsiteX2" fmla="*/ 10155131 w 10289647"/>
              <a:gd name="connsiteY2" fmla="*/ 0 h 807079"/>
              <a:gd name="connsiteX3" fmla="*/ 10289647 w 10289647"/>
              <a:gd name="connsiteY3" fmla="*/ 134516 h 807079"/>
              <a:gd name="connsiteX4" fmla="*/ 10289647 w 10289647"/>
              <a:gd name="connsiteY4" fmla="*/ 672563 h 807079"/>
              <a:gd name="connsiteX5" fmla="*/ 10155131 w 10289647"/>
              <a:gd name="connsiteY5" fmla="*/ 807079 h 807079"/>
              <a:gd name="connsiteX6" fmla="*/ 134516 w 10289647"/>
              <a:gd name="connsiteY6" fmla="*/ 807079 h 807079"/>
              <a:gd name="connsiteX7" fmla="*/ 0 w 10289647"/>
              <a:gd name="connsiteY7" fmla="*/ 672563 h 807079"/>
              <a:gd name="connsiteX8" fmla="*/ 0 w 10289647"/>
              <a:gd name="connsiteY8" fmla="*/ 134516 h 80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9647" h="807079">
                <a:moveTo>
                  <a:pt x="0" y="134516"/>
                </a:moveTo>
                <a:cubicBezTo>
                  <a:pt x="0" y="60225"/>
                  <a:pt x="60225" y="0"/>
                  <a:pt x="134516" y="0"/>
                </a:cubicBezTo>
                <a:lnTo>
                  <a:pt x="10155131" y="0"/>
                </a:lnTo>
                <a:cubicBezTo>
                  <a:pt x="10229422" y="0"/>
                  <a:pt x="10289647" y="60225"/>
                  <a:pt x="10289647" y="134516"/>
                </a:cubicBezTo>
                <a:lnTo>
                  <a:pt x="10289647" y="672563"/>
                </a:lnTo>
                <a:cubicBezTo>
                  <a:pt x="10289647" y="746854"/>
                  <a:pt x="10229422" y="807079"/>
                  <a:pt x="10155131" y="807079"/>
                </a:cubicBezTo>
                <a:lnTo>
                  <a:pt x="134516" y="807079"/>
                </a:lnTo>
                <a:cubicBezTo>
                  <a:pt x="60225" y="807079"/>
                  <a:pt x="0" y="746854"/>
                  <a:pt x="0" y="672563"/>
                </a:cubicBezTo>
                <a:lnTo>
                  <a:pt x="0" y="134516"/>
                </a:lnTo>
                <a:close/>
              </a:path>
            </a:pathLst>
          </a:custGeom>
        </p:spPr>
        <p:style>
          <a:lnRef idx="2">
            <a:schemeClr val="lt1">
              <a:hueOff val="0"/>
              <a:satOff val="0"/>
              <a:lumOff val="0"/>
              <a:alphaOff val="0"/>
            </a:schemeClr>
          </a:lnRef>
          <a:fillRef idx="1">
            <a:schemeClr val="accent5">
              <a:hueOff val="-5406834"/>
              <a:satOff val="-13935"/>
              <a:lumOff val="-9412"/>
              <a:alphaOff val="0"/>
            </a:schemeClr>
          </a:fillRef>
          <a:effectRef idx="0">
            <a:schemeClr val="accent5">
              <a:hueOff val="-5406834"/>
              <a:satOff val="-13935"/>
              <a:lumOff val="-9412"/>
              <a:alphaOff val="0"/>
            </a:schemeClr>
          </a:effectRef>
          <a:fontRef idx="minor">
            <a:schemeClr val="lt1"/>
          </a:fontRef>
        </p:style>
        <p:txBody>
          <a:bodyPr spcFirstLastPara="0" vert="horz" wrap="square" lIns="325327" tIns="39398" rIns="325327" bIns="39398"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adapting their responses to meet the diverse needs of parents and carers, including fathers and male carers, and the specific challenges being faced, including parents and carers of disabled children, and where harm is outside the home</a:t>
            </a:r>
          </a:p>
        </p:txBody>
      </p:sp>
      <p:sp>
        <p:nvSpPr>
          <p:cNvPr id="20" name="Rectangle 19">
            <a:extLst>
              <a:ext uri="{FF2B5EF4-FFF2-40B4-BE49-F238E27FC236}">
                <a16:creationId xmlns:a16="http://schemas.microsoft.com/office/drawing/2014/main" id="{1B11FF45-69BF-BD69-F011-9EC0826CF3C9}"/>
              </a:ext>
            </a:extLst>
          </p:cNvPr>
          <p:cNvSpPr/>
          <p:nvPr/>
        </p:nvSpPr>
        <p:spPr>
          <a:xfrm>
            <a:off x="1051185" y="6622274"/>
            <a:ext cx="10806778" cy="302400"/>
          </a:xfrm>
          <a:prstGeom prst="rect">
            <a:avLst/>
          </a:prstGeom>
        </p:spPr>
        <p:style>
          <a:lnRef idx="2">
            <a:schemeClr val="accent5">
              <a:hueOff val="-6758543"/>
              <a:satOff val="-17419"/>
              <a:lumOff val="-1176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0F397937-441A-8282-7DF3-D7B3E50F7558}"/>
              </a:ext>
            </a:extLst>
          </p:cNvPr>
          <p:cNvSpPr/>
          <p:nvPr/>
        </p:nvSpPr>
        <p:spPr>
          <a:xfrm>
            <a:off x="1598215" y="6275598"/>
            <a:ext cx="10289647" cy="548005"/>
          </a:xfrm>
          <a:custGeom>
            <a:avLst/>
            <a:gdLst>
              <a:gd name="connsiteX0" fmla="*/ 0 w 10289647"/>
              <a:gd name="connsiteY0" fmla="*/ 91336 h 548005"/>
              <a:gd name="connsiteX1" fmla="*/ 91336 w 10289647"/>
              <a:gd name="connsiteY1" fmla="*/ 0 h 548005"/>
              <a:gd name="connsiteX2" fmla="*/ 10198311 w 10289647"/>
              <a:gd name="connsiteY2" fmla="*/ 0 h 548005"/>
              <a:gd name="connsiteX3" fmla="*/ 10289647 w 10289647"/>
              <a:gd name="connsiteY3" fmla="*/ 91336 h 548005"/>
              <a:gd name="connsiteX4" fmla="*/ 10289647 w 10289647"/>
              <a:gd name="connsiteY4" fmla="*/ 456669 h 548005"/>
              <a:gd name="connsiteX5" fmla="*/ 10198311 w 10289647"/>
              <a:gd name="connsiteY5" fmla="*/ 548005 h 548005"/>
              <a:gd name="connsiteX6" fmla="*/ 91336 w 10289647"/>
              <a:gd name="connsiteY6" fmla="*/ 548005 h 548005"/>
              <a:gd name="connsiteX7" fmla="*/ 0 w 10289647"/>
              <a:gd name="connsiteY7" fmla="*/ 456669 h 548005"/>
              <a:gd name="connsiteX8" fmla="*/ 0 w 10289647"/>
              <a:gd name="connsiteY8" fmla="*/ 91336 h 54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9647" h="548005">
                <a:moveTo>
                  <a:pt x="0" y="91336"/>
                </a:moveTo>
                <a:cubicBezTo>
                  <a:pt x="0" y="40893"/>
                  <a:pt x="40893" y="0"/>
                  <a:pt x="91336" y="0"/>
                </a:cubicBezTo>
                <a:lnTo>
                  <a:pt x="10198311" y="0"/>
                </a:lnTo>
                <a:cubicBezTo>
                  <a:pt x="10248754" y="0"/>
                  <a:pt x="10289647" y="40893"/>
                  <a:pt x="10289647" y="91336"/>
                </a:cubicBezTo>
                <a:lnTo>
                  <a:pt x="10289647" y="456669"/>
                </a:lnTo>
                <a:cubicBezTo>
                  <a:pt x="10289647" y="507112"/>
                  <a:pt x="10248754" y="548005"/>
                  <a:pt x="10198311" y="548005"/>
                </a:cubicBezTo>
                <a:lnTo>
                  <a:pt x="91336" y="548005"/>
                </a:lnTo>
                <a:cubicBezTo>
                  <a:pt x="40893" y="548005"/>
                  <a:pt x="0" y="507112"/>
                  <a:pt x="0" y="456669"/>
                </a:cubicBezTo>
                <a:lnTo>
                  <a:pt x="0" y="91336"/>
                </a:lnTo>
                <a:close/>
              </a:path>
            </a:pathLst>
          </a:cu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spcFirstLastPara="0" vert="horz" wrap="square" lIns="312680" tIns="26751" rIns="312680" bIns="26751"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ensuring they understand the families’ background, ethnicity, religion, financial situation, ability, education, sex, ages and sexual orientation, and potential barriers these create in seeking and accessing help and support</a:t>
            </a:r>
          </a:p>
        </p:txBody>
      </p:sp>
      <p:sp>
        <p:nvSpPr>
          <p:cNvPr id="14" name="TextBox 13">
            <a:extLst>
              <a:ext uri="{FF2B5EF4-FFF2-40B4-BE49-F238E27FC236}">
                <a16:creationId xmlns:a16="http://schemas.microsoft.com/office/drawing/2014/main" id="{2EE465EB-B92B-C31F-5477-BC99617C92FF}"/>
              </a:ext>
            </a:extLst>
          </p:cNvPr>
          <p:cNvSpPr txBox="1"/>
          <p:nvPr/>
        </p:nvSpPr>
        <p:spPr>
          <a:xfrm>
            <a:off x="270933" y="1030739"/>
            <a:ext cx="11695779" cy="707886"/>
          </a:xfrm>
          <a:prstGeom prst="rect">
            <a:avLst/>
          </a:prstGeom>
          <a:solidFill>
            <a:schemeClr val="accent4"/>
          </a:solidFill>
        </p:spPr>
        <p:txBody>
          <a:bodyPr wrap="square" rtlCol="0">
            <a:spAutoFit/>
          </a:bodyPr>
          <a:lstStyle/>
          <a:p>
            <a:r>
              <a:rPr lang="en-GB" sz="2000" dirty="0">
                <a:latin typeface="Arial" panose="020B0604020202020204" pitchFamily="34" charset="0"/>
                <a:cs typeface="Arial" panose="020B0604020202020204" pitchFamily="34" charset="0"/>
              </a:rPr>
              <a:t>The Working Together to Safeguard Children 2023 Statutory guidance, section 18, states that </a:t>
            </a:r>
            <a:r>
              <a:rPr lang="en-GB" sz="2000" b="1" dirty="0">
                <a:latin typeface="Arial" panose="020B0604020202020204" pitchFamily="34" charset="0"/>
                <a:cs typeface="Arial" panose="020B0604020202020204" pitchFamily="34" charset="0"/>
              </a:rPr>
              <a:t>four</a:t>
            </a:r>
            <a:r>
              <a:rPr lang="en-GB" sz="2000" dirty="0">
                <a:latin typeface="Arial" panose="020B0604020202020204" pitchFamily="34" charset="0"/>
                <a:cs typeface="Arial" panose="020B0604020202020204" pitchFamily="34" charset="0"/>
              </a:rPr>
              <a:t> principles underpin work with parents and carers: </a:t>
            </a:r>
          </a:p>
        </p:txBody>
      </p:sp>
      <p:sp>
        <p:nvSpPr>
          <p:cNvPr id="15" name="TextBox 14">
            <a:extLst>
              <a:ext uri="{FF2B5EF4-FFF2-40B4-BE49-F238E27FC236}">
                <a16:creationId xmlns:a16="http://schemas.microsoft.com/office/drawing/2014/main" id="{D48FF0F1-BDBD-0A63-6DFD-ECC5EAC0ACD9}"/>
              </a:ext>
            </a:extLst>
          </p:cNvPr>
          <p:cNvSpPr txBox="1"/>
          <p:nvPr/>
        </p:nvSpPr>
        <p:spPr>
          <a:xfrm>
            <a:off x="225288" y="2156791"/>
            <a:ext cx="2070651" cy="400110"/>
          </a:xfrm>
          <a:prstGeom prst="rect">
            <a:avLst/>
          </a:prstGeom>
          <a:solidFill>
            <a:schemeClr val="bg2"/>
          </a:solidFill>
          <a:ln>
            <a:solidFill>
              <a:schemeClr val="tx1"/>
            </a:solidFill>
          </a:ln>
        </p:spPr>
        <p:txBody>
          <a:bodyPr wrap="square" rtlCol="0">
            <a:spAutoFit/>
          </a:bodyPr>
          <a:lstStyle/>
          <a:p>
            <a:r>
              <a:rPr lang="en-GB" sz="2000" b="1" dirty="0">
                <a:latin typeface="Arial" panose="020B0604020202020204" pitchFamily="34" charset="0"/>
                <a:cs typeface="Arial" panose="020B0604020202020204" pitchFamily="34" charset="0"/>
              </a:rPr>
              <a:t>Principle 1</a:t>
            </a:r>
            <a:r>
              <a:rPr lang="en-GB" b="1" dirty="0"/>
              <a:t>. </a:t>
            </a:r>
          </a:p>
        </p:txBody>
      </p:sp>
      <p:sp>
        <p:nvSpPr>
          <p:cNvPr id="16" name="TextBox 15">
            <a:extLst>
              <a:ext uri="{FF2B5EF4-FFF2-40B4-BE49-F238E27FC236}">
                <a16:creationId xmlns:a16="http://schemas.microsoft.com/office/drawing/2014/main" id="{18002789-FCEC-CB62-1244-C550C6EC99D8}"/>
              </a:ext>
            </a:extLst>
          </p:cNvPr>
          <p:cNvSpPr txBox="1"/>
          <p:nvPr/>
        </p:nvSpPr>
        <p:spPr>
          <a:xfrm>
            <a:off x="2451653" y="1867439"/>
            <a:ext cx="9515059" cy="707886"/>
          </a:xfrm>
          <a:prstGeom prst="rect">
            <a:avLst/>
          </a:prstGeom>
          <a:solidFill>
            <a:schemeClr val="accent1"/>
          </a:solidFill>
        </p:spPr>
        <p:txBody>
          <a:bodyPr wrap="square" rtlCol="0">
            <a:spAutoFit/>
          </a:bodyPr>
          <a:lstStyle/>
          <a:p>
            <a:pPr lvl="0"/>
            <a:r>
              <a:rPr lang="en-GB" sz="2000" dirty="0">
                <a:solidFill>
                  <a:schemeClr val="bg1"/>
                </a:solidFill>
                <a:latin typeface="Arial" panose="020B0604020202020204" pitchFamily="34" charset="0"/>
                <a:cs typeface="Arial" panose="020B0604020202020204" pitchFamily="34" charset="0"/>
              </a:rPr>
              <a:t>Effective partnership working with parents and carers happens when practitioners build strong, positive, trusting, and co-operative relationships by: </a:t>
            </a:r>
          </a:p>
        </p:txBody>
      </p:sp>
    </p:spTree>
    <p:extLst>
      <p:ext uri="{BB962C8B-B14F-4D97-AF65-F5344CB8AC3E}">
        <p14:creationId xmlns:p14="http://schemas.microsoft.com/office/powerpoint/2010/main" val="6785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9"/>
                                        </p:tgtEl>
                                        <p:attrNameLst>
                                          <p:attrName>style.visibility</p:attrName>
                                        </p:attrNameLst>
                                      </p:cBhvr>
                                      <p:to>
                                        <p:strVal val="visible"/>
                                      </p:to>
                                    </p:set>
                                    <p:animEffect transition="in" filter="fade">
                                      <p:cBhvr>
                                        <p:cTn id="55" dur="500"/>
                                        <p:tgtEl>
                                          <p:spTgt spid="19"/>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500"/>
                                        <p:tgtEl>
                                          <p:spTgt spid="20"/>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3" grpId="0" animBg="1"/>
      <p:bldP spid="17" grpId="0" animBg="1"/>
      <p:bldP spid="18" grpId="0" animBg="1"/>
      <p:bldP spid="19" grpId="0" animBg="1"/>
      <p:bldP spid="20" grpId="0" animBg="1"/>
      <p:bldP spid="21" grpId="0" animBg="1"/>
      <p:bldP spid="14" grpId="0" animBg="1"/>
      <p:bldP spid="15"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4294967295"/>
          </p:nvPr>
        </p:nvSpPr>
        <p:spPr>
          <a:xfrm>
            <a:off x="0" y="0"/>
            <a:ext cx="0" cy="0"/>
          </a:xfrm>
        </p:spPr>
        <p:txBody>
          <a:bodyPr rtlCol="0"/>
          <a:lstStyle/>
          <a:p>
            <a:pPr rtl="0"/>
            <a:fld id="{4950F5D8-22E1-4015-8661-E5B1FD28C2DE}" type="slidenum">
              <a:rPr lang="en-GB" sz="2000" smtClean="0">
                <a:solidFill>
                  <a:schemeClr val="bg1"/>
                </a:solidFill>
              </a:rPr>
              <a:pPr rtl="0"/>
              <a:t>9</a:t>
            </a:fld>
            <a:endParaRPr lang="en-GB" dirty="0">
              <a:solidFill>
                <a:schemeClr val="bg1"/>
              </a:solidFill>
            </a:endParaRPr>
          </a:p>
        </p:txBody>
      </p:sp>
      <p:sp>
        <p:nvSpPr>
          <p:cNvPr id="11" name="Title 1">
            <a:extLst>
              <a:ext uri="{FF2B5EF4-FFF2-40B4-BE49-F238E27FC236}">
                <a16:creationId xmlns:a16="http://schemas.microsoft.com/office/drawing/2014/main" id="{124A83E9-B655-8695-A00B-88159B3EF9D7}"/>
              </a:ext>
            </a:extLst>
          </p:cNvPr>
          <p:cNvSpPr>
            <a:spLocks noGrp="1"/>
          </p:cNvSpPr>
          <p:nvPr>
            <p:ph type="title" idx="4294967295"/>
          </p:nvPr>
        </p:nvSpPr>
        <p:spPr>
          <a:xfrm>
            <a:off x="631825" y="180975"/>
            <a:ext cx="11560175" cy="782638"/>
          </a:xfrm>
          <a:prstGeom prst="rect">
            <a:avLst/>
          </a:prstGeom>
          <a:solidFill>
            <a:schemeClr val="accent1"/>
          </a:solidFill>
        </p:spPr>
        <p:txBody>
          <a:bodyPr rtlCol="0">
            <a:normAutofit fontScale="90000"/>
          </a:bodyPr>
          <a:lstStyle/>
          <a:p>
            <a:pPr rtl="0"/>
            <a:r>
              <a:rPr lang="en-GB" dirty="0">
                <a:latin typeface="Arial" panose="020B0604020202020204" pitchFamily="34" charset="0"/>
                <a:cs typeface="Arial" panose="020B0604020202020204" pitchFamily="34" charset="0"/>
              </a:rPr>
              <a:t>Working in partnership with parents and carers. </a:t>
            </a:r>
          </a:p>
        </p:txBody>
      </p:sp>
      <p:sp>
        <p:nvSpPr>
          <p:cNvPr id="4" name="Block Arc 3">
            <a:extLst>
              <a:ext uri="{FF2B5EF4-FFF2-40B4-BE49-F238E27FC236}">
                <a16:creationId xmlns:a16="http://schemas.microsoft.com/office/drawing/2014/main" id="{0D120A85-0B93-E361-66D2-F255268E29EC}"/>
              </a:ext>
            </a:extLst>
          </p:cNvPr>
          <p:cNvSpPr/>
          <p:nvPr/>
        </p:nvSpPr>
        <p:spPr>
          <a:xfrm>
            <a:off x="-3721559" y="1657064"/>
            <a:ext cx="5596289" cy="5596289"/>
          </a:xfrm>
          <a:prstGeom prst="blockArc">
            <a:avLst>
              <a:gd name="adj1" fmla="val 18900000"/>
              <a:gd name="adj2" fmla="val 2700000"/>
              <a:gd name="adj3" fmla="val 386"/>
            </a:avLst>
          </a:prstGeom>
        </p:spPr>
        <p:style>
          <a:lnRef idx="2">
            <a:schemeClr val="accent4">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27E0A65E-B239-1110-2ADA-709E048A3E0A}"/>
              </a:ext>
            </a:extLst>
          </p:cNvPr>
          <p:cNvSpPr/>
          <p:nvPr/>
        </p:nvSpPr>
        <p:spPr>
          <a:xfrm>
            <a:off x="1447042" y="2696776"/>
            <a:ext cx="10463030" cy="639339"/>
          </a:xfrm>
          <a:custGeom>
            <a:avLst/>
            <a:gdLst>
              <a:gd name="connsiteX0" fmla="*/ 0 w 10463030"/>
              <a:gd name="connsiteY0" fmla="*/ 0 h 639339"/>
              <a:gd name="connsiteX1" fmla="*/ 10463030 w 10463030"/>
              <a:gd name="connsiteY1" fmla="*/ 0 h 639339"/>
              <a:gd name="connsiteX2" fmla="*/ 10463030 w 10463030"/>
              <a:gd name="connsiteY2" fmla="*/ 639339 h 639339"/>
              <a:gd name="connsiteX3" fmla="*/ 0 w 10463030"/>
              <a:gd name="connsiteY3" fmla="*/ 639339 h 639339"/>
              <a:gd name="connsiteX4" fmla="*/ 0 w 10463030"/>
              <a:gd name="connsiteY4" fmla="*/ 0 h 639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3030" h="639339">
                <a:moveTo>
                  <a:pt x="0" y="0"/>
                </a:moveTo>
                <a:lnTo>
                  <a:pt x="10463030" y="0"/>
                </a:lnTo>
                <a:lnTo>
                  <a:pt x="10463030" y="639339"/>
                </a:lnTo>
                <a:lnTo>
                  <a:pt x="0" y="639339"/>
                </a:lnTo>
                <a:lnTo>
                  <a:pt x="0" y="0"/>
                </a:lnTo>
                <a:close/>
              </a:path>
            </a:pathLst>
          </a:custGeom>
          <a:solidFill>
            <a:schemeClr val="accent4">
              <a:lumMod val="20000"/>
              <a:lumOff val="80000"/>
            </a:schemeClr>
          </a:solid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507475"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Practitioners should ensure that all materials provided to children, parents, carers, and families are jargon free, developmentally appropriate and in a format that is easily understood.</a:t>
            </a:r>
          </a:p>
        </p:txBody>
      </p:sp>
      <p:sp>
        <p:nvSpPr>
          <p:cNvPr id="7" name="Oval 6">
            <a:extLst>
              <a:ext uri="{FF2B5EF4-FFF2-40B4-BE49-F238E27FC236}">
                <a16:creationId xmlns:a16="http://schemas.microsoft.com/office/drawing/2014/main" id="{E8C2E39E-1208-67A5-B8DB-866F23DB7607}"/>
              </a:ext>
            </a:extLst>
          </p:cNvPr>
          <p:cNvSpPr/>
          <p:nvPr/>
        </p:nvSpPr>
        <p:spPr>
          <a:xfrm>
            <a:off x="1047455" y="2616858"/>
            <a:ext cx="799173" cy="799173"/>
          </a:xfrm>
          <a:prstGeom prst="ellipse">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B5E81368-9798-3674-4680-E3D88089CA62}"/>
              </a:ext>
            </a:extLst>
          </p:cNvPr>
          <p:cNvSpPr/>
          <p:nvPr/>
        </p:nvSpPr>
        <p:spPr>
          <a:xfrm>
            <a:off x="1762199" y="3654314"/>
            <a:ext cx="10096482" cy="639339"/>
          </a:xfrm>
          <a:custGeom>
            <a:avLst/>
            <a:gdLst>
              <a:gd name="connsiteX0" fmla="*/ 0 w 10096482"/>
              <a:gd name="connsiteY0" fmla="*/ 0 h 639339"/>
              <a:gd name="connsiteX1" fmla="*/ 10096482 w 10096482"/>
              <a:gd name="connsiteY1" fmla="*/ 0 h 639339"/>
              <a:gd name="connsiteX2" fmla="*/ 10096482 w 10096482"/>
              <a:gd name="connsiteY2" fmla="*/ 639339 h 639339"/>
              <a:gd name="connsiteX3" fmla="*/ 0 w 10096482"/>
              <a:gd name="connsiteY3" fmla="*/ 639339 h 639339"/>
              <a:gd name="connsiteX4" fmla="*/ 0 w 10096482"/>
              <a:gd name="connsiteY4" fmla="*/ 0 h 639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6482" h="639339">
                <a:moveTo>
                  <a:pt x="0" y="0"/>
                </a:moveTo>
                <a:lnTo>
                  <a:pt x="10096482" y="0"/>
                </a:lnTo>
                <a:lnTo>
                  <a:pt x="10096482" y="639339"/>
                </a:lnTo>
                <a:lnTo>
                  <a:pt x="0" y="639339"/>
                </a:lnTo>
                <a:lnTo>
                  <a:pt x="0" y="0"/>
                </a:lnTo>
                <a:close/>
              </a:path>
            </a:pathLst>
          </a:custGeom>
          <a:solidFill>
            <a:schemeClr val="bg1">
              <a:lumMod val="95000"/>
            </a:schemeClr>
          </a:solidFill>
        </p:spPr>
        <p:style>
          <a:lnRef idx="2">
            <a:schemeClr val="lt1">
              <a:hueOff val="0"/>
              <a:satOff val="0"/>
              <a:lumOff val="0"/>
              <a:alphaOff val="0"/>
            </a:schemeClr>
          </a:lnRef>
          <a:fillRef idx="1">
            <a:scrgbClr r="0" g="0" b="0"/>
          </a:fillRef>
          <a:effectRef idx="0">
            <a:schemeClr val="accent3">
              <a:hueOff val="903533"/>
              <a:satOff val="33333"/>
              <a:lumOff val="-4902"/>
              <a:alphaOff val="0"/>
            </a:schemeClr>
          </a:effectRef>
          <a:fontRef idx="minor">
            <a:schemeClr val="lt1"/>
          </a:fontRef>
        </p:style>
        <p:txBody>
          <a:bodyPr spcFirstLastPara="0" vert="horz" wrap="square" lIns="507475"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Where appropriate, material provided to children, parents, carers, and families should be made accessible and translated into their first language if necessary</a:t>
            </a:r>
          </a:p>
        </p:txBody>
      </p:sp>
      <p:sp>
        <p:nvSpPr>
          <p:cNvPr id="9" name="Oval 8">
            <a:extLst>
              <a:ext uri="{FF2B5EF4-FFF2-40B4-BE49-F238E27FC236}">
                <a16:creationId xmlns:a16="http://schemas.microsoft.com/office/drawing/2014/main" id="{2EB84D58-829E-519D-F8A9-BBF8FB487C33}"/>
              </a:ext>
            </a:extLst>
          </p:cNvPr>
          <p:cNvSpPr/>
          <p:nvPr/>
        </p:nvSpPr>
        <p:spPr>
          <a:xfrm>
            <a:off x="1414003" y="3576033"/>
            <a:ext cx="799173" cy="799173"/>
          </a:xfrm>
          <a:prstGeom prst="ellipse">
            <a:avLst/>
          </a:prstGeom>
        </p:spPr>
        <p:style>
          <a:lnRef idx="2">
            <a:schemeClr val="accent3">
              <a:hueOff val="903533"/>
              <a:satOff val="33333"/>
              <a:lumOff val="-490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A47403B9-C039-F451-F646-308B9DAC041F}"/>
              </a:ext>
            </a:extLst>
          </p:cNvPr>
          <p:cNvSpPr/>
          <p:nvPr/>
        </p:nvSpPr>
        <p:spPr>
          <a:xfrm>
            <a:off x="1813590" y="4615125"/>
            <a:ext cx="10096482" cy="639339"/>
          </a:xfrm>
          <a:custGeom>
            <a:avLst/>
            <a:gdLst>
              <a:gd name="connsiteX0" fmla="*/ 0 w 10096482"/>
              <a:gd name="connsiteY0" fmla="*/ 0 h 639339"/>
              <a:gd name="connsiteX1" fmla="*/ 10096482 w 10096482"/>
              <a:gd name="connsiteY1" fmla="*/ 0 h 639339"/>
              <a:gd name="connsiteX2" fmla="*/ 10096482 w 10096482"/>
              <a:gd name="connsiteY2" fmla="*/ 639339 h 639339"/>
              <a:gd name="connsiteX3" fmla="*/ 0 w 10096482"/>
              <a:gd name="connsiteY3" fmla="*/ 639339 h 639339"/>
              <a:gd name="connsiteX4" fmla="*/ 0 w 10096482"/>
              <a:gd name="connsiteY4" fmla="*/ 0 h 639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6482" h="639339">
                <a:moveTo>
                  <a:pt x="0" y="0"/>
                </a:moveTo>
                <a:lnTo>
                  <a:pt x="10096482" y="0"/>
                </a:lnTo>
                <a:lnTo>
                  <a:pt x="10096482" y="639339"/>
                </a:lnTo>
                <a:lnTo>
                  <a:pt x="0" y="639339"/>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3">
              <a:hueOff val="1807066"/>
              <a:satOff val="66667"/>
              <a:lumOff val="-9804"/>
              <a:alphaOff val="0"/>
            </a:schemeClr>
          </a:effectRef>
          <a:fontRef idx="minor">
            <a:schemeClr val="lt1"/>
          </a:fontRef>
        </p:style>
        <p:txBody>
          <a:bodyPr spcFirstLastPara="0" vert="horz" wrap="square" lIns="507475"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Professional interpreters should be provided where needed.</a:t>
            </a:r>
          </a:p>
        </p:txBody>
      </p:sp>
      <p:sp>
        <p:nvSpPr>
          <p:cNvPr id="13" name="Oval 12">
            <a:extLst>
              <a:ext uri="{FF2B5EF4-FFF2-40B4-BE49-F238E27FC236}">
                <a16:creationId xmlns:a16="http://schemas.microsoft.com/office/drawing/2014/main" id="{D90B44AD-ADA0-268D-93AF-F51874CDC55D}"/>
              </a:ext>
            </a:extLst>
          </p:cNvPr>
          <p:cNvSpPr/>
          <p:nvPr/>
        </p:nvSpPr>
        <p:spPr>
          <a:xfrm>
            <a:off x="1414003" y="4535208"/>
            <a:ext cx="799173" cy="799173"/>
          </a:xfrm>
          <a:prstGeom prst="ellipse">
            <a:avLst/>
          </a:prstGeom>
        </p:spPr>
        <p:style>
          <a:lnRef idx="2">
            <a:schemeClr val="accent3">
              <a:hueOff val="1807066"/>
              <a:satOff val="66667"/>
              <a:lumOff val="-9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D8546BCD-9421-9AA6-904D-C4E4C7A18AD7}"/>
              </a:ext>
            </a:extLst>
          </p:cNvPr>
          <p:cNvSpPr/>
          <p:nvPr/>
        </p:nvSpPr>
        <p:spPr>
          <a:xfrm>
            <a:off x="1447042" y="5574300"/>
            <a:ext cx="10463030" cy="639339"/>
          </a:xfrm>
          <a:custGeom>
            <a:avLst/>
            <a:gdLst>
              <a:gd name="connsiteX0" fmla="*/ 0 w 10463030"/>
              <a:gd name="connsiteY0" fmla="*/ 0 h 639339"/>
              <a:gd name="connsiteX1" fmla="*/ 10463030 w 10463030"/>
              <a:gd name="connsiteY1" fmla="*/ 0 h 639339"/>
              <a:gd name="connsiteX2" fmla="*/ 10463030 w 10463030"/>
              <a:gd name="connsiteY2" fmla="*/ 639339 h 639339"/>
              <a:gd name="connsiteX3" fmla="*/ 0 w 10463030"/>
              <a:gd name="connsiteY3" fmla="*/ 639339 h 639339"/>
              <a:gd name="connsiteX4" fmla="*/ 0 w 10463030"/>
              <a:gd name="connsiteY4" fmla="*/ 0 h 639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3030" h="639339">
                <a:moveTo>
                  <a:pt x="0" y="0"/>
                </a:moveTo>
                <a:lnTo>
                  <a:pt x="10463030" y="0"/>
                </a:lnTo>
                <a:lnTo>
                  <a:pt x="10463030" y="639339"/>
                </a:lnTo>
                <a:lnTo>
                  <a:pt x="0" y="639339"/>
                </a:lnTo>
                <a:lnTo>
                  <a:pt x="0" y="0"/>
                </a:lnTo>
                <a:close/>
              </a:path>
            </a:pathLst>
          </a:custGeom>
          <a:solidFill>
            <a:schemeClr val="accent4"/>
          </a:solidFill>
        </p:spPr>
        <p:style>
          <a:lnRef idx="2">
            <a:schemeClr val="lt1">
              <a:hueOff val="0"/>
              <a:satOff val="0"/>
              <a:lumOff val="0"/>
              <a:alphaOff val="0"/>
            </a:schemeClr>
          </a:lnRef>
          <a:fillRef idx="1">
            <a:scrgbClr r="0" g="0" b="0"/>
          </a:fillRef>
          <a:effectRef idx="0">
            <a:schemeClr val="accent3">
              <a:hueOff val="2710599"/>
              <a:satOff val="100000"/>
              <a:lumOff val="-14706"/>
              <a:alphaOff val="0"/>
            </a:schemeClr>
          </a:effectRef>
          <a:fontRef idx="minor">
            <a:schemeClr val="lt1"/>
          </a:fontRef>
        </p:style>
        <p:txBody>
          <a:bodyPr spcFirstLastPara="0" vert="horz" wrap="square" lIns="507475"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Practitioners should not need to rely on family members or partners for interpretation services, including British Sign Language. </a:t>
            </a:r>
          </a:p>
        </p:txBody>
      </p:sp>
      <p:sp>
        <p:nvSpPr>
          <p:cNvPr id="17" name="Oval 16">
            <a:extLst>
              <a:ext uri="{FF2B5EF4-FFF2-40B4-BE49-F238E27FC236}">
                <a16:creationId xmlns:a16="http://schemas.microsoft.com/office/drawing/2014/main" id="{C175C9E3-C82D-4AF6-6AFC-9260DA124C7B}"/>
              </a:ext>
            </a:extLst>
          </p:cNvPr>
          <p:cNvSpPr/>
          <p:nvPr/>
        </p:nvSpPr>
        <p:spPr>
          <a:xfrm>
            <a:off x="1047455" y="5494383"/>
            <a:ext cx="799173" cy="799173"/>
          </a:xfrm>
          <a:prstGeom prst="ellipse">
            <a:avLst/>
          </a:prstGeom>
        </p:spPr>
        <p:style>
          <a:lnRef idx="2">
            <a:schemeClr val="accent3">
              <a:hueOff val="2710599"/>
              <a:satOff val="100000"/>
              <a:lumOff val="-1470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TextBox 14">
            <a:extLst>
              <a:ext uri="{FF2B5EF4-FFF2-40B4-BE49-F238E27FC236}">
                <a16:creationId xmlns:a16="http://schemas.microsoft.com/office/drawing/2014/main" id="{D48FF0F1-BDBD-0A63-6DFD-ECC5EAC0ACD9}"/>
              </a:ext>
            </a:extLst>
          </p:cNvPr>
          <p:cNvSpPr txBox="1"/>
          <p:nvPr/>
        </p:nvSpPr>
        <p:spPr>
          <a:xfrm>
            <a:off x="406875" y="1251993"/>
            <a:ext cx="1649895" cy="400110"/>
          </a:xfrm>
          <a:prstGeom prst="rect">
            <a:avLst/>
          </a:prstGeom>
          <a:solidFill>
            <a:schemeClr val="bg2"/>
          </a:solidFill>
          <a:ln>
            <a:solidFill>
              <a:schemeClr val="tx1"/>
            </a:solidFill>
          </a:ln>
        </p:spPr>
        <p:txBody>
          <a:bodyPr wrap="square" rtlCol="0">
            <a:spAutoFit/>
          </a:bodyPr>
          <a:lstStyle/>
          <a:p>
            <a:r>
              <a:rPr lang="en-GB" sz="2000" b="1" dirty="0">
                <a:latin typeface="Arial" panose="020B0604020202020204" pitchFamily="34" charset="0"/>
                <a:cs typeface="Arial" panose="020B0604020202020204" pitchFamily="34" charset="0"/>
              </a:rPr>
              <a:t>Principle 2</a:t>
            </a:r>
            <a:r>
              <a:rPr lang="en-GB" b="1" dirty="0"/>
              <a:t>. </a:t>
            </a:r>
          </a:p>
        </p:txBody>
      </p:sp>
      <p:sp>
        <p:nvSpPr>
          <p:cNvPr id="16" name="TextBox 15">
            <a:extLst>
              <a:ext uri="{FF2B5EF4-FFF2-40B4-BE49-F238E27FC236}">
                <a16:creationId xmlns:a16="http://schemas.microsoft.com/office/drawing/2014/main" id="{18002789-FCEC-CB62-1244-C550C6EC99D8}"/>
              </a:ext>
            </a:extLst>
          </p:cNvPr>
          <p:cNvSpPr txBox="1"/>
          <p:nvPr/>
        </p:nvSpPr>
        <p:spPr>
          <a:xfrm>
            <a:off x="2056770" y="1660745"/>
            <a:ext cx="9515059" cy="707886"/>
          </a:xfrm>
          <a:prstGeom prst="rect">
            <a:avLst/>
          </a:prstGeom>
          <a:solidFill>
            <a:schemeClr val="accent1"/>
          </a:solidFill>
        </p:spPr>
        <p:txBody>
          <a:bodyPr wrap="square" rtlCol="0">
            <a:spAutoFit/>
          </a:bodyPr>
          <a:lstStyle/>
          <a:p>
            <a:pPr lvl="0"/>
            <a:r>
              <a:rPr lang="en-GB" sz="2000" dirty="0">
                <a:solidFill>
                  <a:schemeClr val="bg1"/>
                </a:solidFill>
              </a:rPr>
              <a:t>Verbal and non-verbal communication should be respectful, non-blaming, clear, inclusive, and adapted to parents and carers needs.</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277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3" grpId="0" animBg="1"/>
      <p:bldP spid="14" grpId="0" animBg="1"/>
      <p:bldP spid="17"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10</a:t>
            </a:fld>
            <a:endParaRPr lang="en-GB" dirty="0">
              <a:solidFill>
                <a:schemeClr val="bg1"/>
              </a:solidFill>
            </a:endParaRPr>
          </a:p>
        </p:txBody>
      </p:sp>
      <p:sp>
        <p:nvSpPr>
          <p:cNvPr id="11" name="Title 1">
            <a:extLst>
              <a:ext uri="{FF2B5EF4-FFF2-40B4-BE49-F238E27FC236}">
                <a16:creationId xmlns:a16="http://schemas.microsoft.com/office/drawing/2014/main" id="{124A83E9-B655-8695-A00B-88159B3EF9D7}"/>
              </a:ext>
            </a:extLst>
          </p:cNvPr>
          <p:cNvSpPr>
            <a:spLocks noGrp="1"/>
          </p:cNvSpPr>
          <p:nvPr>
            <p:ph type="title" idx="4294967295"/>
          </p:nvPr>
        </p:nvSpPr>
        <p:spPr>
          <a:xfrm>
            <a:off x="631825" y="180975"/>
            <a:ext cx="11560175" cy="782638"/>
          </a:xfrm>
          <a:prstGeom prst="rect">
            <a:avLst/>
          </a:prstGeom>
          <a:solidFill>
            <a:schemeClr val="accent1"/>
          </a:solidFill>
        </p:spPr>
        <p:txBody>
          <a:bodyPr rtlCol="0">
            <a:normAutofit fontScale="90000"/>
          </a:bodyPr>
          <a:lstStyle/>
          <a:p>
            <a:pPr rtl="0"/>
            <a:r>
              <a:rPr lang="en-GB" dirty="0">
                <a:latin typeface="Arial" panose="020B0604020202020204" pitchFamily="34" charset="0"/>
                <a:cs typeface="Arial" panose="020B0604020202020204" pitchFamily="34" charset="0"/>
              </a:rPr>
              <a:t>Working in partnership with parents and carers. </a:t>
            </a:r>
          </a:p>
        </p:txBody>
      </p:sp>
      <p:sp>
        <p:nvSpPr>
          <p:cNvPr id="21" name="Block Arc 20">
            <a:extLst>
              <a:ext uri="{FF2B5EF4-FFF2-40B4-BE49-F238E27FC236}">
                <a16:creationId xmlns:a16="http://schemas.microsoft.com/office/drawing/2014/main" id="{540E21F2-C09F-4408-2DEC-0AA89A98D6D0}"/>
              </a:ext>
            </a:extLst>
          </p:cNvPr>
          <p:cNvSpPr/>
          <p:nvPr/>
        </p:nvSpPr>
        <p:spPr>
          <a:xfrm>
            <a:off x="-3988864" y="1524044"/>
            <a:ext cx="5913828" cy="5913828"/>
          </a:xfrm>
          <a:prstGeom prst="blockArc">
            <a:avLst>
              <a:gd name="adj1" fmla="val 18900000"/>
              <a:gd name="adj2" fmla="val 2700000"/>
              <a:gd name="adj3" fmla="val 365"/>
            </a:avLst>
          </a:prstGeom>
        </p:spPr>
        <p:style>
          <a:lnRef idx="2">
            <a:schemeClr val="accent4">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2" name="Free-form: Shape 21">
            <a:extLst>
              <a:ext uri="{FF2B5EF4-FFF2-40B4-BE49-F238E27FC236}">
                <a16:creationId xmlns:a16="http://schemas.microsoft.com/office/drawing/2014/main" id="{63CF165C-439C-9FB0-4255-E7182EB425E7}"/>
              </a:ext>
            </a:extLst>
          </p:cNvPr>
          <p:cNvSpPr/>
          <p:nvPr/>
        </p:nvSpPr>
        <p:spPr>
          <a:xfrm>
            <a:off x="1391575" y="2381260"/>
            <a:ext cx="10333654" cy="905294"/>
          </a:xfrm>
          <a:custGeom>
            <a:avLst/>
            <a:gdLst>
              <a:gd name="connsiteX0" fmla="*/ 0 w 10333654"/>
              <a:gd name="connsiteY0" fmla="*/ 0 h 905294"/>
              <a:gd name="connsiteX1" fmla="*/ 10333654 w 10333654"/>
              <a:gd name="connsiteY1" fmla="*/ 0 h 905294"/>
              <a:gd name="connsiteX2" fmla="*/ 10333654 w 10333654"/>
              <a:gd name="connsiteY2" fmla="*/ 905294 h 905294"/>
              <a:gd name="connsiteX3" fmla="*/ 0 w 10333654"/>
              <a:gd name="connsiteY3" fmla="*/ 905294 h 905294"/>
              <a:gd name="connsiteX4" fmla="*/ 0 w 10333654"/>
              <a:gd name="connsiteY4" fmla="*/ 0 h 905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33654" h="905294">
                <a:moveTo>
                  <a:pt x="0" y="0"/>
                </a:moveTo>
                <a:lnTo>
                  <a:pt x="10333654" y="0"/>
                </a:lnTo>
                <a:lnTo>
                  <a:pt x="10333654" y="905294"/>
                </a:lnTo>
                <a:lnTo>
                  <a:pt x="0" y="905294"/>
                </a:lnTo>
                <a:lnTo>
                  <a:pt x="0" y="0"/>
                </a:lnTo>
                <a:close/>
              </a:path>
            </a:pathLst>
          </a:custGeom>
          <a:solidFill>
            <a:schemeClr val="accent6"/>
          </a:solid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435921" tIns="50800" rIns="50800" bIns="50800" numCol="1" spcCol="1270" anchor="ctr" anchorCtr="0">
            <a:noAutofit/>
          </a:bodyPr>
          <a:lstStyle/>
          <a:p>
            <a:pPr marL="0" lvl="0" indent="0" algn="l" defTabSz="889000">
              <a:lnSpc>
                <a:spcPct val="90000"/>
              </a:lnSpc>
              <a:spcBef>
                <a:spcPct val="0"/>
              </a:spcBef>
              <a:spcAft>
                <a:spcPct val="35000"/>
              </a:spcAft>
              <a:buNone/>
            </a:pPr>
            <a:r>
              <a:rPr lang="en-GB" sz="2000" b="0" kern="1200" dirty="0">
                <a:solidFill>
                  <a:schemeClr val="bg1"/>
                </a:solidFill>
                <a:latin typeface="Calibri" panose="020F0502020204030204" pitchFamily="34" charset="0"/>
                <a:ea typeface="Calibri" panose="020F0502020204030204" pitchFamily="34" charset="0"/>
                <a:cs typeface="Calibri" panose="020F0502020204030204" pitchFamily="34" charset="0"/>
              </a:rPr>
              <a:t>creating a culture of “no surprises”, for example, making parents and carers aware of who will attend meetings and discussions, if the child will be invited to participate and the format of the meeting or discussion</a:t>
            </a:r>
          </a:p>
        </p:txBody>
      </p:sp>
      <p:sp>
        <p:nvSpPr>
          <p:cNvPr id="23" name="Oval 22">
            <a:extLst>
              <a:ext uri="{FF2B5EF4-FFF2-40B4-BE49-F238E27FC236}">
                <a16:creationId xmlns:a16="http://schemas.microsoft.com/office/drawing/2014/main" id="{7F9BF398-0828-912F-C960-ED2854CB5D27}"/>
              </a:ext>
            </a:extLst>
          </p:cNvPr>
          <p:cNvSpPr/>
          <p:nvPr/>
        </p:nvSpPr>
        <p:spPr>
          <a:xfrm>
            <a:off x="1048330" y="2490662"/>
            <a:ext cx="686490" cy="686490"/>
          </a:xfrm>
          <a:prstGeom prst="ellipse">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E735014D-417D-DCEB-12A5-E0CCB0C3BBF9}"/>
              </a:ext>
            </a:extLst>
          </p:cNvPr>
          <p:cNvSpPr/>
          <p:nvPr/>
        </p:nvSpPr>
        <p:spPr>
          <a:xfrm>
            <a:off x="1734515" y="3332720"/>
            <a:ext cx="9940118" cy="646613"/>
          </a:xfrm>
          <a:custGeom>
            <a:avLst/>
            <a:gdLst>
              <a:gd name="connsiteX0" fmla="*/ 0 w 9940118"/>
              <a:gd name="connsiteY0" fmla="*/ 0 h 646613"/>
              <a:gd name="connsiteX1" fmla="*/ 9940118 w 9940118"/>
              <a:gd name="connsiteY1" fmla="*/ 0 h 646613"/>
              <a:gd name="connsiteX2" fmla="*/ 9940118 w 9940118"/>
              <a:gd name="connsiteY2" fmla="*/ 646613 h 646613"/>
              <a:gd name="connsiteX3" fmla="*/ 0 w 9940118"/>
              <a:gd name="connsiteY3" fmla="*/ 646613 h 646613"/>
              <a:gd name="connsiteX4" fmla="*/ 0 w 9940118"/>
              <a:gd name="connsiteY4" fmla="*/ 0 h 646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0118" h="646613">
                <a:moveTo>
                  <a:pt x="0" y="0"/>
                </a:moveTo>
                <a:lnTo>
                  <a:pt x="9940118" y="0"/>
                </a:lnTo>
                <a:lnTo>
                  <a:pt x="9940118" y="646613"/>
                </a:lnTo>
                <a:lnTo>
                  <a:pt x="0" y="646613"/>
                </a:lnTo>
                <a:lnTo>
                  <a:pt x="0" y="0"/>
                </a:lnTo>
                <a:close/>
              </a:path>
            </a:pathLst>
          </a:custGeom>
        </p:spPr>
        <p:style>
          <a:lnRef idx="2">
            <a:schemeClr val="lt1">
              <a:hueOff val="0"/>
              <a:satOff val="0"/>
              <a:lumOff val="0"/>
              <a:alphaOff val="0"/>
            </a:schemeClr>
          </a:lnRef>
          <a:fillRef idx="1">
            <a:schemeClr val="accent3">
              <a:hueOff val="677650"/>
              <a:satOff val="25000"/>
              <a:lumOff val="-3676"/>
              <a:alphaOff val="0"/>
            </a:schemeClr>
          </a:fillRef>
          <a:effectRef idx="0">
            <a:schemeClr val="accent3">
              <a:hueOff val="677650"/>
              <a:satOff val="25000"/>
              <a:lumOff val="-3676"/>
              <a:alphaOff val="0"/>
            </a:schemeClr>
          </a:effectRef>
          <a:fontRef idx="minor">
            <a:schemeClr val="lt1"/>
          </a:fontRef>
        </p:style>
        <p:txBody>
          <a:bodyPr spcFirstLastPara="0" vert="horz" wrap="square" lIns="435921" tIns="50800" rIns="50800" bIns="50800" numCol="1" spcCol="1270" anchor="ctr" anchorCtr="0">
            <a:noAutofit/>
          </a:bodyPr>
          <a:lstStyle/>
          <a:p>
            <a:pPr marL="0" lvl="0" indent="0" algn="l" defTabSz="889000">
              <a:lnSpc>
                <a:spcPct val="90000"/>
              </a:lnSpc>
              <a:spcBef>
                <a:spcPct val="0"/>
              </a:spcBef>
              <a:spcAft>
                <a:spcPct val="35000"/>
              </a:spcAft>
              <a:buNone/>
            </a:pPr>
            <a:r>
              <a:rPr lang="en-GB" sz="2000" b="0" kern="1200" dirty="0">
                <a:solidFill>
                  <a:schemeClr val="bg1"/>
                </a:solidFill>
                <a:latin typeface="Calibri" panose="020F0502020204030204" pitchFamily="34" charset="0"/>
                <a:ea typeface="Calibri" panose="020F0502020204030204" pitchFamily="34" charset="0"/>
                <a:cs typeface="Calibri" panose="020F0502020204030204" pitchFamily="34" charset="0"/>
              </a:rPr>
              <a:t>explaining that parents and carers can bring a family member, a friend or supporter to meetings </a:t>
            </a:r>
          </a:p>
        </p:txBody>
      </p:sp>
      <p:sp>
        <p:nvSpPr>
          <p:cNvPr id="25" name="Oval 24">
            <a:extLst>
              <a:ext uri="{FF2B5EF4-FFF2-40B4-BE49-F238E27FC236}">
                <a16:creationId xmlns:a16="http://schemas.microsoft.com/office/drawing/2014/main" id="{52F4572C-4DD0-B3DE-DCDD-034B2B8A3DF0}"/>
              </a:ext>
            </a:extLst>
          </p:cNvPr>
          <p:cNvSpPr/>
          <p:nvPr/>
        </p:nvSpPr>
        <p:spPr>
          <a:xfrm>
            <a:off x="1441865" y="3314187"/>
            <a:ext cx="686490" cy="686490"/>
          </a:xfrm>
          <a:prstGeom prst="ellipse">
            <a:avLst/>
          </a:prstGeom>
        </p:spPr>
        <p:style>
          <a:lnRef idx="2">
            <a:schemeClr val="accent3">
              <a:hueOff val="677650"/>
              <a:satOff val="25000"/>
              <a:lumOff val="-367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Free-form: Shape 25">
            <a:extLst>
              <a:ext uri="{FF2B5EF4-FFF2-40B4-BE49-F238E27FC236}">
                <a16:creationId xmlns:a16="http://schemas.microsoft.com/office/drawing/2014/main" id="{EBFAAF3C-AC8E-67BF-CD1C-1ACB2BE3230B}"/>
              </a:ext>
            </a:extLst>
          </p:cNvPr>
          <p:cNvSpPr/>
          <p:nvPr/>
        </p:nvSpPr>
        <p:spPr>
          <a:xfrm>
            <a:off x="1905894" y="4114418"/>
            <a:ext cx="9819335" cy="733078"/>
          </a:xfrm>
          <a:custGeom>
            <a:avLst/>
            <a:gdLst>
              <a:gd name="connsiteX0" fmla="*/ 0 w 9819335"/>
              <a:gd name="connsiteY0" fmla="*/ 0 h 733078"/>
              <a:gd name="connsiteX1" fmla="*/ 9819335 w 9819335"/>
              <a:gd name="connsiteY1" fmla="*/ 0 h 733078"/>
              <a:gd name="connsiteX2" fmla="*/ 9819335 w 9819335"/>
              <a:gd name="connsiteY2" fmla="*/ 733078 h 733078"/>
              <a:gd name="connsiteX3" fmla="*/ 0 w 9819335"/>
              <a:gd name="connsiteY3" fmla="*/ 733078 h 733078"/>
              <a:gd name="connsiteX4" fmla="*/ 0 w 9819335"/>
              <a:gd name="connsiteY4" fmla="*/ 0 h 733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9335" h="733078">
                <a:moveTo>
                  <a:pt x="0" y="0"/>
                </a:moveTo>
                <a:lnTo>
                  <a:pt x="9819335" y="0"/>
                </a:lnTo>
                <a:lnTo>
                  <a:pt x="9819335" y="733078"/>
                </a:lnTo>
                <a:lnTo>
                  <a:pt x="0" y="733078"/>
                </a:lnTo>
                <a:lnTo>
                  <a:pt x="0" y="0"/>
                </a:lnTo>
                <a:close/>
              </a:path>
            </a:pathLst>
          </a:custGeom>
        </p:spPr>
        <p:style>
          <a:lnRef idx="2">
            <a:schemeClr val="lt1">
              <a:hueOff val="0"/>
              <a:satOff val="0"/>
              <a:lumOff val="0"/>
              <a:alphaOff val="0"/>
            </a:schemeClr>
          </a:lnRef>
          <a:fillRef idx="1">
            <a:schemeClr val="accent3">
              <a:hueOff val="1355300"/>
              <a:satOff val="50000"/>
              <a:lumOff val="-7353"/>
              <a:alphaOff val="0"/>
            </a:schemeClr>
          </a:fillRef>
          <a:effectRef idx="0">
            <a:schemeClr val="accent3">
              <a:hueOff val="1355300"/>
              <a:satOff val="50000"/>
              <a:lumOff val="-7353"/>
              <a:alphaOff val="0"/>
            </a:schemeClr>
          </a:effectRef>
          <a:fontRef idx="minor">
            <a:schemeClr val="lt1"/>
          </a:fontRef>
        </p:style>
        <p:txBody>
          <a:bodyPr spcFirstLastPara="0" vert="horz" wrap="square" lIns="435921" tIns="50800" rIns="50800" bIns="50800" numCol="1" spcCol="1270" anchor="ctr" anchorCtr="0">
            <a:noAutofit/>
          </a:bodyPr>
          <a:lstStyle/>
          <a:p>
            <a:pPr marL="0" lvl="0" indent="0" algn="l" defTabSz="889000">
              <a:lnSpc>
                <a:spcPct val="90000"/>
              </a:lnSpc>
              <a:spcBef>
                <a:spcPct val="0"/>
              </a:spcBef>
              <a:spcAft>
                <a:spcPct val="35000"/>
              </a:spcAft>
              <a:buNone/>
            </a:pPr>
            <a:r>
              <a:rPr lang="en-GB" sz="2000" b="0" kern="1200" dirty="0">
                <a:solidFill>
                  <a:schemeClr val="bg1"/>
                </a:solidFill>
                <a:latin typeface="Calibri" panose="020F0502020204030204" pitchFamily="34" charset="0"/>
                <a:ea typeface="Calibri" panose="020F0502020204030204" pitchFamily="34" charset="0"/>
                <a:cs typeface="Calibri" panose="020F0502020204030204" pitchFamily="34" charset="0"/>
              </a:rPr>
              <a:t>giving parents and carers adequate preparation at every stage, relevant information, a safe and appropriate environment for participation and suitable access arrangements</a:t>
            </a:r>
          </a:p>
        </p:txBody>
      </p:sp>
      <p:sp>
        <p:nvSpPr>
          <p:cNvPr id="27" name="Oval 26">
            <a:extLst>
              <a:ext uri="{FF2B5EF4-FFF2-40B4-BE49-F238E27FC236}">
                <a16:creationId xmlns:a16="http://schemas.microsoft.com/office/drawing/2014/main" id="{82BDA758-B795-20F8-AE96-B60B1FD19D87}"/>
              </a:ext>
            </a:extLst>
          </p:cNvPr>
          <p:cNvSpPr/>
          <p:nvPr/>
        </p:nvSpPr>
        <p:spPr>
          <a:xfrm>
            <a:off x="1562649" y="4137712"/>
            <a:ext cx="686490" cy="686490"/>
          </a:xfrm>
          <a:prstGeom prst="ellipse">
            <a:avLst/>
          </a:prstGeom>
        </p:spPr>
        <p:style>
          <a:lnRef idx="2">
            <a:schemeClr val="accent3">
              <a:hueOff val="1355300"/>
              <a:satOff val="50000"/>
              <a:lumOff val="-7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8" name="Free-form: Shape 27">
            <a:extLst>
              <a:ext uri="{FF2B5EF4-FFF2-40B4-BE49-F238E27FC236}">
                <a16:creationId xmlns:a16="http://schemas.microsoft.com/office/drawing/2014/main" id="{B2A1E175-687D-9A65-4528-51588CB5E517}"/>
              </a:ext>
            </a:extLst>
          </p:cNvPr>
          <p:cNvSpPr/>
          <p:nvPr/>
        </p:nvSpPr>
        <p:spPr>
          <a:xfrm>
            <a:off x="1785111" y="4934187"/>
            <a:ext cx="9940118" cy="740591"/>
          </a:xfrm>
          <a:custGeom>
            <a:avLst/>
            <a:gdLst>
              <a:gd name="connsiteX0" fmla="*/ 0 w 9940118"/>
              <a:gd name="connsiteY0" fmla="*/ 0 h 740591"/>
              <a:gd name="connsiteX1" fmla="*/ 9940118 w 9940118"/>
              <a:gd name="connsiteY1" fmla="*/ 0 h 740591"/>
              <a:gd name="connsiteX2" fmla="*/ 9940118 w 9940118"/>
              <a:gd name="connsiteY2" fmla="*/ 740591 h 740591"/>
              <a:gd name="connsiteX3" fmla="*/ 0 w 9940118"/>
              <a:gd name="connsiteY3" fmla="*/ 740591 h 740591"/>
              <a:gd name="connsiteX4" fmla="*/ 0 w 9940118"/>
              <a:gd name="connsiteY4" fmla="*/ 0 h 7405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0118" h="740591">
                <a:moveTo>
                  <a:pt x="0" y="0"/>
                </a:moveTo>
                <a:lnTo>
                  <a:pt x="9940118" y="0"/>
                </a:lnTo>
                <a:lnTo>
                  <a:pt x="9940118" y="740591"/>
                </a:lnTo>
                <a:lnTo>
                  <a:pt x="0" y="740591"/>
                </a:lnTo>
                <a:lnTo>
                  <a:pt x="0" y="0"/>
                </a:lnTo>
                <a:close/>
              </a:path>
            </a:pathLst>
          </a:custGeom>
        </p:spPr>
        <p:style>
          <a:lnRef idx="2">
            <a:schemeClr val="lt1">
              <a:hueOff val="0"/>
              <a:satOff val="0"/>
              <a:lumOff val="0"/>
              <a:alphaOff val="0"/>
            </a:schemeClr>
          </a:lnRef>
          <a:fillRef idx="1">
            <a:schemeClr val="accent3">
              <a:hueOff val="2032949"/>
              <a:satOff val="75000"/>
              <a:lumOff val="-11029"/>
              <a:alphaOff val="0"/>
            </a:schemeClr>
          </a:fillRef>
          <a:effectRef idx="0">
            <a:schemeClr val="accent3">
              <a:hueOff val="2032949"/>
              <a:satOff val="75000"/>
              <a:lumOff val="-11029"/>
              <a:alphaOff val="0"/>
            </a:schemeClr>
          </a:effectRef>
          <a:fontRef idx="minor">
            <a:schemeClr val="lt1"/>
          </a:fontRef>
        </p:style>
        <p:txBody>
          <a:bodyPr spcFirstLastPara="0" vert="horz" wrap="square" lIns="435921" tIns="50800" rIns="50800" bIns="50800" numCol="1" spcCol="1270" anchor="ctr" anchorCtr="0">
            <a:noAutofit/>
          </a:bodyPr>
          <a:lstStyle/>
          <a:p>
            <a:pPr marL="0" lvl="0" indent="0" algn="l" defTabSz="889000">
              <a:lnSpc>
                <a:spcPct val="90000"/>
              </a:lnSpc>
              <a:spcBef>
                <a:spcPct val="0"/>
              </a:spcBef>
              <a:spcAft>
                <a:spcPct val="35000"/>
              </a:spcAft>
              <a:buNone/>
            </a:pPr>
            <a:r>
              <a:rPr lang="en-GB" sz="2000" b="0" kern="1200" dirty="0">
                <a:solidFill>
                  <a:schemeClr val="bg1"/>
                </a:solidFill>
                <a:latin typeface="Calibri" panose="020F0502020204030204" pitchFamily="34" charset="0"/>
                <a:ea typeface="Calibri" panose="020F0502020204030204" pitchFamily="34" charset="0"/>
                <a:cs typeface="Calibri" panose="020F0502020204030204" pitchFamily="34" charset="0"/>
              </a:rPr>
              <a:t>signposting parents and carers to sources of help and support available locally or through the local authority</a:t>
            </a:r>
          </a:p>
        </p:txBody>
      </p:sp>
      <p:sp>
        <p:nvSpPr>
          <p:cNvPr id="29" name="Oval 28">
            <a:extLst>
              <a:ext uri="{FF2B5EF4-FFF2-40B4-BE49-F238E27FC236}">
                <a16:creationId xmlns:a16="http://schemas.microsoft.com/office/drawing/2014/main" id="{5CFDE291-4E42-EF1F-3A93-310AC2BE5299}"/>
              </a:ext>
            </a:extLst>
          </p:cNvPr>
          <p:cNvSpPr/>
          <p:nvPr/>
        </p:nvSpPr>
        <p:spPr>
          <a:xfrm>
            <a:off x="1441865" y="4961237"/>
            <a:ext cx="686490" cy="686490"/>
          </a:xfrm>
          <a:prstGeom prst="ellipse">
            <a:avLst/>
          </a:prstGeom>
        </p:spPr>
        <p:style>
          <a:lnRef idx="2">
            <a:schemeClr val="accent3">
              <a:hueOff val="2032949"/>
              <a:satOff val="75000"/>
              <a:lumOff val="-1102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0" name="Free-form: Shape 29">
            <a:extLst>
              <a:ext uri="{FF2B5EF4-FFF2-40B4-BE49-F238E27FC236}">
                <a16:creationId xmlns:a16="http://schemas.microsoft.com/office/drawing/2014/main" id="{9E62E330-CF69-5639-D8A5-B9243F91C400}"/>
              </a:ext>
            </a:extLst>
          </p:cNvPr>
          <p:cNvSpPr/>
          <p:nvPr/>
        </p:nvSpPr>
        <p:spPr>
          <a:xfrm>
            <a:off x="1451944" y="5756301"/>
            <a:ext cx="10333654" cy="867015"/>
          </a:xfrm>
          <a:custGeom>
            <a:avLst/>
            <a:gdLst>
              <a:gd name="connsiteX0" fmla="*/ 0 w 10333654"/>
              <a:gd name="connsiteY0" fmla="*/ 0 h 867015"/>
              <a:gd name="connsiteX1" fmla="*/ 10333654 w 10333654"/>
              <a:gd name="connsiteY1" fmla="*/ 0 h 867015"/>
              <a:gd name="connsiteX2" fmla="*/ 10333654 w 10333654"/>
              <a:gd name="connsiteY2" fmla="*/ 867015 h 867015"/>
              <a:gd name="connsiteX3" fmla="*/ 0 w 10333654"/>
              <a:gd name="connsiteY3" fmla="*/ 867015 h 867015"/>
              <a:gd name="connsiteX4" fmla="*/ 0 w 10333654"/>
              <a:gd name="connsiteY4" fmla="*/ 0 h 867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33654" h="867015">
                <a:moveTo>
                  <a:pt x="0" y="0"/>
                </a:moveTo>
                <a:lnTo>
                  <a:pt x="10333654" y="0"/>
                </a:lnTo>
                <a:lnTo>
                  <a:pt x="10333654" y="867015"/>
                </a:lnTo>
                <a:lnTo>
                  <a:pt x="0" y="867015"/>
                </a:lnTo>
                <a:lnTo>
                  <a:pt x="0" y="0"/>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435921" tIns="50800" rIns="50800" bIns="50800" numCol="1" spcCol="1270" anchor="ctr" anchorCtr="0">
            <a:noAutofit/>
          </a:bodyPr>
          <a:lstStyle/>
          <a:p>
            <a:pPr marL="0" lvl="0" indent="0" algn="l" defTabSz="889000">
              <a:lnSpc>
                <a:spcPct val="90000"/>
              </a:lnSpc>
              <a:spcBef>
                <a:spcPct val="0"/>
              </a:spcBef>
              <a:spcAft>
                <a:spcPct val="35000"/>
              </a:spcAft>
              <a:buNone/>
            </a:pPr>
            <a:r>
              <a:rPr lang="en-GB" sz="2000" b="0" kern="1200" dirty="0">
                <a:solidFill>
                  <a:schemeClr val="bg1"/>
                </a:solidFill>
                <a:latin typeface="Calibri" panose="020F0502020204030204" pitchFamily="34" charset="0"/>
                <a:ea typeface="Calibri" panose="020F0502020204030204" pitchFamily="34" charset="0"/>
                <a:cs typeface="Calibri" panose="020F0502020204030204" pitchFamily="34" charset="0"/>
              </a:rPr>
              <a:t>helping parents and carers to understand what the issues are and how these impact on the child, what decisions could be made, what changes need to be made, why and how, timescales and possible outcomes</a:t>
            </a:r>
          </a:p>
        </p:txBody>
      </p:sp>
      <p:sp>
        <p:nvSpPr>
          <p:cNvPr id="31" name="Oval 30">
            <a:extLst>
              <a:ext uri="{FF2B5EF4-FFF2-40B4-BE49-F238E27FC236}">
                <a16:creationId xmlns:a16="http://schemas.microsoft.com/office/drawing/2014/main" id="{07CE8973-44B5-B478-97E3-76CFDEB89373}"/>
              </a:ext>
            </a:extLst>
          </p:cNvPr>
          <p:cNvSpPr/>
          <p:nvPr/>
        </p:nvSpPr>
        <p:spPr>
          <a:xfrm>
            <a:off x="1048330" y="5784762"/>
            <a:ext cx="686490" cy="686490"/>
          </a:xfrm>
          <a:prstGeom prst="ellipse">
            <a:avLst/>
          </a:prstGeom>
        </p:spPr>
        <p:style>
          <a:lnRef idx="2">
            <a:schemeClr val="accent3">
              <a:hueOff val="2710599"/>
              <a:satOff val="100000"/>
              <a:lumOff val="-1470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TextBox 14">
            <a:extLst>
              <a:ext uri="{FF2B5EF4-FFF2-40B4-BE49-F238E27FC236}">
                <a16:creationId xmlns:a16="http://schemas.microsoft.com/office/drawing/2014/main" id="{D48FF0F1-BDBD-0A63-6DFD-ECC5EAC0ACD9}"/>
              </a:ext>
            </a:extLst>
          </p:cNvPr>
          <p:cNvSpPr txBox="1"/>
          <p:nvPr/>
        </p:nvSpPr>
        <p:spPr>
          <a:xfrm>
            <a:off x="406875" y="1251993"/>
            <a:ext cx="1649895" cy="400110"/>
          </a:xfrm>
          <a:prstGeom prst="rect">
            <a:avLst/>
          </a:prstGeom>
          <a:solidFill>
            <a:schemeClr val="bg2"/>
          </a:solidFill>
          <a:ln>
            <a:solidFill>
              <a:schemeClr val="tx1"/>
            </a:solidFill>
          </a:ln>
        </p:spPr>
        <p:txBody>
          <a:bodyPr wrap="square" rtlCol="0">
            <a:spAutoFit/>
          </a:bodyPr>
          <a:lstStyle/>
          <a:p>
            <a:r>
              <a:rPr lang="en-GB" sz="2000" b="1" dirty="0">
                <a:latin typeface="Arial" panose="020B0604020202020204" pitchFamily="34" charset="0"/>
                <a:cs typeface="Arial" panose="020B0604020202020204" pitchFamily="34" charset="0"/>
              </a:rPr>
              <a:t>Principle 3</a:t>
            </a:r>
            <a:r>
              <a:rPr lang="en-GB" b="1" dirty="0"/>
              <a:t>. </a:t>
            </a:r>
          </a:p>
        </p:txBody>
      </p:sp>
      <p:sp>
        <p:nvSpPr>
          <p:cNvPr id="16" name="TextBox 15">
            <a:extLst>
              <a:ext uri="{FF2B5EF4-FFF2-40B4-BE49-F238E27FC236}">
                <a16:creationId xmlns:a16="http://schemas.microsoft.com/office/drawing/2014/main" id="{18002789-FCEC-CB62-1244-C550C6EC99D8}"/>
              </a:ext>
            </a:extLst>
          </p:cNvPr>
          <p:cNvSpPr txBox="1"/>
          <p:nvPr/>
        </p:nvSpPr>
        <p:spPr>
          <a:xfrm>
            <a:off x="2056770" y="1414499"/>
            <a:ext cx="9515059" cy="707886"/>
          </a:xfrm>
          <a:prstGeom prst="rect">
            <a:avLst/>
          </a:prstGeom>
          <a:solidFill>
            <a:schemeClr val="accent1"/>
          </a:solidFill>
        </p:spPr>
        <p:txBody>
          <a:bodyPr wrap="square" rtlCol="0">
            <a:spAutoFit/>
          </a:bodyPr>
          <a:lstStyle/>
          <a:p>
            <a:pPr lvl="0"/>
            <a:r>
              <a:rPr lang="en-GB" sz="2000" dirty="0">
                <a:solidFill>
                  <a:schemeClr val="bg1"/>
                </a:solidFill>
              </a:rPr>
              <a:t>Practitioners empower parents and carers to participate in decision-making to help, support and protect children by: </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681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500"/>
                                        <p:tgtEl>
                                          <p:spTgt spid="2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5"/>
                                        </p:tgtEl>
                                        <p:attrNameLst>
                                          <p:attrName>style.visibility</p:attrName>
                                        </p:attrNameLst>
                                      </p:cBhvr>
                                      <p:to>
                                        <p:strVal val="visible"/>
                                      </p:to>
                                    </p:set>
                                    <p:animEffect transition="in" filter="fade">
                                      <p:cBhvr>
                                        <p:cTn id="26" dur="500"/>
                                        <p:tgtEl>
                                          <p:spTgt spid="25"/>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fade">
                                      <p:cBhvr>
                                        <p:cTn id="29" dur="500"/>
                                        <p:tgtEl>
                                          <p:spTgt spid="2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fade">
                                      <p:cBhvr>
                                        <p:cTn id="34" dur="500"/>
                                        <p:tgtEl>
                                          <p:spTgt spid="2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fade">
                                      <p:cBhvr>
                                        <p:cTn id="45" dur="500"/>
                                        <p:tgtEl>
                                          <p:spTgt spid="2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1"/>
                                        </p:tgtEl>
                                        <p:attrNameLst>
                                          <p:attrName>style.visibility</p:attrName>
                                        </p:attrNameLst>
                                      </p:cBhvr>
                                      <p:to>
                                        <p:strVal val="visible"/>
                                      </p:to>
                                    </p:set>
                                    <p:animEffect transition="in" filter="fade">
                                      <p:cBhvr>
                                        <p:cTn id="50" dur="500"/>
                                        <p:tgtEl>
                                          <p:spTgt spid="31"/>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0"/>
                                        </p:tgtEl>
                                        <p:attrNameLst>
                                          <p:attrName>style.visibility</p:attrName>
                                        </p:attrNameLst>
                                      </p:cBhvr>
                                      <p:to>
                                        <p:strVal val="visible"/>
                                      </p:to>
                                    </p:set>
                                    <p:animEffect transition="in" filter="fade">
                                      <p:cBhvr>
                                        <p:cTn id="53"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15" grpId="0" animBg="1"/>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24A83E9-B655-8695-A00B-88159B3EF9D7}"/>
              </a:ext>
            </a:extLst>
          </p:cNvPr>
          <p:cNvSpPr>
            <a:spLocks noGrp="1"/>
          </p:cNvSpPr>
          <p:nvPr>
            <p:ph type="title"/>
          </p:nvPr>
        </p:nvSpPr>
        <p:spPr>
          <a:xfrm>
            <a:off x="406875" y="423422"/>
            <a:ext cx="11481847" cy="828571"/>
          </a:xfrm>
          <a:solidFill>
            <a:schemeClr val="accent1"/>
          </a:solidFill>
        </p:spPr>
        <p:txBody>
          <a:bodyPr rtlCol="0">
            <a:normAutofit/>
          </a:bodyPr>
          <a:lstStyle/>
          <a:p>
            <a:pPr rtl="0"/>
            <a:r>
              <a:rPr lang="en-GB" sz="4000" dirty="0">
                <a:latin typeface="Arial" panose="020B0604020202020204" pitchFamily="34" charset="0"/>
                <a:cs typeface="Arial" panose="020B0604020202020204" pitchFamily="34" charset="0"/>
              </a:rPr>
              <a:t>Working in partnership with parents and carers. </a:t>
            </a:r>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11</a:t>
            </a:fld>
            <a:endParaRPr lang="en-GB" dirty="0">
              <a:solidFill>
                <a:schemeClr val="bg1"/>
              </a:solidFill>
            </a:endParaRPr>
          </a:p>
        </p:txBody>
      </p:sp>
      <p:sp>
        <p:nvSpPr>
          <p:cNvPr id="4" name="Block Arc 3">
            <a:extLst>
              <a:ext uri="{FF2B5EF4-FFF2-40B4-BE49-F238E27FC236}">
                <a16:creationId xmlns:a16="http://schemas.microsoft.com/office/drawing/2014/main" id="{0C8B17FD-8744-D482-8708-67F3EB0B2215}"/>
              </a:ext>
            </a:extLst>
          </p:cNvPr>
          <p:cNvSpPr/>
          <p:nvPr/>
        </p:nvSpPr>
        <p:spPr>
          <a:xfrm>
            <a:off x="-3357520" y="1703765"/>
            <a:ext cx="5163838" cy="5163838"/>
          </a:xfrm>
          <a:prstGeom prst="blockArc">
            <a:avLst>
              <a:gd name="adj1" fmla="val 18900000"/>
              <a:gd name="adj2" fmla="val 2700000"/>
              <a:gd name="adj3" fmla="val 418"/>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520E94E4-0CE3-69F6-3906-2ADBAFDD8A17}"/>
              </a:ext>
            </a:extLst>
          </p:cNvPr>
          <p:cNvSpPr/>
          <p:nvPr/>
        </p:nvSpPr>
        <p:spPr>
          <a:xfrm>
            <a:off x="1510245" y="2702754"/>
            <a:ext cx="10223323" cy="865396"/>
          </a:xfrm>
          <a:custGeom>
            <a:avLst/>
            <a:gdLst>
              <a:gd name="connsiteX0" fmla="*/ 0 w 10223323"/>
              <a:gd name="connsiteY0" fmla="*/ 0 h 865396"/>
              <a:gd name="connsiteX1" fmla="*/ 10223323 w 10223323"/>
              <a:gd name="connsiteY1" fmla="*/ 0 h 865396"/>
              <a:gd name="connsiteX2" fmla="*/ 10223323 w 10223323"/>
              <a:gd name="connsiteY2" fmla="*/ 865396 h 865396"/>
              <a:gd name="connsiteX3" fmla="*/ 0 w 10223323"/>
              <a:gd name="connsiteY3" fmla="*/ 865396 h 865396"/>
              <a:gd name="connsiteX4" fmla="*/ 0 w 10223323"/>
              <a:gd name="connsiteY4" fmla="*/ 0 h 865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23323" h="865396">
                <a:moveTo>
                  <a:pt x="0" y="0"/>
                </a:moveTo>
                <a:lnTo>
                  <a:pt x="10223323" y="0"/>
                </a:lnTo>
                <a:lnTo>
                  <a:pt x="10223323" y="865396"/>
                </a:lnTo>
                <a:lnTo>
                  <a:pt x="0" y="865396"/>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608664"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They value their contributions, expertise and knowledge reflecting them in service design</a:t>
            </a:r>
            <a:endParaRPr lang="en-GB" sz="2000" b="1" kern="1200" dirty="0">
              <a:solidFill>
                <a:schemeClr val="tx1"/>
              </a:solidFill>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DA7C4BC8-C72C-F596-153D-C83343509E5E}"/>
              </a:ext>
            </a:extLst>
          </p:cNvPr>
          <p:cNvSpPr/>
          <p:nvPr/>
        </p:nvSpPr>
        <p:spPr>
          <a:xfrm>
            <a:off x="1030982" y="2656188"/>
            <a:ext cx="958526" cy="95852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AAB9C3F3-ED30-046E-1DEE-DEAFA12C1B14}"/>
              </a:ext>
            </a:extLst>
          </p:cNvPr>
          <p:cNvSpPr/>
          <p:nvPr/>
        </p:nvSpPr>
        <p:spPr>
          <a:xfrm>
            <a:off x="1788985" y="3902273"/>
            <a:ext cx="9944583" cy="766821"/>
          </a:xfrm>
          <a:custGeom>
            <a:avLst/>
            <a:gdLst>
              <a:gd name="connsiteX0" fmla="*/ 0 w 9944583"/>
              <a:gd name="connsiteY0" fmla="*/ 0 h 766821"/>
              <a:gd name="connsiteX1" fmla="*/ 9944583 w 9944583"/>
              <a:gd name="connsiteY1" fmla="*/ 0 h 766821"/>
              <a:gd name="connsiteX2" fmla="*/ 9944583 w 9944583"/>
              <a:gd name="connsiteY2" fmla="*/ 766821 h 766821"/>
              <a:gd name="connsiteX3" fmla="*/ 0 w 9944583"/>
              <a:gd name="connsiteY3" fmla="*/ 766821 h 766821"/>
              <a:gd name="connsiteX4" fmla="*/ 0 w 9944583"/>
              <a:gd name="connsiteY4" fmla="*/ 0 h 766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4583" h="766821">
                <a:moveTo>
                  <a:pt x="0" y="0"/>
                </a:moveTo>
                <a:lnTo>
                  <a:pt x="9944583" y="0"/>
                </a:lnTo>
                <a:lnTo>
                  <a:pt x="9944583" y="766821"/>
                </a:lnTo>
                <a:lnTo>
                  <a:pt x="0" y="766821"/>
                </a:lnTo>
                <a:lnTo>
                  <a:pt x="0" y="0"/>
                </a:lnTo>
                <a:close/>
              </a:path>
            </a:pathLst>
          </a:custGeom>
        </p:spPr>
        <p:style>
          <a:lnRef idx="2">
            <a:schemeClr val="lt1">
              <a:hueOff val="0"/>
              <a:satOff val="0"/>
              <a:lumOff val="0"/>
              <a:alphaOff val="0"/>
            </a:schemeClr>
          </a:lnRef>
          <a:fillRef idx="1">
            <a:schemeClr val="accent4">
              <a:hueOff val="4900445"/>
              <a:satOff val="-20388"/>
              <a:lumOff val="4804"/>
              <a:alphaOff val="0"/>
            </a:schemeClr>
          </a:fillRef>
          <a:effectRef idx="0">
            <a:schemeClr val="accent4">
              <a:hueOff val="4900445"/>
              <a:satOff val="-20388"/>
              <a:lumOff val="4804"/>
              <a:alphaOff val="0"/>
            </a:schemeClr>
          </a:effectRef>
          <a:fontRef idx="minor">
            <a:schemeClr val="lt1"/>
          </a:fontRef>
        </p:style>
        <p:txBody>
          <a:bodyPr spcFirstLastPara="0" vert="horz" wrap="square" lIns="608664"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continuously seek feedback from parents, carers, family networks, children, and local communities to inform service improvements.</a:t>
            </a:r>
          </a:p>
        </p:txBody>
      </p:sp>
      <p:sp>
        <p:nvSpPr>
          <p:cNvPr id="9" name="Oval 8">
            <a:extLst>
              <a:ext uri="{FF2B5EF4-FFF2-40B4-BE49-F238E27FC236}">
                <a16:creationId xmlns:a16="http://schemas.microsoft.com/office/drawing/2014/main" id="{F0247965-AE98-40F9-7C24-01E8C5D30FFE}"/>
              </a:ext>
            </a:extLst>
          </p:cNvPr>
          <p:cNvSpPr/>
          <p:nvPr/>
        </p:nvSpPr>
        <p:spPr>
          <a:xfrm>
            <a:off x="1309722" y="3806420"/>
            <a:ext cx="958526" cy="958526"/>
          </a:xfrm>
          <a:prstGeom prst="ellipse">
            <a:avLst/>
          </a:prstGeom>
        </p:spPr>
        <p:style>
          <a:lnRef idx="2">
            <a:schemeClr val="accent4">
              <a:hueOff val="4900445"/>
              <a:satOff val="-20388"/>
              <a:lumOff val="4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F2810CCC-03CD-F684-15D9-448437427531}"/>
              </a:ext>
            </a:extLst>
          </p:cNvPr>
          <p:cNvSpPr/>
          <p:nvPr/>
        </p:nvSpPr>
        <p:spPr>
          <a:xfrm>
            <a:off x="1510245" y="5052505"/>
            <a:ext cx="10223323" cy="766821"/>
          </a:xfrm>
          <a:custGeom>
            <a:avLst/>
            <a:gdLst>
              <a:gd name="connsiteX0" fmla="*/ 0 w 10223323"/>
              <a:gd name="connsiteY0" fmla="*/ 0 h 766821"/>
              <a:gd name="connsiteX1" fmla="*/ 10223323 w 10223323"/>
              <a:gd name="connsiteY1" fmla="*/ 0 h 766821"/>
              <a:gd name="connsiteX2" fmla="*/ 10223323 w 10223323"/>
              <a:gd name="connsiteY2" fmla="*/ 766821 h 766821"/>
              <a:gd name="connsiteX3" fmla="*/ 0 w 10223323"/>
              <a:gd name="connsiteY3" fmla="*/ 766821 h 766821"/>
              <a:gd name="connsiteX4" fmla="*/ 0 w 10223323"/>
              <a:gd name="connsiteY4" fmla="*/ 0 h 766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23323" h="766821">
                <a:moveTo>
                  <a:pt x="0" y="0"/>
                </a:moveTo>
                <a:lnTo>
                  <a:pt x="10223323" y="0"/>
                </a:lnTo>
                <a:lnTo>
                  <a:pt x="10223323" y="766821"/>
                </a:lnTo>
                <a:lnTo>
                  <a:pt x="0" y="766821"/>
                </a:lnTo>
                <a:lnTo>
                  <a:pt x="0" y="0"/>
                </a:lnTo>
                <a:close/>
              </a:path>
            </a:pathLst>
          </a:custGeom>
        </p:spPr>
        <p:style>
          <a:lnRef idx="2">
            <a:schemeClr val="lt1">
              <a:hueOff val="0"/>
              <a:satOff val="0"/>
              <a:lumOff val="0"/>
              <a:alphaOff val="0"/>
            </a:schemeClr>
          </a:lnRef>
          <a:fillRef idx="1">
            <a:schemeClr val="accent4">
              <a:hueOff val="9800891"/>
              <a:satOff val="-40777"/>
              <a:lumOff val="9608"/>
              <a:alphaOff val="0"/>
            </a:schemeClr>
          </a:fillRef>
          <a:effectRef idx="0">
            <a:schemeClr val="accent4">
              <a:hueOff val="9800891"/>
              <a:satOff val="-40777"/>
              <a:lumOff val="9608"/>
              <a:alphaOff val="0"/>
            </a:schemeClr>
          </a:effectRef>
          <a:fontRef idx="minor">
            <a:schemeClr val="lt1"/>
          </a:fontRef>
        </p:style>
        <p:txBody>
          <a:bodyPr spcFirstLastPara="0" vert="horz" wrap="square" lIns="608664"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Practitioners use feedback from parents and carers to reflect on their own practice. </a:t>
            </a:r>
            <a:endParaRPr lang="en-GB" sz="2000" b="1" kern="1200" dirty="0">
              <a:solidFill>
                <a:schemeClr val="tx1"/>
              </a:solidFill>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D5663012-EBFA-B92E-DBD7-70F115D03903}"/>
              </a:ext>
            </a:extLst>
          </p:cNvPr>
          <p:cNvSpPr/>
          <p:nvPr/>
        </p:nvSpPr>
        <p:spPr>
          <a:xfrm>
            <a:off x="1030982" y="4956652"/>
            <a:ext cx="958526" cy="958526"/>
          </a:xfrm>
          <a:prstGeom prst="ellipse">
            <a:avLst/>
          </a:prstGeom>
        </p:spPr>
        <p:style>
          <a:lnRef idx="2">
            <a:schemeClr val="accent4">
              <a:hueOff val="9800891"/>
              <a:satOff val="-40777"/>
              <a:lumOff val="960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TextBox 14">
            <a:extLst>
              <a:ext uri="{FF2B5EF4-FFF2-40B4-BE49-F238E27FC236}">
                <a16:creationId xmlns:a16="http://schemas.microsoft.com/office/drawing/2014/main" id="{D48FF0F1-BDBD-0A63-6DFD-ECC5EAC0ACD9}"/>
              </a:ext>
            </a:extLst>
          </p:cNvPr>
          <p:cNvSpPr txBox="1"/>
          <p:nvPr/>
        </p:nvSpPr>
        <p:spPr>
          <a:xfrm>
            <a:off x="406875" y="1487146"/>
            <a:ext cx="1649895" cy="400110"/>
          </a:xfrm>
          <a:prstGeom prst="rect">
            <a:avLst/>
          </a:prstGeom>
          <a:solidFill>
            <a:schemeClr val="bg2"/>
          </a:solidFill>
          <a:ln>
            <a:solidFill>
              <a:schemeClr val="tx1"/>
            </a:solidFill>
          </a:ln>
        </p:spPr>
        <p:txBody>
          <a:bodyPr wrap="square" rtlCol="0">
            <a:spAutoFit/>
          </a:bodyPr>
          <a:lstStyle/>
          <a:p>
            <a:r>
              <a:rPr lang="en-GB" sz="2000" b="1" dirty="0">
                <a:latin typeface="Arial" panose="020B0604020202020204" pitchFamily="34" charset="0"/>
                <a:cs typeface="Arial" panose="020B0604020202020204" pitchFamily="34" charset="0"/>
              </a:rPr>
              <a:t>Principle 4</a:t>
            </a:r>
            <a:r>
              <a:rPr lang="en-GB" b="1" dirty="0"/>
              <a:t>. </a:t>
            </a:r>
          </a:p>
        </p:txBody>
      </p:sp>
      <p:sp>
        <p:nvSpPr>
          <p:cNvPr id="16" name="TextBox 15">
            <a:extLst>
              <a:ext uri="{FF2B5EF4-FFF2-40B4-BE49-F238E27FC236}">
                <a16:creationId xmlns:a16="http://schemas.microsoft.com/office/drawing/2014/main" id="{18002789-FCEC-CB62-1244-C550C6EC99D8}"/>
              </a:ext>
            </a:extLst>
          </p:cNvPr>
          <p:cNvSpPr txBox="1"/>
          <p:nvPr/>
        </p:nvSpPr>
        <p:spPr>
          <a:xfrm>
            <a:off x="2056770" y="1887256"/>
            <a:ext cx="9728355" cy="707886"/>
          </a:xfrm>
          <a:prstGeom prst="rect">
            <a:avLst/>
          </a:prstGeom>
          <a:solidFill>
            <a:schemeClr val="accent1"/>
          </a:solid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Practitioners involve parents, carers, families, and local communities in designing processes that affect them, including those focused on safeguarding children. </a:t>
            </a:r>
          </a:p>
        </p:txBody>
      </p:sp>
    </p:spTree>
    <p:extLst>
      <p:ext uri="{BB962C8B-B14F-4D97-AF65-F5344CB8AC3E}">
        <p14:creationId xmlns:p14="http://schemas.microsoft.com/office/powerpoint/2010/main" val="96918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3" grpId="0" animBg="1"/>
      <p:bldP spid="15" grpId="0" animBg="1"/>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idx="4294967295"/>
          </p:nvPr>
        </p:nvSpPr>
        <p:spPr>
          <a:xfrm>
            <a:off x="1151763" y="266353"/>
            <a:ext cx="8126413" cy="554038"/>
          </a:xfrm>
          <a:prstGeom prst="rect">
            <a:avLst/>
          </a:prstGeom>
        </p:spPr>
        <p:txBody>
          <a:bodyPr rtlCol="0">
            <a:normAutofit fontScale="90000"/>
          </a:bodyPr>
          <a:lstStyle/>
          <a:p>
            <a:pPr rtl="0"/>
            <a:r>
              <a:rPr lang="en-GB" dirty="0">
                <a:latin typeface="Arial" panose="020B0604020202020204" pitchFamily="34" charset="0"/>
                <a:cs typeface="Arial" panose="020B0604020202020204" pitchFamily="34" charset="0"/>
              </a:rPr>
              <a:t>The parents and carers</a:t>
            </a:r>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solidFill>
                  <a:schemeClr val="bg1"/>
                </a:solidFill>
              </a:rPr>
              <a:pPr rtl="0"/>
              <a:t>12</a:t>
            </a:fld>
            <a:endParaRPr lang="en-GB" dirty="0">
              <a:solidFill>
                <a:schemeClr val="bg1"/>
              </a:solidFill>
            </a:endParaRPr>
          </a:p>
        </p:txBody>
      </p:sp>
      <p:pic>
        <p:nvPicPr>
          <p:cNvPr id="6" name="Picture 5" descr="A close up of black text&#10;&#10;Description automatically generated">
            <a:extLst>
              <a:ext uri="{FF2B5EF4-FFF2-40B4-BE49-F238E27FC236}">
                <a16:creationId xmlns:a16="http://schemas.microsoft.com/office/drawing/2014/main" id="{D569156C-931C-6E97-5935-EAE4A1DAF66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49" name="Speech Bubble: Oval 48">
            <a:extLst>
              <a:ext uri="{FF2B5EF4-FFF2-40B4-BE49-F238E27FC236}">
                <a16:creationId xmlns:a16="http://schemas.microsoft.com/office/drawing/2014/main" id="{2AB6BB5D-BD1F-382D-7600-944E4E977977}"/>
              </a:ext>
            </a:extLst>
          </p:cNvPr>
          <p:cNvSpPr/>
          <p:nvPr/>
        </p:nvSpPr>
        <p:spPr>
          <a:xfrm>
            <a:off x="2335696" y="1572606"/>
            <a:ext cx="3280392" cy="1585830"/>
          </a:xfrm>
          <a:prstGeom prst="wedgeEllipseCallout">
            <a:avLst>
              <a:gd name="adj1" fmla="val -76147"/>
              <a:gd name="adj2" fmla="val -41420"/>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Can you hear me?</a:t>
            </a:r>
          </a:p>
        </p:txBody>
      </p:sp>
      <p:sp>
        <p:nvSpPr>
          <p:cNvPr id="50" name="Rectangle 49">
            <a:extLst>
              <a:ext uri="{FF2B5EF4-FFF2-40B4-BE49-F238E27FC236}">
                <a16:creationId xmlns:a16="http://schemas.microsoft.com/office/drawing/2014/main" id="{BE3BF9BD-0C53-31C9-343F-8C0BEFDFC007}"/>
              </a:ext>
            </a:extLst>
          </p:cNvPr>
          <p:cNvSpPr/>
          <p:nvPr/>
        </p:nvSpPr>
        <p:spPr>
          <a:xfrm>
            <a:off x="6002515" y="1032975"/>
            <a:ext cx="6040398" cy="410665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dirty="0">
                <a:latin typeface="Arial" panose="020B0604020202020204" pitchFamily="34" charset="0"/>
                <a:cs typeface="Arial" panose="020B0604020202020204" pitchFamily="34" charset="0"/>
              </a:rPr>
              <a:t>Consider the </a:t>
            </a:r>
            <a:r>
              <a:rPr lang="en-GB" sz="2000" b="1" dirty="0">
                <a:latin typeface="Arial" panose="020B0604020202020204" pitchFamily="34" charset="0"/>
                <a:cs typeface="Arial" panose="020B0604020202020204" pitchFamily="34" charset="0"/>
              </a:rPr>
              <a:t>case</a:t>
            </a:r>
            <a:r>
              <a:rPr lang="en-GB" sz="2000" dirty="0">
                <a:latin typeface="Arial" panose="020B0604020202020204" pitchFamily="34" charset="0"/>
                <a:cs typeface="Arial" panose="020B0604020202020204" pitchFamily="34" charset="0"/>
              </a:rPr>
              <a:t> that you have chosen as a </a:t>
            </a:r>
            <a:r>
              <a:rPr lang="en-GB" sz="2000" b="1" dirty="0">
                <a:latin typeface="Arial" panose="020B0604020202020204" pitchFamily="34" charset="0"/>
                <a:cs typeface="Arial" panose="020B0604020202020204" pitchFamily="34" charset="0"/>
              </a:rPr>
              <a:t>group</a:t>
            </a:r>
            <a:r>
              <a:rPr lang="en-GB" sz="2000" dirty="0">
                <a:latin typeface="Arial" panose="020B0604020202020204" pitchFamily="34" charset="0"/>
                <a:cs typeface="Arial" panose="020B0604020202020204" pitchFamily="34" charset="0"/>
              </a:rPr>
              <a:t> for your </a:t>
            </a:r>
            <a:r>
              <a:rPr lang="en-GB" sz="2000" b="1" dirty="0">
                <a:latin typeface="Arial" panose="020B0604020202020204" pitchFamily="34" charset="0"/>
                <a:cs typeface="Arial" panose="020B0604020202020204" pitchFamily="34" charset="0"/>
              </a:rPr>
              <a:t>component 1 assignment</a:t>
            </a:r>
            <a:r>
              <a:rPr lang="en-GB" sz="20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Were the voices of the parents or carers heard?</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Were the parents or carers part of any decision making?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Which professionals were involved in communicating directly with the parents or carers?   </a:t>
            </a:r>
          </a:p>
        </p:txBody>
      </p:sp>
      <p:sp>
        <p:nvSpPr>
          <p:cNvPr id="51" name="TextBox 50">
            <a:extLst>
              <a:ext uri="{FF2B5EF4-FFF2-40B4-BE49-F238E27FC236}">
                <a16:creationId xmlns:a16="http://schemas.microsoft.com/office/drawing/2014/main" id="{D73A3A43-270B-B8D6-96AC-44D14B7B9827}"/>
              </a:ext>
            </a:extLst>
          </p:cNvPr>
          <p:cNvSpPr txBox="1"/>
          <p:nvPr/>
        </p:nvSpPr>
        <p:spPr>
          <a:xfrm>
            <a:off x="3091070" y="5540123"/>
            <a:ext cx="8951843" cy="707886"/>
          </a:xfrm>
          <a:prstGeom prst="rect">
            <a:avLst/>
          </a:prstGeom>
          <a:solidFill>
            <a:schemeClr val="tx1">
              <a:lumMod val="75000"/>
              <a:lumOff val="25000"/>
            </a:schemeClr>
          </a:solid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Reflect as a group – </a:t>
            </a:r>
          </a:p>
          <a:p>
            <a:r>
              <a:rPr lang="en-GB" sz="2000" dirty="0">
                <a:solidFill>
                  <a:schemeClr val="bg1"/>
                </a:solidFill>
                <a:latin typeface="Arial" panose="020B0604020202020204" pitchFamily="34" charset="0"/>
                <a:cs typeface="Arial" panose="020B0604020202020204" pitchFamily="34" charset="0"/>
              </a:rPr>
              <a:t>What barriers are there in communicating with parents and carers? </a:t>
            </a:r>
          </a:p>
        </p:txBody>
      </p:sp>
      <p:pic>
        <p:nvPicPr>
          <p:cNvPr id="3" name="Picture 2" descr="Woman hand on face">
            <a:extLst>
              <a:ext uri="{FF2B5EF4-FFF2-40B4-BE49-F238E27FC236}">
                <a16:creationId xmlns:a16="http://schemas.microsoft.com/office/drawing/2014/main" id="{43875DC7-E9EC-C2B9-D01C-2F11E4EAFDE6}"/>
              </a:ext>
            </a:extLst>
          </p:cNvPr>
          <p:cNvPicPr>
            <a:picLocks noChangeAspect="1"/>
          </p:cNvPicPr>
          <p:nvPr/>
        </p:nvPicPr>
        <p:blipFill>
          <a:blip r:embed="rId4"/>
          <a:stretch>
            <a:fillRect/>
          </a:stretch>
        </p:blipFill>
        <p:spPr>
          <a:xfrm>
            <a:off x="604266" y="1183033"/>
            <a:ext cx="1110454" cy="4410632"/>
          </a:xfrm>
          <a:prstGeom prst="rect">
            <a:avLst/>
          </a:prstGeom>
        </p:spPr>
      </p:pic>
    </p:spTree>
    <p:extLst>
      <p:ext uri="{BB962C8B-B14F-4D97-AF65-F5344CB8AC3E}">
        <p14:creationId xmlns:p14="http://schemas.microsoft.com/office/powerpoint/2010/main" val="4213955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F4F2F-1EB5-90E4-2791-60C75A3656D4}"/>
              </a:ext>
            </a:extLst>
          </p:cNvPr>
          <p:cNvSpPr>
            <a:spLocks noGrp="1"/>
          </p:cNvSpPr>
          <p:nvPr>
            <p:ph type="title"/>
          </p:nvPr>
        </p:nvSpPr>
        <p:spPr>
          <a:xfrm>
            <a:off x="838200" y="557188"/>
            <a:ext cx="10515600" cy="1133499"/>
          </a:xfrm>
        </p:spPr>
        <p:txBody>
          <a:bodyPr vert="horz" lIns="91440" tIns="45720" rIns="91440" bIns="45720" rtlCol="0" anchor="ctr">
            <a:normAutofit/>
          </a:bodyPr>
          <a:lstStyle/>
          <a:p>
            <a:pPr algn="ctr"/>
            <a:r>
              <a:rPr lang="en-US" sz="5200" kern="1200">
                <a:solidFill>
                  <a:schemeClr val="tx1"/>
                </a:solidFill>
                <a:latin typeface="+mj-lt"/>
                <a:ea typeface="+mj-ea"/>
                <a:cs typeface="+mj-cs"/>
              </a:rPr>
              <a:t>Multi-disciplinary and Multi-agency </a:t>
            </a:r>
          </a:p>
        </p:txBody>
      </p:sp>
      <p:sp>
        <p:nvSpPr>
          <p:cNvPr id="5" name="Slide Number Placeholder 4">
            <a:extLst>
              <a:ext uri="{FF2B5EF4-FFF2-40B4-BE49-F238E27FC236}">
                <a16:creationId xmlns:a16="http://schemas.microsoft.com/office/drawing/2014/main" id="{5C0419A0-F7D8-DCDF-1BC4-F6FC7CD67935}"/>
              </a:ext>
            </a:extLst>
          </p:cNvPr>
          <p:cNvSpPr>
            <a:spLocks noGrp="1"/>
          </p:cNvSpPr>
          <p:nvPr>
            <p:ph type="sldNum" sz="quarter" idx="4294967295"/>
          </p:nvPr>
        </p:nvSpPr>
        <p:spPr>
          <a:xfrm>
            <a:off x="0" y="0"/>
            <a:ext cx="0" cy="0"/>
          </a:xfrm>
        </p:spPr>
        <p:txBody>
          <a:bodyPr/>
          <a:lstStyle/>
          <a:p>
            <a:pPr rtl="0">
              <a:spcAft>
                <a:spcPts val="600"/>
              </a:spcAft>
            </a:pPr>
            <a:fld id="{4950F5D8-22E1-4015-8661-E5B1FD28C2DE}" type="slidenum">
              <a:rPr lang="en-GB" noProof="0" smtClean="0">
                <a:solidFill>
                  <a:schemeClr val="bg1"/>
                </a:solidFill>
              </a:rPr>
              <a:pPr rtl="0">
                <a:spcAft>
                  <a:spcPts val="600"/>
                </a:spcAft>
              </a:pPr>
              <a:t>13</a:t>
            </a:fld>
            <a:endParaRPr lang="en-GB" noProof="0" dirty="0">
              <a:solidFill>
                <a:schemeClr val="bg1"/>
              </a:solidFill>
            </a:endParaRPr>
          </a:p>
        </p:txBody>
      </p:sp>
      <p:graphicFrame>
        <p:nvGraphicFramePr>
          <p:cNvPr id="7" name="Diagram 6">
            <a:extLst>
              <a:ext uri="{FF2B5EF4-FFF2-40B4-BE49-F238E27FC236}">
                <a16:creationId xmlns:a16="http://schemas.microsoft.com/office/drawing/2014/main" id="{7B783E2D-DE76-7E63-E784-7170CE04DF2D}"/>
              </a:ext>
            </a:extLst>
          </p:cNvPr>
          <p:cNvGraphicFramePr/>
          <p:nvPr>
            <p:extLst>
              <p:ext uri="{D42A27DB-BD31-4B8C-83A1-F6EECF244321}">
                <p14:modId xmlns:p14="http://schemas.microsoft.com/office/powerpoint/2010/main" val="3069194510"/>
              </p:ext>
            </p:extLst>
          </p:nvPr>
        </p:nvGraphicFramePr>
        <p:xfrm>
          <a:off x="838200" y="1828800"/>
          <a:ext cx="110998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0462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F6F0C-19D4-0B43-4705-2E03060AB196}"/>
              </a:ext>
            </a:extLst>
          </p:cNvPr>
          <p:cNvSpPr>
            <a:spLocks noGrp="1"/>
          </p:cNvSpPr>
          <p:nvPr>
            <p:ph type="title" idx="4294967295"/>
          </p:nvPr>
        </p:nvSpPr>
        <p:spPr>
          <a:xfrm>
            <a:off x="3694112" y="2728712"/>
            <a:ext cx="4803775" cy="636588"/>
          </a:xfrm>
          <a:prstGeom prst="rect">
            <a:avLst/>
          </a:prstGeom>
          <a:solidFill>
            <a:schemeClr val="tx1"/>
          </a:solidFill>
        </p:spPr>
        <p:txBody>
          <a:bodyPr/>
          <a:lstStyle/>
          <a:p>
            <a:r>
              <a:rPr lang="en-GB" dirty="0">
                <a:solidFill>
                  <a:schemeClr val="bg1"/>
                </a:solidFill>
                <a:latin typeface="Arial" panose="020B0604020202020204" pitchFamily="34" charset="0"/>
                <a:cs typeface="Arial" panose="020B0604020202020204" pitchFamily="34" charset="0"/>
              </a:rPr>
              <a:t>Which agencies? </a:t>
            </a:r>
          </a:p>
        </p:txBody>
      </p:sp>
      <p:sp>
        <p:nvSpPr>
          <p:cNvPr id="5" name="Slide Number Placeholder 4">
            <a:extLst>
              <a:ext uri="{FF2B5EF4-FFF2-40B4-BE49-F238E27FC236}">
                <a16:creationId xmlns:a16="http://schemas.microsoft.com/office/drawing/2014/main" id="{475762BB-7A13-5FDA-BCD5-66FD37CFFCA8}"/>
              </a:ext>
            </a:extLst>
          </p:cNvPr>
          <p:cNvSpPr>
            <a:spLocks noGrp="1"/>
          </p:cNvSpPr>
          <p:nvPr>
            <p:ph type="sldNum" sz="quarter" idx="4294967295"/>
          </p:nvPr>
        </p:nvSpPr>
        <p:spPr>
          <a:xfrm>
            <a:off x="0" y="0"/>
            <a:ext cx="0" cy="0"/>
          </a:xfrm>
        </p:spPr>
        <p:txBody>
          <a:bodyPr/>
          <a:lstStyle/>
          <a:p>
            <a:pPr rtl="0"/>
            <a:fld id="{4950F5D8-22E1-4015-8661-E5B1FD28C2DE}" type="slidenum">
              <a:rPr lang="en-GB" noProof="0" smtClean="0">
                <a:solidFill>
                  <a:schemeClr val="bg1"/>
                </a:solidFill>
              </a:rPr>
              <a:t>14</a:t>
            </a:fld>
            <a:endParaRPr lang="en-GB" noProof="0" dirty="0">
              <a:solidFill>
                <a:schemeClr val="bg1"/>
              </a:solidFill>
            </a:endParaRPr>
          </a:p>
        </p:txBody>
      </p:sp>
      <p:pic>
        <p:nvPicPr>
          <p:cNvPr id="1026" name="Picture 2" descr="Home | Merseyside Police">
            <a:extLst>
              <a:ext uri="{FF2B5EF4-FFF2-40B4-BE49-F238E27FC236}">
                <a16:creationId xmlns:a16="http://schemas.microsoft.com/office/drawing/2014/main" id="{7D936F8F-7327-09D0-C28B-EDEA6D5DD3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5499" y="505722"/>
            <a:ext cx="2125829" cy="125224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B150F0C9-0DFB-171B-FB8A-A24B704F7174}"/>
              </a:ext>
            </a:extLst>
          </p:cNvPr>
          <p:cNvPicPr>
            <a:picLocks noChangeAspect="1"/>
          </p:cNvPicPr>
          <p:nvPr/>
        </p:nvPicPr>
        <p:blipFill>
          <a:blip r:embed="rId4"/>
          <a:stretch>
            <a:fillRect/>
          </a:stretch>
        </p:blipFill>
        <p:spPr>
          <a:xfrm>
            <a:off x="4897084" y="353072"/>
            <a:ext cx="2125829" cy="1404896"/>
          </a:xfrm>
          <a:prstGeom prst="rect">
            <a:avLst/>
          </a:prstGeom>
        </p:spPr>
      </p:pic>
      <p:pic>
        <p:nvPicPr>
          <p:cNvPr id="1028" name="Picture 4" descr="Burton Hospitals Trust out of special measures - BBC News">
            <a:extLst>
              <a:ext uri="{FF2B5EF4-FFF2-40B4-BE49-F238E27FC236}">
                <a16:creationId xmlns:a16="http://schemas.microsoft.com/office/drawing/2014/main" id="{CE3EFB66-6D0D-6839-413C-60DDF0CE97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7193" y="2415049"/>
            <a:ext cx="2676414" cy="14987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Justice Secretary launches HM Prison and Probation Service - GOV.UK">
            <a:extLst>
              <a:ext uri="{FF2B5EF4-FFF2-40B4-BE49-F238E27FC236}">
                <a16:creationId xmlns:a16="http://schemas.microsoft.com/office/drawing/2014/main" id="{5A08CC85-9016-995E-5E6F-E49B2961812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8966" y="4202963"/>
            <a:ext cx="2205217" cy="146747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 Youth Justice Settings - Transforming Conflict">
            <a:extLst>
              <a:ext uri="{FF2B5EF4-FFF2-40B4-BE49-F238E27FC236}">
                <a16:creationId xmlns:a16="http://schemas.microsoft.com/office/drawing/2014/main" id="{6B0D8B95-DBA0-BFA8-5A30-410A3C8691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58906" y="499122"/>
            <a:ext cx="2512510" cy="136233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lementary School Requirements and Qualifications">
            <a:extLst>
              <a:ext uri="{FF2B5EF4-FFF2-40B4-BE49-F238E27FC236}">
                <a16:creationId xmlns:a16="http://schemas.microsoft.com/office/drawing/2014/main" id="{95818F5A-D564-BAC2-4913-B4B1D9C323B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72255" y="4202963"/>
            <a:ext cx="2125830" cy="168049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ew Voluntary Sector Alliance">
            <a:extLst>
              <a:ext uri="{FF2B5EF4-FFF2-40B4-BE49-F238E27FC236}">
                <a16:creationId xmlns:a16="http://schemas.microsoft.com/office/drawing/2014/main" id="{E5ACDF2B-C090-FC01-EA4F-8BCB36A387D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8393" y="2160332"/>
            <a:ext cx="2660110" cy="126866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ow does a nursery school differ from a day nursery">
            <a:extLst>
              <a:ext uri="{FF2B5EF4-FFF2-40B4-BE49-F238E27FC236}">
                <a16:creationId xmlns:a16="http://schemas.microsoft.com/office/drawing/2014/main" id="{6E95A071-2FB5-023C-BDB6-C179EE0A013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806452" y="4384669"/>
            <a:ext cx="2252283" cy="149879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B8507EE-966D-D5B1-5DC0-D58D5652EE3F}"/>
              </a:ext>
            </a:extLst>
          </p:cNvPr>
          <p:cNvSpPr txBox="1"/>
          <p:nvPr/>
        </p:nvSpPr>
        <p:spPr>
          <a:xfrm>
            <a:off x="4897084" y="1461351"/>
            <a:ext cx="2125829" cy="400110"/>
          </a:xfrm>
          <a:prstGeom prst="rect">
            <a:avLst/>
          </a:prstGeom>
          <a:solidFill>
            <a:schemeClr val="bg1"/>
          </a:solidFill>
        </p:spPr>
        <p:txBody>
          <a:bodyPr wrap="square" rtlCol="0">
            <a:spAutoFit/>
          </a:bodyPr>
          <a:lstStyle/>
          <a:p>
            <a:r>
              <a:rPr lang="en-GB" sz="2000" dirty="0">
                <a:latin typeface="Arial" panose="020B0604020202020204" pitchFamily="34" charset="0"/>
                <a:cs typeface="Arial" panose="020B0604020202020204" pitchFamily="34" charset="0"/>
              </a:rPr>
              <a:t>Local Authorities</a:t>
            </a:r>
          </a:p>
        </p:txBody>
      </p:sp>
      <p:sp>
        <p:nvSpPr>
          <p:cNvPr id="11" name="TextBox 10">
            <a:extLst>
              <a:ext uri="{FF2B5EF4-FFF2-40B4-BE49-F238E27FC236}">
                <a16:creationId xmlns:a16="http://schemas.microsoft.com/office/drawing/2014/main" id="{D8F66221-98E3-D5E6-1BD1-94B405DFC0E8}"/>
              </a:ext>
            </a:extLst>
          </p:cNvPr>
          <p:cNvSpPr txBox="1"/>
          <p:nvPr/>
        </p:nvSpPr>
        <p:spPr>
          <a:xfrm>
            <a:off x="1535498" y="1561570"/>
            <a:ext cx="2125829" cy="400110"/>
          </a:xfrm>
          <a:prstGeom prst="rect">
            <a:avLst/>
          </a:prstGeom>
          <a:solidFill>
            <a:schemeClr val="bg1"/>
          </a:solidFill>
        </p:spPr>
        <p:txBody>
          <a:bodyPr wrap="square" rtlCol="0">
            <a:spAutoFit/>
          </a:bodyPr>
          <a:lstStyle/>
          <a:p>
            <a:pPr algn="ctr"/>
            <a:r>
              <a:rPr lang="en-GB" sz="2000" dirty="0">
                <a:latin typeface="Arial" panose="020B0604020202020204" pitchFamily="34" charset="0"/>
                <a:cs typeface="Arial" panose="020B0604020202020204" pitchFamily="34" charset="0"/>
              </a:rPr>
              <a:t>Police</a:t>
            </a:r>
          </a:p>
        </p:txBody>
      </p:sp>
      <p:sp>
        <p:nvSpPr>
          <p:cNvPr id="12" name="TextBox 11">
            <a:extLst>
              <a:ext uri="{FF2B5EF4-FFF2-40B4-BE49-F238E27FC236}">
                <a16:creationId xmlns:a16="http://schemas.microsoft.com/office/drawing/2014/main" id="{BE07661F-2538-8A7E-C1C7-26E795A2572E}"/>
              </a:ext>
            </a:extLst>
          </p:cNvPr>
          <p:cNvSpPr txBox="1"/>
          <p:nvPr/>
        </p:nvSpPr>
        <p:spPr>
          <a:xfrm>
            <a:off x="368393" y="3358173"/>
            <a:ext cx="2660110" cy="707886"/>
          </a:xfrm>
          <a:prstGeom prst="rect">
            <a:avLst/>
          </a:prstGeom>
          <a:solidFill>
            <a:schemeClr val="bg1"/>
          </a:solidFill>
        </p:spPr>
        <p:txBody>
          <a:bodyPr wrap="square" rtlCol="0">
            <a:spAutoFit/>
          </a:bodyPr>
          <a:lstStyle/>
          <a:p>
            <a:pPr algn="ctr"/>
            <a:r>
              <a:rPr lang="en-GB" sz="2000" dirty="0">
                <a:latin typeface="Arial" panose="020B0604020202020204" pitchFamily="34" charset="0"/>
                <a:cs typeface="Arial" panose="020B0604020202020204" pitchFamily="34" charset="0"/>
              </a:rPr>
              <a:t>Voluntary and third sector organisations</a:t>
            </a:r>
          </a:p>
        </p:txBody>
      </p:sp>
      <p:sp>
        <p:nvSpPr>
          <p:cNvPr id="13" name="TextBox 12">
            <a:extLst>
              <a:ext uri="{FF2B5EF4-FFF2-40B4-BE49-F238E27FC236}">
                <a16:creationId xmlns:a16="http://schemas.microsoft.com/office/drawing/2014/main" id="{2D84BBB2-FAF0-E19D-26EE-3FABFB6966E4}"/>
              </a:ext>
            </a:extLst>
          </p:cNvPr>
          <p:cNvSpPr txBox="1"/>
          <p:nvPr/>
        </p:nvSpPr>
        <p:spPr>
          <a:xfrm>
            <a:off x="1066800" y="5407229"/>
            <a:ext cx="2197383" cy="338554"/>
          </a:xfrm>
          <a:prstGeom prst="rect">
            <a:avLst/>
          </a:prstGeom>
          <a:solidFill>
            <a:schemeClr val="bg1"/>
          </a:solidFill>
        </p:spPr>
        <p:txBody>
          <a:bodyPr wrap="square" rtlCol="0">
            <a:spAutoFit/>
          </a:bodyPr>
          <a:lstStyle/>
          <a:p>
            <a:pPr algn="ctr"/>
            <a:r>
              <a:rPr lang="en-GB" sz="1600" dirty="0">
                <a:latin typeface="Arial" panose="020B0604020202020204" pitchFamily="34" charset="0"/>
                <a:cs typeface="Arial" panose="020B0604020202020204" pitchFamily="34" charset="0"/>
              </a:rPr>
              <a:t>Probation services</a:t>
            </a:r>
            <a:endParaRPr lang="en-GB" sz="2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9D9B055F-6E0F-D15F-B282-2E8E74C197FC}"/>
              </a:ext>
            </a:extLst>
          </p:cNvPr>
          <p:cNvSpPr txBox="1"/>
          <p:nvPr/>
        </p:nvSpPr>
        <p:spPr>
          <a:xfrm>
            <a:off x="5072255" y="5611454"/>
            <a:ext cx="2197383" cy="338554"/>
          </a:xfrm>
          <a:prstGeom prst="rect">
            <a:avLst/>
          </a:prstGeom>
          <a:solidFill>
            <a:schemeClr val="bg1"/>
          </a:solidFill>
        </p:spPr>
        <p:txBody>
          <a:bodyPr wrap="square" rtlCol="0">
            <a:spAutoFit/>
          </a:bodyPr>
          <a:lstStyle/>
          <a:p>
            <a:pPr algn="ctr"/>
            <a:r>
              <a:rPr lang="en-GB" sz="1600" dirty="0">
                <a:latin typeface="Arial" panose="020B0604020202020204" pitchFamily="34" charset="0"/>
                <a:cs typeface="Arial" panose="020B0604020202020204" pitchFamily="34" charset="0"/>
              </a:rPr>
              <a:t>Education providers </a:t>
            </a:r>
            <a:endParaRPr lang="en-GB" sz="36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9CE88220-1619-44C8-DD67-E6F874CA8FD8}"/>
              </a:ext>
            </a:extLst>
          </p:cNvPr>
          <p:cNvSpPr txBox="1"/>
          <p:nvPr/>
        </p:nvSpPr>
        <p:spPr>
          <a:xfrm>
            <a:off x="8803706" y="5540441"/>
            <a:ext cx="2255029" cy="338554"/>
          </a:xfrm>
          <a:prstGeom prst="rect">
            <a:avLst/>
          </a:prstGeom>
          <a:solidFill>
            <a:schemeClr val="bg1"/>
          </a:solidFill>
        </p:spPr>
        <p:txBody>
          <a:bodyPr wrap="square" rtlCol="0">
            <a:spAutoFit/>
          </a:bodyPr>
          <a:lstStyle/>
          <a:p>
            <a:pPr algn="ctr"/>
            <a:r>
              <a:rPr lang="en-GB" sz="1600" dirty="0">
                <a:latin typeface="Arial" panose="020B0604020202020204" pitchFamily="34" charset="0"/>
                <a:cs typeface="Arial" panose="020B0604020202020204" pitchFamily="34" charset="0"/>
              </a:rPr>
              <a:t>Childcare Settings</a:t>
            </a:r>
            <a:endParaRPr lang="en-GB" sz="3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520D6D3-5932-A61D-D2F6-37A3270A3DED}"/>
              </a:ext>
            </a:extLst>
          </p:cNvPr>
          <p:cNvSpPr txBox="1"/>
          <p:nvPr/>
        </p:nvSpPr>
        <p:spPr>
          <a:xfrm>
            <a:off x="9119455" y="3540944"/>
            <a:ext cx="2676414" cy="338554"/>
          </a:xfrm>
          <a:prstGeom prst="rect">
            <a:avLst/>
          </a:prstGeom>
          <a:solidFill>
            <a:schemeClr val="bg1"/>
          </a:solidFill>
        </p:spPr>
        <p:txBody>
          <a:bodyPr wrap="square" rtlCol="0">
            <a:spAutoFit/>
          </a:bodyPr>
          <a:lstStyle/>
          <a:p>
            <a:pPr algn="ctr"/>
            <a:r>
              <a:rPr lang="en-GB" sz="1600" dirty="0">
                <a:latin typeface="Arial" panose="020B0604020202020204" pitchFamily="34" charset="0"/>
                <a:cs typeface="Arial" panose="020B0604020202020204" pitchFamily="34" charset="0"/>
              </a:rPr>
              <a:t>Health services</a:t>
            </a:r>
            <a:endParaRPr lang="en-GB" sz="48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F7B109F4-6399-80D0-F621-4DE949CF48FE}"/>
              </a:ext>
            </a:extLst>
          </p:cNvPr>
          <p:cNvSpPr txBox="1"/>
          <p:nvPr/>
        </p:nvSpPr>
        <p:spPr>
          <a:xfrm>
            <a:off x="8858906" y="1812397"/>
            <a:ext cx="2512510" cy="338554"/>
          </a:xfrm>
          <a:prstGeom prst="rect">
            <a:avLst/>
          </a:prstGeom>
          <a:solidFill>
            <a:schemeClr val="bg1"/>
          </a:solidFill>
        </p:spPr>
        <p:txBody>
          <a:bodyPr wrap="square" rtlCol="0">
            <a:spAutoFit/>
          </a:bodyPr>
          <a:lstStyle/>
          <a:p>
            <a:pPr algn="ctr"/>
            <a:r>
              <a:rPr lang="en-GB" sz="1600" dirty="0">
                <a:latin typeface="Arial" panose="020B0604020202020204" pitchFamily="34" charset="0"/>
                <a:cs typeface="Arial" panose="020B0604020202020204" pitchFamily="34" charset="0"/>
              </a:rPr>
              <a:t>Youth Offending Services</a:t>
            </a:r>
            <a:endParaRPr lang="en-GB" sz="4800" dirty="0">
              <a:latin typeface="Arial" panose="020B0604020202020204" pitchFamily="34" charset="0"/>
              <a:cs typeface="Arial" panose="020B0604020202020204" pitchFamily="34" charset="0"/>
            </a:endParaRPr>
          </a:p>
        </p:txBody>
      </p:sp>
      <p:sp>
        <p:nvSpPr>
          <p:cNvPr id="18" name="Arrow: Left 17">
            <a:extLst>
              <a:ext uri="{FF2B5EF4-FFF2-40B4-BE49-F238E27FC236}">
                <a16:creationId xmlns:a16="http://schemas.microsoft.com/office/drawing/2014/main" id="{DC2F2908-1EB6-6EC5-B4D5-77056DF1777B}"/>
              </a:ext>
            </a:extLst>
          </p:cNvPr>
          <p:cNvSpPr/>
          <p:nvPr/>
        </p:nvSpPr>
        <p:spPr>
          <a:xfrm rot="2977271">
            <a:off x="3315451" y="1717428"/>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Left 18">
            <a:extLst>
              <a:ext uri="{FF2B5EF4-FFF2-40B4-BE49-F238E27FC236}">
                <a16:creationId xmlns:a16="http://schemas.microsoft.com/office/drawing/2014/main" id="{FD16FF91-4CC6-F57F-6870-FE0BBFE70E48}"/>
              </a:ext>
            </a:extLst>
          </p:cNvPr>
          <p:cNvSpPr/>
          <p:nvPr/>
        </p:nvSpPr>
        <p:spPr>
          <a:xfrm>
            <a:off x="2903268" y="2757972"/>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Left 19">
            <a:extLst>
              <a:ext uri="{FF2B5EF4-FFF2-40B4-BE49-F238E27FC236}">
                <a16:creationId xmlns:a16="http://schemas.microsoft.com/office/drawing/2014/main" id="{ADC5EDC7-3C14-272B-54A7-47D938798BAF}"/>
              </a:ext>
            </a:extLst>
          </p:cNvPr>
          <p:cNvSpPr/>
          <p:nvPr/>
        </p:nvSpPr>
        <p:spPr>
          <a:xfrm rot="18578243">
            <a:off x="3315096" y="3548633"/>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Left 20">
            <a:extLst>
              <a:ext uri="{FF2B5EF4-FFF2-40B4-BE49-F238E27FC236}">
                <a16:creationId xmlns:a16="http://schemas.microsoft.com/office/drawing/2014/main" id="{573099C8-E124-9BDD-487B-E4C15243466C}"/>
              </a:ext>
            </a:extLst>
          </p:cNvPr>
          <p:cNvSpPr/>
          <p:nvPr/>
        </p:nvSpPr>
        <p:spPr>
          <a:xfrm rot="16200000">
            <a:off x="5799057" y="3437734"/>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Left 21">
            <a:extLst>
              <a:ext uri="{FF2B5EF4-FFF2-40B4-BE49-F238E27FC236}">
                <a16:creationId xmlns:a16="http://schemas.microsoft.com/office/drawing/2014/main" id="{4E3F9EC0-C853-B62E-A246-7EE5157811DF}"/>
              </a:ext>
            </a:extLst>
          </p:cNvPr>
          <p:cNvSpPr/>
          <p:nvPr/>
        </p:nvSpPr>
        <p:spPr>
          <a:xfrm rot="13624301">
            <a:off x="8027764" y="3515027"/>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Left 22">
            <a:extLst>
              <a:ext uri="{FF2B5EF4-FFF2-40B4-BE49-F238E27FC236}">
                <a16:creationId xmlns:a16="http://schemas.microsoft.com/office/drawing/2014/main" id="{74958F64-7F32-26BD-743E-8F45C4AA2E31}"/>
              </a:ext>
            </a:extLst>
          </p:cNvPr>
          <p:cNvSpPr/>
          <p:nvPr/>
        </p:nvSpPr>
        <p:spPr>
          <a:xfrm rot="10800000">
            <a:off x="8566902" y="2707675"/>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Left 23">
            <a:extLst>
              <a:ext uri="{FF2B5EF4-FFF2-40B4-BE49-F238E27FC236}">
                <a16:creationId xmlns:a16="http://schemas.microsoft.com/office/drawing/2014/main" id="{4AB9173E-2996-49AE-7112-341376E942CE}"/>
              </a:ext>
            </a:extLst>
          </p:cNvPr>
          <p:cNvSpPr/>
          <p:nvPr/>
        </p:nvSpPr>
        <p:spPr>
          <a:xfrm rot="8042650">
            <a:off x="8118917" y="1739203"/>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Left 24">
            <a:extLst>
              <a:ext uri="{FF2B5EF4-FFF2-40B4-BE49-F238E27FC236}">
                <a16:creationId xmlns:a16="http://schemas.microsoft.com/office/drawing/2014/main" id="{261ED660-2726-5344-30D0-8009832C328C}"/>
              </a:ext>
            </a:extLst>
          </p:cNvPr>
          <p:cNvSpPr/>
          <p:nvPr/>
        </p:nvSpPr>
        <p:spPr>
          <a:xfrm rot="5400000">
            <a:off x="5680412" y="1771095"/>
            <a:ext cx="721830" cy="774905"/>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9906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A07F-99F2-6581-1932-9C21F9216B27}"/>
              </a:ext>
            </a:extLst>
          </p:cNvPr>
          <p:cNvSpPr>
            <a:spLocks noGrp="1"/>
          </p:cNvSpPr>
          <p:nvPr>
            <p:ph type="title" idx="4294967295"/>
          </p:nvPr>
        </p:nvSpPr>
        <p:spPr>
          <a:xfrm>
            <a:off x="2455333" y="760112"/>
            <a:ext cx="7702550" cy="554037"/>
          </a:xfrm>
          <a:prstGeom prst="rect">
            <a:avLst/>
          </a:prstGeom>
        </p:spPr>
        <p:txBody>
          <a:bodyPr>
            <a:normAutofit fontScale="90000"/>
          </a:bodyPr>
          <a:lstStyle/>
          <a:p>
            <a:r>
              <a:rPr lang="en-GB" dirty="0">
                <a:latin typeface="Arial" panose="020B0604020202020204" pitchFamily="34" charset="0"/>
                <a:cs typeface="Arial" panose="020B0604020202020204" pitchFamily="34" charset="0"/>
              </a:rPr>
              <a:t>Multi-Agencies expectations</a:t>
            </a:r>
          </a:p>
        </p:txBody>
      </p:sp>
      <p:sp>
        <p:nvSpPr>
          <p:cNvPr id="5" name="Slide Number Placeholder 4">
            <a:extLst>
              <a:ext uri="{FF2B5EF4-FFF2-40B4-BE49-F238E27FC236}">
                <a16:creationId xmlns:a16="http://schemas.microsoft.com/office/drawing/2014/main" id="{FEFEE250-D973-8D9C-E0CE-6C72344320DE}"/>
              </a:ext>
            </a:extLst>
          </p:cNvPr>
          <p:cNvSpPr>
            <a:spLocks noGrp="1"/>
          </p:cNvSpPr>
          <p:nvPr>
            <p:ph type="sldNum" sz="quarter" idx="4294967295"/>
          </p:nvPr>
        </p:nvSpPr>
        <p:spPr>
          <a:xfrm>
            <a:off x="0" y="0"/>
            <a:ext cx="0" cy="0"/>
          </a:xfrm>
        </p:spPr>
        <p:txBody>
          <a:bodyPr/>
          <a:lstStyle/>
          <a:p>
            <a:pPr rtl="0"/>
            <a:fld id="{4950F5D8-22E1-4015-8661-E5B1FD28C2DE}" type="slidenum">
              <a:rPr lang="en-GB" noProof="0" smtClean="0">
                <a:solidFill>
                  <a:schemeClr val="bg1"/>
                </a:solidFill>
              </a:rPr>
              <a:t>15</a:t>
            </a:fld>
            <a:endParaRPr lang="en-GB" noProof="0" dirty="0">
              <a:solidFill>
                <a:schemeClr val="bg1"/>
              </a:solidFill>
            </a:endParaRPr>
          </a:p>
        </p:txBody>
      </p:sp>
      <p:sp>
        <p:nvSpPr>
          <p:cNvPr id="7" name="TextBox 6">
            <a:extLst>
              <a:ext uri="{FF2B5EF4-FFF2-40B4-BE49-F238E27FC236}">
                <a16:creationId xmlns:a16="http://schemas.microsoft.com/office/drawing/2014/main" id="{04920260-2FEA-36DA-722F-40FF5385953F}"/>
              </a:ext>
            </a:extLst>
          </p:cNvPr>
          <p:cNvSpPr txBox="1"/>
          <p:nvPr/>
        </p:nvSpPr>
        <p:spPr>
          <a:xfrm>
            <a:off x="198783" y="1808922"/>
            <a:ext cx="11847443" cy="707886"/>
          </a:xfrm>
          <a:prstGeom prst="rect">
            <a:avLst/>
          </a:prstGeom>
          <a:solidFill>
            <a:schemeClr val="accent4"/>
          </a:solidFill>
        </p:spPr>
        <p:txBody>
          <a:bodyPr wrap="square" rtlCol="0">
            <a:spAutoFit/>
          </a:bodyPr>
          <a:lstStyle/>
          <a:p>
            <a:r>
              <a:rPr lang="en-GB" sz="2000" dirty="0"/>
              <a:t>The Working Together to Safeguard children 2023 statutory guidance defines three key levels of multi- agency working.  </a:t>
            </a:r>
          </a:p>
        </p:txBody>
      </p:sp>
      <p:sp>
        <p:nvSpPr>
          <p:cNvPr id="8" name="Rectangle: Rounded Corners 7">
            <a:extLst>
              <a:ext uri="{FF2B5EF4-FFF2-40B4-BE49-F238E27FC236}">
                <a16:creationId xmlns:a16="http://schemas.microsoft.com/office/drawing/2014/main" id="{69ADE42F-D944-6B84-1AB1-E14CFD2B8D51}"/>
              </a:ext>
            </a:extLst>
          </p:cNvPr>
          <p:cNvSpPr/>
          <p:nvPr/>
        </p:nvSpPr>
        <p:spPr>
          <a:xfrm>
            <a:off x="1918252" y="2633869"/>
            <a:ext cx="2186608" cy="795131"/>
          </a:xfrm>
          <a:prstGeom prst="roundRect">
            <a:avLst/>
          </a:prstGeom>
          <a:solidFill>
            <a:schemeClr val="tx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Strategic leaders</a:t>
            </a:r>
          </a:p>
        </p:txBody>
      </p:sp>
      <p:sp>
        <p:nvSpPr>
          <p:cNvPr id="9" name="Rectangle: Rounded Corners 8">
            <a:extLst>
              <a:ext uri="{FF2B5EF4-FFF2-40B4-BE49-F238E27FC236}">
                <a16:creationId xmlns:a16="http://schemas.microsoft.com/office/drawing/2014/main" id="{1E511F8C-B22F-62AC-D0E3-5A88A66AE8C4}"/>
              </a:ext>
            </a:extLst>
          </p:cNvPr>
          <p:cNvSpPr/>
          <p:nvPr/>
        </p:nvSpPr>
        <p:spPr>
          <a:xfrm>
            <a:off x="4373217" y="3182427"/>
            <a:ext cx="2440056" cy="795131"/>
          </a:xfrm>
          <a:prstGeom prst="roundRect">
            <a:avLst/>
          </a:prstGeom>
          <a:solidFill>
            <a:schemeClr val="tx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Senior and middle managers</a:t>
            </a:r>
          </a:p>
        </p:txBody>
      </p:sp>
      <p:sp>
        <p:nvSpPr>
          <p:cNvPr id="10" name="Rectangle: Rounded Corners 9">
            <a:extLst>
              <a:ext uri="{FF2B5EF4-FFF2-40B4-BE49-F238E27FC236}">
                <a16:creationId xmlns:a16="http://schemas.microsoft.com/office/drawing/2014/main" id="{D5145537-3206-8B17-0435-A11DD9E87131}"/>
              </a:ext>
            </a:extLst>
          </p:cNvPr>
          <p:cNvSpPr/>
          <p:nvPr/>
        </p:nvSpPr>
        <p:spPr>
          <a:xfrm>
            <a:off x="7081630" y="3816623"/>
            <a:ext cx="2186608" cy="795131"/>
          </a:xfrm>
          <a:prstGeom prst="roundRect">
            <a:avLst/>
          </a:prstGeom>
          <a:solidFill>
            <a:schemeClr val="tx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Direct practice</a:t>
            </a:r>
          </a:p>
        </p:txBody>
      </p:sp>
      <p:sp>
        <p:nvSpPr>
          <p:cNvPr id="11" name="Arrow: Bent 10">
            <a:extLst>
              <a:ext uri="{FF2B5EF4-FFF2-40B4-BE49-F238E27FC236}">
                <a16:creationId xmlns:a16="http://schemas.microsoft.com/office/drawing/2014/main" id="{D551EC3B-F5FD-2D69-90C9-922F4307260E}"/>
              </a:ext>
            </a:extLst>
          </p:cNvPr>
          <p:cNvSpPr/>
          <p:nvPr/>
        </p:nvSpPr>
        <p:spPr>
          <a:xfrm flipV="1">
            <a:off x="3404151" y="3502387"/>
            <a:ext cx="834887" cy="475171"/>
          </a:xfrm>
          <a:prstGeom prst="ben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Bent 11">
            <a:extLst>
              <a:ext uri="{FF2B5EF4-FFF2-40B4-BE49-F238E27FC236}">
                <a16:creationId xmlns:a16="http://schemas.microsoft.com/office/drawing/2014/main" id="{9CDEFDE3-06C7-DE12-2957-628D04CEF920}"/>
              </a:ext>
            </a:extLst>
          </p:cNvPr>
          <p:cNvSpPr/>
          <p:nvPr/>
        </p:nvSpPr>
        <p:spPr>
          <a:xfrm flipV="1">
            <a:off x="6115877" y="4069583"/>
            <a:ext cx="834887" cy="475171"/>
          </a:xfrm>
          <a:prstGeom prst="ben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13" name="Diagram 12">
            <a:extLst>
              <a:ext uri="{FF2B5EF4-FFF2-40B4-BE49-F238E27FC236}">
                <a16:creationId xmlns:a16="http://schemas.microsoft.com/office/drawing/2014/main" id="{4B445A35-B86D-2D15-AC7C-0188FF05256F}"/>
              </a:ext>
            </a:extLst>
          </p:cNvPr>
          <p:cNvGraphicFramePr/>
          <p:nvPr/>
        </p:nvGraphicFramePr>
        <p:xfrm>
          <a:off x="838200" y="4703779"/>
          <a:ext cx="11208026" cy="21626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762D1256-0039-7E07-7927-FB194A3951A0}"/>
              </a:ext>
            </a:extLst>
          </p:cNvPr>
          <p:cNvSpPr txBox="1"/>
          <p:nvPr/>
        </p:nvSpPr>
        <p:spPr>
          <a:xfrm>
            <a:off x="536713" y="4237887"/>
            <a:ext cx="2867438" cy="646331"/>
          </a:xfrm>
          <a:prstGeom prst="rect">
            <a:avLst/>
          </a:prstGeom>
          <a:solidFill>
            <a:schemeClr val="accent3">
              <a:lumMod val="75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Multi-Agency expectations for all levels are: </a:t>
            </a:r>
          </a:p>
        </p:txBody>
      </p:sp>
    </p:spTree>
    <p:extLst>
      <p:ext uri="{BB962C8B-B14F-4D97-AF65-F5344CB8AC3E}">
        <p14:creationId xmlns:p14="http://schemas.microsoft.com/office/powerpoint/2010/main" val="2785453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A658AE6-AF13-483B-133A-847F63C31780}"/>
              </a:ext>
            </a:extLst>
          </p:cNvPr>
          <p:cNvSpPr>
            <a:spLocks noGrp="1"/>
          </p:cNvSpPr>
          <p:nvPr>
            <p:ph type="sldNum" sz="quarter" idx="4294967295"/>
          </p:nvPr>
        </p:nvSpPr>
        <p:spPr>
          <a:xfrm>
            <a:off x="0" y="0"/>
            <a:ext cx="0" cy="0"/>
          </a:xfrm>
        </p:spPr>
        <p:txBody>
          <a:bodyPr/>
          <a:lstStyle/>
          <a:p>
            <a:pPr rtl="0"/>
            <a:fld id="{4950F5D8-22E1-4015-8661-E5B1FD28C2DE}" type="slidenum">
              <a:rPr lang="en-GB" noProof="0" smtClean="0"/>
              <a:t>16</a:t>
            </a:fld>
            <a:endParaRPr lang="en-GB" noProof="0" dirty="0"/>
          </a:p>
        </p:txBody>
      </p:sp>
      <p:sp>
        <p:nvSpPr>
          <p:cNvPr id="8" name="TextBox 7">
            <a:extLst>
              <a:ext uri="{FF2B5EF4-FFF2-40B4-BE49-F238E27FC236}">
                <a16:creationId xmlns:a16="http://schemas.microsoft.com/office/drawing/2014/main" id="{87D068B3-BC66-9F1A-C755-EC8833B7CF52}"/>
              </a:ext>
            </a:extLst>
          </p:cNvPr>
          <p:cNvSpPr txBox="1"/>
          <p:nvPr/>
        </p:nvSpPr>
        <p:spPr>
          <a:xfrm>
            <a:off x="4750908" y="242399"/>
            <a:ext cx="2919892" cy="584775"/>
          </a:xfrm>
          <a:prstGeom prst="rect">
            <a:avLst/>
          </a:prstGeom>
          <a:solidFill>
            <a:schemeClr val="bg2"/>
          </a:solidFill>
        </p:spPr>
        <p:txBody>
          <a:bodyPr wrap="square" rtlCol="0">
            <a:spAutoFit/>
          </a:bodyPr>
          <a:lstStyle/>
          <a:p>
            <a:r>
              <a:rPr lang="en-GB" sz="3200" dirty="0">
                <a:latin typeface="Arial" panose="020B0604020202020204" pitchFamily="34" charset="0"/>
                <a:cs typeface="Arial" panose="020B0604020202020204" pitchFamily="34" charset="0"/>
              </a:rPr>
              <a:t>Direct Practice</a:t>
            </a:r>
          </a:p>
        </p:txBody>
      </p:sp>
      <p:sp>
        <p:nvSpPr>
          <p:cNvPr id="9" name="Rectangle: Rounded Corners 8">
            <a:extLst>
              <a:ext uri="{FF2B5EF4-FFF2-40B4-BE49-F238E27FC236}">
                <a16:creationId xmlns:a16="http://schemas.microsoft.com/office/drawing/2014/main" id="{A477F0DD-854C-6E04-C60B-819F3A278F10}"/>
              </a:ext>
            </a:extLst>
          </p:cNvPr>
          <p:cNvSpPr/>
          <p:nvPr/>
        </p:nvSpPr>
        <p:spPr>
          <a:xfrm>
            <a:off x="642733" y="1122142"/>
            <a:ext cx="1987826"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Front Line Social Workers</a:t>
            </a:r>
          </a:p>
        </p:txBody>
      </p:sp>
      <p:sp>
        <p:nvSpPr>
          <p:cNvPr id="10" name="Rectangle: Rounded Corners 9">
            <a:extLst>
              <a:ext uri="{FF2B5EF4-FFF2-40B4-BE49-F238E27FC236}">
                <a16:creationId xmlns:a16="http://schemas.microsoft.com/office/drawing/2014/main" id="{AE976B87-BC0B-5FBC-A082-C284BFF5A168}"/>
              </a:ext>
            </a:extLst>
          </p:cNvPr>
          <p:cNvSpPr/>
          <p:nvPr/>
        </p:nvSpPr>
        <p:spPr>
          <a:xfrm>
            <a:off x="2879038" y="1132080"/>
            <a:ext cx="1871869"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Health Visitors</a:t>
            </a:r>
          </a:p>
        </p:txBody>
      </p:sp>
      <p:sp>
        <p:nvSpPr>
          <p:cNvPr id="11" name="Rectangle: Rounded Corners 10">
            <a:extLst>
              <a:ext uri="{FF2B5EF4-FFF2-40B4-BE49-F238E27FC236}">
                <a16:creationId xmlns:a16="http://schemas.microsoft.com/office/drawing/2014/main" id="{C41F9F45-D5E7-7417-20A0-638B3A55B27A}"/>
              </a:ext>
            </a:extLst>
          </p:cNvPr>
          <p:cNvSpPr/>
          <p:nvPr/>
        </p:nvSpPr>
        <p:spPr>
          <a:xfrm>
            <a:off x="4999386" y="1132080"/>
            <a:ext cx="1871869"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Police Constables</a:t>
            </a:r>
          </a:p>
        </p:txBody>
      </p:sp>
      <p:sp>
        <p:nvSpPr>
          <p:cNvPr id="12" name="Rectangle: Rounded Corners 11">
            <a:extLst>
              <a:ext uri="{FF2B5EF4-FFF2-40B4-BE49-F238E27FC236}">
                <a16:creationId xmlns:a16="http://schemas.microsoft.com/office/drawing/2014/main" id="{0497A4F0-20B9-63BF-8D73-D68689740E55}"/>
              </a:ext>
            </a:extLst>
          </p:cNvPr>
          <p:cNvSpPr/>
          <p:nvPr/>
        </p:nvSpPr>
        <p:spPr>
          <a:xfrm>
            <a:off x="7119734" y="1132080"/>
            <a:ext cx="1871869"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Teachers</a:t>
            </a:r>
          </a:p>
        </p:txBody>
      </p:sp>
      <p:sp>
        <p:nvSpPr>
          <p:cNvPr id="13" name="Rectangle: Rounded Corners 12">
            <a:extLst>
              <a:ext uri="{FF2B5EF4-FFF2-40B4-BE49-F238E27FC236}">
                <a16:creationId xmlns:a16="http://schemas.microsoft.com/office/drawing/2014/main" id="{EAD8D0B7-2AD0-433C-0D1E-4B646CF63A6D}"/>
              </a:ext>
            </a:extLst>
          </p:cNvPr>
          <p:cNvSpPr/>
          <p:nvPr/>
        </p:nvSpPr>
        <p:spPr>
          <a:xfrm>
            <a:off x="9240082" y="1122141"/>
            <a:ext cx="2514916" cy="1003852"/>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Those working in the voluntary and community sector. </a:t>
            </a:r>
          </a:p>
        </p:txBody>
      </p:sp>
      <p:sp>
        <p:nvSpPr>
          <p:cNvPr id="6" name="Free-form: Shape 5">
            <a:extLst>
              <a:ext uri="{FF2B5EF4-FFF2-40B4-BE49-F238E27FC236}">
                <a16:creationId xmlns:a16="http://schemas.microsoft.com/office/drawing/2014/main" id="{94D4712C-A6BE-597A-7FB1-F4D48C64F975}"/>
              </a:ext>
            </a:extLst>
          </p:cNvPr>
          <p:cNvSpPr/>
          <p:nvPr/>
        </p:nvSpPr>
        <p:spPr>
          <a:xfrm>
            <a:off x="4583025" y="2776473"/>
            <a:ext cx="7054182" cy="737114"/>
          </a:xfrm>
          <a:custGeom>
            <a:avLst/>
            <a:gdLst>
              <a:gd name="connsiteX0" fmla="*/ 0 w 7054182"/>
              <a:gd name="connsiteY0" fmla="*/ 92139 h 737114"/>
              <a:gd name="connsiteX1" fmla="*/ 6685625 w 7054182"/>
              <a:gd name="connsiteY1" fmla="*/ 92139 h 737114"/>
              <a:gd name="connsiteX2" fmla="*/ 6685625 w 7054182"/>
              <a:gd name="connsiteY2" fmla="*/ 0 h 737114"/>
              <a:gd name="connsiteX3" fmla="*/ 7054182 w 7054182"/>
              <a:gd name="connsiteY3" fmla="*/ 368557 h 737114"/>
              <a:gd name="connsiteX4" fmla="*/ 6685625 w 7054182"/>
              <a:gd name="connsiteY4" fmla="*/ 737114 h 737114"/>
              <a:gd name="connsiteX5" fmla="*/ 6685625 w 7054182"/>
              <a:gd name="connsiteY5" fmla="*/ 644975 h 737114"/>
              <a:gd name="connsiteX6" fmla="*/ 0 w 7054182"/>
              <a:gd name="connsiteY6" fmla="*/ 644975 h 737114"/>
              <a:gd name="connsiteX7" fmla="*/ 0 w 7054182"/>
              <a:gd name="connsiteY7" fmla="*/ 92139 h 737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54182" h="737114">
                <a:moveTo>
                  <a:pt x="0" y="92139"/>
                </a:moveTo>
                <a:lnTo>
                  <a:pt x="6685625" y="92139"/>
                </a:lnTo>
                <a:lnTo>
                  <a:pt x="6685625" y="0"/>
                </a:lnTo>
                <a:lnTo>
                  <a:pt x="7054182" y="368557"/>
                </a:lnTo>
                <a:lnTo>
                  <a:pt x="6685625" y="737114"/>
                </a:lnTo>
                <a:lnTo>
                  <a:pt x="6685625" y="644975"/>
                </a:lnTo>
                <a:lnTo>
                  <a:pt x="0" y="644975"/>
                </a:lnTo>
                <a:lnTo>
                  <a:pt x="0" y="92139"/>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8890" tIns="101029" rIns="285308" bIns="101029"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working with the same child and family share information to get a complete picture of what life is like for the child. Collectively, they ensure the child’s voice is at the centre and the right support is provided</a:t>
            </a:r>
          </a:p>
        </p:txBody>
      </p:sp>
      <p:sp>
        <p:nvSpPr>
          <p:cNvPr id="7" name="Free-form: Shape 6">
            <a:extLst>
              <a:ext uri="{FF2B5EF4-FFF2-40B4-BE49-F238E27FC236}">
                <a16:creationId xmlns:a16="http://schemas.microsoft.com/office/drawing/2014/main" id="{1C081202-9C70-769E-C784-804840CE3305}"/>
              </a:ext>
            </a:extLst>
          </p:cNvPr>
          <p:cNvSpPr/>
          <p:nvPr/>
        </p:nvSpPr>
        <p:spPr>
          <a:xfrm>
            <a:off x="687847" y="2873977"/>
            <a:ext cx="3895178" cy="542107"/>
          </a:xfrm>
          <a:custGeom>
            <a:avLst/>
            <a:gdLst>
              <a:gd name="connsiteX0" fmla="*/ 0 w 3895178"/>
              <a:gd name="connsiteY0" fmla="*/ 90353 h 542107"/>
              <a:gd name="connsiteX1" fmla="*/ 90353 w 3895178"/>
              <a:gd name="connsiteY1" fmla="*/ 0 h 542107"/>
              <a:gd name="connsiteX2" fmla="*/ 3804825 w 3895178"/>
              <a:gd name="connsiteY2" fmla="*/ 0 h 542107"/>
              <a:gd name="connsiteX3" fmla="*/ 3895178 w 3895178"/>
              <a:gd name="connsiteY3" fmla="*/ 90353 h 542107"/>
              <a:gd name="connsiteX4" fmla="*/ 3895178 w 3895178"/>
              <a:gd name="connsiteY4" fmla="*/ 451754 h 542107"/>
              <a:gd name="connsiteX5" fmla="*/ 3804825 w 3895178"/>
              <a:gd name="connsiteY5" fmla="*/ 542107 h 542107"/>
              <a:gd name="connsiteX6" fmla="*/ 90353 w 3895178"/>
              <a:gd name="connsiteY6" fmla="*/ 542107 h 542107"/>
              <a:gd name="connsiteX7" fmla="*/ 0 w 3895178"/>
              <a:gd name="connsiteY7" fmla="*/ 451754 h 542107"/>
              <a:gd name="connsiteX8" fmla="*/ 0 w 3895178"/>
              <a:gd name="connsiteY8" fmla="*/ 90353 h 54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5178" h="542107">
                <a:moveTo>
                  <a:pt x="0" y="90353"/>
                </a:moveTo>
                <a:cubicBezTo>
                  <a:pt x="0" y="40452"/>
                  <a:pt x="40452" y="0"/>
                  <a:pt x="90353" y="0"/>
                </a:cubicBezTo>
                <a:lnTo>
                  <a:pt x="3804825" y="0"/>
                </a:lnTo>
                <a:cubicBezTo>
                  <a:pt x="3854726" y="0"/>
                  <a:pt x="3895178" y="40452"/>
                  <a:pt x="3895178" y="90353"/>
                </a:cubicBezTo>
                <a:lnTo>
                  <a:pt x="3895178" y="451754"/>
                </a:lnTo>
                <a:cubicBezTo>
                  <a:pt x="3895178" y="501655"/>
                  <a:pt x="3854726" y="542107"/>
                  <a:pt x="3804825" y="542107"/>
                </a:cubicBezTo>
                <a:lnTo>
                  <a:pt x="90353" y="542107"/>
                </a:lnTo>
                <a:cubicBezTo>
                  <a:pt x="40452" y="542107"/>
                  <a:pt x="0" y="501655"/>
                  <a:pt x="0" y="451754"/>
                </a:cubicBezTo>
                <a:lnTo>
                  <a:pt x="0" y="9035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29333" tIns="77898" rIns="129333" bIns="77898" numCol="1" spcCol="1270" anchor="ctr" anchorCtr="0">
            <a:noAutofit/>
          </a:bodyPr>
          <a:lstStyle/>
          <a:p>
            <a:pPr marL="0" lvl="0" indent="0" algn="ctr" defTabSz="1200150">
              <a:lnSpc>
                <a:spcPct val="90000"/>
              </a:lnSpc>
              <a:spcBef>
                <a:spcPct val="0"/>
              </a:spcBef>
              <a:spcAft>
                <a:spcPct val="35000"/>
              </a:spcAft>
              <a:buNone/>
            </a:pPr>
            <a:r>
              <a:rPr lang="en-GB" sz="2700" kern="1200" dirty="0"/>
              <a:t>Collaborate</a:t>
            </a:r>
          </a:p>
        </p:txBody>
      </p:sp>
      <p:sp>
        <p:nvSpPr>
          <p:cNvPr id="16" name="Free-form: Shape 15">
            <a:extLst>
              <a:ext uri="{FF2B5EF4-FFF2-40B4-BE49-F238E27FC236}">
                <a16:creationId xmlns:a16="http://schemas.microsoft.com/office/drawing/2014/main" id="{9D97DB0C-63A9-A729-14E6-2376F6E702C7}"/>
              </a:ext>
            </a:extLst>
          </p:cNvPr>
          <p:cNvSpPr/>
          <p:nvPr/>
        </p:nvSpPr>
        <p:spPr>
          <a:xfrm>
            <a:off x="4549964" y="3567798"/>
            <a:ext cx="7054182" cy="720400"/>
          </a:xfrm>
          <a:custGeom>
            <a:avLst/>
            <a:gdLst>
              <a:gd name="connsiteX0" fmla="*/ 0 w 7054182"/>
              <a:gd name="connsiteY0" fmla="*/ 90050 h 720400"/>
              <a:gd name="connsiteX1" fmla="*/ 6693982 w 7054182"/>
              <a:gd name="connsiteY1" fmla="*/ 90050 h 720400"/>
              <a:gd name="connsiteX2" fmla="*/ 6693982 w 7054182"/>
              <a:gd name="connsiteY2" fmla="*/ 0 h 720400"/>
              <a:gd name="connsiteX3" fmla="*/ 7054182 w 7054182"/>
              <a:gd name="connsiteY3" fmla="*/ 360200 h 720400"/>
              <a:gd name="connsiteX4" fmla="*/ 6693982 w 7054182"/>
              <a:gd name="connsiteY4" fmla="*/ 720400 h 720400"/>
              <a:gd name="connsiteX5" fmla="*/ 6693982 w 7054182"/>
              <a:gd name="connsiteY5" fmla="*/ 630350 h 720400"/>
              <a:gd name="connsiteX6" fmla="*/ 0 w 7054182"/>
              <a:gd name="connsiteY6" fmla="*/ 630350 h 720400"/>
              <a:gd name="connsiteX7" fmla="*/ 0 w 7054182"/>
              <a:gd name="connsiteY7" fmla="*/ 90050 h 72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54182" h="720400">
                <a:moveTo>
                  <a:pt x="0" y="90050"/>
                </a:moveTo>
                <a:lnTo>
                  <a:pt x="6693982" y="90050"/>
                </a:lnTo>
                <a:lnTo>
                  <a:pt x="6693982" y="0"/>
                </a:lnTo>
                <a:lnTo>
                  <a:pt x="7054182" y="360200"/>
                </a:lnTo>
                <a:lnTo>
                  <a:pt x="6693982" y="720400"/>
                </a:lnTo>
                <a:lnTo>
                  <a:pt x="6693982" y="630350"/>
                </a:lnTo>
                <a:lnTo>
                  <a:pt x="0" y="630350"/>
                </a:lnTo>
                <a:lnTo>
                  <a:pt x="0" y="90050"/>
                </a:lnTo>
                <a:close/>
              </a:path>
            </a:pathLst>
          </a:custGeom>
        </p:spPr>
        <p:style>
          <a:lnRef idx="2">
            <a:schemeClr val="accent2">
              <a:tint val="40000"/>
              <a:alpha val="90000"/>
              <a:hueOff val="-212306"/>
              <a:satOff val="-18836"/>
              <a:lumOff val="-192"/>
              <a:alphaOff val="0"/>
            </a:schemeClr>
          </a:lnRef>
          <a:fillRef idx="1">
            <a:schemeClr val="accent2">
              <a:tint val="40000"/>
              <a:alpha val="90000"/>
              <a:hueOff val="-212306"/>
              <a:satOff val="-18836"/>
              <a:lumOff val="-192"/>
              <a:alphaOff val="0"/>
            </a:schemeClr>
          </a:fillRef>
          <a:effectRef idx="0">
            <a:schemeClr val="accent2">
              <a:tint val="40000"/>
              <a:alpha val="90000"/>
              <a:hueOff val="-212306"/>
              <a:satOff val="-18836"/>
              <a:lumOff val="-192"/>
              <a:alphaOff val="0"/>
            </a:schemeClr>
          </a:effectRef>
          <a:fontRef idx="minor">
            <a:schemeClr val="dk1">
              <a:hueOff val="0"/>
              <a:satOff val="0"/>
              <a:lumOff val="0"/>
              <a:alphaOff val="0"/>
            </a:schemeClr>
          </a:fontRef>
        </p:style>
        <p:txBody>
          <a:bodyPr spcFirstLastPara="0" vert="horz" wrap="square" lIns="8890" tIns="98940" rIns="279040" bIns="989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learn together by drawing on the best available evidence from their individual fields and sharing their diverse perspectives during regular shared reflection on a child’s development, experiences, and outcomes </a:t>
            </a:r>
          </a:p>
        </p:txBody>
      </p:sp>
      <p:sp>
        <p:nvSpPr>
          <p:cNvPr id="17" name="Free-form: Shape 16">
            <a:extLst>
              <a:ext uri="{FF2B5EF4-FFF2-40B4-BE49-F238E27FC236}">
                <a16:creationId xmlns:a16="http://schemas.microsoft.com/office/drawing/2014/main" id="{1696BB49-0466-0CE4-E60E-441F0AB28BC1}"/>
              </a:ext>
            </a:extLst>
          </p:cNvPr>
          <p:cNvSpPr/>
          <p:nvPr/>
        </p:nvSpPr>
        <p:spPr>
          <a:xfrm>
            <a:off x="720907" y="3656945"/>
            <a:ext cx="3829057" cy="542107"/>
          </a:xfrm>
          <a:custGeom>
            <a:avLst/>
            <a:gdLst>
              <a:gd name="connsiteX0" fmla="*/ 0 w 3829057"/>
              <a:gd name="connsiteY0" fmla="*/ 90353 h 542107"/>
              <a:gd name="connsiteX1" fmla="*/ 90353 w 3829057"/>
              <a:gd name="connsiteY1" fmla="*/ 0 h 542107"/>
              <a:gd name="connsiteX2" fmla="*/ 3738704 w 3829057"/>
              <a:gd name="connsiteY2" fmla="*/ 0 h 542107"/>
              <a:gd name="connsiteX3" fmla="*/ 3829057 w 3829057"/>
              <a:gd name="connsiteY3" fmla="*/ 90353 h 542107"/>
              <a:gd name="connsiteX4" fmla="*/ 3829057 w 3829057"/>
              <a:gd name="connsiteY4" fmla="*/ 451754 h 542107"/>
              <a:gd name="connsiteX5" fmla="*/ 3738704 w 3829057"/>
              <a:gd name="connsiteY5" fmla="*/ 542107 h 542107"/>
              <a:gd name="connsiteX6" fmla="*/ 90353 w 3829057"/>
              <a:gd name="connsiteY6" fmla="*/ 542107 h 542107"/>
              <a:gd name="connsiteX7" fmla="*/ 0 w 3829057"/>
              <a:gd name="connsiteY7" fmla="*/ 451754 h 542107"/>
              <a:gd name="connsiteX8" fmla="*/ 0 w 3829057"/>
              <a:gd name="connsiteY8" fmla="*/ 90353 h 54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9057" h="542107">
                <a:moveTo>
                  <a:pt x="0" y="90353"/>
                </a:moveTo>
                <a:cubicBezTo>
                  <a:pt x="0" y="40452"/>
                  <a:pt x="40452" y="0"/>
                  <a:pt x="90353" y="0"/>
                </a:cubicBezTo>
                <a:lnTo>
                  <a:pt x="3738704" y="0"/>
                </a:lnTo>
                <a:cubicBezTo>
                  <a:pt x="3788605" y="0"/>
                  <a:pt x="3829057" y="40452"/>
                  <a:pt x="3829057" y="90353"/>
                </a:cubicBezTo>
                <a:lnTo>
                  <a:pt x="3829057" y="451754"/>
                </a:lnTo>
                <a:cubicBezTo>
                  <a:pt x="3829057" y="501655"/>
                  <a:pt x="3788605" y="542107"/>
                  <a:pt x="3738704" y="542107"/>
                </a:cubicBezTo>
                <a:lnTo>
                  <a:pt x="90353" y="542107"/>
                </a:lnTo>
                <a:cubicBezTo>
                  <a:pt x="40452" y="542107"/>
                  <a:pt x="0" y="501655"/>
                  <a:pt x="0" y="451754"/>
                </a:cubicBezTo>
                <a:lnTo>
                  <a:pt x="0" y="90353"/>
                </a:lnTo>
                <a:close/>
              </a:path>
            </a:pathLst>
          </a:custGeom>
        </p:spPr>
        <p:style>
          <a:lnRef idx="2">
            <a:schemeClr val="lt1">
              <a:hueOff val="0"/>
              <a:satOff val="0"/>
              <a:lumOff val="0"/>
              <a:alphaOff val="0"/>
            </a:schemeClr>
          </a:lnRef>
          <a:fillRef idx="1">
            <a:schemeClr val="accent2">
              <a:hueOff val="-363841"/>
              <a:satOff val="-20982"/>
              <a:lumOff val="2157"/>
              <a:alphaOff val="0"/>
            </a:schemeClr>
          </a:fillRef>
          <a:effectRef idx="0">
            <a:schemeClr val="accent2">
              <a:hueOff val="-363841"/>
              <a:satOff val="-20982"/>
              <a:lumOff val="2157"/>
              <a:alphaOff val="0"/>
            </a:schemeClr>
          </a:effectRef>
          <a:fontRef idx="minor">
            <a:schemeClr val="lt1"/>
          </a:fontRef>
        </p:style>
        <p:txBody>
          <a:bodyPr spcFirstLastPara="0" vert="horz" wrap="square" lIns="129333" tIns="77898" rIns="129333" bIns="77898" numCol="1" spcCol="1270" anchor="ctr" anchorCtr="0">
            <a:noAutofit/>
          </a:bodyPr>
          <a:lstStyle/>
          <a:p>
            <a:pPr marL="0" lvl="0" indent="0" algn="ctr" defTabSz="1200150">
              <a:lnSpc>
                <a:spcPct val="90000"/>
              </a:lnSpc>
              <a:spcBef>
                <a:spcPct val="0"/>
              </a:spcBef>
              <a:spcAft>
                <a:spcPct val="35000"/>
              </a:spcAft>
              <a:buNone/>
            </a:pPr>
            <a:r>
              <a:rPr lang="en-GB" sz="2700" kern="1200" dirty="0"/>
              <a:t>Learn</a:t>
            </a:r>
          </a:p>
        </p:txBody>
      </p:sp>
      <p:sp>
        <p:nvSpPr>
          <p:cNvPr id="18" name="Free-form: Shape 17">
            <a:extLst>
              <a:ext uri="{FF2B5EF4-FFF2-40B4-BE49-F238E27FC236}">
                <a16:creationId xmlns:a16="http://schemas.microsoft.com/office/drawing/2014/main" id="{6BBD3F02-639D-A779-BC59-0877F6EFD577}"/>
              </a:ext>
            </a:extLst>
          </p:cNvPr>
          <p:cNvSpPr/>
          <p:nvPr/>
        </p:nvSpPr>
        <p:spPr>
          <a:xfrm>
            <a:off x="4527935" y="4342410"/>
            <a:ext cx="7061077" cy="542107"/>
          </a:xfrm>
          <a:custGeom>
            <a:avLst/>
            <a:gdLst>
              <a:gd name="connsiteX0" fmla="*/ 0 w 7061077"/>
              <a:gd name="connsiteY0" fmla="*/ 67763 h 542107"/>
              <a:gd name="connsiteX1" fmla="*/ 6790024 w 7061077"/>
              <a:gd name="connsiteY1" fmla="*/ 67763 h 542107"/>
              <a:gd name="connsiteX2" fmla="*/ 6790024 w 7061077"/>
              <a:gd name="connsiteY2" fmla="*/ 0 h 542107"/>
              <a:gd name="connsiteX3" fmla="*/ 7061077 w 7061077"/>
              <a:gd name="connsiteY3" fmla="*/ 271054 h 542107"/>
              <a:gd name="connsiteX4" fmla="*/ 6790024 w 7061077"/>
              <a:gd name="connsiteY4" fmla="*/ 542107 h 542107"/>
              <a:gd name="connsiteX5" fmla="*/ 6790024 w 7061077"/>
              <a:gd name="connsiteY5" fmla="*/ 474344 h 542107"/>
              <a:gd name="connsiteX6" fmla="*/ 0 w 7061077"/>
              <a:gd name="connsiteY6" fmla="*/ 474344 h 542107"/>
              <a:gd name="connsiteX7" fmla="*/ 0 w 7061077"/>
              <a:gd name="connsiteY7" fmla="*/ 67763 h 54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61077" h="542107">
                <a:moveTo>
                  <a:pt x="0" y="67763"/>
                </a:moveTo>
                <a:lnTo>
                  <a:pt x="6790024" y="67763"/>
                </a:lnTo>
                <a:lnTo>
                  <a:pt x="6790024" y="0"/>
                </a:lnTo>
                <a:lnTo>
                  <a:pt x="7061077" y="271054"/>
                </a:lnTo>
                <a:lnTo>
                  <a:pt x="6790024" y="542107"/>
                </a:lnTo>
                <a:lnTo>
                  <a:pt x="6790024" y="474344"/>
                </a:lnTo>
                <a:lnTo>
                  <a:pt x="0" y="474344"/>
                </a:lnTo>
                <a:lnTo>
                  <a:pt x="0" y="67763"/>
                </a:lnTo>
                <a:close/>
              </a:path>
            </a:pathLst>
          </a:custGeom>
        </p:spPr>
        <p:style>
          <a:lnRef idx="2">
            <a:schemeClr val="accent2">
              <a:tint val="40000"/>
              <a:alpha val="90000"/>
              <a:hueOff val="-424613"/>
              <a:satOff val="-37673"/>
              <a:lumOff val="-385"/>
              <a:alphaOff val="0"/>
            </a:schemeClr>
          </a:lnRef>
          <a:fillRef idx="1">
            <a:schemeClr val="accent2">
              <a:tint val="40000"/>
              <a:alpha val="90000"/>
              <a:hueOff val="-424613"/>
              <a:satOff val="-37673"/>
              <a:lumOff val="-385"/>
              <a:alphaOff val="0"/>
            </a:schemeClr>
          </a:fillRef>
          <a:effectRef idx="0">
            <a:schemeClr val="accent2">
              <a:tint val="40000"/>
              <a:alpha val="90000"/>
              <a:hueOff val="-424613"/>
              <a:satOff val="-37673"/>
              <a:lumOff val="-385"/>
              <a:alphaOff val="0"/>
            </a:schemeClr>
          </a:effectRef>
          <a:fontRef idx="minor">
            <a:schemeClr val="dk1">
              <a:hueOff val="0"/>
              <a:satOff val="0"/>
              <a:lumOff val="0"/>
              <a:alphaOff val="0"/>
            </a:schemeClr>
          </a:fontRef>
        </p:style>
        <p:txBody>
          <a:bodyPr spcFirstLastPara="0" vert="horz" wrap="square" lIns="8890" tIns="76653" rIns="212180" bIns="76653"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build strong relationships across agencies and disciplines to ensure they support and protect the children with whom they work </a:t>
            </a:r>
          </a:p>
        </p:txBody>
      </p:sp>
      <p:sp>
        <p:nvSpPr>
          <p:cNvPr id="19" name="Free-form: Shape 18">
            <a:extLst>
              <a:ext uri="{FF2B5EF4-FFF2-40B4-BE49-F238E27FC236}">
                <a16:creationId xmlns:a16="http://schemas.microsoft.com/office/drawing/2014/main" id="{2FB92012-2863-F272-BEAD-B294B334B885}"/>
              </a:ext>
            </a:extLst>
          </p:cNvPr>
          <p:cNvSpPr/>
          <p:nvPr/>
        </p:nvSpPr>
        <p:spPr>
          <a:xfrm>
            <a:off x="736042" y="4342410"/>
            <a:ext cx="3791892" cy="542107"/>
          </a:xfrm>
          <a:custGeom>
            <a:avLst/>
            <a:gdLst>
              <a:gd name="connsiteX0" fmla="*/ 0 w 3791892"/>
              <a:gd name="connsiteY0" fmla="*/ 90353 h 542107"/>
              <a:gd name="connsiteX1" fmla="*/ 90353 w 3791892"/>
              <a:gd name="connsiteY1" fmla="*/ 0 h 542107"/>
              <a:gd name="connsiteX2" fmla="*/ 3701539 w 3791892"/>
              <a:gd name="connsiteY2" fmla="*/ 0 h 542107"/>
              <a:gd name="connsiteX3" fmla="*/ 3791892 w 3791892"/>
              <a:gd name="connsiteY3" fmla="*/ 90353 h 542107"/>
              <a:gd name="connsiteX4" fmla="*/ 3791892 w 3791892"/>
              <a:gd name="connsiteY4" fmla="*/ 451754 h 542107"/>
              <a:gd name="connsiteX5" fmla="*/ 3701539 w 3791892"/>
              <a:gd name="connsiteY5" fmla="*/ 542107 h 542107"/>
              <a:gd name="connsiteX6" fmla="*/ 90353 w 3791892"/>
              <a:gd name="connsiteY6" fmla="*/ 542107 h 542107"/>
              <a:gd name="connsiteX7" fmla="*/ 0 w 3791892"/>
              <a:gd name="connsiteY7" fmla="*/ 451754 h 542107"/>
              <a:gd name="connsiteX8" fmla="*/ 0 w 3791892"/>
              <a:gd name="connsiteY8" fmla="*/ 90353 h 54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1892" h="542107">
                <a:moveTo>
                  <a:pt x="0" y="90353"/>
                </a:moveTo>
                <a:cubicBezTo>
                  <a:pt x="0" y="40452"/>
                  <a:pt x="40452" y="0"/>
                  <a:pt x="90353" y="0"/>
                </a:cubicBezTo>
                <a:lnTo>
                  <a:pt x="3701539" y="0"/>
                </a:lnTo>
                <a:cubicBezTo>
                  <a:pt x="3751440" y="0"/>
                  <a:pt x="3791892" y="40452"/>
                  <a:pt x="3791892" y="90353"/>
                </a:cubicBezTo>
                <a:lnTo>
                  <a:pt x="3791892" y="451754"/>
                </a:lnTo>
                <a:cubicBezTo>
                  <a:pt x="3791892" y="501655"/>
                  <a:pt x="3751440" y="542107"/>
                  <a:pt x="3701539" y="542107"/>
                </a:cubicBezTo>
                <a:lnTo>
                  <a:pt x="90353" y="542107"/>
                </a:lnTo>
                <a:cubicBezTo>
                  <a:pt x="40452" y="542107"/>
                  <a:pt x="0" y="501655"/>
                  <a:pt x="0" y="451754"/>
                </a:cubicBezTo>
                <a:lnTo>
                  <a:pt x="0" y="90353"/>
                </a:lnTo>
                <a:close/>
              </a:path>
            </a:pathLst>
          </a:custGeom>
        </p:spPr>
        <p:style>
          <a:lnRef idx="2">
            <a:schemeClr val="lt1">
              <a:hueOff val="0"/>
              <a:satOff val="0"/>
              <a:lumOff val="0"/>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spcFirstLastPara="0" vert="horz" wrap="square" lIns="129333" tIns="77898" rIns="129333" bIns="77898" numCol="1" spcCol="1270" anchor="ctr" anchorCtr="0">
            <a:noAutofit/>
          </a:bodyPr>
          <a:lstStyle/>
          <a:p>
            <a:pPr marL="0" lvl="0" indent="0" algn="ctr" defTabSz="1200150">
              <a:lnSpc>
                <a:spcPct val="90000"/>
              </a:lnSpc>
              <a:spcBef>
                <a:spcPct val="0"/>
              </a:spcBef>
              <a:spcAft>
                <a:spcPct val="35000"/>
              </a:spcAft>
              <a:buNone/>
            </a:pPr>
            <a:r>
              <a:rPr lang="en-GB" sz="2700" kern="1200" dirty="0"/>
              <a:t>Resource</a:t>
            </a:r>
          </a:p>
        </p:txBody>
      </p:sp>
      <p:sp>
        <p:nvSpPr>
          <p:cNvPr id="20" name="Free-form: Shape 19">
            <a:extLst>
              <a:ext uri="{FF2B5EF4-FFF2-40B4-BE49-F238E27FC236}">
                <a16:creationId xmlns:a16="http://schemas.microsoft.com/office/drawing/2014/main" id="{2AA35E0B-81FC-74FB-2F37-49E73E4DD068}"/>
              </a:ext>
            </a:extLst>
          </p:cNvPr>
          <p:cNvSpPr/>
          <p:nvPr/>
        </p:nvSpPr>
        <p:spPr>
          <a:xfrm>
            <a:off x="4560992" y="4938728"/>
            <a:ext cx="7054182" cy="992685"/>
          </a:xfrm>
          <a:custGeom>
            <a:avLst/>
            <a:gdLst>
              <a:gd name="connsiteX0" fmla="*/ 0 w 7054182"/>
              <a:gd name="connsiteY0" fmla="*/ 124086 h 992685"/>
              <a:gd name="connsiteX1" fmla="*/ 6557840 w 7054182"/>
              <a:gd name="connsiteY1" fmla="*/ 124086 h 992685"/>
              <a:gd name="connsiteX2" fmla="*/ 6557840 w 7054182"/>
              <a:gd name="connsiteY2" fmla="*/ 0 h 992685"/>
              <a:gd name="connsiteX3" fmla="*/ 7054182 w 7054182"/>
              <a:gd name="connsiteY3" fmla="*/ 496343 h 992685"/>
              <a:gd name="connsiteX4" fmla="*/ 6557840 w 7054182"/>
              <a:gd name="connsiteY4" fmla="*/ 992685 h 992685"/>
              <a:gd name="connsiteX5" fmla="*/ 6557840 w 7054182"/>
              <a:gd name="connsiteY5" fmla="*/ 868599 h 992685"/>
              <a:gd name="connsiteX6" fmla="*/ 0 w 7054182"/>
              <a:gd name="connsiteY6" fmla="*/ 868599 h 992685"/>
              <a:gd name="connsiteX7" fmla="*/ 0 w 7054182"/>
              <a:gd name="connsiteY7" fmla="*/ 124086 h 992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54182" h="992685">
                <a:moveTo>
                  <a:pt x="0" y="124086"/>
                </a:moveTo>
                <a:lnTo>
                  <a:pt x="6557840" y="124086"/>
                </a:lnTo>
                <a:lnTo>
                  <a:pt x="6557840" y="0"/>
                </a:lnTo>
                <a:lnTo>
                  <a:pt x="7054182" y="496343"/>
                </a:lnTo>
                <a:lnTo>
                  <a:pt x="6557840" y="992685"/>
                </a:lnTo>
                <a:lnTo>
                  <a:pt x="6557840" y="868599"/>
                </a:lnTo>
                <a:lnTo>
                  <a:pt x="0" y="868599"/>
                </a:lnTo>
                <a:lnTo>
                  <a:pt x="0" y="124086"/>
                </a:lnTo>
                <a:close/>
              </a:path>
            </a:pathLst>
          </a:custGeom>
        </p:spPr>
        <p:style>
          <a:lnRef idx="2">
            <a:schemeClr val="accent2">
              <a:tint val="40000"/>
              <a:alpha val="90000"/>
              <a:hueOff val="-636919"/>
              <a:satOff val="-56510"/>
              <a:lumOff val="-577"/>
              <a:alphaOff val="0"/>
            </a:schemeClr>
          </a:lnRef>
          <a:fillRef idx="1">
            <a:schemeClr val="accent2">
              <a:tint val="40000"/>
              <a:alpha val="90000"/>
              <a:hueOff val="-636919"/>
              <a:satOff val="-56510"/>
              <a:lumOff val="-577"/>
              <a:alphaOff val="0"/>
            </a:schemeClr>
          </a:fillRef>
          <a:effectRef idx="0">
            <a:schemeClr val="accent2">
              <a:tint val="40000"/>
              <a:alpha val="90000"/>
              <a:hueOff val="-636919"/>
              <a:satOff val="-56510"/>
              <a:lumOff val="-577"/>
              <a:alphaOff val="0"/>
            </a:schemeClr>
          </a:effectRef>
          <a:fontRef idx="minor">
            <a:schemeClr val="dk1">
              <a:hueOff val="0"/>
              <a:satOff val="0"/>
              <a:lumOff val="0"/>
              <a:alphaOff val="0"/>
            </a:schemeClr>
          </a:fontRef>
        </p:style>
        <p:txBody>
          <a:bodyPr spcFirstLastPara="0" vert="horz" wrap="square" lIns="8890" tIns="132976" rIns="381147" bIns="132976"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recognise the differences between, and are confident to respond to, circumstances where children experience adversity due to economic and social circumstances and acute family stress, and situations where children face harm due to parental abuse and neglect </a:t>
            </a:r>
          </a:p>
        </p:txBody>
      </p:sp>
      <p:sp>
        <p:nvSpPr>
          <p:cNvPr id="21" name="Free-form: Shape 20">
            <a:extLst>
              <a:ext uri="{FF2B5EF4-FFF2-40B4-BE49-F238E27FC236}">
                <a16:creationId xmlns:a16="http://schemas.microsoft.com/office/drawing/2014/main" id="{EADCEA60-7E2C-27F1-0B31-C29F0BB752F0}"/>
              </a:ext>
            </a:extLst>
          </p:cNvPr>
          <p:cNvSpPr/>
          <p:nvPr/>
        </p:nvSpPr>
        <p:spPr>
          <a:xfrm>
            <a:off x="709879" y="5164017"/>
            <a:ext cx="3851113" cy="542107"/>
          </a:xfrm>
          <a:custGeom>
            <a:avLst/>
            <a:gdLst>
              <a:gd name="connsiteX0" fmla="*/ 0 w 3851113"/>
              <a:gd name="connsiteY0" fmla="*/ 90353 h 542107"/>
              <a:gd name="connsiteX1" fmla="*/ 90353 w 3851113"/>
              <a:gd name="connsiteY1" fmla="*/ 0 h 542107"/>
              <a:gd name="connsiteX2" fmla="*/ 3760760 w 3851113"/>
              <a:gd name="connsiteY2" fmla="*/ 0 h 542107"/>
              <a:gd name="connsiteX3" fmla="*/ 3851113 w 3851113"/>
              <a:gd name="connsiteY3" fmla="*/ 90353 h 542107"/>
              <a:gd name="connsiteX4" fmla="*/ 3851113 w 3851113"/>
              <a:gd name="connsiteY4" fmla="*/ 451754 h 542107"/>
              <a:gd name="connsiteX5" fmla="*/ 3760760 w 3851113"/>
              <a:gd name="connsiteY5" fmla="*/ 542107 h 542107"/>
              <a:gd name="connsiteX6" fmla="*/ 90353 w 3851113"/>
              <a:gd name="connsiteY6" fmla="*/ 542107 h 542107"/>
              <a:gd name="connsiteX7" fmla="*/ 0 w 3851113"/>
              <a:gd name="connsiteY7" fmla="*/ 451754 h 542107"/>
              <a:gd name="connsiteX8" fmla="*/ 0 w 3851113"/>
              <a:gd name="connsiteY8" fmla="*/ 90353 h 54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51113" h="542107">
                <a:moveTo>
                  <a:pt x="0" y="90353"/>
                </a:moveTo>
                <a:cubicBezTo>
                  <a:pt x="0" y="40452"/>
                  <a:pt x="40452" y="0"/>
                  <a:pt x="90353" y="0"/>
                </a:cubicBezTo>
                <a:lnTo>
                  <a:pt x="3760760" y="0"/>
                </a:lnTo>
                <a:cubicBezTo>
                  <a:pt x="3810661" y="0"/>
                  <a:pt x="3851113" y="40452"/>
                  <a:pt x="3851113" y="90353"/>
                </a:cubicBezTo>
                <a:lnTo>
                  <a:pt x="3851113" y="451754"/>
                </a:lnTo>
                <a:cubicBezTo>
                  <a:pt x="3851113" y="501655"/>
                  <a:pt x="3810661" y="542107"/>
                  <a:pt x="3760760" y="542107"/>
                </a:cubicBezTo>
                <a:lnTo>
                  <a:pt x="90353" y="542107"/>
                </a:lnTo>
                <a:cubicBezTo>
                  <a:pt x="40452" y="542107"/>
                  <a:pt x="0" y="501655"/>
                  <a:pt x="0" y="451754"/>
                </a:cubicBezTo>
                <a:lnTo>
                  <a:pt x="0" y="90353"/>
                </a:lnTo>
                <a:close/>
              </a:path>
            </a:pathLst>
          </a:custGeom>
        </p:spPr>
        <p:style>
          <a:lnRef idx="2">
            <a:schemeClr val="lt1">
              <a:hueOff val="0"/>
              <a:satOff val="0"/>
              <a:lumOff val="0"/>
              <a:alphaOff val="0"/>
            </a:schemeClr>
          </a:lnRef>
          <a:fillRef idx="1">
            <a:schemeClr val="accent2">
              <a:hueOff val="-1091522"/>
              <a:satOff val="-62946"/>
              <a:lumOff val="6471"/>
              <a:alphaOff val="0"/>
            </a:schemeClr>
          </a:fillRef>
          <a:effectRef idx="0">
            <a:schemeClr val="accent2">
              <a:hueOff val="-1091522"/>
              <a:satOff val="-62946"/>
              <a:lumOff val="6471"/>
              <a:alphaOff val="0"/>
            </a:schemeClr>
          </a:effectRef>
          <a:fontRef idx="minor">
            <a:schemeClr val="lt1"/>
          </a:fontRef>
        </p:style>
        <p:txBody>
          <a:bodyPr spcFirstLastPara="0" vert="horz" wrap="square" lIns="129333" tIns="77898" rIns="129333" bIns="77898" numCol="1" spcCol="1270" anchor="ctr" anchorCtr="0">
            <a:noAutofit/>
          </a:bodyPr>
          <a:lstStyle/>
          <a:p>
            <a:pPr marL="0" lvl="0" indent="0" algn="ctr" defTabSz="1200150">
              <a:lnSpc>
                <a:spcPct val="90000"/>
              </a:lnSpc>
              <a:spcBef>
                <a:spcPct val="0"/>
              </a:spcBef>
              <a:spcAft>
                <a:spcPct val="35000"/>
              </a:spcAft>
              <a:buNone/>
            </a:pPr>
            <a:r>
              <a:rPr lang="en-GB" sz="2700" kern="1200" dirty="0"/>
              <a:t>Include</a:t>
            </a:r>
          </a:p>
        </p:txBody>
      </p:sp>
      <p:sp>
        <p:nvSpPr>
          <p:cNvPr id="22" name="Free-form: Shape 21">
            <a:extLst>
              <a:ext uri="{FF2B5EF4-FFF2-40B4-BE49-F238E27FC236}">
                <a16:creationId xmlns:a16="http://schemas.microsoft.com/office/drawing/2014/main" id="{DCFE0463-D2B2-0427-4D77-38736B6C6A12}"/>
              </a:ext>
            </a:extLst>
          </p:cNvPr>
          <p:cNvSpPr/>
          <p:nvPr/>
        </p:nvSpPr>
        <p:spPr>
          <a:xfrm>
            <a:off x="4639600" y="5985624"/>
            <a:ext cx="7054182" cy="872153"/>
          </a:xfrm>
          <a:custGeom>
            <a:avLst/>
            <a:gdLst>
              <a:gd name="connsiteX0" fmla="*/ 0 w 7054182"/>
              <a:gd name="connsiteY0" fmla="*/ 109019 h 872153"/>
              <a:gd name="connsiteX1" fmla="*/ 6618106 w 7054182"/>
              <a:gd name="connsiteY1" fmla="*/ 109019 h 872153"/>
              <a:gd name="connsiteX2" fmla="*/ 6618106 w 7054182"/>
              <a:gd name="connsiteY2" fmla="*/ 0 h 872153"/>
              <a:gd name="connsiteX3" fmla="*/ 7054182 w 7054182"/>
              <a:gd name="connsiteY3" fmla="*/ 436077 h 872153"/>
              <a:gd name="connsiteX4" fmla="*/ 6618106 w 7054182"/>
              <a:gd name="connsiteY4" fmla="*/ 872153 h 872153"/>
              <a:gd name="connsiteX5" fmla="*/ 6618106 w 7054182"/>
              <a:gd name="connsiteY5" fmla="*/ 763134 h 872153"/>
              <a:gd name="connsiteX6" fmla="*/ 0 w 7054182"/>
              <a:gd name="connsiteY6" fmla="*/ 763134 h 872153"/>
              <a:gd name="connsiteX7" fmla="*/ 0 w 7054182"/>
              <a:gd name="connsiteY7" fmla="*/ 109019 h 87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54182" h="872153">
                <a:moveTo>
                  <a:pt x="0" y="109019"/>
                </a:moveTo>
                <a:lnTo>
                  <a:pt x="6618106" y="109019"/>
                </a:lnTo>
                <a:lnTo>
                  <a:pt x="6618106" y="0"/>
                </a:lnTo>
                <a:lnTo>
                  <a:pt x="7054182" y="436077"/>
                </a:lnTo>
                <a:lnTo>
                  <a:pt x="6618106" y="872153"/>
                </a:lnTo>
                <a:lnTo>
                  <a:pt x="6618106" y="763134"/>
                </a:lnTo>
                <a:lnTo>
                  <a:pt x="0" y="763134"/>
                </a:lnTo>
                <a:lnTo>
                  <a:pt x="0" y="109019"/>
                </a:lnTo>
                <a:close/>
              </a:path>
            </a:pathLst>
          </a:custGeom>
        </p:spPr>
        <p:style>
          <a:lnRef idx="2">
            <a:schemeClr val="accent2">
              <a:tint val="40000"/>
              <a:alpha val="90000"/>
              <a:hueOff val="-849226"/>
              <a:satOff val="-75346"/>
              <a:lumOff val="-769"/>
              <a:alphaOff val="0"/>
            </a:schemeClr>
          </a:lnRef>
          <a:fillRef idx="1">
            <a:schemeClr val="accent2">
              <a:tint val="40000"/>
              <a:alpha val="90000"/>
              <a:hueOff val="-849226"/>
              <a:satOff val="-75346"/>
              <a:lumOff val="-769"/>
              <a:alphaOff val="0"/>
            </a:schemeClr>
          </a:fillRef>
          <a:effectRef idx="0">
            <a:schemeClr val="accent2">
              <a:tint val="40000"/>
              <a:alpha val="90000"/>
              <a:hueOff val="-849226"/>
              <a:satOff val="-75346"/>
              <a:lumOff val="-769"/>
              <a:alphaOff val="0"/>
            </a:schemeClr>
          </a:effectRef>
          <a:fontRef idx="minor">
            <a:schemeClr val="dk1">
              <a:hueOff val="0"/>
              <a:satOff val="0"/>
              <a:lumOff val="0"/>
              <a:alphaOff val="0"/>
            </a:schemeClr>
          </a:fontRef>
        </p:style>
        <p:txBody>
          <a:bodyPr spcFirstLastPara="0" vert="horz" wrap="square" lIns="8890" tIns="117909" rIns="335947" bIns="117909"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challenge themselves and each other, question each other’s assumptions, and seek to resolve differences of opinion in a restorative and respectful way.</a:t>
            </a:r>
          </a:p>
        </p:txBody>
      </p:sp>
      <p:sp>
        <p:nvSpPr>
          <p:cNvPr id="23" name="Free-form: Shape 22">
            <a:extLst>
              <a:ext uri="{FF2B5EF4-FFF2-40B4-BE49-F238E27FC236}">
                <a16:creationId xmlns:a16="http://schemas.microsoft.com/office/drawing/2014/main" id="{F42EDB60-3546-BC2E-9D7B-FCEFDA2BD898}"/>
              </a:ext>
            </a:extLst>
          </p:cNvPr>
          <p:cNvSpPr/>
          <p:nvPr/>
        </p:nvSpPr>
        <p:spPr>
          <a:xfrm>
            <a:off x="631272" y="6150647"/>
            <a:ext cx="4008327" cy="542107"/>
          </a:xfrm>
          <a:custGeom>
            <a:avLst/>
            <a:gdLst>
              <a:gd name="connsiteX0" fmla="*/ 0 w 4008327"/>
              <a:gd name="connsiteY0" fmla="*/ 90353 h 542107"/>
              <a:gd name="connsiteX1" fmla="*/ 90353 w 4008327"/>
              <a:gd name="connsiteY1" fmla="*/ 0 h 542107"/>
              <a:gd name="connsiteX2" fmla="*/ 3917974 w 4008327"/>
              <a:gd name="connsiteY2" fmla="*/ 0 h 542107"/>
              <a:gd name="connsiteX3" fmla="*/ 4008327 w 4008327"/>
              <a:gd name="connsiteY3" fmla="*/ 90353 h 542107"/>
              <a:gd name="connsiteX4" fmla="*/ 4008327 w 4008327"/>
              <a:gd name="connsiteY4" fmla="*/ 451754 h 542107"/>
              <a:gd name="connsiteX5" fmla="*/ 3917974 w 4008327"/>
              <a:gd name="connsiteY5" fmla="*/ 542107 h 542107"/>
              <a:gd name="connsiteX6" fmla="*/ 90353 w 4008327"/>
              <a:gd name="connsiteY6" fmla="*/ 542107 h 542107"/>
              <a:gd name="connsiteX7" fmla="*/ 0 w 4008327"/>
              <a:gd name="connsiteY7" fmla="*/ 451754 h 542107"/>
              <a:gd name="connsiteX8" fmla="*/ 0 w 4008327"/>
              <a:gd name="connsiteY8" fmla="*/ 90353 h 54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8327" h="542107">
                <a:moveTo>
                  <a:pt x="0" y="90353"/>
                </a:moveTo>
                <a:cubicBezTo>
                  <a:pt x="0" y="40452"/>
                  <a:pt x="40452" y="0"/>
                  <a:pt x="90353" y="0"/>
                </a:cubicBezTo>
                <a:lnTo>
                  <a:pt x="3917974" y="0"/>
                </a:lnTo>
                <a:cubicBezTo>
                  <a:pt x="3967875" y="0"/>
                  <a:pt x="4008327" y="40452"/>
                  <a:pt x="4008327" y="90353"/>
                </a:cubicBezTo>
                <a:lnTo>
                  <a:pt x="4008327" y="451754"/>
                </a:lnTo>
                <a:cubicBezTo>
                  <a:pt x="4008327" y="501655"/>
                  <a:pt x="3967875" y="542107"/>
                  <a:pt x="3917974" y="542107"/>
                </a:cubicBezTo>
                <a:lnTo>
                  <a:pt x="90353" y="542107"/>
                </a:lnTo>
                <a:cubicBezTo>
                  <a:pt x="40452" y="542107"/>
                  <a:pt x="0" y="501655"/>
                  <a:pt x="0" y="451754"/>
                </a:cubicBezTo>
                <a:lnTo>
                  <a:pt x="0" y="90353"/>
                </a:lnTo>
                <a:close/>
              </a:path>
            </a:pathLst>
          </a:custGeom>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129333" tIns="77898" rIns="129333" bIns="77898" numCol="1" spcCol="1270" anchor="ctr" anchorCtr="0">
            <a:noAutofit/>
          </a:bodyPr>
          <a:lstStyle/>
          <a:p>
            <a:pPr marL="0" lvl="0" indent="0" algn="ctr" defTabSz="1200150">
              <a:lnSpc>
                <a:spcPct val="90000"/>
              </a:lnSpc>
              <a:spcBef>
                <a:spcPct val="0"/>
              </a:spcBef>
              <a:spcAft>
                <a:spcPct val="35000"/>
              </a:spcAft>
              <a:buNone/>
            </a:pPr>
            <a:r>
              <a:rPr lang="en-GB" sz="2700" kern="1200" dirty="0"/>
              <a:t>Mutual Challenge</a:t>
            </a:r>
          </a:p>
        </p:txBody>
      </p:sp>
      <p:sp>
        <p:nvSpPr>
          <p:cNvPr id="15" name="TextBox 14">
            <a:extLst>
              <a:ext uri="{FF2B5EF4-FFF2-40B4-BE49-F238E27FC236}">
                <a16:creationId xmlns:a16="http://schemas.microsoft.com/office/drawing/2014/main" id="{3A99CEEB-7821-5080-78EB-05E61F6C9A65}"/>
              </a:ext>
            </a:extLst>
          </p:cNvPr>
          <p:cNvSpPr txBox="1"/>
          <p:nvPr/>
        </p:nvSpPr>
        <p:spPr>
          <a:xfrm>
            <a:off x="642733" y="2325757"/>
            <a:ext cx="10568606" cy="369332"/>
          </a:xfrm>
          <a:prstGeom prst="rect">
            <a:avLst/>
          </a:prstGeom>
          <a:solidFill>
            <a:schemeClr val="bg2"/>
          </a:solidFill>
        </p:spPr>
        <p:txBody>
          <a:bodyPr wrap="square" rtlCol="0">
            <a:spAutoFit/>
          </a:bodyPr>
          <a:lstStyle/>
          <a:p>
            <a:r>
              <a:rPr lang="en-GB" b="1" dirty="0">
                <a:latin typeface="Arial" panose="020B0604020202020204" pitchFamily="34" charset="0"/>
                <a:cs typeface="Arial" panose="020B0604020202020204" pitchFamily="34" charset="0"/>
              </a:rPr>
              <a:t>Multi-agency expectations for direct practice are as follows: </a:t>
            </a:r>
          </a:p>
        </p:txBody>
      </p:sp>
    </p:spTree>
    <p:extLst>
      <p:ext uri="{BB962C8B-B14F-4D97-AF65-F5344CB8AC3E}">
        <p14:creationId xmlns:p14="http://schemas.microsoft.com/office/powerpoint/2010/main" val="1435570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500"/>
                                        <p:tgtEl>
                                          <p:spTgt spid="2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2"/>
                                        </p:tgtEl>
                                        <p:attrNameLst>
                                          <p:attrName>style.visibility</p:attrName>
                                        </p:attrNameLst>
                                      </p:cBhvr>
                                      <p:to>
                                        <p:strVal val="visible"/>
                                      </p:to>
                                    </p:set>
                                    <p:animEffect transition="in" filter="fade">
                                      <p:cBhvr>
                                        <p:cTn id="5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5D07D-3B65-B60F-51B2-38B75133C3F1}"/>
              </a:ext>
            </a:extLst>
          </p:cNvPr>
          <p:cNvSpPr>
            <a:spLocks noGrp="1"/>
          </p:cNvSpPr>
          <p:nvPr>
            <p:ph type="title"/>
          </p:nvPr>
        </p:nvSpPr>
        <p:spPr>
          <a:xfrm>
            <a:off x="4833366" y="543070"/>
            <a:ext cx="6870954" cy="1675626"/>
          </a:xfrm>
        </p:spPr>
        <p:txBody>
          <a:bodyPr vert="horz" lIns="91440" tIns="45720" rIns="91440" bIns="45720" rtlCol="0" anchor="ctr">
            <a:normAutofit/>
          </a:bodyPr>
          <a:lstStyle/>
          <a:p>
            <a:r>
              <a:rPr lang="en-US" sz="5400" kern="1200" dirty="0">
                <a:solidFill>
                  <a:schemeClr val="tx1"/>
                </a:solidFill>
                <a:latin typeface="+mj-lt"/>
                <a:ea typeface="+mj-ea"/>
                <a:cs typeface="+mj-cs"/>
              </a:rPr>
              <a:t>Activity </a:t>
            </a:r>
          </a:p>
        </p:txBody>
      </p:sp>
      <p:pic>
        <p:nvPicPr>
          <p:cNvPr id="6" name="Picture 14" descr="How does a nursery school differ from a day nursery">
            <a:extLst>
              <a:ext uri="{FF2B5EF4-FFF2-40B4-BE49-F238E27FC236}">
                <a16:creationId xmlns:a16="http://schemas.microsoft.com/office/drawing/2014/main" id="{C2A9135B-A5CA-377F-B71E-B505639172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662" r="1" b="13662"/>
          <a:stretch/>
        </p:blipFill>
        <p:spPr bwMode="auto">
          <a:xfrm>
            <a:off x="20" y="1"/>
            <a:ext cx="4187091" cy="216432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ome | Merseyside Police">
            <a:extLst>
              <a:ext uri="{FF2B5EF4-FFF2-40B4-BE49-F238E27FC236}">
                <a16:creationId xmlns:a16="http://schemas.microsoft.com/office/drawing/2014/main" id="{069A7874-0719-F94C-CCD7-3205544919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5" b="12245"/>
          <a:stretch/>
        </p:blipFill>
        <p:spPr bwMode="auto">
          <a:xfrm>
            <a:off x="20" y="2342320"/>
            <a:ext cx="4187091" cy="21643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Burton Hospitals Trust out of special measures - BBC News">
            <a:extLst>
              <a:ext uri="{FF2B5EF4-FFF2-40B4-BE49-F238E27FC236}">
                <a16:creationId xmlns:a16="http://schemas.microsoft.com/office/drawing/2014/main" id="{21BA78EB-BD69-F81F-12F3-FBA927ED8C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7696"/>
          <a:stretch/>
        </p:blipFill>
        <p:spPr bwMode="auto">
          <a:xfrm>
            <a:off x="20" y="4693680"/>
            <a:ext cx="4187091" cy="2164321"/>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CC35AEA-6DD8-211D-76B5-70F8143290CE}"/>
              </a:ext>
            </a:extLst>
          </p:cNvPr>
          <p:cNvSpPr>
            <a:spLocks noGrp="1"/>
          </p:cNvSpPr>
          <p:nvPr>
            <p:ph idx="1"/>
          </p:nvPr>
        </p:nvSpPr>
        <p:spPr>
          <a:xfrm>
            <a:off x="4833366" y="2399720"/>
            <a:ext cx="6870954" cy="3736507"/>
          </a:xfrm>
        </p:spPr>
        <p:txBody>
          <a:bodyPr vert="horz" lIns="91440" tIns="45720" rIns="91440" bIns="45720" rtlCol="0">
            <a:normAutofit/>
          </a:bodyPr>
          <a:lstStyle/>
          <a:p>
            <a:pPr marL="0" indent="0" algn="r">
              <a:buNone/>
            </a:pPr>
            <a:r>
              <a:rPr lang="en-US" dirty="0"/>
              <a:t>Working in your assignment group</a:t>
            </a:r>
          </a:p>
          <a:p>
            <a:pPr algn="r"/>
            <a:r>
              <a:rPr lang="en-US" dirty="0"/>
              <a:t> </a:t>
            </a:r>
            <a:r>
              <a:rPr lang="en-US" b="1" dirty="0"/>
              <a:t>list</a:t>
            </a:r>
            <a:r>
              <a:rPr lang="en-US" dirty="0"/>
              <a:t> the frontline staff that had direct practice in the case that you have chosen.</a:t>
            </a:r>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p:txBody>
      </p:sp>
    </p:spTree>
    <p:extLst>
      <p:ext uri="{BB962C8B-B14F-4D97-AF65-F5344CB8AC3E}">
        <p14:creationId xmlns:p14="http://schemas.microsoft.com/office/powerpoint/2010/main" val="2487574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24996-3904-0380-C310-194C77A1D755}"/>
              </a:ext>
            </a:extLst>
          </p:cNvPr>
          <p:cNvSpPr>
            <a:spLocks noGrp="1"/>
          </p:cNvSpPr>
          <p:nvPr>
            <p:ph type="title" idx="4294967295"/>
          </p:nvPr>
        </p:nvSpPr>
        <p:spPr>
          <a:xfrm>
            <a:off x="3403600" y="521110"/>
            <a:ext cx="7645400" cy="554038"/>
          </a:xfrm>
          <a:prstGeom prst="rect">
            <a:avLst/>
          </a:prstGeom>
          <a:solidFill>
            <a:schemeClr val="accent1">
              <a:lumMod val="75000"/>
              <a:lumOff val="25000"/>
            </a:schemeClr>
          </a:solidFill>
        </p:spPr>
        <p:txBody>
          <a:bodyPr>
            <a:noAutofit/>
          </a:bodyPr>
          <a:lstStyle/>
          <a:p>
            <a:r>
              <a:rPr lang="en-GB" sz="3600" dirty="0">
                <a:latin typeface="Arial" panose="020B0604020202020204" pitchFamily="34" charset="0"/>
                <a:cs typeface="Arial" panose="020B0604020202020204" pitchFamily="34" charset="0"/>
              </a:rPr>
              <a:t>Children’s Social Care Assessments </a:t>
            </a:r>
          </a:p>
        </p:txBody>
      </p:sp>
      <p:sp>
        <p:nvSpPr>
          <p:cNvPr id="5" name="Slide Number Placeholder 4">
            <a:extLst>
              <a:ext uri="{FF2B5EF4-FFF2-40B4-BE49-F238E27FC236}">
                <a16:creationId xmlns:a16="http://schemas.microsoft.com/office/drawing/2014/main" id="{A8BE1AC4-F153-FB0A-7B3A-607397A8B0F0}"/>
              </a:ext>
            </a:extLst>
          </p:cNvPr>
          <p:cNvSpPr>
            <a:spLocks noGrp="1"/>
          </p:cNvSpPr>
          <p:nvPr>
            <p:ph type="sldNum" sz="quarter" idx="4294967295"/>
          </p:nvPr>
        </p:nvSpPr>
        <p:spPr>
          <a:xfrm>
            <a:off x="0" y="0"/>
            <a:ext cx="0" cy="0"/>
          </a:xfrm>
        </p:spPr>
        <p:txBody>
          <a:bodyPr/>
          <a:lstStyle/>
          <a:p>
            <a:pPr rtl="0"/>
            <a:fld id="{4950F5D8-22E1-4015-8661-E5B1FD28C2DE}" type="slidenum">
              <a:rPr lang="en-GB" noProof="0" smtClean="0"/>
              <a:t>18</a:t>
            </a:fld>
            <a:endParaRPr lang="en-GB" noProof="0" dirty="0"/>
          </a:p>
        </p:txBody>
      </p:sp>
      <p:sp>
        <p:nvSpPr>
          <p:cNvPr id="7" name="Rectangle: Rounded Corners 6">
            <a:extLst>
              <a:ext uri="{FF2B5EF4-FFF2-40B4-BE49-F238E27FC236}">
                <a16:creationId xmlns:a16="http://schemas.microsoft.com/office/drawing/2014/main" id="{5868E85A-92C2-E039-D11B-1C2F0F7F5793}"/>
              </a:ext>
            </a:extLst>
          </p:cNvPr>
          <p:cNvSpPr/>
          <p:nvPr/>
        </p:nvSpPr>
        <p:spPr>
          <a:xfrm>
            <a:off x="330506" y="1421175"/>
            <a:ext cx="4109292" cy="969485"/>
          </a:xfrm>
          <a:prstGeom prst="roundRect">
            <a:avLst/>
          </a:prstGeom>
          <a:solidFill>
            <a:schemeClr val="accent1">
              <a:lumMod val="75000"/>
              <a:lumOff val="2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panose="020B0604020202020204" pitchFamily="34" charset="0"/>
                <a:cs typeface="Arial" panose="020B0604020202020204" pitchFamily="34" charset="0"/>
              </a:rPr>
              <a:t>Purpose of assessment</a:t>
            </a:r>
          </a:p>
        </p:txBody>
      </p:sp>
      <p:sp>
        <p:nvSpPr>
          <p:cNvPr id="10" name="Rectangle 9">
            <a:extLst>
              <a:ext uri="{FF2B5EF4-FFF2-40B4-BE49-F238E27FC236}">
                <a16:creationId xmlns:a16="http://schemas.microsoft.com/office/drawing/2014/main" id="{EED65652-FC60-1900-4BC2-1AEFD0BB276A}"/>
              </a:ext>
            </a:extLst>
          </p:cNvPr>
          <p:cNvSpPr/>
          <p:nvPr/>
        </p:nvSpPr>
        <p:spPr>
          <a:xfrm>
            <a:off x="330506" y="3050239"/>
            <a:ext cx="11655846" cy="428758"/>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2D2706E5-1179-EC61-7D7E-0CF4D8505F81}"/>
              </a:ext>
            </a:extLst>
          </p:cNvPr>
          <p:cNvSpPr/>
          <p:nvPr/>
        </p:nvSpPr>
        <p:spPr>
          <a:xfrm>
            <a:off x="913299" y="2799109"/>
            <a:ext cx="9651878" cy="502259"/>
          </a:xfrm>
          <a:custGeom>
            <a:avLst/>
            <a:gdLst>
              <a:gd name="connsiteX0" fmla="*/ 0 w 7171980"/>
              <a:gd name="connsiteY0" fmla="*/ 68881 h 413280"/>
              <a:gd name="connsiteX1" fmla="*/ 68881 w 7171980"/>
              <a:gd name="connsiteY1" fmla="*/ 0 h 413280"/>
              <a:gd name="connsiteX2" fmla="*/ 7103099 w 7171980"/>
              <a:gd name="connsiteY2" fmla="*/ 0 h 413280"/>
              <a:gd name="connsiteX3" fmla="*/ 7171980 w 7171980"/>
              <a:gd name="connsiteY3" fmla="*/ 68881 h 413280"/>
              <a:gd name="connsiteX4" fmla="*/ 7171980 w 7171980"/>
              <a:gd name="connsiteY4" fmla="*/ 344399 h 413280"/>
              <a:gd name="connsiteX5" fmla="*/ 7103099 w 7171980"/>
              <a:gd name="connsiteY5" fmla="*/ 413280 h 413280"/>
              <a:gd name="connsiteX6" fmla="*/ 68881 w 7171980"/>
              <a:gd name="connsiteY6" fmla="*/ 413280 h 413280"/>
              <a:gd name="connsiteX7" fmla="*/ 0 w 7171980"/>
              <a:gd name="connsiteY7" fmla="*/ 344399 h 413280"/>
              <a:gd name="connsiteX8" fmla="*/ 0 w 71719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1980" h="413280">
                <a:moveTo>
                  <a:pt x="0" y="68881"/>
                </a:moveTo>
                <a:cubicBezTo>
                  <a:pt x="0" y="30839"/>
                  <a:pt x="30839" y="0"/>
                  <a:pt x="68881" y="0"/>
                </a:cubicBezTo>
                <a:lnTo>
                  <a:pt x="7103099" y="0"/>
                </a:lnTo>
                <a:cubicBezTo>
                  <a:pt x="7141141" y="0"/>
                  <a:pt x="7171980" y="30839"/>
                  <a:pt x="7171980" y="68881"/>
                </a:cubicBezTo>
                <a:lnTo>
                  <a:pt x="7171980" y="344399"/>
                </a:lnTo>
                <a:cubicBezTo>
                  <a:pt x="7171980" y="382441"/>
                  <a:pt x="7141141" y="413280"/>
                  <a:pt x="7103099" y="413280"/>
                </a:cubicBezTo>
                <a:lnTo>
                  <a:pt x="68881" y="413280"/>
                </a:lnTo>
                <a:cubicBezTo>
                  <a:pt x="30839" y="413280"/>
                  <a:pt x="0" y="382441"/>
                  <a:pt x="0" y="344399"/>
                </a:cubicBezTo>
                <a:lnTo>
                  <a:pt x="0" y="6888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1259" tIns="20175" rIns="291259" bIns="20175" numCol="1" spcCol="1270" anchor="ctr" anchorCtr="0">
            <a:noAutofit/>
          </a:bodyPr>
          <a:lstStyle/>
          <a:p>
            <a:pPr marL="0" lvl="0" indent="0" algn="l" defTabSz="6223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Gather important information about a child and family.</a:t>
            </a:r>
          </a:p>
        </p:txBody>
      </p:sp>
      <p:sp>
        <p:nvSpPr>
          <p:cNvPr id="12" name="Rectangle 11">
            <a:extLst>
              <a:ext uri="{FF2B5EF4-FFF2-40B4-BE49-F238E27FC236}">
                <a16:creationId xmlns:a16="http://schemas.microsoft.com/office/drawing/2014/main" id="{7B06090E-B1A7-407F-67CD-9D61E2B91D54}"/>
              </a:ext>
            </a:extLst>
          </p:cNvPr>
          <p:cNvSpPr/>
          <p:nvPr/>
        </p:nvSpPr>
        <p:spPr>
          <a:xfrm>
            <a:off x="330506" y="3822003"/>
            <a:ext cx="11655846" cy="428758"/>
          </a:xfrm>
          <a:prstGeom prst="rect">
            <a:avLst/>
          </a:prstGeom>
        </p:spPr>
        <p:style>
          <a:lnRef idx="2">
            <a:schemeClr val="accent2">
              <a:hueOff val="2935254"/>
              <a:satOff val="-8932"/>
              <a:lumOff val="-475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68FC93F9-0EFC-CF8D-0E1A-AA0116DEFB27}"/>
              </a:ext>
            </a:extLst>
          </p:cNvPr>
          <p:cNvSpPr/>
          <p:nvPr/>
        </p:nvSpPr>
        <p:spPr>
          <a:xfrm>
            <a:off x="913298" y="3570873"/>
            <a:ext cx="9651878" cy="723507"/>
          </a:xfrm>
          <a:custGeom>
            <a:avLst/>
            <a:gdLst>
              <a:gd name="connsiteX0" fmla="*/ 0 w 7171980"/>
              <a:gd name="connsiteY0" fmla="*/ 68881 h 413280"/>
              <a:gd name="connsiteX1" fmla="*/ 68881 w 7171980"/>
              <a:gd name="connsiteY1" fmla="*/ 0 h 413280"/>
              <a:gd name="connsiteX2" fmla="*/ 7103099 w 7171980"/>
              <a:gd name="connsiteY2" fmla="*/ 0 h 413280"/>
              <a:gd name="connsiteX3" fmla="*/ 7171980 w 7171980"/>
              <a:gd name="connsiteY3" fmla="*/ 68881 h 413280"/>
              <a:gd name="connsiteX4" fmla="*/ 7171980 w 7171980"/>
              <a:gd name="connsiteY4" fmla="*/ 344399 h 413280"/>
              <a:gd name="connsiteX5" fmla="*/ 7103099 w 7171980"/>
              <a:gd name="connsiteY5" fmla="*/ 413280 h 413280"/>
              <a:gd name="connsiteX6" fmla="*/ 68881 w 7171980"/>
              <a:gd name="connsiteY6" fmla="*/ 413280 h 413280"/>
              <a:gd name="connsiteX7" fmla="*/ 0 w 7171980"/>
              <a:gd name="connsiteY7" fmla="*/ 344399 h 413280"/>
              <a:gd name="connsiteX8" fmla="*/ 0 w 71719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1980" h="413280">
                <a:moveTo>
                  <a:pt x="0" y="68881"/>
                </a:moveTo>
                <a:cubicBezTo>
                  <a:pt x="0" y="30839"/>
                  <a:pt x="30839" y="0"/>
                  <a:pt x="68881" y="0"/>
                </a:cubicBezTo>
                <a:lnTo>
                  <a:pt x="7103099" y="0"/>
                </a:lnTo>
                <a:cubicBezTo>
                  <a:pt x="7141141" y="0"/>
                  <a:pt x="7171980" y="30839"/>
                  <a:pt x="7171980" y="68881"/>
                </a:cubicBezTo>
                <a:lnTo>
                  <a:pt x="7171980" y="344399"/>
                </a:lnTo>
                <a:cubicBezTo>
                  <a:pt x="7171980" y="382441"/>
                  <a:pt x="7141141" y="413280"/>
                  <a:pt x="7103099" y="413280"/>
                </a:cubicBezTo>
                <a:lnTo>
                  <a:pt x="68881" y="413280"/>
                </a:lnTo>
                <a:cubicBezTo>
                  <a:pt x="30839" y="413280"/>
                  <a:pt x="0" y="382441"/>
                  <a:pt x="0" y="344399"/>
                </a:cubicBezTo>
                <a:lnTo>
                  <a:pt x="0" y="68881"/>
                </a:lnTo>
                <a:close/>
              </a:path>
            </a:pathLst>
          </a:custGeom>
        </p:spPr>
        <p:style>
          <a:lnRef idx="2">
            <a:schemeClr val="lt1">
              <a:hueOff val="0"/>
              <a:satOff val="0"/>
              <a:lumOff val="0"/>
              <a:alphaOff val="0"/>
            </a:schemeClr>
          </a:lnRef>
          <a:fillRef idx="1">
            <a:schemeClr val="accent2">
              <a:hueOff val="2935254"/>
              <a:satOff val="-8932"/>
              <a:lumOff val="-4754"/>
              <a:alphaOff val="0"/>
            </a:schemeClr>
          </a:fillRef>
          <a:effectRef idx="0">
            <a:schemeClr val="accent2">
              <a:hueOff val="2935254"/>
              <a:satOff val="-8932"/>
              <a:lumOff val="-4754"/>
              <a:alphaOff val="0"/>
            </a:schemeClr>
          </a:effectRef>
          <a:fontRef idx="minor">
            <a:schemeClr val="lt1"/>
          </a:fontRef>
        </p:style>
        <p:txBody>
          <a:bodyPr spcFirstLastPara="0" vert="horz" wrap="square" lIns="291259" tIns="20175" rIns="291259" bIns="20175" numCol="1" spcCol="1270" anchor="ctr" anchorCtr="0">
            <a:noAutofit/>
          </a:bodyPr>
          <a:lstStyle/>
          <a:p>
            <a:pPr marL="0" lvl="0" indent="0" algn="l" defTabSz="6223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Analyse their needs and/or the nature and level of any risk and harm being suffered by the child, including where harm or risk of harm is from outside the home</a:t>
            </a:r>
          </a:p>
        </p:txBody>
      </p:sp>
      <p:sp>
        <p:nvSpPr>
          <p:cNvPr id="14" name="Rectangle 13">
            <a:extLst>
              <a:ext uri="{FF2B5EF4-FFF2-40B4-BE49-F238E27FC236}">
                <a16:creationId xmlns:a16="http://schemas.microsoft.com/office/drawing/2014/main" id="{DAEA3961-685F-78F9-7193-4BEFCB3119C3}"/>
              </a:ext>
            </a:extLst>
          </p:cNvPr>
          <p:cNvSpPr/>
          <p:nvPr/>
        </p:nvSpPr>
        <p:spPr>
          <a:xfrm>
            <a:off x="330506" y="4593767"/>
            <a:ext cx="11655846" cy="428758"/>
          </a:xfrm>
          <a:prstGeom prst="rect">
            <a:avLst/>
          </a:prstGeom>
        </p:spPr>
        <p:style>
          <a:lnRef idx="2">
            <a:schemeClr val="accent2">
              <a:hueOff val="5870509"/>
              <a:satOff val="-17864"/>
              <a:lumOff val="-950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572B5BED-9068-6FEC-D136-08990C90888F}"/>
              </a:ext>
            </a:extLst>
          </p:cNvPr>
          <p:cNvSpPr/>
          <p:nvPr/>
        </p:nvSpPr>
        <p:spPr>
          <a:xfrm>
            <a:off x="913298" y="4434513"/>
            <a:ext cx="9651878" cy="588012"/>
          </a:xfrm>
          <a:custGeom>
            <a:avLst/>
            <a:gdLst>
              <a:gd name="connsiteX0" fmla="*/ 0 w 7171980"/>
              <a:gd name="connsiteY0" fmla="*/ 68881 h 413280"/>
              <a:gd name="connsiteX1" fmla="*/ 68881 w 7171980"/>
              <a:gd name="connsiteY1" fmla="*/ 0 h 413280"/>
              <a:gd name="connsiteX2" fmla="*/ 7103099 w 7171980"/>
              <a:gd name="connsiteY2" fmla="*/ 0 h 413280"/>
              <a:gd name="connsiteX3" fmla="*/ 7171980 w 7171980"/>
              <a:gd name="connsiteY3" fmla="*/ 68881 h 413280"/>
              <a:gd name="connsiteX4" fmla="*/ 7171980 w 7171980"/>
              <a:gd name="connsiteY4" fmla="*/ 344399 h 413280"/>
              <a:gd name="connsiteX5" fmla="*/ 7103099 w 7171980"/>
              <a:gd name="connsiteY5" fmla="*/ 413280 h 413280"/>
              <a:gd name="connsiteX6" fmla="*/ 68881 w 7171980"/>
              <a:gd name="connsiteY6" fmla="*/ 413280 h 413280"/>
              <a:gd name="connsiteX7" fmla="*/ 0 w 7171980"/>
              <a:gd name="connsiteY7" fmla="*/ 344399 h 413280"/>
              <a:gd name="connsiteX8" fmla="*/ 0 w 71719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1980" h="413280">
                <a:moveTo>
                  <a:pt x="0" y="68881"/>
                </a:moveTo>
                <a:cubicBezTo>
                  <a:pt x="0" y="30839"/>
                  <a:pt x="30839" y="0"/>
                  <a:pt x="68881" y="0"/>
                </a:cubicBezTo>
                <a:lnTo>
                  <a:pt x="7103099" y="0"/>
                </a:lnTo>
                <a:cubicBezTo>
                  <a:pt x="7141141" y="0"/>
                  <a:pt x="7171980" y="30839"/>
                  <a:pt x="7171980" y="68881"/>
                </a:cubicBezTo>
                <a:lnTo>
                  <a:pt x="7171980" y="344399"/>
                </a:lnTo>
                <a:cubicBezTo>
                  <a:pt x="7171980" y="382441"/>
                  <a:pt x="7141141" y="413280"/>
                  <a:pt x="7103099" y="413280"/>
                </a:cubicBezTo>
                <a:lnTo>
                  <a:pt x="68881" y="413280"/>
                </a:lnTo>
                <a:cubicBezTo>
                  <a:pt x="30839" y="413280"/>
                  <a:pt x="0" y="382441"/>
                  <a:pt x="0" y="344399"/>
                </a:cubicBezTo>
                <a:lnTo>
                  <a:pt x="0" y="68881"/>
                </a:lnTo>
                <a:close/>
              </a:path>
            </a:pathLst>
          </a:custGeom>
        </p:spPr>
        <p:style>
          <a:lnRef idx="2">
            <a:schemeClr val="lt1">
              <a:hueOff val="0"/>
              <a:satOff val="0"/>
              <a:lumOff val="0"/>
              <a:alphaOff val="0"/>
            </a:schemeClr>
          </a:lnRef>
          <a:fillRef idx="1">
            <a:schemeClr val="accent2">
              <a:hueOff val="5870509"/>
              <a:satOff val="-17864"/>
              <a:lumOff val="-9509"/>
              <a:alphaOff val="0"/>
            </a:schemeClr>
          </a:fillRef>
          <a:effectRef idx="0">
            <a:schemeClr val="accent2">
              <a:hueOff val="5870509"/>
              <a:satOff val="-17864"/>
              <a:lumOff val="-9509"/>
              <a:alphaOff val="0"/>
            </a:schemeClr>
          </a:effectRef>
          <a:fontRef idx="minor">
            <a:schemeClr val="lt1"/>
          </a:fontRef>
        </p:style>
        <p:txBody>
          <a:bodyPr spcFirstLastPara="0" vert="horz" wrap="square" lIns="291259" tIns="20175" rIns="291259" bIns="20175" numCol="1" spcCol="1270" anchor="ctr" anchorCtr="0">
            <a:noAutofit/>
          </a:bodyPr>
          <a:lstStyle/>
          <a:p>
            <a:pPr marL="0" lvl="0" indent="0" algn="l" defTabSz="6223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decide whether the child is a child in need (section 17) or is suffering or likely to suffer significant harm (section 47)</a:t>
            </a:r>
          </a:p>
        </p:txBody>
      </p:sp>
      <p:sp>
        <p:nvSpPr>
          <p:cNvPr id="16" name="Rectangle 15">
            <a:extLst>
              <a:ext uri="{FF2B5EF4-FFF2-40B4-BE49-F238E27FC236}">
                <a16:creationId xmlns:a16="http://schemas.microsoft.com/office/drawing/2014/main" id="{7D130F9D-78BF-0DEF-5E9E-2E83B9A1FDF6}"/>
              </a:ext>
            </a:extLst>
          </p:cNvPr>
          <p:cNvSpPr/>
          <p:nvPr/>
        </p:nvSpPr>
        <p:spPr>
          <a:xfrm>
            <a:off x="330506" y="5365531"/>
            <a:ext cx="11655846" cy="428758"/>
          </a:xfrm>
          <a:prstGeom prst="rect">
            <a:avLst/>
          </a:prstGeom>
        </p:spPr>
        <p:style>
          <a:lnRef idx="2">
            <a:schemeClr val="accent2">
              <a:hueOff val="8805764"/>
              <a:satOff val="-26796"/>
              <a:lumOff val="-1426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9633CC44-E53B-04AD-3B10-F8D19340BDE4}"/>
              </a:ext>
            </a:extLst>
          </p:cNvPr>
          <p:cNvSpPr/>
          <p:nvPr/>
        </p:nvSpPr>
        <p:spPr>
          <a:xfrm>
            <a:off x="913298" y="5212404"/>
            <a:ext cx="9651878" cy="618631"/>
          </a:xfrm>
          <a:custGeom>
            <a:avLst/>
            <a:gdLst>
              <a:gd name="connsiteX0" fmla="*/ 0 w 7171980"/>
              <a:gd name="connsiteY0" fmla="*/ 68881 h 413280"/>
              <a:gd name="connsiteX1" fmla="*/ 68881 w 7171980"/>
              <a:gd name="connsiteY1" fmla="*/ 0 h 413280"/>
              <a:gd name="connsiteX2" fmla="*/ 7103099 w 7171980"/>
              <a:gd name="connsiteY2" fmla="*/ 0 h 413280"/>
              <a:gd name="connsiteX3" fmla="*/ 7171980 w 7171980"/>
              <a:gd name="connsiteY3" fmla="*/ 68881 h 413280"/>
              <a:gd name="connsiteX4" fmla="*/ 7171980 w 7171980"/>
              <a:gd name="connsiteY4" fmla="*/ 344399 h 413280"/>
              <a:gd name="connsiteX5" fmla="*/ 7103099 w 7171980"/>
              <a:gd name="connsiteY5" fmla="*/ 413280 h 413280"/>
              <a:gd name="connsiteX6" fmla="*/ 68881 w 7171980"/>
              <a:gd name="connsiteY6" fmla="*/ 413280 h 413280"/>
              <a:gd name="connsiteX7" fmla="*/ 0 w 7171980"/>
              <a:gd name="connsiteY7" fmla="*/ 344399 h 413280"/>
              <a:gd name="connsiteX8" fmla="*/ 0 w 71719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1980" h="413280">
                <a:moveTo>
                  <a:pt x="0" y="68881"/>
                </a:moveTo>
                <a:cubicBezTo>
                  <a:pt x="0" y="30839"/>
                  <a:pt x="30839" y="0"/>
                  <a:pt x="68881" y="0"/>
                </a:cubicBezTo>
                <a:lnTo>
                  <a:pt x="7103099" y="0"/>
                </a:lnTo>
                <a:cubicBezTo>
                  <a:pt x="7141141" y="0"/>
                  <a:pt x="7171980" y="30839"/>
                  <a:pt x="7171980" y="68881"/>
                </a:cubicBezTo>
                <a:lnTo>
                  <a:pt x="7171980" y="344399"/>
                </a:lnTo>
                <a:cubicBezTo>
                  <a:pt x="7171980" y="382441"/>
                  <a:pt x="7141141" y="413280"/>
                  <a:pt x="7103099" y="413280"/>
                </a:cubicBezTo>
                <a:lnTo>
                  <a:pt x="68881" y="413280"/>
                </a:lnTo>
                <a:cubicBezTo>
                  <a:pt x="30839" y="413280"/>
                  <a:pt x="0" y="382441"/>
                  <a:pt x="0" y="344399"/>
                </a:cubicBezTo>
                <a:lnTo>
                  <a:pt x="0" y="68881"/>
                </a:lnTo>
                <a:close/>
              </a:path>
            </a:pathLst>
          </a:custGeom>
        </p:spPr>
        <p:style>
          <a:lnRef idx="2">
            <a:schemeClr val="lt1">
              <a:hueOff val="0"/>
              <a:satOff val="0"/>
              <a:lumOff val="0"/>
              <a:alphaOff val="0"/>
            </a:schemeClr>
          </a:lnRef>
          <a:fillRef idx="1">
            <a:schemeClr val="accent2">
              <a:hueOff val="8805764"/>
              <a:satOff val="-26796"/>
              <a:lumOff val="-14263"/>
              <a:alphaOff val="0"/>
            </a:schemeClr>
          </a:fillRef>
          <a:effectRef idx="0">
            <a:schemeClr val="accent2">
              <a:hueOff val="8805764"/>
              <a:satOff val="-26796"/>
              <a:lumOff val="-14263"/>
              <a:alphaOff val="0"/>
            </a:schemeClr>
          </a:effectRef>
          <a:fontRef idx="minor">
            <a:schemeClr val="lt1"/>
          </a:fontRef>
        </p:style>
        <p:txBody>
          <a:bodyPr spcFirstLastPara="0" vert="horz" wrap="square" lIns="291259" tIns="20175" rIns="291259" bIns="20175" numCol="1" spcCol="1270" anchor="ctr" anchorCtr="0">
            <a:noAutofit/>
          </a:bodyPr>
          <a:lstStyle/>
          <a:p>
            <a:pPr marL="0" lvl="0" indent="0" algn="l" defTabSz="6223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provide support to address those needs to improve the child’s outcomes and welfare and where necessary to make them safe</a:t>
            </a:r>
          </a:p>
        </p:txBody>
      </p:sp>
      <p:sp>
        <p:nvSpPr>
          <p:cNvPr id="18" name="Rectangle 17">
            <a:extLst>
              <a:ext uri="{FF2B5EF4-FFF2-40B4-BE49-F238E27FC236}">
                <a16:creationId xmlns:a16="http://schemas.microsoft.com/office/drawing/2014/main" id="{2F859D26-1DE9-A3DA-47B7-5145D6691BFF}"/>
              </a:ext>
            </a:extLst>
          </p:cNvPr>
          <p:cNvSpPr/>
          <p:nvPr/>
        </p:nvSpPr>
        <p:spPr>
          <a:xfrm>
            <a:off x="330506" y="6137295"/>
            <a:ext cx="11655846" cy="428758"/>
          </a:xfrm>
          <a:prstGeom prst="rect">
            <a:avLst/>
          </a:prstGeom>
        </p:spPr>
        <p:style>
          <a:lnRef idx="2">
            <a:schemeClr val="accent2">
              <a:hueOff val="11741017"/>
              <a:satOff val="-35728"/>
              <a:lumOff val="-1901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AE8B1D34-2D7C-6862-8C7E-3CB9ABACE70B}"/>
              </a:ext>
            </a:extLst>
          </p:cNvPr>
          <p:cNvSpPr/>
          <p:nvPr/>
        </p:nvSpPr>
        <p:spPr>
          <a:xfrm>
            <a:off x="913298" y="5947415"/>
            <a:ext cx="9651878" cy="502259"/>
          </a:xfrm>
          <a:custGeom>
            <a:avLst/>
            <a:gdLst>
              <a:gd name="connsiteX0" fmla="*/ 0 w 7171980"/>
              <a:gd name="connsiteY0" fmla="*/ 68881 h 413280"/>
              <a:gd name="connsiteX1" fmla="*/ 68881 w 7171980"/>
              <a:gd name="connsiteY1" fmla="*/ 0 h 413280"/>
              <a:gd name="connsiteX2" fmla="*/ 7103099 w 7171980"/>
              <a:gd name="connsiteY2" fmla="*/ 0 h 413280"/>
              <a:gd name="connsiteX3" fmla="*/ 7171980 w 7171980"/>
              <a:gd name="connsiteY3" fmla="*/ 68881 h 413280"/>
              <a:gd name="connsiteX4" fmla="*/ 7171980 w 7171980"/>
              <a:gd name="connsiteY4" fmla="*/ 344399 h 413280"/>
              <a:gd name="connsiteX5" fmla="*/ 7103099 w 7171980"/>
              <a:gd name="connsiteY5" fmla="*/ 413280 h 413280"/>
              <a:gd name="connsiteX6" fmla="*/ 68881 w 7171980"/>
              <a:gd name="connsiteY6" fmla="*/ 413280 h 413280"/>
              <a:gd name="connsiteX7" fmla="*/ 0 w 7171980"/>
              <a:gd name="connsiteY7" fmla="*/ 344399 h 413280"/>
              <a:gd name="connsiteX8" fmla="*/ 0 w 71719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1980" h="413280">
                <a:moveTo>
                  <a:pt x="0" y="68881"/>
                </a:moveTo>
                <a:cubicBezTo>
                  <a:pt x="0" y="30839"/>
                  <a:pt x="30839" y="0"/>
                  <a:pt x="68881" y="0"/>
                </a:cubicBezTo>
                <a:lnTo>
                  <a:pt x="7103099" y="0"/>
                </a:lnTo>
                <a:cubicBezTo>
                  <a:pt x="7141141" y="0"/>
                  <a:pt x="7171980" y="30839"/>
                  <a:pt x="7171980" y="68881"/>
                </a:cubicBezTo>
                <a:lnTo>
                  <a:pt x="7171980" y="344399"/>
                </a:lnTo>
                <a:cubicBezTo>
                  <a:pt x="7171980" y="382441"/>
                  <a:pt x="7141141" y="413280"/>
                  <a:pt x="7103099" y="413280"/>
                </a:cubicBezTo>
                <a:lnTo>
                  <a:pt x="68881" y="413280"/>
                </a:lnTo>
                <a:cubicBezTo>
                  <a:pt x="30839" y="413280"/>
                  <a:pt x="0" y="382441"/>
                  <a:pt x="0" y="344399"/>
                </a:cubicBezTo>
                <a:lnTo>
                  <a:pt x="0" y="68881"/>
                </a:lnTo>
                <a:close/>
              </a:path>
            </a:pathLst>
          </a:custGeom>
          <a:solidFill>
            <a:schemeClr val="bg2"/>
          </a:solidFill>
        </p:spPr>
        <p:style>
          <a:lnRef idx="2">
            <a:schemeClr val="lt1">
              <a:hueOff val="0"/>
              <a:satOff val="0"/>
              <a:lumOff val="0"/>
              <a:alphaOff val="0"/>
            </a:schemeClr>
          </a:lnRef>
          <a:fillRef idx="1">
            <a:schemeClr val="accent2">
              <a:hueOff val="11741017"/>
              <a:satOff val="-35728"/>
              <a:lumOff val="-19018"/>
              <a:alphaOff val="0"/>
            </a:schemeClr>
          </a:fillRef>
          <a:effectRef idx="0">
            <a:schemeClr val="accent2">
              <a:hueOff val="11741017"/>
              <a:satOff val="-35728"/>
              <a:lumOff val="-19018"/>
              <a:alphaOff val="0"/>
            </a:schemeClr>
          </a:effectRef>
          <a:fontRef idx="minor">
            <a:schemeClr val="lt1"/>
          </a:fontRef>
        </p:style>
        <p:txBody>
          <a:bodyPr spcFirstLastPara="0" vert="horz" wrap="square" lIns="291259" tIns="20175" rIns="291259" bIns="20175" numCol="1" spcCol="1270" anchor="ctr" anchorCtr="0">
            <a:noAutofit/>
          </a:bodyPr>
          <a:lstStyle/>
          <a:p>
            <a:pPr marL="0" lvl="0" indent="0" algn="l" defTabSz="6223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identify support from within the family network</a:t>
            </a:r>
          </a:p>
        </p:txBody>
      </p:sp>
    </p:spTree>
    <p:extLst>
      <p:ext uri="{BB962C8B-B14F-4D97-AF65-F5344CB8AC3E}">
        <p14:creationId xmlns:p14="http://schemas.microsoft.com/office/powerpoint/2010/main" val="423246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fade">
                                      <p:cBhvr>
                                        <p:cTn id="39" dur="500"/>
                                        <p:tgtEl>
                                          <p:spTgt spid="1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C15DF6-7B10-4152-38E3-E096BA477A31}"/>
              </a:ext>
            </a:extLst>
          </p:cNvPr>
          <p:cNvSpPr>
            <a:spLocks noGrp="1"/>
          </p:cNvSpPr>
          <p:nvPr>
            <p:ph type="dt" sz="half" idx="10"/>
          </p:nvPr>
        </p:nvSpPr>
        <p:spPr/>
        <p:txBody>
          <a:bodyPr/>
          <a:lstStyle/>
          <a:p>
            <a:pPr rtl="0"/>
            <a:fld id="{9810D8F2-8D2A-4C9E-B365-5226BD243E7E}" type="datetime1">
              <a:rPr lang="en-GB" noProof="0" smtClean="0"/>
              <a:t>02/10/2024</a:t>
            </a:fld>
            <a:endParaRPr lang="en-GB" noProof="0" dirty="0"/>
          </a:p>
        </p:txBody>
      </p:sp>
      <p:sp>
        <p:nvSpPr>
          <p:cNvPr id="3" name="Footer Placeholder 2">
            <a:extLst>
              <a:ext uri="{FF2B5EF4-FFF2-40B4-BE49-F238E27FC236}">
                <a16:creationId xmlns:a16="http://schemas.microsoft.com/office/drawing/2014/main" id="{C31FBACA-93B5-EDF0-E83D-A921B3C31E5E}"/>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31DB8FB4-96EA-1AE5-DCF3-9CDF05377B60}"/>
              </a:ext>
            </a:extLst>
          </p:cNvPr>
          <p:cNvSpPr>
            <a:spLocks noGrp="1"/>
          </p:cNvSpPr>
          <p:nvPr>
            <p:ph type="sldNum" sz="quarter" idx="12"/>
          </p:nvPr>
        </p:nvSpPr>
        <p:spPr/>
        <p:txBody>
          <a:bodyPr/>
          <a:lstStyle/>
          <a:p>
            <a:pPr rtl="0"/>
            <a:fld id="{4950F5D8-22E1-4015-8661-E5B1FD28C2DE}" type="slidenum">
              <a:rPr lang="en-GB" noProof="0" smtClean="0"/>
              <a:t>19</a:t>
            </a:fld>
            <a:endParaRPr lang="en-GB" noProof="0" dirty="0"/>
          </a:p>
        </p:txBody>
      </p:sp>
      <p:pic>
        <p:nvPicPr>
          <p:cNvPr id="5" name="Online Media 4" title="The Suffolk Multi Agency Safeguarding Hub (MASH) referral process">
            <a:hlinkClick r:id="" action="ppaction://media"/>
            <a:extLst>
              <a:ext uri="{FF2B5EF4-FFF2-40B4-BE49-F238E27FC236}">
                <a16:creationId xmlns:a16="http://schemas.microsoft.com/office/drawing/2014/main" id="{A5BE404D-C36D-2783-1AD4-F51D2921414A}"/>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418619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4">
            <a:extLst>
              <a:ext uri="{FF2B5EF4-FFF2-40B4-BE49-F238E27FC236}">
                <a16:creationId xmlns:a16="http://schemas.microsoft.com/office/drawing/2014/main" id="{8D20EE6F-9BB5-3AD7-5F7C-C7383AD380E3}"/>
              </a:ext>
            </a:extLst>
          </p:cNvPr>
          <p:cNvSpPr>
            <a:spLocks noGrp="1"/>
          </p:cNvSpPr>
          <p:nvPr>
            <p:ph type="title"/>
          </p:nvPr>
        </p:nvSpPr>
        <p:spPr>
          <a:xfrm>
            <a:off x="3289081" y="38893"/>
            <a:ext cx="7956222" cy="1325563"/>
          </a:xfrm>
        </p:spPr>
        <p:txBody>
          <a:bodyPr>
            <a:normAutofit/>
          </a:bodyPr>
          <a:lstStyle/>
          <a:p>
            <a:r>
              <a:rPr lang="en-US" sz="3600" dirty="0">
                <a:latin typeface="Arial" panose="020B0604020202020204" pitchFamily="34" charset="0"/>
                <a:cs typeface="Arial" panose="020B0604020202020204" pitchFamily="34" charset="0"/>
              </a:rPr>
              <a:t>Assessment Framework</a:t>
            </a:r>
          </a:p>
        </p:txBody>
      </p:sp>
      <p:sp>
        <p:nvSpPr>
          <p:cNvPr id="19" name="Text Placeholder 5">
            <a:extLst>
              <a:ext uri="{FF2B5EF4-FFF2-40B4-BE49-F238E27FC236}">
                <a16:creationId xmlns:a16="http://schemas.microsoft.com/office/drawing/2014/main" id="{F52E701B-3ECC-D169-786E-A3857F59E832}"/>
              </a:ext>
            </a:extLst>
          </p:cNvPr>
          <p:cNvSpPr>
            <a:spLocks noGrp="1"/>
          </p:cNvSpPr>
          <p:nvPr>
            <p:ph idx="1"/>
          </p:nvPr>
        </p:nvSpPr>
        <p:spPr>
          <a:xfrm>
            <a:off x="434740" y="1779801"/>
            <a:ext cx="5397649" cy="4376524"/>
          </a:xfrm>
          <a:solidFill>
            <a:schemeClr val="bg1"/>
          </a:solidFill>
        </p:spPr>
        <p:txBody>
          <a:bodyPr>
            <a:normAutofit/>
          </a:bodyPr>
          <a:lstStyle/>
          <a:p>
            <a:pPr marL="0" indent="0">
              <a:buNone/>
            </a:pPr>
            <a:r>
              <a:rPr lang="en-GB" sz="1800" dirty="0">
                <a:latin typeface="Arial" panose="020B0604020202020204" pitchFamily="34" charset="0"/>
                <a:cs typeface="Arial" panose="020B0604020202020204" pitchFamily="34" charset="0"/>
              </a:rPr>
              <a:t>Research has shown that taking a systematic approach to enquiries using a conceptual model is the best way to deliver a comprehensive assessment for all children. An example of such a model is set out in figure 1. It investigates three domains: </a:t>
            </a:r>
          </a:p>
          <a:p>
            <a:pPr lvl="1"/>
            <a:r>
              <a:rPr lang="en-GB" sz="1800" dirty="0">
                <a:latin typeface="Arial" panose="020B0604020202020204" pitchFamily="34" charset="0"/>
                <a:cs typeface="Arial" panose="020B0604020202020204" pitchFamily="34" charset="0"/>
              </a:rPr>
              <a:t>the child’s developmental needs </a:t>
            </a:r>
          </a:p>
          <a:p>
            <a:pPr lvl="1"/>
            <a:r>
              <a:rPr lang="en-GB" sz="1800" dirty="0">
                <a:latin typeface="Arial" panose="020B0604020202020204" pitchFamily="34" charset="0"/>
                <a:cs typeface="Arial" panose="020B0604020202020204" pitchFamily="34" charset="0"/>
              </a:rPr>
              <a:t>the capacity of parents or carers (resident and non-resident) and any other adults living in the household to respond to those needs</a:t>
            </a:r>
          </a:p>
          <a:p>
            <a:pPr lvl="1"/>
            <a:r>
              <a:rPr lang="en-GB" sz="1800" dirty="0">
                <a:latin typeface="Arial" panose="020B0604020202020204" pitchFamily="34" charset="0"/>
                <a:cs typeface="Arial" panose="020B0604020202020204" pitchFamily="34" charset="0"/>
              </a:rPr>
              <a:t> the impact and influence of the family network and any other adults living in the household as well as community and environmental circumstances</a:t>
            </a:r>
          </a:p>
        </p:txBody>
      </p:sp>
      <p:sp>
        <p:nvSpPr>
          <p:cNvPr id="5" name="Slide Number Placeholder 4">
            <a:extLst>
              <a:ext uri="{FF2B5EF4-FFF2-40B4-BE49-F238E27FC236}">
                <a16:creationId xmlns:a16="http://schemas.microsoft.com/office/drawing/2014/main" id="{96CDA57D-BAE9-C68F-A445-BBEB38787E08}"/>
              </a:ext>
            </a:extLst>
          </p:cNvPr>
          <p:cNvSpPr>
            <a:spLocks noGrp="1"/>
          </p:cNvSpPr>
          <p:nvPr>
            <p:ph type="sldNum" sz="quarter" idx="4294967295"/>
          </p:nvPr>
        </p:nvSpPr>
        <p:spPr>
          <a:xfrm>
            <a:off x="0" y="6156325"/>
            <a:ext cx="457200" cy="184150"/>
          </a:xfrm>
        </p:spPr>
        <p:txBody>
          <a:bodyPr anchor="b">
            <a:normAutofit fontScale="40000" lnSpcReduction="20000"/>
          </a:bodyPr>
          <a:lstStyle/>
          <a:p>
            <a:pPr rtl="0">
              <a:spcAft>
                <a:spcPts val="600"/>
              </a:spcAft>
            </a:pPr>
            <a:fld id="{4950F5D8-22E1-4015-8661-E5B1FD28C2DE}" type="slidenum">
              <a:rPr lang="en-GB" noProof="0" smtClean="0"/>
              <a:pPr rtl="0">
                <a:spcAft>
                  <a:spcPts val="600"/>
                </a:spcAft>
              </a:pPr>
              <a:t>20</a:t>
            </a:fld>
            <a:endParaRPr lang="en-GB" noProof="0"/>
          </a:p>
        </p:txBody>
      </p:sp>
      <p:pic>
        <p:nvPicPr>
          <p:cNvPr id="8" name="Picture 7">
            <a:extLst>
              <a:ext uri="{FF2B5EF4-FFF2-40B4-BE49-F238E27FC236}">
                <a16:creationId xmlns:a16="http://schemas.microsoft.com/office/drawing/2014/main" id="{96D26195-EA69-A583-4D21-5D2B1F317E92}"/>
              </a:ext>
            </a:extLst>
          </p:cNvPr>
          <p:cNvPicPr>
            <a:picLocks noChangeAspect="1"/>
          </p:cNvPicPr>
          <p:nvPr/>
        </p:nvPicPr>
        <p:blipFill>
          <a:blip r:embed="rId3"/>
          <a:stretch>
            <a:fillRect/>
          </a:stretch>
        </p:blipFill>
        <p:spPr>
          <a:xfrm>
            <a:off x="6043296" y="936625"/>
            <a:ext cx="5857831" cy="5403850"/>
          </a:xfrm>
          <a:prstGeom prst="rect">
            <a:avLst/>
          </a:prstGeom>
          <a:noFill/>
        </p:spPr>
      </p:pic>
    </p:spTree>
    <p:extLst>
      <p:ext uri="{BB962C8B-B14F-4D97-AF65-F5344CB8AC3E}">
        <p14:creationId xmlns:p14="http://schemas.microsoft.com/office/powerpoint/2010/main" val="412725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fade">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F3E367-485D-0DD7-B761-1F8D303D52BB}"/>
              </a:ext>
            </a:extLst>
          </p:cNvPr>
          <p:cNvSpPr>
            <a:spLocks noGrp="1"/>
          </p:cNvSpPr>
          <p:nvPr>
            <p:ph type="title"/>
          </p:nvPr>
        </p:nvSpPr>
        <p:spPr>
          <a:xfrm>
            <a:off x="358219" y="285374"/>
            <a:ext cx="11481847" cy="798116"/>
          </a:xfrm>
        </p:spPr>
        <p:txBody>
          <a:bodyPr anchor="b">
            <a:normAutofit/>
          </a:bodyPr>
          <a:lstStyle/>
          <a:p>
            <a:r>
              <a:rPr lang="en-GB" dirty="0">
                <a:latin typeface="Arial" panose="020B0604020202020204" pitchFamily="34" charset="0"/>
                <a:cs typeface="Arial" panose="020B0604020202020204" pitchFamily="34" charset="0"/>
              </a:rPr>
              <a:t>Activity </a:t>
            </a:r>
          </a:p>
        </p:txBody>
      </p:sp>
      <p:pic>
        <p:nvPicPr>
          <p:cNvPr id="9" name="Picture Placeholder 8">
            <a:extLst>
              <a:ext uri="{FF2B5EF4-FFF2-40B4-BE49-F238E27FC236}">
                <a16:creationId xmlns:a16="http://schemas.microsoft.com/office/drawing/2014/main" id="{FE0E4688-A30E-A1FE-F4F1-F4E943213770}"/>
              </a:ext>
            </a:extLst>
          </p:cNvPr>
          <p:cNvPicPr>
            <a:picLocks noGrp="1" noChangeAspect="1"/>
          </p:cNvPicPr>
          <p:nvPr>
            <p:ph idx="1"/>
          </p:nvPr>
        </p:nvPicPr>
        <p:blipFill>
          <a:blip r:embed="rId2"/>
          <a:stretch/>
        </p:blipFill>
        <p:spPr>
          <a:xfrm>
            <a:off x="6623223" y="101224"/>
            <a:ext cx="4648162" cy="5673286"/>
          </a:xfrm>
          <a:noFill/>
        </p:spPr>
      </p:pic>
      <p:sp>
        <p:nvSpPr>
          <p:cNvPr id="4" name="Slide Number Placeholder 3">
            <a:extLst>
              <a:ext uri="{FF2B5EF4-FFF2-40B4-BE49-F238E27FC236}">
                <a16:creationId xmlns:a16="http://schemas.microsoft.com/office/drawing/2014/main" id="{69656B63-3FDB-52CF-5CCC-E7433EF46CDC}"/>
              </a:ext>
            </a:extLst>
          </p:cNvPr>
          <p:cNvSpPr>
            <a:spLocks noGrp="1"/>
          </p:cNvSpPr>
          <p:nvPr>
            <p:ph type="sldNum" sz="quarter" idx="4294967295"/>
          </p:nvPr>
        </p:nvSpPr>
        <p:spPr>
          <a:xfrm>
            <a:off x="0" y="6156325"/>
            <a:ext cx="457200" cy="184150"/>
          </a:xfrm>
        </p:spPr>
        <p:txBody>
          <a:bodyPr anchor="b">
            <a:normAutofit fontScale="40000" lnSpcReduction="20000"/>
          </a:bodyPr>
          <a:lstStyle/>
          <a:p>
            <a:pPr rtl="0">
              <a:spcAft>
                <a:spcPts val="600"/>
              </a:spcAft>
            </a:pPr>
            <a:fld id="{4950F5D8-22E1-4015-8661-E5B1FD28C2DE}" type="slidenum">
              <a:rPr lang="en-GB" noProof="0" smtClean="0"/>
              <a:pPr rtl="0">
                <a:spcAft>
                  <a:spcPts val="600"/>
                </a:spcAft>
              </a:pPr>
              <a:t>21</a:t>
            </a:fld>
            <a:endParaRPr lang="en-GB" noProof="0"/>
          </a:p>
        </p:txBody>
      </p:sp>
      <p:sp>
        <p:nvSpPr>
          <p:cNvPr id="6" name="Text Placeholder 5">
            <a:extLst>
              <a:ext uri="{FF2B5EF4-FFF2-40B4-BE49-F238E27FC236}">
                <a16:creationId xmlns:a16="http://schemas.microsoft.com/office/drawing/2014/main" id="{BEB25BE4-4354-EE2A-B580-BDA6491553F3}"/>
              </a:ext>
            </a:extLst>
          </p:cNvPr>
          <p:cNvSpPr>
            <a:spLocks noGrp="1"/>
          </p:cNvSpPr>
          <p:nvPr>
            <p:ph type="body" sz="half" idx="4294967295"/>
          </p:nvPr>
        </p:nvSpPr>
        <p:spPr>
          <a:xfrm>
            <a:off x="1065815" y="1149350"/>
            <a:ext cx="5557408" cy="4711700"/>
          </a:xfrm>
        </p:spPr>
        <p:txBody>
          <a:bodyPr>
            <a:normAutofit/>
          </a:bodyPr>
          <a:lstStyle/>
          <a:p>
            <a:pPr marL="0" indent="0">
              <a:buNone/>
            </a:pPr>
            <a:r>
              <a:rPr lang="en-GB" sz="2000" dirty="0">
                <a:latin typeface="Arial" panose="020B0604020202020204" pitchFamily="34" charset="0"/>
                <a:cs typeface="Arial" panose="020B0604020202020204" pitchFamily="34" charset="0"/>
              </a:rPr>
              <a:t>Look at the Working Together to Safeguard Children 2023 statutory guidance.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Find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Flow chart 1 on page 76,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Flow chart 3 on page 102,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Flow Chart 4 on page 103.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Explore the process of assessment after a referral on flow chart 1, consult the other flow charts referred to. Does the flow correspond with your chosen case?</a:t>
            </a:r>
          </a:p>
        </p:txBody>
      </p:sp>
    </p:spTree>
    <p:extLst>
      <p:ext uri="{BB962C8B-B14F-4D97-AF65-F5344CB8AC3E}">
        <p14:creationId xmlns:p14="http://schemas.microsoft.com/office/powerpoint/2010/main" val="1027013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39412689-84A4-4618-8A56-056B7B0E5C81}"/>
              </a:ext>
            </a:extLst>
          </p:cNvPr>
          <p:cNvSpPr>
            <a:spLocks noGrp="1"/>
          </p:cNvSpPr>
          <p:nvPr>
            <p:ph type="sldNum" sz="quarter" idx="4294967295"/>
          </p:nvPr>
        </p:nvSpPr>
        <p:spPr>
          <a:xfrm>
            <a:off x="0" y="0"/>
            <a:ext cx="0" cy="0"/>
          </a:xfrm>
        </p:spPr>
        <p:txBody>
          <a:bodyPr rtlCol="0"/>
          <a:lstStyle/>
          <a:p>
            <a:pPr rtl="0"/>
            <a:fld id="{4950F5D8-22E1-4015-8661-E5B1FD28C2DE}" type="slidenum">
              <a:rPr lang="en-GB" smtClean="0"/>
              <a:pPr rtl="0"/>
              <a:t>22</a:t>
            </a:fld>
            <a:endParaRPr lang="en-GB" dirty="0"/>
          </a:p>
        </p:txBody>
      </p:sp>
      <p:pic>
        <p:nvPicPr>
          <p:cNvPr id="2" name="Picture 1" descr="A close up of black text&#10;&#10;Description automatically generated">
            <a:extLst>
              <a:ext uri="{FF2B5EF4-FFF2-40B4-BE49-F238E27FC236}">
                <a16:creationId xmlns:a16="http://schemas.microsoft.com/office/drawing/2014/main" id="{4D970678-A411-16EB-A929-FEA7EF2E5C56}"/>
              </a:ext>
            </a:extLst>
          </p:cNvPr>
          <p:cNvPicPr>
            <a:picLocks noChangeAspect="1"/>
          </p:cNvPicPr>
          <p:nvPr/>
        </p:nvPicPr>
        <p:blipFill>
          <a:blip r:embed="rId3"/>
          <a:stretch>
            <a:fillRect/>
          </a:stretch>
        </p:blipFill>
        <p:spPr>
          <a:xfrm>
            <a:off x="604266" y="5806249"/>
            <a:ext cx="2095500" cy="695325"/>
          </a:xfrm>
          <a:prstGeom prst="rect">
            <a:avLst/>
          </a:prstGeom>
        </p:spPr>
      </p:pic>
      <p:sp>
        <p:nvSpPr>
          <p:cNvPr id="12" name="TextBox 11">
            <a:extLst>
              <a:ext uri="{FF2B5EF4-FFF2-40B4-BE49-F238E27FC236}">
                <a16:creationId xmlns:a16="http://schemas.microsoft.com/office/drawing/2014/main" id="{EDE7953E-7EBE-FD3C-D397-6350FE0062DA}"/>
              </a:ext>
            </a:extLst>
          </p:cNvPr>
          <p:cNvSpPr txBox="1"/>
          <p:nvPr/>
        </p:nvSpPr>
        <p:spPr>
          <a:xfrm>
            <a:off x="838201" y="499122"/>
            <a:ext cx="10270066" cy="4651979"/>
          </a:xfrm>
          <a:prstGeom prst="rect">
            <a:avLst/>
          </a:prstGeom>
          <a:solidFill>
            <a:schemeClr val="accent1">
              <a:lumMod val="75000"/>
              <a:lumOff val="25000"/>
            </a:schemeClr>
          </a:solid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Use the remainder of the session to work as a group on your component 1 discussion preparation. </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By the end of the session today: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are in a group </a:t>
            </a:r>
            <a:r>
              <a:rPr lang="en-GB" sz="2000" u="sng" dirty="0">
                <a:latin typeface="Arial" panose="020B0604020202020204" pitchFamily="34" charset="0"/>
                <a:cs typeface="Arial" panose="020B0604020202020204" pitchFamily="34" charset="0"/>
              </a:rPr>
              <a:t>and your lecturer is aware of this</a:t>
            </a:r>
            <a:r>
              <a:rPr lang="en-GB" sz="20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as a group you have </a:t>
            </a:r>
            <a:r>
              <a:rPr lang="en-GB" sz="2000" u="sng" dirty="0">
                <a:latin typeface="Arial" panose="020B0604020202020204" pitchFamily="34" charset="0"/>
                <a:cs typeface="Arial" panose="020B0604020202020204" pitchFamily="34" charset="0"/>
              </a:rPr>
              <a:t>chosen one of the five selected cases </a:t>
            </a:r>
            <a:r>
              <a:rPr lang="en-GB" sz="2000" dirty="0">
                <a:latin typeface="Arial" panose="020B0604020202020204" pitchFamily="34" charset="0"/>
                <a:cs typeface="Arial" panose="020B0604020202020204" pitchFamily="34" charset="0"/>
              </a:rPr>
              <a:t>listed on the assignment brief folder.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have listed all of the frontline professionals involved with the case.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have </a:t>
            </a:r>
            <a:r>
              <a:rPr lang="en-GB" sz="2000" u="sng" dirty="0">
                <a:latin typeface="Arial" panose="020B0604020202020204" pitchFamily="34" charset="0"/>
                <a:cs typeface="Arial" panose="020B0604020202020204" pitchFamily="34" charset="0"/>
              </a:rPr>
              <a:t>begun to use </a:t>
            </a:r>
            <a:r>
              <a:rPr lang="en-GB" sz="2000" dirty="0">
                <a:latin typeface="Arial" panose="020B0604020202020204" pitchFamily="34" charset="0"/>
                <a:cs typeface="Arial" panose="020B0604020202020204" pitchFamily="34" charset="0"/>
              </a:rPr>
              <a:t>the ‘Working Together to Safeguard Children 2023 statutory guidance to help you understand the actions taken by staff. </a:t>
            </a:r>
          </a:p>
        </p:txBody>
      </p:sp>
    </p:spTree>
    <p:extLst>
      <p:ext uri="{BB962C8B-B14F-4D97-AF65-F5344CB8AC3E}">
        <p14:creationId xmlns:p14="http://schemas.microsoft.com/office/powerpoint/2010/main" val="1581363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5"/>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3304</TotalTime>
  <Words>4267</Words>
  <Application>Microsoft Office PowerPoint</Application>
  <PresentationFormat>Widescreen</PresentationFormat>
  <Paragraphs>308</Paragraphs>
  <Slides>24</Slides>
  <Notes>21</Notes>
  <HiddenSlides>0</HiddenSlides>
  <MMClips>1</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24</vt:i4>
      </vt:variant>
    </vt:vector>
  </HeadingPairs>
  <TitlesOfParts>
    <vt:vector size="36" baseType="lpstr">
      <vt:lpstr>-apple-system</vt: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What is working in partnership?</vt:lpstr>
      <vt:lpstr>Who are professional working in partnership with?</vt:lpstr>
      <vt:lpstr>Working in partnership with children. </vt:lpstr>
      <vt:lpstr>The child’s voice? </vt:lpstr>
      <vt:lpstr>Working in partnership with parents and carers. </vt:lpstr>
      <vt:lpstr>Working in partnership with parents and carers. </vt:lpstr>
      <vt:lpstr>Working in partnership with parents and carers. </vt:lpstr>
      <vt:lpstr>Working in partnership with parents and carers. </vt:lpstr>
      <vt:lpstr>Working in partnership with parents and carers. </vt:lpstr>
      <vt:lpstr>The parents and carers</vt:lpstr>
      <vt:lpstr>Multi-disciplinary and Multi-agency </vt:lpstr>
      <vt:lpstr>Which agencies? </vt:lpstr>
      <vt:lpstr>Multi-Agencies expectations</vt:lpstr>
      <vt:lpstr>PowerPoint Presentation</vt:lpstr>
      <vt:lpstr>Activity </vt:lpstr>
      <vt:lpstr>Children’s Social Care Assessments </vt:lpstr>
      <vt:lpstr>PowerPoint Presentation</vt:lpstr>
      <vt:lpstr>Assessment Framework</vt:lpstr>
      <vt:lpstr>Activity </vt:lpstr>
      <vt:lpstr>PowerPoint Presentation</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Stewart, Rebecca (Postgraduate Researcher)</cp:lastModifiedBy>
  <cp:revision>770</cp:revision>
  <cp:lastPrinted>2024-09-04T16:35:36Z</cp:lastPrinted>
  <dcterms:created xsi:type="dcterms:W3CDTF">2021-03-09T15:35:42Z</dcterms:created>
  <dcterms:modified xsi:type="dcterms:W3CDTF">2024-10-02T21:45:08Z</dcterms:modified>
</cp:coreProperties>
</file>