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1.xml" ContentType="application/xml"/>
  <Override PartName="/customXml/itemProps1.xml" ContentType="application/vnd.openxmlformats-officedocument.customXmlProperties+xml"/>
  <Override PartName="/customXml/item2.xml" ContentType="application/xml"/>
  <Override PartName="/customXml/_rels/item1.xml.rels" ContentType="application/vnd.openxmlformats-package.relationships+xml"/>
  <Override PartName="/customXml/_rels/item2.xml.rels" ContentType="application/vnd.openxmlformats-package.relationships+xml"/>
  <Override PartName="/customXml/_rels/item3.xml.rels" ContentType="application/vnd.openxmlformats-package.relationships+xml"/>
  <Override PartName="/customXml/itemProps2.xml" ContentType="application/vnd.openxmlformats-officedocument.customXmlProperties+xml"/>
  <Override PartName="/customXml/item3.xml" ContentType="application/xml"/>
  <Override PartName="/customXml/itemProps3.xml" ContentType="application/vnd.openxmlformats-officedocument.customXml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_rels/presentation.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customXml" Target="../customXml/item1.xml"/><Relationship Id="rId5" Type="http://schemas.openxmlformats.org/officeDocument/2006/relationships/customXml" Target="../customXml/item2.xml"/><Relationship Id="rId6" Type="http://schemas.openxmlformats.org/officeDocument/2006/relationships/customXml" Target="../customXml/item3.xml"/><Relationship Id="rId7"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Lst>
  <p:sldIdLst>
    <p:sldId id="256" r:id="rId4"/>
    <p:sldId id="257" r:id="rId5"/>
    <p:sldId id="258" r:id="rId6"/>
    <p:sldId id="259" r:id="rId7"/>
    <p:sldId id="260" r:id="rId8"/>
    <p:sldId id="261" r:id="rId9"/>
    <p:sldId id="262" r:id="rId10"/>
    <p:sldId id="263" r:id="rId11"/>
    <p:sldId id="264" r:id="rId12"/>
  </p:sldIdLst>
  <p:sldSz cx="9144000" cy="685800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jpeg"/><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 Id="rId11" Type="http://schemas.openxmlformats.org/officeDocument/2006/relationships/slideLayout" Target="../slideLayouts/slideLayout21.xml"/><Relationship Id="rId12" Type="http://schemas.openxmlformats.org/officeDocument/2006/relationships/slideLayout" Target="../slideLayouts/slideLayout22.xml"/><Relationship Id="rId13" Type="http://schemas.openxmlformats.org/officeDocument/2006/relationships/slideLayout" Target="../slideLayouts/slideLayout23.xml"/><Relationship Id="rId14" Type="http://schemas.openxmlformats.org/officeDocument/2006/relationships/slideLayout" Target="../slideLayouts/slideLayout2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39"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4.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13.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8.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13.xml"/>
</Relationships>
</file>

<file path=ppt/slides/_rels/slide9.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1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6" name="Title 3"/>
          <p:cNvSpPr/>
          <p:nvPr/>
        </p:nvSpPr>
        <p:spPr>
          <a:xfrm>
            <a:off x="685800" y="1845000"/>
            <a:ext cx="7768800" cy="1178280"/>
          </a:xfrm>
          <a:prstGeom prst="rect">
            <a:avLst/>
          </a:prstGeom>
          <a:noFill/>
          <a:ln w="0">
            <a:noFill/>
          </a:ln>
        </p:spPr>
        <p:style>
          <a:lnRef idx="0"/>
          <a:fillRef idx="0"/>
          <a:effectRef idx="0"/>
          <a:fontRef idx="minor"/>
        </p:style>
        <p:txBody>
          <a:bodyPr lIns="90000" rIns="90000" tIns="45000" bIns="45000" anchor="ctr">
            <a:normAutofit fontScale="47000"/>
          </a:bodyPr>
          <a:p>
            <a:pPr algn="ctr">
              <a:lnSpc>
                <a:spcPct val="100000"/>
              </a:lnSpc>
            </a:pPr>
            <a:r>
              <a:rPr b="0" lang="en-GB" sz="4400" spc="-1" strike="noStrike">
                <a:solidFill>
                  <a:srgbClr val="ffffff"/>
                </a:solidFill>
                <a:latin typeface="Palatino Linotype"/>
                <a:ea typeface="DejaVu Sans"/>
              </a:rPr>
              <a:t>Myth and mythology: How Stories Shape the World</a:t>
            </a:r>
            <a:br/>
            <a:endParaRPr b="0" lang="en-GB" sz="4400" spc="-1" strike="noStrike">
              <a:latin typeface="Arial"/>
            </a:endParaRPr>
          </a:p>
        </p:txBody>
      </p:sp>
      <p:sp>
        <p:nvSpPr>
          <p:cNvPr id="77" name="Subtitle 6"/>
          <p:cNvSpPr/>
          <p:nvPr/>
        </p:nvSpPr>
        <p:spPr>
          <a:xfrm>
            <a:off x="2627640" y="2925000"/>
            <a:ext cx="5109120" cy="1748880"/>
          </a:xfrm>
          <a:prstGeom prst="rect">
            <a:avLst/>
          </a:prstGeom>
          <a:noFill/>
          <a:ln w="0">
            <a:noFill/>
          </a:ln>
        </p:spPr>
        <p:style>
          <a:lnRef idx="0"/>
          <a:fillRef idx="0"/>
          <a:effectRef idx="0"/>
          <a:fontRef idx="minor"/>
        </p:style>
        <p:txBody>
          <a:bodyPr lIns="90000" rIns="90000" tIns="45000" bIns="45000">
            <a:normAutofit/>
          </a:bodyPr>
          <a:p>
            <a:pPr algn="ctr">
              <a:lnSpc>
                <a:spcPct val="100000"/>
              </a:lnSpc>
              <a:spcBef>
                <a:spcPts val="400"/>
              </a:spcBef>
              <a:tabLst>
                <a:tab algn="l" pos="0"/>
              </a:tabLst>
            </a:pPr>
            <a:r>
              <a:rPr b="0" lang="en-GB" sz="2000" spc="-1" strike="noStrike">
                <a:solidFill>
                  <a:srgbClr val="ffffff"/>
                </a:solidFill>
                <a:latin typeface="Palatino Linotype"/>
                <a:ea typeface="DejaVu Sans"/>
              </a:rPr>
              <a:t>Professor Ruth Parkes</a:t>
            </a:r>
            <a:endParaRPr b="0" lang="en-GB" sz="2000" spc="-1" strike="noStrike">
              <a:latin typeface="Arial"/>
            </a:endParaRPr>
          </a:p>
        </p:txBody>
      </p:sp>
      <p:pic>
        <p:nvPicPr>
          <p:cNvPr id="78" name="" descr=""/>
          <p:cNvPicPr/>
          <p:nvPr/>
        </p:nvPicPr>
        <p:blipFill>
          <a:blip r:embed="rId1"/>
          <a:stretch/>
        </p:blipFill>
        <p:spPr>
          <a:xfrm>
            <a:off x="1216440" y="2520000"/>
            <a:ext cx="2201400" cy="3303000"/>
          </a:xfrm>
          <a:prstGeom prst="rect">
            <a:avLst/>
          </a:prstGeom>
          <a:ln w="0">
            <a:noFill/>
          </a:ln>
        </p:spPr>
      </p:pic>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9" name="Title 1"/>
          <p:cNvSpPr/>
          <p:nvPr/>
        </p:nvSpPr>
        <p:spPr>
          <a:xfrm>
            <a:off x="1727640" y="620640"/>
            <a:ext cx="5685120" cy="486360"/>
          </a:xfrm>
          <a:prstGeom prst="rect">
            <a:avLst/>
          </a:prstGeom>
          <a:noFill/>
          <a:ln w="0">
            <a:noFill/>
          </a:ln>
        </p:spPr>
        <p:style>
          <a:lnRef idx="0"/>
          <a:fillRef idx="0"/>
          <a:effectRef idx="0"/>
          <a:fontRef idx="minor"/>
        </p:style>
        <p:txBody>
          <a:bodyPr lIns="90000" rIns="90000" tIns="45000" bIns="45000" anchor="ctr">
            <a:normAutofit fontScale="20000"/>
          </a:bodyPr>
          <a:p>
            <a:pPr algn="ctr">
              <a:lnSpc>
                <a:spcPct val="100000"/>
              </a:lnSpc>
            </a:pPr>
            <a:r>
              <a:rPr b="0" lang="en-GB" sz="4400" spc="-1" strike="noStrike">
                <a:solidFill>
                  <a:srgbClr val="000000"/>
                </a:solidFill>
                <a:latin typeface="Palatino Linotype"/>
                <a:ea typeface="DejaVu Sans"/>
              </a:rPr>
              <a:t>Herakles, Augustus, and Aeneas </a:t>
            </a:r>
            <a:endParaRPr b="0" lang="en-GB" sz="4400" spc="-1" strike="noStrike">
              <a:latin typeface="Arial"/>
            </a:endParaRPr>
          </a:p>
        </p:txBody>
      </p:sp>
      <p:sp>
        <p:nvSpPr>
          <p:cNvPr id="80" name="TextBox 29"/>
          <p:cNvSpPr/>
          <p:nvPr/>
        </p:nvSpPr>
        <p:spPr>
          <a:xfrm>
            <a:off x="1544760" y="1080000"/>
            <a:ext cx="5976000" cy="1186920"/>
          </a:xfrm>
          <a:prstGeom prst="rect">
            <a:avLst/>
          </a:prstGeom>
          <a:noFill/>
          <a:ln w="0">
            <a:noFill/>
          </a:ln>
        </p:spPr>
        <p:style>
          <a:lnRef idx="0"/>
          <a:fillRef idx="0"/>
          <a:effectRef idx="0"/>
          <a:fontRef idx="minor"/>
        </p:style>
        <p:txBody>
          <a:bodyPr lIns="90000" rIns="90000" tIns="45000" bIns="45000">
            <a:spAutoFit/>
          </a:bodyPr>
          <a:p>
            <a:pPr marL="343080" indent="-339480">
              <a:lnSpc>
                <a:spcPct val="100000"/>
              </a:lnSpc>
              <a:buClr>
                <a:srgbClr val="000000"/>
              </a:buClr>
              <a:buFont typeface="Arial"/>
              <a:buChar char="•"/>
            </a:pPr>
            <a:r>
              <a:rPr b="0" lang="en-GB" sz="2400" spc="-1" strike="noStrike">
                <a:solidFill>
                  <a:srgbClr val="000000"/>
                </a:solidFill>
                <a:latin typeface="Palatino Linotype"/>
                <a:ea typeface="DejaVu Sans"/>
              </a:rPr>
              <a:t> </a:t>
            </a:r>
            <a:endParaRPr b="0" lang="en-GB" sz="2400" spc="-1" strike="noStrike">
              <a:latin typeface="Arial"/>
            </a:endParaRPr>
          </a:p>
          <a:p>
            <a:pPr>
              <a:lnSpc>
                <a:spcPct val="100000"/>
              </a:lnSpc>
            </a:pPr>
            <a:endParaRPr b="0" lang="en-GB" sz="2400" spc="-1" strike="noStrike">
              <a:latin typeface="Arial"/>
            </a:endParaRPr>
          </a:p>
          <a:p>
            <a:pPr>
              <a:lnSpc>
                <a:spcPct val="100000"/>
              </a:lnSpc>
            </a:pPr>
            <a:r>
              <a:rPr b="0" lang="en-GB" sz="2400" spc="-1" strike="noStrike">
                <a:solidFill>
                  <a:srgbClr val="000000"/>
                </a:solidFill>
                <a:latin typeface="Palatino Linotype"/>
                <a:ea typeface="DejaVu Sans"/>
              </a:rPr>
              <a:t> </a:t>
            </a:r>
            <a:endParaRPr b="0" lang="en-GB" sz="2400" spc="-1" strike="noStrike">
              <a:latin typeface="Arial"/>
            </a:endParaRPr>
          </a:p>
        </p:txBody>
      </p:sp>
      <p:sp>
        <p:nvSpPr>
          <p:cNvPr id="81" name="TextBox 30"/>
          <p:cNvSpPr/>
          <p:nvPr/>
        </p:nvSpPr>
        <p:spPr>
          <a:xfrm>
            <a:off x="55800" y="1485000"/>
            <a:ext cx="1315080" cy="363960"/>
          </a:xfrm>
          <a:prstGeom prst="rect">
            <a:avLst/>
          </a:prstGeom>
          <a:noFill/>
          <a:ln w="0">
            <a:noFill/>
          </a:ln>
        </p:spPr>
        <p:style>
          <a:lnRef idx="0"/>
          <a:fillRef idx="0"/>
          <a:effectRef idx="0"/>
          <a:fontRef idx="minor"/>
        </p:style>
        <p:txBody>
          <a:bodyPr wrap="none" lIns="90000" rIns="90000" tIns="45000" bIns="45000">
            <a:spAutoFit/>
          </a:bodyPr>
          <a:p>
            <a:pPr>
              <a:lnSpc>
                <a:spcPct val="100000"/>
              </a:lnSpc>
            </a:pPr>
            <a:r>
              <a:rPr b="0" lang="en-GB" sz="1800" spc="-1" strike="noStrike">
                <a:solidFill>
                  <a:srgbClr val="ffffff"/>
                </a:solidFill>
                <a:latin typeface="Palatino Linotype"/>
                <a:ea typeface="DejaVu Sans"/>
              </a:rPr>
              <a:t>Magdalena</a:t>
            </a:r>
            <a:endParaRPr b="0" lang="en-GB" sz="1800" spc="-1" strike="noStrike">
              <a:latin typeface="Arial"/>
            </a:endParaRPr>
          </a:p>
        </p:txBody>
      </p:sp>
      <p:sp>
        <p:nvSpPr>
          <p:cNvPr id="82" name="TextBox 34"/>
          <p:cNvSpPr/>
          <p:nvPr/>
        </p:nvSpPr>
        <p:spPr>
          <a:xfrm>
            <a:off x="252360" y="5205240"/>
            <a:ext cx="886680" cy="363960"/>
          </a:xfrm>
          <a:prstGeom prst="rect">
            <a:avLst/>
          </a:prstGeom>
          <a:noFill/>
          <a:ln w="0">
            <a:noFill/>
          </a:ln>
        </p:spPr>
        <p:style>
          <a:lnRef idx="0"/>
          <a:fillRef idx="0"/>
          <a:effectRef idx="0"/>
          <a:fontRef idx="minor"/>
        </p:style>
        <p:txBody>
          <a:bodyPr wrap="none" lIns="90000" rIns="90000" tIns="45000" bIns="45000">
            <a:spAutoFit/>
          </a:bodyPr>
          <a:p>
            <a:pPr>
              <a:lnSpc>
                <a:spcPct val="100000"/>
              </a:lnSpc>
            </a:pPr>
            <a:r>
              <a:rPr b="0" lang="en-GB" sz="1800" spc="-1" strike="noStrike">
                <a:solidFill>
                  <a:srgbClr val="ffffff"/>
                </a:solidFill>
                <a:latin typeface="Palatino Linotype"/>
                <a:ea typeface="DejaVu Sans"/>
              </a:rPr>
              <a:t>Rhodri</a:t>
            </a:r>
            <a:endParaRPr b="0" lang="en-GB" sz="1800" spc="-1" strike="noStrike">
              <a:latin typeface="Arial"/>
            </a:endParaRPr>
          </a:p>
        </p:txBody>
      </p:sp>
      <p:sp>
        <p:nvSpPr>
          <p:cNvPr id="83" name="TextBox 21"/>
          <p:cNvSpPr/>
          <p:nvPr/>
        </p:nvSpPr>
        <p:spPr>
          <a:xfrm>
            <a:off x="416160" y="3335400"/>
            <a:ext cx="612360" cy="363960"/>
          </a:xfrm>
          <a:prstGeom prst="rect">
            <a:avLst/>
          </a:prstGeom>
          <a:noFill/>
          <a:ln w="0">
            <a:noFill/>
          </a:ln>
        </p:spPr>
        <p:style>
          <a:lnRef idx="0"/>
          <a:fillRef idx="0"/>
          <a:effectRef idx="0"/>
          <a:fontRef idx="minor"/>
        </p:style>
        <p:txBody>
          <a:bodyPr wrap="none" lIns="90000" rIns="90000" tIns="45000" bIns="45000">
            <a:spAutoFit/>
          </a:bodyPr>
          <a:p>
            <a:pPr>
              <a:lnSpc>
                <a:spcPct val="100000"/>
              </a:lnSpc>
            </a:pPr>
            <a:r>
              <a:rPr b="0" lang="en-GB" sz="1800" spc="-1" strike="noStrike">
                <a:solidFill>
                  <a:srgbClr val="ffffff"/>
                </a:solidFill>
                <a:latin typeface="Palatino Linotype"/>
                <a:ea typeface="DejaVu Sans"/>
              </a:rPr>
              <a:t>Jane</a:t>
            </a:r>
            <a:endParaRPr b="0" lang="en-GB" sz="1800" spc="-1" strike="noStrike">
              <a:latin typeface="Arial"/>
            </a:endParaRPr>
          </a:p>
        </p:txBody>
      </p:sp>
      <p:sp>
        <p:nvSpPr>
          <p:cNvPr id="84" name="TextBox 23"/>
          <p:cNvSpPr/>
          <p:nvPr/>
        </p:nvSpPr>
        <p:spPr>
          <a:xfrm>
            <a:off x="126720" y="5123160"/>
            <a:ext cx="1085040" cy="363960"/>
          </a:xfrm>
          <a:prstGeom prst="rect">
            <a:avLst/>
          </a:prstGeom>
          <a:noFill/>
          <a:ln w="0">
            <a:noFill/>
          </a:ln>
        </p:spPr>
        <p:style>
          <a:lnRef idx="0"/>
          <a:fillRef idx="0"/>
          <a:effectRef idx="0"/>
          <a:fontRef idx="minor"/>
        </p:style>
        <p:txBody>
          <a:bodyPr wrap="none" lIns="90000" rIns="90000" tIns="45000" bIns="45000">
            <a:spAutoFit/>
          </a:bodyPr>
          <a:p>
            <a:pPr>
              <a:lnSpc>
                <a:spcPct val="100000"/>
              </a:lnSpc>
            </a:pPr>
            <a:r>
              <a:rPr b="0" lang="en-GB" sz="1800" spc="-1" strike="noStrike">
                <a:solidFill>
                  <a:srgbClr val="ffffff"/>
                </a:solidFill>
                <a:latin typeface="Palatino Linotype"/>
                <a:ea typeface="DejaVu Sans"/>
              </a:rPr>
              <a:t>Matthew</a:t>
            </a:r>
            <a:endParaRPr b="0" lang="en-GB" sz="1800" spc="-1" strike="noStrike">
              <a:latin typeface="Arial"/>
            </a:endParaRPr>
          </a:p>
        </p:txBody>
      </p:sp>
      <p:sp>
        <p:nvSpPr>
          <p:cNvPr id="85" name="TextBox 24"/>
          <p:cNvSpPr/>
          <p:nvPr/>
        </p:nvSpPr>
        <p:spPr>
          <a:xfrm>
            <a:off x="8117280" y="5267880"/>
            <a:ext cx="751320" cy="363960"/>
          </a:xfrm>
          <a:prstGeom prst="rect">
            <a:avLst/>
          </a:prstGeom>
          <a:noFill/>
          <a:ln w="0">
            <a:noFill/>
          </a:ln>
        </p:spPr>
        <p:style>
          <a:lnRef idx="0"/>
          <a:fillRef idx="0"/>
          <a:effectRef idx="0"/>
          <a:fontRef idx="minor"/>
        </p:style>
        <p:txBody>
          <a:bodyPr wrap="none" lIns="90000" rIns="90000" tIns="45000" bIns="45000">
            <a:spAutoFit/>
          </a:bodyPr>
          <a:p>
            <a:pPr>
              <a:lnSpc>
                <a:spcPct val="100000"/>
              </a:lnSpc>
            </a:pPr>
            <a:r>
              <a:rPr b="0" lang="en-GB" sz="1800" spc="-1" strike="noStrike">
                <a:solidFill>
                  <a:srgbClr val="ffffff"/>
                </a:solidFill>
                <a:latin typeface="Palatino Linotype"/>
                <a:ea typeface="DejaVu Sans"/>
              </a:rPr>
              <a:t>Sarah</a:t>
            </a:r>
            <a:endParaRPr b="0" lang="en-GB" sz="1800" spc="-1" strike="noStrike">
              <a:latin typeface="Arial"/>
            </a:endParaRPr>
          </a:p>
        </p:txBody>
      </p:sp>
      <p:pic>
        <p:nvPicPr>
          <p:cNvPr id="86" name="" descr=""/>
          <p:cNvPicPr/>
          <p:nvPr/>
        </p:nvPicPr>
        <p:blipFill>
          <a:blip r:embed="rId1"/>
          <a:stretch/>
        </p:blipFill>
        <p:spPr>
          <a:xfrm>
            <a:off x="1980000" y="1400400"/>
            <a:ext cx="4927320" cy="3277440"/>
          </a:xfrm>
          <a:prstGeom prst="rect">
            <a:avLst/>
          </a:prstGeom>
          <a:ln w="0">
            <a:noFill/>
          </a:ln>
        </p:spPr>
      </p:pic>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7" name="Title 1"/>
          <p:cNvSpPr/>
          <p:nvPr/>
        </p:nvSpPr>
        <p:spPr>
          <a:xfrm>
            <a:off x="457200" y="274680"/>
            <a:ext cx="8226000" cy="1139400"/>
          </a:xfrm>
          <a:prstGeom prst="rect">
            <a:avLst/>
          </a:prstGeom>
          <a:noFill/>
          <a:ln w="0">
            <a:noFill/>
          </a:ln>
        </p:spPr>
        <p:style>
          <a:lnRef idx="0"/>
          <a:fillRef idx="0"/>
          <a:effectRef idx="0"/>
          <a:fontRef idx="minor"/>
        </p:style>
        <p:txBody>
          <a:bodyPr lIns="90000" rIns="90000" tIns="45000" bIns="45000" anchor="ctr">
            <a:normAutofit/>
          </a:bodyPr>
          <a:p>
            <a:pPr algn="ctr">
              <a:lnSpc>
                <a:spcPct val="95000"/>
              </a:lnSpc>
              <a:tabLst>
                <a:tab algn="l" pos="0"/>
                <a:tab algn="l" pos="447480"/>
                <a:tab algn="l" pos="896760"/>
                <a:tab algn="l" pos="1346040"/>
                <a:tab algn="l" pos="1795320"/>
                <a:tab algn="l" pos="2244600"/>
                <a:tab algn="l" pos="2693880"/>
                <a:tab algn="l" pos="3143160"/>
                <a:tab algn="l" pos="3592440"/>
                <a:tab algn="l" pos="4041720"/>
                <a:tab algn="l" pos="4491000"/>
                <a:tab algn="l" pos="4940280"/>
                <a:tab algn="l" pos="5389560"/>
                <a:tab algn="l" pos="5838480"/>
                <a:tab algn="l" pos="6287760"/>
                <a:tab algn="l" pos="6737040"/>
                <a:tab algn="l" pos="7186320"/>
                <a:tab algn="l" pos="7635600"/>
                <a:tab algn="l" pos="8084880"/>
                <a:tab algn="l" pos="8534160"/>
                <a:tab algn="l" pos="8983440"/>
                <a:tab algn="l" pos="8985240"/>
                <a:tab algn="l" pos="9434160"/>
                <a:tab algn="l" pos="9883440"/>
                <a:tab algn="l" pos="10332720"/>
                <a:tab algn="l" pos="10782000"/>
              </a:tabLst>
            </a:pPr>
            <a:r>
              <a:rPr b="0" i="1" lang="de-DE" sz="2800" spc="-1" strike="noStrike">
                <a:solidFill>
                  <a:srgbClr val="000000"/>
                </a:solidFill>
                <a:latin typeface="Times New Roman"/>
                <a:ea typeface="Times New Roman"/>
              </a:rPr>
              <a:t>Aeneid</a:t>
            </a:r>
            <a:r>
              <a:rPr b="0" lang="de-DE" sz="2800" spc="-1" strike="noStrike">
                <a:solidFill>
                  <a:srgbClr val="000000"/>
                </a:solidFill>
                <a:latin typeface="Palatino Linotype"/>
                <a:ea typeface="DejaVu Sans"/>
              </a:rPr>
              <a:t> 8.95-369 as site of future Rome </a:t>
            </a:r>
            <a:endParaRPr b="0" lang="en-GB" sz="2800" spc="-1" strike="noStrike">
              <a:latin typeface="Arial"/>
            </a:endParaRPr>
          </a:p>
        </p:txBody>
      </p:sp>
      <p:sp>
        <p:nvSpPr>
          <p:cNvPr id="88" name="Content Placeholder 2"/>
          <p:cNvSpPr/>
          <p:nvPr/>
        </p:nvSpPr>
        <p:spPr>
          <a:xfrm>
            <a:off x="457200" y="1600200"/>
            <a:ext cx="8226000" cy="3913560"/>
          </a:xfrm>
          <a:prstGeom prst="rect">
            <a:avLst/>
          </a:prstGeom>
          <a:noFill/>
          <a:ln w="0">
            <a:noFill/>
          </a:ln>
        </p:spPr>
        <p:style>
          <a:lnRef idx="0"/>
          <a:fillRef idx="0"/>
          <a:effectRef idx="0"/>
          <a:fontRef idx="minor"/>
        </p:style>
        <p:txBody>
          <a:bodyPr lIns="90000" rIns="90000" tIns="45000" bIns="45000">
            <a:normAutofit/>
          </a:bodyPr>
          <a:p>
            <a:pPr algn="just">
              <a:lnSpc>
                <a:spcPct val="95000"/>
              </a:lnSpc>
              <a:spcAft>
                <a:spcPts val="1060"/>
              </a:spcAft>
              <a:tabLst>
                <a:tab algn="l" pos="0"/>
                <a:tab algn="l" pos="104760"/>
                <a:tab algn="l" pos="553680"/>
                <a:tab algn="l" pos="1002960"/>
                <a:tab algn="l" pos="1452240"/>
                <a:tab algn="l" pos="1901520"/>
                <a:tab algn="l" pos="2350800"/>
                <a:tab algn="l" pos="2800080"/>
                <a:tab algn="l" pos="3249360"/>
                <a:tab algn="l" pos="3698640"/>
                <a:tab algn="l" pos="4147920"/>
                <a:tab algn="l" pos="4597200"/>
                <a:tab algn="l" pos="5046480"/>
                <a:tab algn="l" pos="5495760"/>
                <a:tab algn="l" pos="5945040"/>
                <a:tab algn="l" pos="6394320"/>
                <a:tab algn="l" pos="6843600"/>
                <a:tab algn="l" pos="7292880"/>
                <a:tab algn="l" pos="7742160"/>
                <a:tab algn="l" pos="8191440"/>
                <a:tab algn="l" pos="8640720"/>
                <a:tab algn="l" pos="8985240"/>
                <a:tab algn="l" pos="9434160"/>
                <a:tab algn="l" pos="9883440"/>
                <a:tab algn="l" pos="10332720"/>
                <a:tab algn="l" pos="10782000"/>
              </a:tabLst>
            </a:pPr>
            <a:r>
              <a:rPr b="0" lang="de-DE" sz="1800" spc="-1" strike="noStrike">
                <a:solidFill>
                  <a:srgbClr val="000000"/>
                </a:solidFill>
                <a:latin typeface="Times New Roman"/>
                <a:ea typeface="Times New Roman"/>
              </a:rPr>
              <a:t>Aeneas comes to Pallanteum: “The fiery sun had climbed to the middle of the vault of heaven when they saw in the distance walls and a citadel and the roofs of scattered houses. What Roman power has now raised to the heights of the sky, in those days was a poor land ruled by Evander.” (</a:t>
            </a:r>
            <a:r>
              <a:rPr b="0" i="1" lang="de-DE" sz="1800" spc="-1" strike="noStrike">
                <a:solidFill>
                  <a:srgbClr val="010101"/>
                </a:solidFill>
                <a:latin typeface="Times New Roman"/>
                <a:ea typeface="Times New Roman"/>
              </a:rPr>
              <a:t>Aen</a:t>
            </a:r>
            <a:r>
              <a:rPr b="0" lang="de-DE" sz="1800" spc="-1" strike="noStrike">
                <a:solidFill>
                  <a:srgbClr val="000000"/>
                </a:solidFill>
                <a:latin typeface="Times New Roman"/>
                <a:ea typeface="Times New Roman"/>
              </a:rPr>
              <a:t>. 8.97-100: future Palatine home to Apollo and Augustus)</a:t>
            </a:r>
            <a:endParaRPr b="0" lang="en-GB" sz="1800" spc="-1" strike="noStrike">
              <a:latin typeface="Arial"/>
            </a:endParaRPr>
          </a:p>
          <a:p>
            <a:pPr algn="just">
              <a:lnSpc>
                <a:spcPct val="100000"/>
              </a:lnSpc>
              <a:spcAft>
                <a:spcPts val="1060"/>
              </a:spcAft>
              <a:tabLst>
                <a:tab algn="l" pos="0"/>
                <a:tab algn="l" pos="104760"/>
                <a:tab algn="l" pos="553680"/>
                <a:tab algn="l" pos="1002960"/>
                <a:tab algn="l" pos="1452240"/>
                <a:tab algn="l" pos="1901520"/>
                <a:tab algn="l" pos="2350800"/>
                <a:tab algn="l" pos="2800080"/>
                <a:tab algn="l" pos="3249360"/>
                <a:tab algn="l" pos="3698640"/>
                <a:tab algn="l" pos="4147920"/>
                <a:tab algn="l" pos="4597200"/>
                <a:tab algn="l" pos="5046480"/>
                <a:tab algn="l" pos="5495760"/>
                <a:tab algn="l" pos="5945040"/>
                <a:tab algn="l" pos="6394320"/>
                <a:tab algn="l" pos="6843600"/>
                <a:tab algn="l" pos="7292880"/>
                <a:tab algn="l" pos="7742160"/>
                <a:tab algn="l" pos="8191440"/>
                <a:tab algn="l" pos="8640720"/>
                <a:tab algn="l" pos="8985240"/>
                <a:tab algn="l" pos="9434160"/>
                <a:tab algn="l" pos="9883440"/>
                <a:tab algn="l" pos="10332720"/>
                <a:tab algn="l" pos="10782000"/>
              </a:tabLst>
            </a:pPr>
            <a:r>
              <a:rPr b="0" lang="de-DE" sz="1800" spc="-1" strike="noStrike">
                <a:solidFill>
                  <a:srgbClr val="000000"/>
                </a:solidFill>
                <a:latin typeface="Times New Roman"/>
                <a:ea typeface="Times New Roman"/>
              </a:rPr>
              <a:t>Arcadian Evander was performing yearly rites in honour of Hercules: sacrificing to the gods in a grove outside the city (</a:t>
            </a:r>
            <a:r>
              <a:rPr b="0" i="1" lang="de-DE" sz="1800" spc="-1" strike="noStrike">
                <a:solidFill>
                  <a:srgbClr val="010101"/>
                </a:solidFill>
                <a:latin typeface="Times New Roman"/>
                <a:ea typeface="Times New Roman"/>
              </a:rPr>
              <a:t>Aen</a:t>
            </a:r>
            <a:r>
              <a:rPr b="0" lang="de-DE" sz="1800" spc="-1" strike="noStrike">
                <a:solidFill>
                  <a:srgbClr val="000000"/>
                </a:solidFill>
                <a:latin typeface="Times New Roman"/>
                <a:ea typeface="Times New Roman"/>
              </a:rPr>
              <a:t>. 8.102-4)</a:t>
            </a:r>
            <a:endParaRPr b="0" lang="en-GB" sz="1800" spc="-1" strike="noStrike">
              <a:latin typeface="Arial"/>
            </a:endParaRPr>
          </a:p>
          <a:p>
            <a:pPr algn="just">
              <a:lnSpc>
                <a:spcPct val="100000"/>
              </a:lnSpc>
              <a:spcAft>
                <a:spcPts val="1060"/>
              </a:spcAft>
              <a:tabLst>
                <a:tab algn="l" pos="0"/>
                <a:tab algn="l" pos="104760"/>
                <a:tab algn="l" pos="553680"/>
                <a:tab algn="l" pos="1002960"/>
                <a:tab algn="l" pos="1452240"/>
                <a:tab algn="l" pos="1901520"/>
                <a:tab algn="l" pos="2350800"/>
                <a:tab algn="l" pos="2800080"/>
                <a:tab algn="l" pos="3249360"/>
                <a:tab algn="l" pos="3698640"/>
                <a:tab algn="l" pos="4147920"/>
                <a:tab algn="l" pos="4597200"/>
                <a:tab algn="l" pos="5046480"/>
                <a:tab algn="l" pos="5495760"/>
                <a:tab algn="l" pos="5945040"/>
                <a:tab algn="l" pos="6394320"/>
                <a:tab algn="l" pos="6843600"/>
                <a:tab algn="l" pos="7292880"/>
                <a:tab algn="l" pos="7742160"/>
                <a:tab algn="l" pos="8191440"/>
                <a:tab algn="l" pos="8640720"/>
                <a:tab algn="l" pos="8985240"/>
                <a:tab algn="l" pos="9434160"/>
                <a:tab algn="l" pos="9883440"/>
                <a:tab algn="l" pos="10332720"/>
                <a:tab algn="l" pos="10782000"/>
              </a:tabLst>
            </a:pPr>
            <a:r>
              <a:rPr b="0" lang="de-DE" sz="1800" spc="-1" strike="noStrike">
                <a:solidFill>
                  <a:srgbClr val="000000"/>
                </a:solidFill>
                <a:latin typeface="Times New Roman"/>
                <a:ea typeface="Times New Roman"/>
              </a:rPr>
              <a:t>“</a:t>
            </a:r>
            <a:r>
              <a:rPr b="0" lang="de-DE" sz="1800" spc="-1" strike="noStrike">
                <a:solidFill>
                  <a:srgbClr val="000000"/>
                </a:solidFill>
                <a:latin typeface="Times New Roman"/>
                <a:ea typeface="Times New Roman"/>
              </a:rPr>
              <a:t>Meanwhile, when his herd had grazed its fill, and the son of Amphitron was moving them out of </a:t>
            </a:r>
            <a:r>
              <a:rPr b="0" i="1" lang="de-DE" sz="1800" spc="-1" strike="noStrike">
                <a:solidFill>
                  <a:srgbClr val="010101"/>
                </a:solidFill>
                <a:latin typeface="Times New Roman"/>
                <a:ea typeface="Times New Roman"/>
              </a:rPr>
              <a:t>pasture</a:t>
            </a:r>
            <a:r>
              <a:rPr b="0" lang="de-DE" sz="1800" spc="-1" strike="noStrike">
                <a:solidFill>
                  <a:srgbClr val="000000"/>
                </a:solidFill>
                <a:latin typeface="Times New Roman"/>
                <a:ea typeface="Times New Roman"/>
              </a:rPr>
              <a:t> [</a:t>
            </a:r>
            <a:r>
              <a:rPr b="0" i="1" lang="de-DE" sz="1800" spc="-1" strike="noStrike">
                <a:solidFill>
                  <a:srgbClr val="010101"/>
                </a:solidFill>
                <a:latin typeface="Times New Roman"/>
                <a:ea typeface="Times New Roman"/>
              </a:rPr>
              <a:t>stabulis</a:t>
            </a:r>
            <a:r>
              <a:rPr b="0" lang="de-DE" sz="1800" spc="-1" strike="noStrike">
                <a:solidFill>
                  <a:srgbClr val="000000"/>
                </a:solidFill>
                <a:latin typeface="Times New Roman"/>
                <a:ea typeface="Times New Roman"/>
              </a:rPr>
              <a:t>] and preparing to go on his way, the cows began to low … Then, deep in the cave, a single cow lowed in reply” (</a:t>
            </a:r>
            <a:r>
              <a:rPr b="0" i="1" lang="de-DE" sz="1800" spc="-1" strike="noStrike">
                <a:solidFill>
                  <a:srgbClr val="010101"/>
                </a:solidFill>
                <a:latin typeface="Times New Roman"/>
                <a:ea typeface="Times New Roman"/>
              </a:rPr>
              <a:t>Aen</a:t>
            </a:r>
            <a:r>
              <a:rPr b="0" lang="de-DE" sz="1800" spc="-1" strike="noStrike">
                <a:solidFill>
                  <a:srgbClr val="000000"/>
                </a:solidFill>
                <a:latin typeface="Times New Roman"/>
                <a:ea typeface="Times New Roman"/>
              </a:rPr>
              <a:t>. 8.213-18, story of Hercules and Cacus)</a:t>
            </a:r>
            <a:endParaRPr b="0" lang="en-GB" sz="1800" spc="-1" strike="noStrike">
              <a:latin typeface="Arial"/>
            </a:endParaRPr>
          </a:p>
          <a:p>
            <a:pPr>
              <a:lnSpc>
                <a:spcPct val="100000"/>
              </a:lnSpc>
              <a:spcBef>
                <a:spcPts val="641"/>
              </a:spcBef>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9" name="Title 1_0"/>
          <p:cNvSpPr/>
          <p:nvPr/>
        </p:nvSpPr>
        <p:spPr>
          <a:xfrm>
            <a:off x="457200" y="274680"/>
            <a:ext cx="8226000" cy="113940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0" lang="en-GB" sz="4400" spc="-1" strike="noStrike">
                <a:solidFill>
                  <a:srgbClr val="000000"/>
                </a:solidFill>
                <a:latin typeface="Palatino Linotype"/>
                <a:ea typeface="DejaVu Sans"/>
              </a:rPr>
              <a:t>Hercules</a:t>
            </a:r>
            <a:endParaRPr b="0" lang="en-GB" sz="4400" spc="-1" strike="noStrike">
              <a:latin typeface="Arial"/>
            </a:endParaRPr>
          </a:p>
        </p:txBody>
      </p:sp>
      <p:sp>
        <p:nvSpPr>
          <p:cNvPr id="90" name="Content Placeholder 2_0"/>
          <p:cNvSpPr/>
          <p:nvPr/>
        </p:nvSpPr>
        <p:spPr>
          <a:xfrm>
            <a:off x="457200" y="1600200"/>
            <a:ext cx="8226000" cy="3913560"/>
          </a:xfrm>
          <a:prstGeom prst="rect">
            <a:avLst/>
          </a:prstGeom>
          <a:noFill/>
          <a:ln w="0">
            <a:noFill/>
          </a:ln>
        </p:spPr>
        <p:style>
          <a:lnRef idx="0"/>
          <a:fillRef idx="0"/>
          <a:effectRef idx="0"/>
          <a:fontRef idx="minor"/>
        </p:style>
        <p:txBody>
          <a:bodyPr lIns="90000" rIns="90000" tIns="45000" bIns="45000">
            <a:normAutofit/>
          </a:bodyPr>
          <a:p>
            <a:pPr algn="just">
              <a:lnSpc>
                <a:spcPct val="100000"/>
              </a:lnSpc>
              <a:spcAft>
                <a:spcPts val="1060"/>
              </a:spcAft>
              <a:tabLst>
                <a:tab algn="l" pos="0"/>
                <a:tab algn="l" pos="104760"/>
                <a:tab algn="l" pos="553680"/>
                <a:tab algn="l" pos="1002960"/>
                <a:tab algn="l" pos="1452240"/>
                <a:tab algn="l" pos="1901520"/>
                <a:tab algn="l" pos="2350800"/>
                <a:tab algn="l" pos="2800080"/>
                <a:tab algn="l" pos="3249360"/>
                <a:tab algn="l" pos="3698640"/>
                <a:tab algn="l" pos="4147920"/>
                <a:tab algn="l" pos="4597200"/>
                <a:tab algn="l" pos="5046480"/>
                <a:tab algn="l" pos="5495760"/>
                <a:tab algn="l" pos="5945040"/>
                <a:tab algn="l" pos="6394320"/>
                <a:tab algn="l" pos="6843600"/>
                <a:tab algn="l" pos="7292880"/>
                <a:tab algn="l" pos="7742160"/>
                <a:tab algn="l" pos="8191440"/>
                <a:tab algn="l" pos="8640720"/>
                <a:tab algn="l" pos="8985240"/>
                <a:tab algn="l" pos="9434160"/>
                <a:tab algn="l" pos="9883440"/>
                <a:tab algn="l" pos="10332720"/>
                <a:tab algn="l" pos="10782000"/>
              </a:tabLst>
            </a:pPr>
            <a:r>
              <a:rPr b="0" lang="de-DE" sz="1800" spc="-1" strike="noStrike">
                <a:solidFill>
                  <a:srgbClr val="000000"/>
                </a:solidFill>
                <a:latin typeface="Times New Roman"/>
                <a:ea typeface="Times New Roman"/>
              </a:rPr>
              <a:t>“</a:t>
            </a:r>
            <a:r>
              <a:rPr b="0" lang="de-DE" sz="1800" spc="-1" strike="noStrike">
                <a:solidFill>
                  <a:srgbClr val="000000"/>
                </a:solidFill>
                <a:latin typeface="Times New Roman"/>
                <a:ea typeface="Times New Roman"/>
              </a:rPr>
              <a:t>The father of this monster was Vulcan, and it was his father’s black fire he vomited from his mouth ...in the end we too were granted the help and the presence of a god. For the great avenger was at hand ...” (Verg. </a:t>
            </a:r>
            <a:r>
              <a:rPr b="0" i="1" lang="de-DE" sz="1800" spc="-1" strike="noStrike">
                <a:solidFill>
                  <a:srgbClr val="000000"/>
                </a:solidFill>
                <a:latin typeface="Times New Roman"/>
                <a:ea typeface="Times New Roman"/>
              </a:rPr>
              <a:t>Aen</a:t>
            </a:r>
            <a:r>
              <a:rPr b="0" lang="de-DE" sz="1800" spc="-1" strike="noStrike">
                <a:solidFill>
                  <a:srgbClr val="000000"/>
                </a:solidFill>
                <a:latin typeface="Times New Roman"/>
                <a:ea typeface="Times New Roman"/>
              </a:rPr>
              <a:t>. 8.198-203, of Hercules who defeats monster Cacus)</a:t>
            </a:r>
            <a:endParaRPr b="0" lang="en-GB" sz="1800" spc="-1" strike="noStrike">
              <a:latin typeface="Arial"/>
            </a:endParaRPr>
          </a:p>
          <a:p>
            <a:pPr>
              <a:lnSpc>
                <a:spcPct val="100000"/>
              </a:lnSpc>
              <a:spcBef>
                <a:spcPts val="641"/>
              </a:spcBef>
              <a:tabLst>
                <a:tab algn="l" pos="0"/>
              </a:tabLst>
            </a:pPr>
            <a:r>
              <a:rPr b="0" lang="de-DE" sz="1800" spc="-1" strike="noStrike">
                <a:solidFill>
                  <a:srgbClr val="000000"/>
                </a:solidFill>
                <a:latin typeface="Times New Roman"/>
                <a:ea typeface="Times New Roman"/>
              </a:rPr>
              <a:t>Hercules/Cacus fight at Forum Boarium</a:t>
            </a:r>
            <a:endParaRPr b="0" lang="en-GB" sz="1800" spc="-1" strike="noStrike">
              <a:latin typeface="Arial"/>
            </a:endParaRPr>
          </a:p>
          <a:p>
            <a:pPr>
              <a:lnSpc>
                <a:spcPct val="100000"/>
              </a:lnSpc>
              <a:spcBef>
                <a:spcPts val="641"/>
              </a:spcBef>
              <a:tabLst>
                <a:tab algn="l" pos="0"/>
              </a:tabLst>
            </a:pPr>
            <a:endParaRPr b="0" lang="en-GB" sz="1800" spc="-1" strike="noStrike">
              <a:latin typeface="Arial"/>
            </a:endParaRPr>
          </a:p>
        </p:txBody>
      </p:sp>
      <p:pic>
        <p:nvPicPr>
          <p:cNvPr id="91" name="" descr=""/>
          <p:cNvPicPr/>
          <p:nvPr/>
        </p:nvPicPr>
        <p:blipFill>
          <a:blip r:embed="rId1"/>
          <a:stretch/>
        </p:blipFill>
        <p:spPr>
          <a:xfrm>
            <a:off x="5940000" y="2880000"/>
            <a:ext cx="2964960" cy="1863360"/>
          </a:xfrm>
          <a:prstGeom prst="rect">
            <a:avLst/>
          </a:prstGeom>
          <a:ln w="0">
            <a:noFill/>
          </a:ln>
        </p:spPr>
      </p:pic>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2" name="Title 1_1"/>
          <p:cNvSpPr/>
          <p:nvPr/>
        </p:nvSpPr>
        <p:spPr>
          <a:xfrm>
            <a:off x="457200" y="274680"/>
            <a:ext cx="8226000" cy="113940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0" lang="en-GB" sz="4400" spc="-1" strike="noStrike">
                <a:solidFill>
                  <a:srgbClr val="000000"/>
                </a:solidFill>
                <a:latin typeface="Palatino Linotype"/>
                <a:ea typeface="DejaVu Sans"/>
              </a:rPr>
              <a:t>Ara maxima</a:t>
            </a:r>
            <a:endParaRPr b="0" lang="en-GB" sz="4400" spc="-1" strike="noStrike">
              <a:latin typeface="Arial"/>
            </a:endParaRPr>
          </a:p>
        </p:txBody>
      </p:sp>
      <p:sp>
        <p:nvSpPr>
          <p:cNvPr id="93" name="Content Placeholder 2_1"/>
          <p:cNvSpPr/>
          <p:nvPr/>
        </p:nvSpPr>
        <p:spPr>
          <a:xfrm>
            <a:off x="457200" y="1600200"/>
            <a:ext cx="8226000" cy="3913560"/>
          </a:xfrm>
          <a:prstGeom prst="rect">
            <a:avLst/>
          </a:prstGeom>
          <a:noFill/>
          <a:ln w="0">
            <a:noFill/>
          </a:ln>
        </p:spPr>
        <p:style>
          <a:lnRef idx="0"/>
          <a:fillRef idx="0"/>
          <a:effectRef idx="0"/>
          <a:fontRef idx="minor"/>
        </p:style>
        <p:txBody>
          <a:bodyPr lIns="90000" rIns="90000" tIns="45000" bIns="45000">
            <a:normAutofit/>
          </a:bodyPr>
          <a:p>
            <a:pPr algn="just">
              <a:lnSpc>
                <a:spcPct val="95000"/>
              </a:lnSpc>
              <a:spcAft>
                <a:spcPts val="1060"/>
              </a:spcAft>
              <a:tabLst>
                <a:tab algn="l" pos="0"/>
                <a:tab algn="l" pos="104760"/>
                <a:tab algn="l" pos="553680"/>
                <a:tab algn="l" pos="1002960"/>
                <a:tab algn="l" pos="1452240"/>
                <a:tab algn="l" pos="1901520"/>
                <a:tab algn="l" pos="2350800"/>
                <a:tab algn="l" pos="2800080"/>
                <a:tab algn="l" pos="3249360"/>
                <a:tab algn="l" pos="3698640"/>
                <a:tab algn="l" pos="4147920"/>
                <a:tab algn="l" pos="4597200"/>
                <a:tab algn="l" pos="5046480"/>
                <a:tab algn="l" pos="5495760"/>
                <a:tab algn="l" pos="5945040"/>
                <a:tab algn="l" pos="6394320"/>
                <a:tab algn="l" pos="6843600"/>
                <a:tab algn="l" pos="7292880"/>
                <a:tab algn="l" pos="7742160"/>
                <a:tab algn="l" pos="8191440"/>
                <a:tab algn="l" pos="8640720"/>
                <a:tab algn="l" pos="8985240"/>
                <a:tab algn="l" pos="9434160"/>
                <a:tab algn="l" pos="9883440"/>
                <a:tab algn="l" pos="10332720"/>
                <a:tab algn="l" pos="10782000"/>
              </a:tabLst>
            </a:pPr>
            <a:r>
              <a:rPr b="0" lang="de-DE" sz="1800" spc="-1" strike="noStrike">
                <a:solidFill>
                  <a:srgbClr val="000000"/>
                </a:solidFill>
                <a:latin typeface="Times New Roman"/>
                <a:ea typeface="Times New Roman"/>
              </a:rPr>
              <a:t>“</a:t>
            </a:r>
            <a:r>
              <a:rPr b="0" lang="de-DE" sz="1800" spc="-1" strike="noStrike">
                <a:solidFill>
                  <a:srgbClr val="000000"/>
                </a:solidFill>
                <a:latin typeface="Times New Roman"/>
                <a:ea typeface="Times New Roman"/>
              </a:rPr>
              <a:t>this altar to a great divinity” (</a:t>
            </a:r>
            <a:r>
              <a:rPr b="0" i="1" lang="de-DE" sz="1800" spc="-1" strike="noStrike">
                <a:solidFill>
                  <a:srgbClr val="010101"/>
                </a:solidFill>
                <a:latin typeface="Times New Roman"/>
                <a:ea typeface="Times New Roman"/>
              </a:rPr>
              <a:t>Aen</a:t>
            </a:r>
            <a:r>
              <a:rPr b="0" lang="de-DE" sz="1800" spc="-1" strike="noStrike">
                <a:solidFill>
                  <a:srgbClr val="000000"/>
                </a:solidFill>
                <a:latin typeface="Times New Roman"/>
                <a:ea typeface="Times New Roman"/>
              </a:rPr>
              <a:t>. 8.186, triumph of Hercules celebrated at altar)</a:t>
            </a:r>
            <a:endParaRPr b="0" lang="en-GB" sz="1800" spc="-1" strike="noStrike">
              <a:latin typeface="Arial"/>
            </a:endParaRPr>
          </a:p>
          <a:p>
            <a:pPr algn="just">
              <a:lnSpc>
                <a:spcPct val="100000"/>
              </a:lnSpc>
              <a:spcAft>
                <a:spcPts val="1060"/>
              </a:spcAft>
              <a:tabLst>
                <a:tab algn="l" pos="0"/>
                <a:tab algn="l" pos="104760"/>
                <a:tab algn="l" pos="553680"/>
                <a:tab algn="l" pos="1002960"/>
                <a:tab algn="l" pos="1452240"/>
                <a:tab algn="l" pos="1901520"/>
                <a:tab algn="l" pos="2350800"/>
                <a:tab algn="l" pos="2800080"/>
                <a:tab algn="l" pos="3249360"/>
                <a:tab algn="l" pos="3698640"/>
                <a:tab algn="l" pos="4147920"/>
                <a:tab algn="l" pos="4597200"/>
                <a:tab algn="l" pos="5046480"/>
                <a:tab algn="l" pos="5495760"/>
                <a:tab algn="l" pos="5945040"/>
                <a:tab algn="l" pos="6394320"/>
                <a:tab algn="l" pos="6843600"/>
                <a:tab algn="l" pos="7292880"/>
                <a:tab algn="l" pos="7742160"/>
                <a:tab algn="l" pos="8191440"/>
                <a:tab algn="l" pos="8640720"/>
                <a:tab algn="l" pos="8985240"/>
                <a:tab algn="l" pos="9434160"/>
                <a:tab algn="l" pos="9883440"/>
                <a:tab algn="l" pos="10332720"/>
                <a:tab algn="l" pos="10782000"/>
              </a:tabLst>
            </a:pPr>
            <a:r>
              <a:rPr b="0" lang="de-DE" sz="1800" spc="-1" strike="noStrike">
                <a:solidFill>
                  <a:srgbClr val="000000"/>
                </a:solidFill>
                <a:latin typeface="Times New Roman"/>
                <a:ea typeface="Times New Roman"/>
              </a:rPr>
              <a:t>“</a:t>
            </a:r>
            <a:r>
              <a:rPr b="0" lang="de-DE" sz="1800" spc="-1" strike="noStrike">
                <a:solidFill>
                  <a:srgbClr val="000000"/>
                </a:solidFill>
                <a:latin typeface="Times New Roman"/>
                <a:ea typeface="Times New Roman"/>
              </a:rPr>
              <a:t>We shall always call it The Greatest Altar, and the greatest altar it will always be” (</a:t>
            </a:r>
            <a:r>
              <a:rPr b="0" i="1" lang="de-DE" sz="1800" spc="-1" strike="noStrike">
                <a:solidFill>
                  <a:srgbClr val="010101"/>
                </a:solidFill>
                <a:latin typeface="Times New Roman"/>
                <a:ea typeface="Times New Roman"/>
              </a:rPr>
              <a:t>Aen</a:t>
            </a:r>
            <a:r>
              <a:rPr b="0" lang="de-DE" sz="1800" spc="-1" strike="noStrike">
                <a:solidFill>
                  <a:srgbClr val="000000"/>
                </a:solidFill>
                <a:latin typeface="Times New Roman"/>
                <a:ea typeface="Times New Roman"/>
              </a:rPr>
              <a:t>. 8.271-2: cf. annual Roman sacrifice to Hercules at the </a:t>
            </a:r>
            <a:r>
              <a:rPr b="0" i="1" lang="de-DE" sz="1800" spc="-1" strike="noStrike">
                <a:solidFill>
                  <a:srgbClr val="010101"/>
                </a:solidFill>
                <a:latin typeface="Times New Roman"/>
                <a:ea typeface="Times New Roman"/>
              </a:rPr>
              <a:t>Ara Maxima</a:t>
            </a:r>
            <a:r>
              <a:rPr b="0" lang="de-DE" sz="1800" spc="-1" strike="noStrike">
                <a:solidFill>
                  <a:srgbClr val="000000"/>
                </a:solidFill>
                <a:latin typeface="Times New Roman"/>
                <a:ea typeface="Times New Roman"/>
              </a:rPr>
              <a:t>)</a:t>
            </a:r>
            <a:endParaRPr b="0" lang="en-GB" sz="1800" spc="-1" strike="noStrike">
              <a:latin typeface="Arial"/>
            </a:endParaRPr>
          </a:p>
          <a:p>
            <a:pPr>
              <a:lnSpc>
                <a:spcPct val="100000"/>
              </a:lnSpc>
              <a:spcBef>
                <a:spcPts val="641"/>
              </a:spcBef>
              <a:tabLst>
                <a:tab algn="l" pos="0"/>
              </a:tabLst>
            </a:pPr>
            <a:r>
              <a:rPr b="0" lang="de-DE" sz="1800" spc="-1" strike="noStrike">
                <a:solidFill>
                  <a:srgbClr val="000000"/>
                </a:solidFill>
                <a:latin typeface="Times New Roman"/>
                <a:ea typeface="Times New Roman"/>
              </a:rPr>
              <a:t>“</a:t>
            </a:r>
            <a:r>
              <a:rPr b="0" lang="de-DE" sz="1800" spc="-1" strike="noStrike">
                <a:solidFill>
                  <a:srgbClr val="000000"/>
                </a:solidFill>
                <a:latin typeface="Times New Roman"/>
                <a:ea typeface="Times New Roman"/>
              </a:rPr>
              <a:t>This altar was set up in its grove by Potitius, the first founder of these rites of Hercules, and by the Pinarii, the guardians of the rites.” (</a:t>
            </a:r>
            <a:r>
              <a:rPr b="0" i="1" lang="de-DE" sz="1800" spc="-1" strike="noStrike">
                <a:solidFill>
                  <a:srgbClr val="010101"/>
                </a:solidFill>
                <a:latin typeface="Times New Roman"/>
                <a:ea typeface="Times New Roman"/>
              </a:rPr>
              <a:t>Aen</a:t>
            </a:r>
            <a:r>
              <a:rPr b="0" lang="de-DE" sz="1800" spc="-1" strike="noStrike">
                <a:solidFill>
                  <a:srgbClr val="000000"/>
                </a:solidFill>
                <a:latin typeface="Times New Roman"/>
                <a:ea typeface="Times New Roman"/>
              </a:rPr>
              <a:t>. 8.268-70; in charge of cult until 312BC and name of a figure prominent in Augustan times)</a:t>
            </a:r>
            <a:endParaRPr b="0" lang="en-GB" sz="1800" spc="-1" strike="noStrike">
              <a:latin typeface="Arial"/>
            </a:endParaRPr>
          </a:p>
          <a:p>
            <a:pPr>
              <a:lnSpc>
                <a:spcPct val="100000"/>
              </a:lnSpc>
              <a:spcBef>
                <a:spcPts val="641"/>
              </a:spcBef>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4" name="Title 1_2"/>
          <p:cNvSpPr/>
          <p:nvPr/>
        </p:nvSpPr>
        <p:spPr>
          <a:xfrm>
            <a:off x="457200" y="274680"/>
            <a:ext cx="8226000" cy="1139400"/>
          </a:xfrm>
          <a:prstGeom prst="rect">
            <a:avLst/>
          </a:prstGeom>
          <a:noFill/>
          <a:ln w="0">
            <a:noFill/>
          </a:ln>
        </p:spPr>
        <p:style>
          <a:lnRef idx="0"/>
          <a:fillRef idx="0"/>
          <a:effectRef idx="0"/>
          <a:fontRef idx="minor"/>
        </p:style>
        <p:txBody>
          <a:bodyPr lIns="90000" rIns="90000" tIns="45000" bIns="45000" anchor="ctr">
            <a:normAutofit/>
          </a:bodyPr>
          <a:p>
            <a:pPr algn="ctr">
              <a:lnSpc>
                <a:spcPct val="95000"/>
              </a:lnSpc>
              <a:tabLst>
                <a:tab algn="l" pos="0"/>
                <a:tab algn="l" pos="447480"/>
                <a:tab algn="l" pos="896760"/>
                <a:tab algn="l" pos="1346040"/>
                <a:tab algn="l" pos="1795320"/>
                <a:tab algn="l" pos="2244600"/>
                <a:tab algn="l" pos="2693880"/>
                <a:tab algn="l" pos="3143160"/>
                <a:tab algn="l" pos="3592440"/>
                <a:tab algn="l" pos="4041720"/>
                <a:tab algn="l" pos="4491000"/>
                <a:tab algn="l" pos="4940280"/>
                <a:tab algn="l" pos="5389560"/>
                <a:tab algn="l" pos="5838480"/>
                <a:tab algn="l" pos="6287760"/>
                <a:tab algn="l" pos="6737040"/>
                <a:tab algn="l" pos="7186320"/>
                <a:tab algn="l" pos="7635600"/>
                <a:tab algn="l" pos="8084880"/>
                <a:tab algn="l" pos="8534160"/>
                <a:tab algn="l" pos="8983440"/>
                <a:tab algn="l" pos="8985240"/>
                <a:tab algn="l" pos="9434160"/>
                <a:tab algn="l" pos="9883440"/>
                <a:tab algn="l" pos="10332720"/>
                <a:tab algn="l" pos="10782000"/>
              </a:tabLst>
            </a:pPr>
            <a:r>
              <a:rPr b="0" lang="de-DE" sz="2800" spc="-1" strike="noStrike">
                <a:solidFill>
                  <a:srgbClr val="000000"/>
                </a:solidFill>
                <a:latin typeface="Palatino Linotype"/>
                <a:ea typeface="DejaVu Sans"/>
              </a:rPr>
              <a:t>Aeneas' journey with Evander (through future Rome)  </a:t>
            </a:r>
            <a:endParaRPr b="0" lang="en-GB" sz="2800" spc="-1" strike="noStrike">
              <a:latin typeface="Arial"/>
            </a:endParaRPr>
          </a:p>
        </p:txBody>
      </p:sp>
      <p:sp>
        <p:nvSpPr>
          <p:cNvPr id="95" name="Content Placeholder 2_2"/>
          <p:cNvSpPr/>
          <p:nvPr/>
        </p:nvSpPr>
        <p:spPr>
          <a:xfrm>
            <a:off x="457200" y="1600200"/>
            <a:ext cx="8226000" cy="3913560"/>
          </a:xfrm>
          <a:prstGeom prst="rect">
            <a:avLst/>
          </a:prstGeom>
          <a:noFill/>
          <a:ln w="0">
            <a:noFill/>
          </a:ln>
        </p:spPr>
        <p:style>
          <a:lnRef idx="0"/>
          <a:fillRef idx="0"/>
          <a:effectRef idx="0"/>
          <a:fontRef idx="minor"/>
        </p:style>
        <p:txBody>
          <a:bodyPr lIns="90000" rIns="90000" tIns="45000" bIns="45000">
            <a:normAutofit/>
          </a:bodyPr>
          <a:p>
            <a:pPr algn="ctr">
              <a:lnSpc>
                <a:spcPct val="95000"/>
              </a:lnSpc>
              <a:tabLst>
                <a:tab algn="l" pos="0"/>
                <a:tab algn="l" pos="447480"/>
                <a:tab algn="l" pos="896760"/>
                <a:tab algn="l" pos="1346040"/>
                <a:tab algn="l" pos="1795320"/>
                <a:tab algn="l" pos="2244600"/>
                <a:tab algn="l" pos="2693880"/>
                <a:tab algn="l" pos="3143160"/>
                <a:tab algn="l" pos="3592440"/>
                <a:tab algn="l" pos="4041720"/>
                <a:tab algn="l" pos="4491000"/>
                <a:tab algn="l" pos="4940280"/>
                <a:tab algn="l" pos="5389560"/>
                <a:tab algn="l" pos="5838480"/>
                <a:tab algn="l" pos="6287760"/>
                <a:tab algn="l" pos="6737040"/>
                <a:tab algn="l" pos="7186320"/>
                <a:tab algn="l" pos="7635600"/>
                <a:tab algn="l" pos="8084880"/>
                <a:tab algn="l" pos="8534160"/>
                <a:tab algn="l" pos="8983440"/>
                <a:tab algn="l" pos="8985240"/>
                <a:tab algn="l" pos="9434160"/>
                <a:tab algn="l" pos="9883440"/>
                <a:tab algn="l" pos="10332720"/>
                <a:tab algn="l" pos="10782000"/>
              </a:tabLst>
            </a:pPr>
            <a:endParaRPr b="0" lang="en-GB" sz="1800" spc="-1" strike="noStrike">
              <a:latin typeface="Arial"/>
            </a:endParaRPr>
          </a:p>
          <a:p>
            <a:pPr>
              <a:lnSpc>
                <a:spcPct val="95000"/>
              </a:lnSpc>
              <a:spcAft>
                <a:spcPts val="1060"/>
              </a:spcAft>
              <a:tabLst>
                <a:tab algn="l" pos="0"/>
                <a:tab algn="l" pos="342720"/>
                <a:tab algn="l" pos="447480"/>
                <a:tab algn="l" pos="896760"/>
                <a:tab algn="l" pos="1346040"/>
                <a:tab algn="l" pos="1795320"/>
                <a:tab algn="l" pos="2244600"/>
                <a:tab algn="l" pos="2693880"/>
                <a:tab algn="l" pos="3143160"/>
                <a:tab algn="l" pos="3592440"/>
                <a:tab algn="l" pos="4041720"/>
                <a:tab algn="l" pos="4491000"/>
                <a:tab algn="l" pos="4940280"/>
                <a:tab algn="l" pos="5389560"/>
                <a:tab algn="l" pos="5838480"/>
                <a:tab algn="l" pos="6287760"/>
                <a:tab algn="l" pos="6737040"/>
                <a:tab algn="l" pos="7186320"/>
                <a:tab algn="l" pos="7635600"/>
                <a:tab algn="l" pos="8084880"/>
                <a:tab algn="l" pos="8534160"/>
                <a:tab algn="l" pos="8983440"/>
                <a:tab algn="l" pos="8985240"/>
                <a:tab algn="l" pos="9434160"/>
                <a:tab algn="l" pos="9883440"/>
                <a:tab algn="l" pos="10332720"/>
                <a:tab algn="l" pos="10782000"/>
              </a:tabLst>
            </a:pPr>
            <a:r>
              <a:rPr b="0" lang="de-DE" sz="1800" spc="-1" strike="noStrike">
                <a:solidFill>
                  <a:srgbClr val="010101"/>
                </a:solidFill>
                <a:latin typeface="Times New Roman"/>
                <a:ea typeface="Times New Roman"/>
              </a:rPr>
              <a:t>Pass by Ara Carmentalis &gt;  Vicus Iugarius: points out Asylum of Romulus and Lupercal </a:t>
            </a:r>
            <a:endParaRPr b="0" lang="en-GB" sz="1800" spc="-1" strike="noStrike">
              <a:latin typeface="Arial"/>
            </a:endParaRPr>
          </a:p>
          <a:p>
            <a:pPr algn="just">
              <a:lnSpc>
                <a:spcPct val="100000"/>
              </a:lnSpc>
              <a:spcAft>
                <a:spcPts val="1060"/>
              </a:spcAft>
              <a:tabLst>
                <a:tab algn="l" pos="0"/>
                <a:tab algn="l" pos="342720"/>
                <a:tab algn="l" pos="447480"/>
                <a:tab algn="l" pos="896760"/>
                <a:tab algn="l" pos="1346040"/>
                <a:tab algn="l" pos="1795320"/>
                <a:tab algn="l" pos="2244600"/>
                <a:tab algn="l" pos="2693880"/>
                <a:tab algn="l" pos="3143160"/>
                <a:tab algn="l" pos="3592440"/>
                <a:tab algn="l" pos="4041720"/>
                <a:tab algn="l" pos="4491000"/>
                <a:tab algn="l" pos="4940280"/>
                <a:tab algn="l" pos="5389560"/>
                <a:tab algn="l" pos="5838480"/>
                <a:tab algn="l" pos="6287760"/>
                <a:tab algn="l" pos="6737040"/>
                <a:tab algn="l" pos="7186320"/>
                <a:tab algn="l" pos="7635600"/>
                <a:tab algn="l" pos="8084880"/>
                <a:tab algn="l" pos="8534160"/>
                <a:tab algn="l" pos="8983440"/>
                <a:tab algn="l" pos="8985240"/>
                <a:tab algn="l" pos="9434160"/>
                <a:tab algn="l" pos="9883440"/>
                <a:tab algn="l" pos="10332720"/>
                <a:tab algn="l" pos="10782000"/>
              </a:tabLst>
            </a:pPr>
            <a:r>
              <a:rPr b="0" lang="de-DE" sz="1800" spc="-1" strike="noStrike">
                <a:solidFill>
                  <a:srgbClr val="010101"/>
                </a:solidFill>
                <a:latin typeface="Times New Roman"/>
                <a:ea typeface="Times New Roman"/>
              </a:rPr>
              <a:t>“</a:t>
            </a:r>
            <a:r>
              <a:rPr b="0" lang="de-DE" sz="1800" spc="-1" strike="noStrike">
                <a:solidFill>
                  <a:srgbClr val="010101"/>
                </a:solidFill>
                <a:latin typeface="Times New Roman"/>
                <a:ea typeface="Times New Roman"/>
              </a:rPr>
              <a:t>From here he pointed out the great grove which warlike Romulus set up as a sanctuary – he was to call it the Asylum – and also the Lupercal there under its cool rock (</a:t>
            </a:r>
            <a:r>
              <a:rPr b="0" i="1" lang="de-DE" sz="1800" spc="-1" strike="noStrike">
                <a:solidFill>
                  <a:srgbClr val="010101"/>
                </a:solidFill>
                <a:latin typeface="Times New Roman"/>
                <a:ea typeface="Times New Roman"/>
              </a:rPr>
              <a:t>Aen</a:t>
            </a:r>
            <a:r>
              <a:rPr b="0" lang="de-DE" sz="1800" spc="-1" strike="noStrike">
                <a:solidFill>
                  <a:srgbClr val="010101"/>
                </a:solidFill>
                <a:latin typeface="Times New Roman"/>
                <a:ea typeface="Times New Roman"/>
              </a:rPr>
              <a:t>. 8.343-4, Evander showing Aeneas)</a:t>
            </a:r>
            <a:endParaRPr b="0" lang="en-GB" sz="1800" spc="-1" strike="noStrike">
              <a:latin typeface="Arial"/>
            </a:endParaRPr>
          </a:p>
          <a:p>
            <a:pPr marL="342720" indent="-339120">
              <a:lnSpc>
                <a:spcPct val="95000"/>
              </a:lnSpc>
              <a:spcAft>
                <a:spcPts val="1060"/>
              </a:spcAft>
              <a:tabLst>
                <a:tab algn="l" pos="0"/>
              </a:tabLst>
            </a:pPr>
            <a:r>
              <a:rPr b="0" lang="de-DE" sz="1800" spc="-1" strike="noStrike">
                <a:solidFill>
                  <a:srgbClr val="010101"/>
                </a:solidFill>
                <a:latin typeface="Times New Roman"/>
                <a:ea typeface="Times New Roman"/>
              </a:rPr>
              <a:t>and the grove of Argiletum (Curia Julia, Forum Iulium, planned forum Augustum) </a:t>
            </a:r>
            <a:endParaRPr b="0" lang="en-GB" sz="1800" spc="-1" strike="noStrike">
              <a:latin typeface="Arial"/>
            </a:endParaRPr>
          </a:p>
          <a:p>
            <a:pPr marL="342720" indent="-339120" algn="just">
              <a:lnSpc>
                <a:spcPct val="95000"/>
              </a:lnSpc>
              <a:spcAft>
                <a:spcPts val="1060"/>
              </a:spcAft>
              <a:tabLst>
                <a:tab algn="l" pos="0"/>
              </a:tabLst>
            </a:pPr>
            <a:r>
              <a:rPr b="0" lang="de-DE" sz="1800" spc="-1" strike="noStrike">
                <a:solidFill>
                  <a:srgbClr val="010101"/>
                </a:solidFill>
                <a:latin typeface="Times New Roman"/>
                <a:ea typeface="Times New Roman"/>
              </a:rPr>
              <a:t>&gt; cross saddle between the Arx and Quirinus and climb up Arx to look at places (capitol; Janiculum)</a:t>
            </a:r>
            <a:endParaRPr b="0" lang="en-GB" sz="1800" spc="-1" strike="noStrike">
              <a:latin typeface="Arial"/>
            </a:endParaRPr>
          </a:p>
          <a:p>
            <a:pPr marL="342720" indent="-339120" algn="just">
              <a:lnSpc>
                <a:spcPct val="100000"/>
              </a:lnSpc>
              <a:spcAft>
                <a:spcPts val="1060"/>
              </a:spcAft>
              <a:tabLst>
                <a:tab algn="l" pos="0"/>
              </a:tabLst>
            </a:pPr>
            <a:r>
              <a:rPr b="0" lang="de-DE" sz="1800" spc="-1" strike="noStrike">
                <a:solidFill>
                  <a:srgbClr val="010101"/>
                </a:solidFill>
                <a:latin typeface="Times New Roman"/>
                <a:ea typeface="Times New Roman"/>
              </a:rPr>
              <a:t>“</a:t>
            </a:r>
            <a:r>
              <a:rPr b="0" lang="de-DE" sz="1800" spc="-1" strike="noStrike">
                <a:solidFill>
                  <a:srgbClr val="010101"/>
                </a:solidFill>
                <a:latin typeface="Times New Roman"/>
                <a:ea typeface="Times New Roman"/>
              </a:rPr>
              <a:t>... the Capitol, now all gold, but in those distant days bristling with rough scrub. Even then a powerful sense of a divine presence in the place caused great fear among the country people” (</a:t>
            </a:r>
            <a:r>
              <a:rPr b="0" i="1" lang="de-DE" sz="1800" spc="-1" strike="noStrike">
                <a:solidFill>
                  <a:srgbClr val="010101"/>
                </a:solidFill>
                <a:latin typeface="Times New Roman"/>
                <a:ea typeface="Times New Roman"/>
              </a:rPr>
              <a:t>Aen</a:t>
            </a:r>
            <a:r>
              <a:rPr b="0" lang="de-DE" sz="1800" spc="-1" strike="noStrike">
                <a:solidFill>
                  <a:srgbClr val="010101"/>
                </a:solidFill>
                <a:latin typeface="Times New Roman"/>
                <a:ea typeface="Times New Roman"/>
              </a:rPr>
              <a:t>. 8.347-50)</a:t>
            </a:r>
            <a:endParaRPr b="0" lang="en-GB" sz="1800" spc="-1" strike="noStrike">
              <a:latin typeface="Arial"/>
            </a:endParaRPr>
          </a:p>
          <a:p>
            <a:pPr marL="342720" indent="-339120">
              <a:lnSpc>
                <a:spcPct val="100000"/>
              </a:lnSpc>
              <a:spcBef>
                <a:spcPts val="641"/>
              </a:spcBef>
              <a:tabLst>
                <a:tab algn="l" pos="0"/>
              </a:tabLst>
            </a:pPr>
            <a:endParaRPr b="0" lang="en-GB" sz="1800" spc="-1" strike="noStrike">
              <a:latin typeface="Arial"/>
            </a:endParaRPr>
          </a:p>
          <a:p>
            <a:pPr marL="342720" indent="-339120">
              <a:lnSpc>
                <a:spcPct val="100000"/>
              </a:lnSpc>
              <a:spcBef>
                <a:spcPts val="641"/>
              </a:spcBef>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6" name="Title 1_3"/>
          <p:cNvSpPr/>
          <p:nvPr/>
        </p:nvSpPr>
        <p:spPr>
          <a:xfrm>
            <a:off x="457200" y="274680"/>
            <a:ext cx="8226000" cy="113940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0" lang="en-GB" sz="4400" spc="-1" strike="noStrike">
                <a:solidFill>
                  <a:srgbClr val="000000"/>
                </a:solidFill>
                <a:latin typeface="Palatino Linotype"/>
                <a:ea typeface="DejaVu Sans"/>
              </a:rPr>
              <a:t>journey</a:t>
            </a:r>
            <a:endParaRPr b="0" lang="en-GB" sz="4400" spc="-1" strike="noStrike">
              <a:latin typeface="Arial"/>
            </a:endParaRPr>
          </a:p>
        </p:txBody>
      </p:sp>
      <p:sp>
        <p:nvSpPr>
          <p:cNvPr id="97" name="Content Placeholder 2_3"/>
          <p:cNvSpPr/>
          <p:nvPr/>
        </p:nvSpPr>
        <p:spPr>
          <a:xfrm>
            <a:off x="457200" y="1600200"/>
            <a:ext cx="8226000" cy="3913560"/>
          </a:xfrm>
          <a:prstGeom prst="rect">
            <a:avLst/>
          </a:prstGeom>
          <a:noFill/>
          <a:ln w="0">
            <a:noFill/>
          </a:ln>
        </p:spPr>
        <p:style>
          <a:lnRef idx="0"/>
          <a:fillRef idx="0"/>
          <a:effectRef idx="0"/>
          <a:fontRef idx="minor"/>
        </p:style>
        <p:txBody>
          <a:bodyPr lIns="90000" rIns="90000" tIns="45000" bIns="45000">
            <a:normAutofit/>
          </a:bodyPr>
          <a:p>
            <a:pPr>
              <a:lnSpc>
                <a:spcPct val="100000"/>
              </a:lnSpc>
              <a:spcBef>
                <a:spcPts val="641"/>
              </a:spcBef>
              <a:tabLst>
                <a:tab algn="l" pos="0"/>
              </a:tabLst>
            </a:pPr>
            <a:r>
              <a:rPr b="0" lang="de-DE" sz="1800" spc="-1" strike="noStrike">
                <a:solidFill>
                  <a:srgbClr val="010101"/>
                </a:solidFill>
                <a:latin typeface="Times New Roman"/>
                <a:ea typeface="Times New Roman"/>
              </a:rPr>
              <a:t>“</a:t>
            </a:r>
            <a:r>
              <a:rPr b="0" lang="de-DE" sz="1800" spc="-1" strike="noStrike">
                <a:solidFill>
                  <a:srgbClr val="010101"/>
                </a:solidFill>
                <a:latin typeface="Times New Roman"/>
                <a:ea typeface="Times New Roman"/>
              </a:rPr>
              <a:t>And here are the ruined walls of these two towns. What you are looking at are relics of the men of old. These are their monuments. One of these citadels was founded by Father Janus; the other by Saturn. This one used to be called Janiculum; the other Saturnia“ (</a:t>
            </a:r>
            <a:r>
              <a:rPr b="0" i="1" lang="de-DE" sz="1800" spc="-1" strike="noStrike">
                <a:solidFill>
                  <a:srgbClr val="010101"/>
                </a:solidFill>
                <a:latin typeface="Times New Roman"/>
                <a:ea typeface="Times New Roman"/>
              </a:rPr>
              <a:t>Aen</a:t>
            </a:r>
            <a:r>
              <a:rPr b="0" lang="de-DE" sz="1800" spc="-1" strike="noStrike">
                <a:solidFill>
                  <a:srgbClr val="010101"/>
                </a:solidFill>
                <a:latin typeface="Times New Roman"/>
                <a:ea typeface="Times New Roman"/>
              </a:rPr>
              <a:t>. 8.356-8)</a:t>
            </a:r>
            <a:endParaRPr b="0" lang="en-GB" sz="1800" spc="-1" strike="noStrike">
              <a:latin typeface="Arial"/>
            </a:endParaRPr>
          </a:p>
          <a:p>
            <a:pPr>
              <a:lnSpc>
                <a:spcPct val="95000"/>
              </a:lnSpc>
              <a:spcAft>
                <a:spcPts val="1060"/>
              </a:spcAft>
              <a:tabLst>
                <a:tab algn="l" pos="0"/>
                <a:tab algn="l" pos="342720"/>
                <a:tab algn="l" pos="447480"/>
                <a:tab algn="l" pos="896760"/>
                <a:tab algn="l" pos="1346040"/>
                <a:tab algn="l" pos="1795320"/>
                <a:tab algn="l" pos="2244600"/>
                <a:tab algn="l" pos="2693880"/>
                <a:tab algn="l" pos="3143160"/>
                <a:tab algn="l" pos="3592440"/>
                <a:tab algn="l" pos="4041720"/>
                <a:tab algn="l" pos="4491000"/>
                <a:tab algn="l" pos="4940280"/>
                <a:tab algn="l" pos="5389560"/>
                <a:tab algn="l" pos="5838480"/>
                <a:tab algn="l" pos="6287760"/>
                <a:tab algn="l" pos="6737040"/>
                <a:tab algn="l" pos="7186320"/>
                <a:tab algn="l" pos="7635600"/>
                <a:tab algn="l" pos="8084880"/>
                <a:tab algn="l" pos="8534160"/>
                <a:tab algn="l" pos="8983440"/>
                <a:tab algn="l" pos="8985240"/>
                <a:tab algn="l" pos="9434160"/>
                <a:tab algn="l" pos="9883440"/>
                <a:tab algn="l" pos="10332720"/>
                <a:tab algn="l" pos="10782000"/>
              </a:tabLst>
            </a:pPr>
            <a:r>
              <a:rPr b="0" lang="de-DE" sz="1800" spc="-1" strike="noStrike">
                <a:solidFill>
                  <a:srgbClr val="010101"/>
                </a:solidFill>
                <a:latin typeface="Times New Roman"/>
                <a:ea typeface="Times New Roman"/>
              </a:rPr>
              <a:t>&gt; down through Forum Romanum </a:t>
            </a:r>
            <a:endParaRPr b="0" lang="en-GB" sz="1800" spc="-1" strike="noStrike">
              <a:latin typeface="Arial"/>
            </a:endParaRPr>
          </a:p>
          <a:p>
            <a:pPr algn="just">
              <a:lnSpc>
                <a:spcPct val="95000"/>
              </a:lnSpc>
              <a:spcAft>
                <a:spcPts val="1060"/>
              </a:spcAft>
              <a:tabLst>
                <a:tab algn="l" pos="0"/>
                <a:tab algn="l" pos="342720"/>
                <a:tab algn="l" pos="447480"/>
                <a:tab algn="l" pos="896760"/>
                <a:tab algn="l" pos="1346040"/>
                <a:tab algn="l" pos="1795320"/>
                <a:tab algn="l" pos="2244600"/>
                <a:tab algn="l" pos="2693880"/>
                <a:tab algn="l" pos="3143160"/>
                <a:tab algn="l" pos="3592440"/>
                <a:tab algn="l" pos="4041720"/>
                <a:tab algn="l" pos="4491000"/>
                <a:tab algn="l" pos="4940280"/>
                <a:tab algn="l" pos="5389560"/>
                <a:tab algn="l" pos="5838480"/>
                <a:tab algn="l" pos="6287760"/>
                <a:tab algn="l" pos="6737040"/>
                <a:tab algn="l" pos="7186320"/>
                <a:tab algn="l" pos="7635600"/>
                <a:tab algn="l" pos="8084880"/>
                <a:tab algn="l" pos="8534160"/>
                <a:tab algn="l" pos="8983440"/>
                <a:tab algn="l" pos="8985240"/>
                <a:tab algn="l" pos="9434160"/>
                <a:tab algn="l" pos="9883440"/>
                <a:tab algn="l" pos="10332720"/>
                <a:tab algn="l" pos="10782000"/>
              </a:tabLst>
            </a:pPr>
            <a:r>
              <a:rPr b="0" lang="de-DE" sz="1800" spc="-1" strike="noStrike">
                <a:solidFill>
                  <a:srgbClr val="010101"/>
                </a:solidFill>
                <a:latin typeface="Times New Roman"/>
                <a:ea typeface="Times New Roman"/>
              </a:rPr>
              <a:t>&gt; look over Carinae </a:t>
            </a:r>
            <a:endParaRPr b="0" lang="en-GB" sz="1800" spc="-1" strike="noStrike">
              <a:latin typeface="Arial"/>
            </a:endParaRPr>
          </a:p>
          <a:p>
            <a:pPr algn="just">
              <a:lnSpc>
                <a:spcPct val="95000"/>
              </a:lnSpc>
              <a:spcAft>
                <a:spcPts val="1060"/>
              </a:spcAft>
              <a:tabLst>
                <a:tab algn="l" pos="0"/>
                <a:tab algn="l" pos="342720"/>
                <a:tab algn="l" pos="447480"/>
                <a:tab algn="l" pos="896760"/>
                <a:tab algn="l" pos="1346040"/>
                <a:tab algn="l" pos="1795320"/>
                <a:tab algn="l" pos="2244600"/>
                <a:tab algn="l" pos="2693880"/>
                <a:tab algn="l" pos="3143160"/>
                <a:tab algn="l" pos="3592440"/>
                <a:tab algn="l" pos="4041720"/>
                <a:tab algn="l" pos="4491000"/>
                <a:tab algn="l" pos="4940280"/>
                <a:tab algn="l" pos="5389560"/>
                <a:tab algn="l" pos="5838480"/>
                <a:tab algn="l" pos="6287760"/>
                <a:tab algn="l" pos="6737040"/>
                <a:tab algn="l" pos="7186320"/>
                <a:tab algn="l" pos="7635600"/>
                <a:tab algn="l" pos="8084880"/>
                <a:tab algn="l" pos="8534160"/>
                <a:tab algn="l" pos="8983440"/>
                <a:tab algn="l" pos="8985240"/>
                <a:tab algn="l" pos="9434160"/>
                <a:tab algn="l" pos="9883440"/>
                <a:tab algn="l" pos="10332720"/>
                <a:tab algn="l" pos="10782000"/>
              </a:tabLst>
            </a:pPr>
            <a:r>
              <a:rPr b="0" lang="de-DE" sz="1800" spc="-1" strike="noStrike">
                <a:solidFill>
                  <a:srgbClr val="010101"/>
                </a:solidFill>
                <a:latin typeface="Times New Roman"/>
                <a:ea typeface="Times New Roman"/>
              </a:rPr>
              <a:t>&gt; Evander's home on Palatine</a:t>
            </a:r>
            <a:endParaRPr b="0" lang="en-GB" sz="1800" spc="-1" strike="noStrike">
              <a:latin typeface="Arial"/>
            </a:endParaRPr>
          </a:p>
          <a:p>
            <a:pPr algn="just">
              <a:lnSpc>
                <a:spcPct val="100000"/>
              </a:lnSpc>
              <a:spcAft>
                <a:spcPts val="1060"/>
              </a:spcAft>
              <a:tabLst>
                <a:tab algn="l" pos="0"/>
                <a:tab algn="l" pos="342720"/>
                <a:tab algn="l" pos="447480"/>
                <a:tab algn="l" pos="896760"/>
                <a:tab algn="l" pos="1346040"/>
                <a:tab algn="l" pos="1795320"/>
                <a:tab algn="l" pos="2244600"/>
                <a:tab algn="l" pos="2693880"/>
                <a:tab algn="l" pos="3143160"/>
                <a:tab algn="l" pos="3592440"/>
                <a:tab algn="l" pos="4041720"/>
                <a:tab algn="l" pos="4491000"/>
                <a:tab algn="l" pos="4940280"/>
                <a:tab algn="l" pos="5389560"/>
                <a:tab algn="l" pos="5838480"/>
                <a:tab algn="l" pos="6287760"/>
                <a:tab algn="l" pos="6737040"/>
                <a:tab algn="l" pos="7186320"/>
                <a:tab algn="l" pos="7635600"/>
                <a:tab algn="l" pos="8084880"/>
                <a:tab algn="l" pos="8534160"/>
                <a:tab algn="l" pos="8983440"/>
                <a:tab algn="l" pos="8985240"/>
                <a:tab algn="l" pos="9434160"/>
                <a:tab algn="l" pos="9883440"/>
                <a:tab algn="l" pos="10332720"/>
                <a:tab algn="l" pos="10782000"/>
              </a:tabLst>
            </a:pPr>
            <a:r>
              <a:rPr b="0" lang="de-DE" sz="1800" spc="-1" strike="noStrike">
                <a:solidFill>
                  <a:srgbClr val="000000"/>
                </a:solidFill>
                <a:latin typeface="Times New Roman"/>
                <a:ea typeface="Times New Roman"/>
              </a:rPr>
              <a:t>• </a:t>
            </a:r>
            <a:r>
              <a:rPr b="0" lang="de-DE" sz="1800" spc="-1" strike="noStrike">
                <a:solidFill>
                  <a:srgbClr val="010101"/>
                </a:solidFill>
                <a:latin typeface="Times New Roman"/>
                <a:ea typeface="Times New Roman"/>
              </a:rPr>
              <a:t>different levels of knowledge: Aeneas </a:t>
            </a:r>
            <a:r>
              <a:rPr b="0" lang="de-DE" sz="1800" spc="-1" strike="noStrike">
                <a:solidFill>
                  <a:srgbClr val="000000"/>
                </a:solidFill>
                <a:latin typeface="Times New Roman"/>
                <a:ea typeface="Times New Roman"/>
              </a:rPr>
              <a:t>can't fully understand: </a:t>
            </a:r>
            <a:r>
              <a:rPr b="0" lang="de-DE" sz="1800" spc="-1" strike="noStrike">
                <a:solidFill>
                  <a:srgbClr val="010101"/>
                </a:solidFill>
                <a:latin typeface="Times New Roman"/>
                <a:ea typeface="Times New Roman"/>
              </a:rPr>
              <a:t>“Aeneas was lost in admiration and his eyes were never still as he looked about him enthralled by the places he was, asking questions about them and joyfully listening to Evander's explanations of all the relics of the men of old” (</a:t>
            </a:r>
            <a:r>
              <a:rPr b="0" i="1" lang="de-DE" sz="1800" spc="-1" strike="noStrike">
                <a:solidFill>
                  <a:srgbClr val="000000"/>
                </a:solidFill>
                <a:latin typeface="Times New Roman"/>
                <a:ea typeface="Times New Roman"/>
              </a:rPr>
              <a:t>Aen</a:t>
            </a:r>
            <a:r>
              <a:rPr b="0" lang="de-DE" sz="1800" spc="-1" strike="noStrike">
                <a:solidFill>
                  <a:srgbClr val="010101"/>
                </a:solidFill>
                <a:latin typeface="Times New Roman"/>
                <a:ea typeface="Times New Roman"/>
              </a:rPr>
              <a:t>. 8.310-12)</a:t>
            </a:r>
            <a:endParaRPr b="0" lang="en-GB" sz="1800" spc="-1" strike="noStrike">
              <a:latin typeface="Arial"/>
            </a:endParaRPr>
          </a:p>
          <a:p>
            <a:pPr>
              <a:lnSpc>
                <a:spcPct val="100000"/>
              </a:lnSpc>
              <a:spcBef>
                <a:spcPts val="641"/>
              </a:spcBef>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8" name="Title 1_4"/>
          <p:cNvSpPr/>
          <p:nvPr/>
        </p:nvSpPr>
        <p:spPr>
          <a:xfrm>
            <a:off x="457200" y="274680"/>
            <a:ext cx="8226000" cy="113940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0" lang="en-GB" sz="4400" spc="-1" strike="noStrike">
                <a:solidFill>
                  <a:srgbClr val="000000"/>
                </a:solidFill>
                <a:latin typeface="Palatino Linotype"/>
                <a:ea typeface="DejaVu Sans"/>
              </a:rPr>
              <a:t>Augustus</a:t>
            </a:r>
            <a:endParaRPr b="0" lang="en-GB" sz="4400" spc="-1" strike="noStrike">
              <a:latin typeface="Arial"/>
            </a:endParaRPr>
          </a:p>
        </p:txBody>
      </p:sp>
      <p:sp>
        <p:nvSpPr>
          <p:cNvPr id="99" name="Content Placeholder 2_4"/>
          <p:cNvSpPr/>
          <p:nvPr/>
        </p:nvSpPr>
        <p:spPr>
          <a:xfrm>
            <a:off x="457200" y="1600200"/>
            <a:ext cx="8226000" cy="3913560"/>
          </a:xfrm>
          <a:prstGeom prst="rect">
            <a:avLst/>
          </a:prstGeom>
          <a:noFill/>
          <a:ln w="0">
            <a:noFill/>
          </a:ln>
        </p:spPr>
        <p:style>
          <a:lnRef idx="0"/>
          <a:fillRef idx="0"/>
          <a:effectRef idx="0"/>
          <a:fontRef idx="minor"/>
        </p:style>
        <p:txBody>
          <a:bodyPr lIns="90000" rIns="90000" tIns="45000" bIns="45000">
            <a:normAutofit/>
          </a:bodyPr>
          <a:p>
            <a:pPr algn="just">
              <a:lnSpc>
                <a:spcPct val="95000"/>
              </a:lnSpc>
              <a:spcAft>
                <a:spcPts val="1060"/>
              </a:spcAft>
              <a:tabLst>
                <a:tab algn="l" pos="0"/>
                <a:tab algn="l" pos="104760"/>
                <a:tab algn="l" pos="553680"/>
                <a:tab algn="l" pos="1002960"/>
                <a:tab algn="l" pos="1452240"/>
                <a:tab algn="l" pos="1901520"/>
                <a:tab algn="l" pos="2350800"/>
                <a:tab algn="l" pos="2800080"/>
                <a:tab algn="l" pos="3249360"/>
                <a:tab algn="l" pos="3698640"/>
                <a:tab algn="l" pos="4147920"/>
                <a:tab algn="l" pos="4597200"/>
                <a:tab algn="l" pos="5046480"/>
                <a:tab algn="l" pos="5495760"/>
                <a:tab algn="l" pos="5945040"/>
                <a:tab algn="l" pos="6394320"/>
                <a:tab algn="l" pos="6843600"/>
                <a:tab algn="l" pos="7292880"/>
                <a:tab algn="l" pos="7742160"/>
                <a:tab algn="l" pos="8191440"/>
                <a:tab algn="l" pos="8640720"/>
                <a:tab algn="l" pos="8985240"/>
                <a:tab algn="l" pos="9434160"/>
                <a:tab algn="l" pos="9883440"/>
                <a:tab algn="l" pos="10332720"/>
                <a:tab algn="l" pos="10782000"/>
              </a:tabLst>
            </a:pPr>
            <a:r>
              <a:rPr b="0" lang="de-DE" sz="1800" spc="-1" strike="noStrike">
                <a:solidFill>
                  <a:srgbClr val="010101"/>
                </a:solidFill>
                <a:latin typeface="Times New Roman"/>
                <a:ea typeface="Times New Roman"/>
              </a:rPr>
              <a:t>- “the founder of the citadel of Rome” (of Evander, </a:t>
            </a:r>
            <a:r>
              <a:rPr b="0" i="1" lang="de-DE" sz="1800" spc="-1" strike="noStrike">
                <a:solidFill>
                  <a:srgbClr val="010101"/>
                </a:solidFill>
                <a:latin typeface="Times New Roman"/>
                <a:ea typeface="Times New Roman"/>
              </a:rPr>
              <a:t>Aen</a:t>
            </a:r>
            <a:r>
              <a:rPr b="0" lang="de-DE" sz="1800" spc="-1" strike="noStrike">
                <a:solidFill>
                  <a:srgbClr val="010101"/>
                </a:solidFill>
                <a:latin typeface="Times New Roman"/>
                <a:ea typeface="Times New Roman"/>
              </a:rPr>
              <a:t> 8.313)</a:t>
            </a:r>
            <a:endParaRPr b="0" lang="en-GB" sz="1800" spc="-1" strike="noStrike">
              <a:latin typeface="Arial"/>
            </a:endParaRPr>
          </a:p>
          <a:p>
            <a:pPr algn="just">
              <a:lnSpc>
                <a:spcPct val="95000"/>
              </a:lnSpc>
              <a:spcAft>
                <a:spcPts val="1060"/>
              </a:spcAft>
              <a:tabLst>
                <a:tab algn="l" pos="0"/>
                <a:tab algn="l" pos="104760"/>
                <a:tab algn="l" pos="553680"/>
                <a:tab algn="l" pos="1002960"/>
                <a:tab algn="l" pos="1452240"/>
                <a:tab algn="l" pos="1901520"/>
                <a:tab algn="l" pos="2350800"/>
                <a:tab algn="l" pos="2800080"/>
                <a:tab algn="l" pos="3249360"/>
                <a:tab algn="l" pos="3698640"/>
                <a:tab algn="l" pos="4147920"/>
                <a:tab algn="l" pos="4597200"/>
                <a:tab algn="l" pos="5046480"/>
                <a:tab algn="l" pos="5495760"/>
                <a:tab algn="l" pos="5945040"/>
                <a:tab algn="l" pos="6394320"/>
                <a:tab algn="l" pos="6843600"/>
                <a:tab algn="l" pos="7292880"/>
                <a:tab algn="l" pos="7742160"/>
                <a:tab algn="l" pos="8191440"/>
                <a:tab algn="l" pos="8640720"/>
                <a:tab algn="l" pos="8985240"/>
                <a:tab algn="l" pos="9434160"/>
                <a:tab algn="l" pos="9883440"/>
                <a:tab algn="l" pos="10332720"/>
                <a:tab algn="l" pos="10782000"/>
              </a:tabLst>
            </a:pPr>
            <a:r>
              <a:rPr b="0" lang="de-DE" sz="1800" spc="-1" strike="noStrike">
                <a:solidFill>
                  <a:srgbClr val="010101"/>
                </a:solidFill>
                <a:latin typeface="Times New Roman"/>
                <a:ea typeface="Times New Roman"/>
              </a:rPr>
              <a:t>Evander a precursor of Augustus as founder of Rome (like Aeneas and Romulus)</a:t>
            </a:r>
            <a:endParaRPr b="0" lang="en-GB" sz="1800" spc="-1" strike="noStrike">
              <a:latin typeface="Arial"/>
            </a:endParaRPr>
          </a:p>
          <a:p>
            <a:pPr algn="just">
              <a:lnSpc>
                <a:spcPct val="95000"/>
              </a:lnSpc>
              <a:spcAft>
                <a:spcPts val="1060"/>
              </a:spcAft>
              <a:tabLst>
                <a:tab algn="l" pos="0"/>
                <a:tab algn="l" pos="104760"/>
                <a:tab algn="l" pos="553680"/>
                <a:tab algn="l" pos="1002960"/>
                <a:tab algn="l" pos="1452240"/>
                <a:tab algn="l" pos="1901520"/>
                <a:tab algn="l" pos="2350800"/>
                <a:tab algn="l" pos="2800080"/>
                <a:tab algn="l" pos="3249360"/>
                <a:tab algn="l" pos="3698640"/>
                <a:tab algn="l" pos="4147920"/>
                <a:tab algn="l" pos="4597200"/>
                <a:tab algn="l" pos="5046480"/>
                <a:tab algn="l" pos="5495760"/>
                <a:tab algn="l" pos="5945040"/>
                <a:tab algn="l" pos="6394320"/>
                <a:tab algn="l" pos="6843600"/>
                <a:tab algn="l" pos="7292880"/>
                <a:tab algn="l" pos="7742160"/>
                <a:tab algn="l" pos="8191440"/>
                <a:tab algn="l" pos="8640720"/>
                <a:tab algn="l" pos="8985240"/>
                <a:tab algn="l" pos="9434160"/>
                <a:tab algn="l" pos="9883440"/>
                <a:tab algn="l" pos="10332720"/>
                <a:tab algn="l" pos="10782000"/>
              </a:tabLst>
            </a:pPr>
            <a:r>
              <a:rPr b="0" lang="de-DE" sz="1800" spc="-1" strike="noStrike">
                <a:solidFill>
                  <a:srgbClr val="010101"/>
                </a:solidFill>
                <a:latin typeface="Times New Roman"/>
                <a:ea typeface="Times New Roman"/>
              </a:rPr>
              <a:t>- areas of building work (e.g. Palatine)</a:t>
            </a:r>
            <a:endParaRPr b="0" lang="en-GB" sz="1800" spc="-1" strike="noStrike">
              <a:latin typeface="Arial"/>
            </a:endParaRPr>
          </a:p>
          <a:p>
            <a:pPr algn="just">
              <a:lnSpc>
                <a:spcPct val="95000"/>
              </a:lnSpc>
              <a:spcAft>
                <a:spcPts val="1060"/>
              </a:spcAft>
              <a:tabLst>
                <a:tab algn="l" pos="0"/>
                <a:tab algn="l" pos="104760"/>
                <a:tab algn="l" pos="553680"/>
                <a:tab algn="l" pos="1002960"/>
                <a:tab algn="l" pos="1452240"/>
                <a:tab algn="l" pos="1901520"/>
                <a:tab algn="l" pos="2350800"/>
                <a:tab algn="l" pos="2800080"/>
                <a:tab algn="l" pos="3249360"/>
                <a:tab algn="l" pos="3698640"/>
                <a:tab algn="l" pos="4147920"/>
                <a:tab algn="l" pos="4597200"/>
                <a:tab algn="l" pos="5046480"/>
                <a:tab algn="l" pos="5495760"/>
                <a:tab algn="l" pos="5945040"/>
                <a:tab algn="l" pos="6394320"/>
                <a:tab algn="l" pos="6843600"/>
                <a:tab algn="l" pos="7292880"/>
                <a:tab algn="l" pos="7742160"/>
                <a:tab algn="l" pos="8191440"/>
                <a:tab algn="l" pos="8640720"/>
                <a:tab algn="l" pos="8985240"/>
                <a:tab algn="l" pos="9434160"/>
                <a:tab algn="l" pos="9883440"/>
                <a:tab algn="l" pos="10332720"/>
                <a:tab algn="l" pos="10782000"/>
              </a:tabLst>
            </a:pPr>
            <a:r>
              <a:rPr b="0" lang="de-DE" sz="1800" spc="-1" strike="noStrike">
                <a:solidFill>
                  <a:srgbClr val="010101"/>
                </a:solidFill>
                <a:latin typeface="Times New Roman"/>
                <a:ea typeface="Times New Roman"/>
              </a:rPr>
              <a:t>- Carinae</a:t>
            </a:r>
            <a:endParaRPr b="0" lang="en-GB" sz="1800" spc="-1" strike="noStrike">
              <a:latin typeface="Arial"/>
            </a:endParaRPr>
          </a:p>
          <a:p>
            <a:pPr>
              <a:lnSpc>
                <a:spcPct val="100000"/>
              </a:lnSpc>
              <a:tabLst>
                <a:tab algn="l" pos="0"/>
                <a:tab algn="l" pos="104760"/>
                <a:tab algn="l" pos="553680"/>
                <a:tab algn="l" pos="1002960"/>
                <a:tab algn="l" pos="1452240"/>
                <a:tab algn="l" pos="1901520"/>
                <a:tab algn="l" pos="2350800"/>
                <a:tab algn="l" pos="2800080"/>
                <a:tab algn="l" pos="3249360"/>
                <a:tab algn="l" pos="3698640"/>
                <a:tab algn="l" pos="4147920"/>
                <a:tab algn="l" pos="4597200"/>
                <a:tab algn="l" pos="5046480"/>
                <a:tab algn="l" pos="5495760"/>
                <a:tab algn="l" pos="5945040"/>
                <a:tab algn="l" pos="6394320"/>
                <a:tab algn="l" pos="6843600"/>
                <a:tab algn="l" pos="7292880"/>
                <a:tab algn="l" pos="7742160"/>
                <a:tab algn="l" pos="8191440"/>
                <a:tab algn="l" pos="8640720"/>
                <a:tab algn="l" pos="8985240"/>
                <a:tab algn="l" pos="9434160"/>
                <a:tab algn="l" pos="9883440"/>
                <a:tab algn="l" pos="10332720"/>
                <a:tab algn="l" pos="10782000"/>
              </a:tabLst>
            </a:pPr>
            <a:r>
              <a:rPr b="0" lang="de-DE" sz="1800" spc="-1" strike="noStrike">
                <a:solidFill>
                  <a:srgbClr val="010101"/>
                </a:solidFill>
                <a:latin typeface="Times New Roman"/>
                <a:ea typeface="Times New Roman"/>
              </a:rPr>
              <a:t>- chief priest Potitius (Valerius Potitus= consul suffectus 29BC; he </a:t>
            </a:r>
            <a:r>
              <a:rPr b="0" lang="de-DE" sz="1800" spc="-1" strike="noStrike">
                <a:solidFill>
                  <a:srgbClr val="212529"/>
                </a:solidFill>
                <a:latin typeface="Times New Roman"/>
                <a:ea typeface="Times New Roman"/>
              </a:rPr>
              <a:t>made a thanksgiving sacrifice for Octavian’s successful return to Rome, 12th August/day before the Ides of Sextilis</a:t>
            </a:r>
            <a:r>
              <a:rPr b="0" lang="de-DE" sz="1800" spc="-1" strike="noStrike">
                <a:solidFill>
                  <a:srgbClr val="010101"/>
                </a:solidFill>
                <a:latin typeface="Times New Roman"/>
                <a:ea typeface="Times New Roman"/>
              </a:rPr>
              <a:t>)</a:t>
            </a:r>
            <a:endParaRPr b="0" lang="en-GB" sz="1800" spc="-1" strike="noStrike">
              <a:latin typeface="Arial"/>
            </a:endParaRPr>
          </a:p>
          <a:p>
            <a:pPr>
              <a:lnSpc>
                <a:spcPct val="100000"/>
              </a:lnSpc>
              <a:tabLst>
                <a:tab algn="l" pos="0"/>
                <a:tab algn="l" pos="104760"/>
                <a:tab algn="l" pos="553680"/>
                <a:tab algn="l" pos="1002960"/>
                <a:tab algn="l" pos="1452240"/>
                <a:tab algn="l" pos="1901520"/>
                <a:tab algn="l" pos="2350800"/>
                <a:tab algn="l" pos="2800080"/>
                <a:tab algn="l" pos="3249360"/>
                <a:tab algn="l" pos="3698640"/>
                <a:tab algn="l" pos="4147920"/>
                <a:tab algn="l" pos="4597200"/>
                <a:tab algn="l" pos="5046480"/>
                <a:tab algn="l" pos="5495760"/>
                <a:tab algn="l" pos="5945040"/>
                <a:tab algn="l" pos="6394320"/>
                <a:tab algn="l" pos="6843600"/>
                <a:tab algn="l" pos="7292880"/>
                <a:tab algn="l" pos="7742160"/>
                <a:tab algn="l" pos="8191440"/>
                <a:tab algn="l" pos="8640720"/>
                <a:tab algn="l" pos="8985240"/>
                <a:tab algn="l" pos="9434160"/>
                <a:tab algn="l" pos="9883440"/>
                <a:tab algn="l" pos="10332720"/>
                <a:tab algn="l" pos="10782000"/>
              </a:tabLst>
            </a:pPr>
            <a:r>
              <a:rPr b="0" lang="de-DE" sz="1800" spc="-1" strike="noStrike">
                <a:solidFill>
                  <a:srgbClr val="010101"/>
                </a:solidFill>
                <a:latin typeface="Times New Roman"/>
                <a:ea typeface="Times New Roman"/>
              </a:rPr>
              <a:t>NB timing (August 12th i.e. in 29BC =day before Augustus' entry into Rome to celebrate his Actium triumph: triumph referred to at </a:t>
            </a:r>
            <a:r>
              <a:rPr b="0" i="1" lang="de-DE" sz="1800" spc="-1" strike="noStrike">
                <a:solidFill>
                  <a:srgbClr val="010101"/>
                </a:solidFill>
                <a:latin typeface="Times New Roman"/>
                <a:ea typeface="Times New Roman"/>
              </a:rPr>
              <a:t>Aen</a:t>
            </a:r>
            <a:r>
              <a:rPr b="0" lang="de-DE" sz="1800" spc="-1" strike="noStrike">
                <a:solidFill>
                  <a:srgbClr val="010101"/>
                </a:solidFill>
                <a:latin typeface="Times New Roman"/>
                <a:ea typeface="Times New Roman"/>
              </a:rPr>
              <a:t>. 8.715, on shield)</a:t>
            </a:r>
            <a:endParaRPr b="0" lang="en-GB" sz="1800" spc="-1" strike="noStrike">
              <a:latin typeface="Arial"/>
            </a:endParaRPr>
          </a:p>
          <a:p>
            <a:pPr>
              <a:lnSpc>
                <a:spcPct val="95000"/>
              </a:lnSpc>
              <a:spcAft>
                <a:spcPts val="1060"/>
              </a:spcAft>
              <a:tabLst>
                <a:tab algn="l" pos="0"/>
                <a:tab algn="l" pos="104760"/>
                <a:tab algn="l" pos="553680"/>
                <a:tab algn="l" pos="1002960"/>
                <a:tab algn="l" pos="1452240"/>
                <a:tab algn="l" pos="1901520"/>
                <a:tab algn="l" pos="2350800"/>
                <a:tab algn="l" pos="2800080"/>
                <a:tab algn="l" pos="3249360"/>
                <a:tab algn="l" pos="3698640"/>
                <a:tab algn="l" pos="4147920"/>
                <a:tab algn="l" pos="4597200"/>
                <a:tab algn="l" pos="5046480"/>
                <a:tab algn="l" pos="5495760"/>
                <a:tab algn="l" pos="5945040"/>
                <a:tab algn="l" pos="6394320"/>
                <a:tab algn="l" pos="6843600"/>
                <a:tab algn="l" pos="7292880"/>
                <a:tab algn="l" pos="7742160"/>
                <a:tab algn="l" pos="8191440"/>
                <a:tab algn="l" pos="8640720"/>
                <a:tab algn="l" pos="8985240"/>
                <a:tab algn="l" pos="9434160"/>
                <a:tab algn="l" pos="9883440"/>
                <a:tab algn="l" pos="10332720"/>
                <a:tab algn="l" pos="10782000"/>
              </a:tabLst>
            </a:pPr>
            <a:r>
              <a:rPr b="0" lang="de-DE" sz="1800" spc="-1" strike="noStrike">
                <a:solidFill>
                  <a:srgbClr val="000000"/>
                </a:solidFill>
                <a:latin typeface="Times New Roman"/>
                <a:ea typeface="Times New Roman"/>
              </a:rPr>
              <a:t>Triumph of Hercules (coming back with spoils) celebrated on 12th August and Augustus’ triumph on 13th</a:t>
            </a:r>
            <a:endParaRPr b="0" lang="en-GB" sz="1800" spc="-1" strike="noStrike">
              <a:latin typeface="Arial"/>
            </a:endParaRPr>
          </a:p>
        </p:txBody>
      </p:sp>
      <p:pic>
        <p:nvPicPr>
          <p:cNvPr id="100" name="" descr=""/>
          <p:cNvPicPr/>
          <p:nvPr/>
        </p:nvPicPr>
        <p:blipFill>
          <a:blip r:embed="rId1"/>
          <a:stretch/>
        </p:blipFill>
        <p:spPr>
          <a:xfrm>
            <a:off x="7920000" y="1359360"/>
            <a:ext cx="1056600" cy="1520280"/>
          </a:xfrm>
          <a:prstGeom prst="rect">
            <a:avLst/>
          </a:prstGeom>
          <a:ln w="0">
            <a:noFill/>
          </a:ln>
        </p:spPr>
      </p:pic>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1" name="Title 1"/>
          <p:cNvSpPr/>
          <p:nvPr/>
        </p:nvSpPr>
        <p:spPr>
          <a:xfrm>
            <a:off x="457200" y="274680"/>
            <a:ext cx="8226000" cy="113940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typology</a:t>
            </a:r>
            <a:endParaRPr b="0" lang="en-GB" sz="4400" spc="-1" strike="noStrike">
              <a:latin typeface="Arial"/>
            </a:endParaRPr>
          </a:p>
        </p:txBody>
      </p:sp>
      <p:sp>
        <p:nvSpPr>
          <p:cNvPr id="102" name="Content Placeholder 2"/>
          <p:cNvSpPr/>
          <p:nvPr/>
        </p:nvSpPr>
        <p:spPr>
          <a:xfrm>
            <a:off x="457200" y="1600200"/>
            <a:ext cx="8226000" cy="3913560"/>
          </a:xfrm>
          <a:prstGeom prst="rect">
            <a:avLst/>
          </a:prstGeom>
          <a:noFill/>
          <a:ln w="0">
            <a:noFill/>
          </a:ln>
        </p:spPr>
        <p:style>
          <a:lnRef idx="0"/>
          <a:fillRef idx="0"/>
          <a:effectRef idx="0"/>
          <a:fontRef idx="minor"/>
        </p:style>
        <p:txBody>
          <a:bodyPr lIns="90000" rIns="90000" tIns="45000" bIns="45000">
            <a:normAutofit/>
          </a:bodyPr>
          <a:p>
            <a:pPr algn="just">
              <a:lnSpc>
                <a:spcPct val="95000"/>
              </a:lnSpc>
              <a:spcAft>
                <a:spcPts val="1060"/>
              </a:spcAft>
              <a:tabLst>
                <a:tab algn="l" pos="0"/>
                <a:tab algn="l" pos="104760"/>
                <a:tab algn="l" pos="553680"/>
                <a:tab algn="l" pos="1002960"/>
                <a:tab algn="l" pos="1452240"/>
                <a:tab algn="l" pos="1901520"/>
                <a:tab algn="l" pos="2350800"/>
                <a:tab algn="l" pos="2800080"/>
                <a:tab algn="l" pos="3249360"/>
                <a:tab algn="l" pos="3698640"/>
                <a:tab algn="l" pos="4147920"/>
                <a:tab algn="l" pos="4597200"/>
                <a:tab algn="l" pos="5046480"/>
                <a:tab algn="l" pos="5495760"/>
                <a:tab algn="l" pos="5945040"/>
                <a:tab algn="l" pos="6394320"/>
                <a:tab algn="l" pos="6843600"/>
                <a:tab algn="l" pos="7292880"/>
                <a:tab algn="l" pos="7742160"/>
                <a:tab algn="l" pos="8191440"/>
                <a:tab algn="l" pos="8640720"/>
                <a:tab algn="l" pos="8985240"/>
                <a:tab algn="l" pos="9434160"/>
                <a:tab algn="l" pos="9883440"/>
                <a:tab algn="l" pos="10332720"/>
                <a:tab algn="l" pos="10782000"/>
              </a:tabLst>
            </a:pPr>
            <a:r>
              <a:rPr b="0" lang="de-DE" sz="1800" spc="-1" strike="noStrike">
                <a:solidFill>
                  <a:srgbClr val="000000"/>
                </a:solidFill>
                <a:latin typeface="Times New Roman"/>
                <a:ea typeface="Times New Roman"/>
              </a:rPr>
              <a:t>• </a:t>
            </a:r>
            <a:r>
              <a:rPr b="0" lang="de-DE" sz="1800" spc="-1" strike="noStrike">
                <a:solidFill>
                  <a:srgbClr val="000000"/>
                </a:solidFill>
                <a:latin typeface="Times New Roman"/>
                <a:ea typeface="Times New Roman"/>
              </a:rPr>
              <a:t>civiliser figures (Hercules, Aeneas, Augustus) </a:t>
            </a:r>
            <a:endParaRPr b="0" lang="en-GB" sz="1800" spc="-1" strike="noStrike">
              <a:latin typeface="Arial"/>
            </a:endParaRPr>
          </a:p>
          <a:p>
            <a:pPr algn="just">
              <a:lnSpc>
                <a:spcPct val="95000"/>
              </a:lnSpc>
              <a:spcAft>
                <a:spcPts val="1060"/>
              </a:spcAft>
              <a:tabLst>
                <a:tab algn="l" pos="0"/>
                <a:tab algn="l" pos="104760"/>
                <a:tab algn="l" pos="553680"/>
                <a:tab algn="l" pos="1002960"/>
                <a:tab algn="l" pos="1452240"/>
                <a:tab algn="l" pos="1901520"/>
                <a:tab algn="l" pos="2350800"/>
                <a:tab algn="l" pos="2800080"/>
                <a:tab algn="l" pos="3249360"/>
                <a:tab algn="l" pos="3698640"/>
                <a:tab algn="l" pos="4147920"/>
                <a:tab algn="l" pos="4597200"/>
                <a:tab algn="l" pos="5046480"/>
                <a:tab algn="l" pos="5495760"/>
                <a:tab algn="l" pos="5945040"/>
                <a:tab algn="l" pos="6394320"/>
                <a:tab algn="l" pos="6843600"/>
                <a:tab algn="l" pos="7292880"/>
                <a:tab algn="l" pos="7742160"/>
                <a:tab algn="l" pos="8191440"/>
                <a:tab algn="l" pos="8640720"/>
                <a:tab algn="l" pos="8985240"/>
                <a:tab algn="l" pos="9434160"/>
                <a:tab algn="l" pos="9883440"/>
                <a:tab algn="l" pos="10332720"/>
                <a:tab algn="l" pos="10782000"/>
              </a:tabLst>
            </a:pPr>
            <a:r>
              <a:rPr b="0" lang="de-DE" sz="1800" spc="-1" strike="noStrike">
                <a:solidFill>
                  <a:srgbClr val="000000"/>
                </a:solidFill>
                <a:latin typeface="Times New Roman"/>
                <a:ea typeface="Times New Roman"/>
              </a:rPr>
              <a:t>• </a:t>
            </a:r>
            <a:r>
              <a:rPr b="0" lang="de-DE" sz="1800" spc="-1" strike="noStrike">
                <a:solidFill>
                  <a:srgbClr val="000000"/>
                </a:solidFill>
                <a:latin typeface="Times New Roman"/>
                <a:ea typeface="Times New Roman"/>
              </a:rPr>
              <a:t>defeating monsters (Cacus, Turnus, Egyptian side at Actium, 31 BCE)</a:t>
            </a:r>
            <a:endParaRPr b="0" lang="en-GB" sz="1800" spc="-1" strike="noStrike">
              <a:latin typeface="Arial"/>
            </a:endParaRPr>
          </a:p>
          <a:p>
            <a:pPr algn="just">
              <a:lnSpc>
                <a:spcPct val="95000"/>
              </a:lnSpc>
              <a:spcAft>
                <a:spcPts val="1060"/>
              </a:spcAft>
              <a:tabLst>
                <a:tab algn="l" pos="0"/>
                <a:tab algn="l" pos="104760"/>
                <a:tab algn="l" pos="553680"/>
                <a:tab algn="l" pos="1002960"/>
                <a:tab algn="l" pos="1452240"/>
                <a:tab algn="l" pos="1901520"/>
                <a:tab algn="l" pos="2350800"/>
                <a:tab algn="l" pos="2800080"/>
                <a:tab algn="l" pos="3249360"/>
                <a:tab algn="l" pos="3698640"/>
                <a:tab algn="l" pos="4147920"/>
                <a:tab algn="l" pos="4597200"/>
                <a:tab algn="l" pos="5046480"/>
                <a:tab algn="l" pos="5495760"/>
                <a:tab algn="l" pos="5945040"/>
                <a:tab algn="l" pos="6394320"/>
                <a:tab algn="l" pos="6843600"/>
                <a:tab algn="l" pos="7292880"/>
                <a:tab algn="l" pos="7742160"/>
                <a:tab algn="l" pos="8191440"/>
                <a:tab algn="l" pos="8640720"/>
                <a:tab algn="l" pos="8985240"/>
                <a:tab algn="l" pos="9434160"/>
                <a:tab algn="l" pos="9883440"/>
                <a:tab algn="l" pos="10332720"/>
                <a:tab algn="l" pos="10782000"/>
              </a:tabLst>
            </a:pPr>
            <a:r>
              <a:rPr b="0" lang="de-DE" sz="1800" spc="-1" strike="noStrike">
                <a:solidFill>
                  <a:srgbClr val="000000"/>
                </a:solidFill>
                <a:latin typeface="Times New Roman"/>
                <a:ea typeface="Times New Roman"/>
              </a:rPr>
              <a:t>NB not straightforward presentation of Aeneas and Hercules: Hercules acting because spoils taken and affected by rage: cf. Aeneas at the end. Need violence and fury to conquer? Pain and loss (see e.g. civil war) accompanying Augustus' rule?</a:t>
            </a:r>
            <a:endParaRPr b="0" lang="en-GB" sz="1800" spc="-1" strike="noStrike">
              <a:latin typeface="Arial"/>
            </a:endParaRPr>
          </a:p>
        </p:txBody>
      </p:sp>
      <p:pic>
        <p:nvPicPr>
          <p:cNvPr id="103" name="" descr=""/>
          <p:cNvPicPr/>
          <p:nvPr/>
        </p:nvPicPr>
        <p:blipFill>
          <a:blip r:embed="rId1"/>
          <a:stretch/>
        </p:blipFill>
        <p:spPr>
          <a:xfrm>
            <a:off x="5327640" y="3385080"/>
            <a:ext cx="2974320" cy="2104200"/>
          </a:xfrm>
          <a:prstGeom prst="rect">
            <a:avLst/>
          </a:prstGeom>
          <a:ln w="0">
            <a:noFill/>
          </a:ln>
        </p:spPr>
      </p:pic>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customXml/_rels/item1.xml.rels><?xml version="1.0" encoding="UTF-8"?>
<Relationships xmlns="http://schemas.openxmlformats.org/package/2006/relationships"><Relationship Id="rId1" Type="http://schemas.openxmlformats.org/officeDocument/2006/relationships/customXmlProps" Target="itemProps1.xml"/>
</Relationships>
</file>

<file path=customXml/_rels/item2.xml.rels><?xml version="1.0" encoding="UTF-8"?>
<Relationships xmlns="http://schemas.openxmlformats.org/package/2006/relationships"><Relationship Id="rId1" Type="http://schemas.openxmlformats.org/officeDocument/2006/relationships/customXmlProps" Target="itemProps2.xml"/>
</Relationships>
</file>

<file path=customXml/_rels/item3.xml.rels><?xml version="1.0" encoding="UTF-8"?>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Props1.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dcmitype/"/>
    <ds:schemaRef ds:uri="7534e9c7-d8a7-4ffa-a350-0e66096719e3"/>
    <ds:schemaRef ds:uri="http://purl.org/dc/elements/1.1/"/>
    <ds:schemaRef ds:uri="303dbf9b-b85b-46a0-94f1-894078c07ecd"/>
    <ds:schemaRef ds:uri="http://purl.org/dc/terms/"/>
    <ds:schemaRef ds:uri="http://www.w3.org/XML/1998/namespace"/>
    <ds:schemaRef ds:uri="http://schemas.microsoft.com/office/2006/documentManagement/type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6677</TotalTime>
  <Application>LibreOffice/7.1.0.3$Windows_X86_64 LibreOffice_project/f6099ecf3d29644b5008cc8f48f42f4a40986e4c</Application>
  <AppVersion>15.0000</AppVersion>
  <Words>4129</Words>
  <Paragraphs>361</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2020-09-14T12:22:34Z</dcterms:created>
  <dc:creator>Magdalena Ohrman</dc:creator>
  <dc:description/>
  <dc:language>en-GB</dc:language>
  <cp:lastModifiedBy/>
  <dcterms:modified xsi:type="dcterms:W3CDTF">2026-03-04T11:33:34Z</dcterms:modified>
  <cp:revision>21</cp:revision>
  <dc:subject/>
  <dc:title>Myth and mythology: How Stories Shape the World </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y fmtid="{D5CDD505-2E9C-101B-9397-08002B2CF9AE}" pid="3" name="Slides">
    <vt:i4>50</vt:i4>
  </property>
</Properties>
</file>