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19"/>
  </p:handoutMasterIdLst>
  <p:sldIdLst>
    <p:sldId id="270" r:id="rId2"/>
    <p:sldId id="282" r:id="rId3"/>
    <p:sldId id="283" r:id="rId4"/>
    <p:sldId id="284" r:id="rId5"/>
    <p:sldId id="285" r:id="rId6"/>
    <p:sldId id="286" r:id="rId7"/>
    <p:sldId id="287" r:id="rId8"/>
    <p:sldId id="271" r:id="rId9"/>
    <p:sldId id="288" r:id="rId10"/>
    <p:sldId id="273" r:id="rId11"/>
    <p:sldId id="274" r:id="rId12"/>
    <p:sldId id="267" r:id="rId13"/>
    <p:sldId id="289" r:id="rId14"/>
    <p:sldId id="277" r:id="rId15"/>
    <p:sldId id="279" r:id="rId16"/>
    <p:sldId id="278" r:id="rId17"/>
    <p:sldId id="280" r:id="rId18"/>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0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1"/>
            <a:ext cx="2945659" cy="496332"/>
          </a:xfrm>
          <a:prstGeom prst="rect">
            <a:avLst/>
          </a:prstGeom>
          <a:noFill/>
          <a:ln w="9525">
            <a:noFill/>
            <a:miter lim="800000"/>
            <a:headEnd/>
            <a:tailEnd/>
          </a:ln>
          <a:effectLst/>
        </p:spPr>
        <p:txBody>
          <a:bodyPr vert="horz" wrap="square" lIns="91423" tIns="45711" rIns="91423" bIns="45711"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850444" y="1"/>
            <a:ext cx="2945659" cy="496332"/>
          </a:xfrm>
          <a:prstGeom prst="rect">
            <a:avLst/>
          </a:prstGeom>
          <a:noFill/>
          <a:ln w="9525">
            <a:noFill/>
            <a:miter lim="800000"/>
            <a:headEnd/>
            <a:tailEnd/>
          </a:ln>
          <a:effectLst/>
        </p:spPr>
        <p:txBody>
          <a:bodyPr vert="horz" wrap="square" lIns="91423" tIns="45711" rIns="91423" bIns="45711"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428584"/>
            <a:ext cx="2945659" cy="496332"/>
          </a:xfrm>
          <a:prstGeom prst="rect">
            <a:avLst/>
          </a:prstGeom>
          <a:noFill/>
          <a:ln w="9525">
            <a:noFill/>
            <a:miter lim="800000"/>
            <a:headEnd/>
            <a:tailEnd/>
          </a:ln>
          <a:effectLst/>
        </p:spPr>
        <p:txBody>
          <a:bodyPr vert="horz" wrap="square" lIns="91423" tIns="45711" rIns="91423" bIns="45711"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850444" y="9428584"/>
            <a:ext cx="2945659" cy="496332"/>
          </a:xfrm>
          <a:prstGeom prst="rect">
            <a:avLst/>
          </a:prstGeom>
          <a:noFill/>
          <a:ln w="9525">
            <a:noFill/>
            <a:miter lim="800000"/>
            <a:headEnd/>
            <a:tailEnd/>
          </a:ln>
          <a:effectLst/>
        </p:spPr>
        <p:txBody>
          <a:bodyPr vert="horz" wrap="square" lIns="91423" tIns="45711" rIns="91423" bIns="45711"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3"/>
            <a:ext cx="7772400" cy="1872207"/>
          </a:xfrm>
        </p:spPr>
        <p:txBody>
          <a:bodyPr/>
          <a:lstStyle/>
          <a:p>
            <a:r>
              <a:rPr lang="en-GB" dirty="0" smtClean="0"/>
              <a:t>Marketing </a:t>
            </a:r>
            <a:br>
              <a:rPr lang="en-GB" dirty="0" smtClean="0"/>
            </a:br>
            <a:r>
              <a:rPr lang="en-GB" dirty="0" smtClean="0"/>
              <a:t>Communications </a:t>
            </a:r>
            <a:br>
              <a:rPr lang="en-GB" dirty="0" smtClean="0"/>
            </a:br>
            <a:r>
              <a:rPr lang="en-GB" dirty="0" smtClean="0"/>
              <a:t>Strategy</a:t>
            </a:r>
            <a:endParaRPr lang="en-GB" dirty="0"/>
          </a:p>
        </p:txBody>
      </p:sp>
      <p:sp>
        <p:nvSpPr>
          <p:cNvPr id="3" name="Subtitle 2"/>
          <p:cNvSpPr>
            <a:spLocks noGrp="1"/>
          </p:cNvSpPr>
          <p:nvPr>
            <p:ph type="subTitle" idx="1"/>
          </p:nvPr>
        </p:nvSpPr>
        <p:spPr>
          <a:xfrm>
            <a:off x="1371600" y="4941168"/>
            <a:ext cx="6400800" cy="1368152"/>
          </a:xfrm>
        </p:spPr>
        <p:txBody>
          <a:bodyPr/>
          <a:lstStyle/>
          <a:p>
            <a:r>
              <a:rPr lang="en-GB" dirty="0" smtClean="0"/>
              <a:t>Introduction to Marketing and Marketing Communications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92896"/>
            <a:ext cx="9144000" cy="244827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Introductory tasks for Marketing Communications Strategy</a:t>
            </a:r>
            <a:endParaRPr lang="en-GB" dirty="0"/>
          </a:p>
        </p:txBody>
      </p:sp>
      <p:sp>
        <p:nvSpPr>
          <p:cNvPr id="3" name="Content Placeholder 2"/>
          <p:cNvSpPr>
            <a:spLocks noGrp="1"/>
          </p:cNvSpPr>
          <p:nvPr>
            <p:ph idx="1"/>
          </p:nvPr>
        </p:nvSpPr>
        <p:spPr>
          <a:xfrm>
            <a:off x="467544" y="1981200"/>
            <a:ext cx="8208912" cy="4114800"/>
          </a:xfrm>
        </p:spPr>
        <p:txBody>
          <a:bodyPr/>
          <a:lstStyle/>
          <a:p>
            <a:pPr marL="0" indent="0">
              <a:buNone/>
            </a:pPr>
            <a:r>
              <a:rPr lang="en-GB" dirty="0" smtClean="0"/>
              <a:t>Before we start this marketing communications module tell me what you understand by; </a:t>
            </a:r>
          </a:p>
          <a:p>
            <a:pPr marL="514350" indent="-514350">
              <a:buFont typeface="+mj-lt"/>
              <a:buAutoNum type="arabicPeriod"/>
            </a:pPr>
            <a:r>
              <a:rPr lang="en-GB" dirty="0" smtClean="0"/>
              <a:t>What is marketing? And </a:t>
            </a:r>
          </a:p>
          <a:p>
            <a:pPr marL="514350" indent="-514350">
              <a:buFont typeface="+mj-lt"/>
              <a:buAutoNum type="arabicPeriod"/>
            </a:pPr>
            <a:r>
              <a:rPr lang="en-GB" dirty="0"/>
              <a:t>What is marketing communications </a:t>
            </a:r>
            <a:r>
              <a:rPr lang="en-GB" dirty="0" smtClean="0"/>
              <a:t>and do you know what the communications mix is?</a:t>
            </a:r>
          </a:p>
        </p:txBody>
      </p:sp>
    </p:spTree>
    <p:extLst>
      <p:ext uri="{BB962C8B-B14F-4D97-AF65-F5344CB8AC3E}">
        <p14:creationId xmlns:p14="http://schemas.microsoft.com/office/powerpoint/2010/main" val="13007359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two key formal definitions</a:t>
            </a:r>
            <a:endParaRPr lang="en-GB" dirty="0"/>
          </a:p>
        </p:txBody>
      </p:sp>
      <p:sp>
        <p:nvSpPr>
          <p:cNvPr id="3" name="Content Placeholder 2"/>
          <p:cNvSpPr>
            <a:spLocks noGrp="1"/>
          </p:cNvSpPr>
          <p:nvPr>
            <p:ph idx="1"/>
          </p:nvPr>
        </p:nvSpPr>
        <p:spPr>
          <a:xfrm>
            <a:off x="688032" y="1772816"/>
            <a:ext cx="7772400"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1772816"/>
            <a:ext cx="1512168" cy="57606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spTree>
    <p:extLst>
      <p:ext uri="{BB962C8B-B14F-4D97-AF65-F5344CB8AC3E}">
        <p14:creationId xmlns:p14="http://schemas.microsoft.com/office/powerpoint/2010/main" val="1088042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extLst>
      <p:ext uri="{BB962C8B-B14F-4D97-AF65-F5344CB8AC3E}">
        <p14:creationId xmlns:p14="http://schemas.microsoft.com/office/powerpoint/2010/main" val="11062758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getting back to basics</a:t>
            </a:r>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dirty="0" smtClean="0"/>
              <a:t>It would seem that people have different </a:t>
            </a:r>
            <a:r>
              <a:rPr lang="en-US" b="1" dirty="0" smtClean="0"/>
              <a:t>Needs and Wants </a:t>
            </a:r>
            <a:r>
              <a:rPr lang="en-US" dirty="0" smtClean="0"/>
              <a:t>at different times.</a:t>
            </a:r>
          </a:p>
          <a:p>
            <a:r>
              <a:rPr lang="en-US" dirty="0" smtClean="0"/>
              <a:t>We can satisfy these needs &amp; wants in  </a:t>
            </a:r>
            <a:r>
              <a:rPr lang="en-US" b="1" dirty="0" smtClean="0"/>
              <a:t>Markets</a:t>
            </a:r>
            <a:r>
              <a:rPr lang="en-US" dirty="0" smtClean="0"/>
              <a:t>, hence the term Marketing.</a:t>
            </a:r>
            <a:endParaRPr lang="en-US" dirty="0"/>
          </a:p>
          <a:p>
            <a:pPr>
              <a:buFont typeface="Wingdings" pitchFamily="2" charset="2"/>
              <a:buChar char="ü"/>
            </a:pPr>
            <a:r>
              <a:rPr lang="en-US" dirty="0"/>
              <a:t>Evidence exists of significant, early Roman &amp; Chinese markets, basically </a:t>
            </a:r>
            <a:r>
              <a:rPr lang="en-US" dirty="0" err="1"/>
              <a:t>globalisation</a:t>
            </a:r>
            <a:r>
              <a:rPr lang="en-US" dirty="0"/>
              <a:t>!   </a:t>
            </a:r>
          </a:p>
          <a:p>
            <a:r>
              <a:rPr lang="en-US" dirty="0" smtClean="0"/>
              <a:t>The key was creating a </a:t>
            </a:r>
            <a:r>
              <a:rPr lang="en-US" b="1" dirty="0" smtClean="0"/>
              <a:t>Value</a:t>
            </a:r>
            <a:r>
              <a:rPr lang="en-US" dirty="0" smtClean="0"/>
              <a:t> system (money) to allow/encourage a process of </a:t>
            </a:r>
            <a:r>
              <a:rPr lang="en-US" b="1" dirty="0" smtClean="0"/>
              <a:t>Exchange</a:t>
            </a:r>
            <a:r>
              <a:rPr lang="en-US"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5085184"/>
            <a:ext cx="1728192"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3" y="6093296"/>
            <a:ext cx="1368151" cy="6480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0352" y="1700809"/>
            <a:ext cx="1296144" cy="1224135"/>
          </a:xfrm>
          <a:prstGeom prst="rect">
            <a:avLst/>
          </a:prstGeom>
        </p:spPr>
      </p:pic>
    </p:spTree>
    <p:extLst>
      <p:ext uri="{BB962C8B-B14F-4D97-AF65-F5344CB8AC3E}">
        <p14:creationId xmlns:p14="http://schemas.microsoft.com/office/powerpoint/2010/main" val="35517379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80"/>
            <a:ext cx="7772400" cy="1080120"/>
          </a:xfrm>
        </p:spPr>
        <p:txBody>
          <a:bodyPr/>
          <a:lstStyle/>
          <a:p>
            <a:pPr algn="l"/>
            <a:r>
              <a:rPr lang="en-GB" dirty="0" smtClean="0"/>
              <a:t>MARKETING</a:t>
            </a:r>
            <a:br>
              <a:rPr lang="en-GB" dirty="0" smtClean="0"/>
            </a:br>
            <a:r>
              <a:rPr lang="en-GB" dirty="0" smtClean="0"/>
              <a:t>so, what is it in essence</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People who want things to help them solve problems, that is </a:t>
            </a:r>
            <a:r>
              <a:rPr lang="en-GB" sz="2800" i="1" dirty="0" smtClean="0"/>
              <a:t>Customer Needs</a:t>
            </a:r>
            <a:r>
              <a:rPr lang="en-GB" sz="2800" dirty="0" smtClean="0"/>
              <a:t>.</a:t>
            </a:r>
          </a:p>
          <a:p>
            <a:pPr>
              <a:buFont typeface="Wingdings" pitchFamily="2" charset="2"/>
              <a:buChar char="Ø"/>
            </a:pPr>
            <a:r>
              <a:rPr lang="en-GB" sz="2800" dirty="0" smtClean="0"/>
              <a:t>They both know what they want so they are looking for a </a:t>
            </a:r>
            <a:r>
              <a:rPr lang="en-GB" sz="2800" i="1" dirty="0" smtClean="0"/>
              <a:t>mutually beneficial exchange.</a:t>
            </a:r>
          </a:p>
          <a:p>
            <a:pPr>
              <a:buFont typeface="Wingdings" pitchFamily="2" charset="2"/>
              <a:buChar char="Ø"/>
            </a:pPr>
            <a:r>
              <a:rPr lang="en-GB" sz="2800" dirty="0" smtClean="0"/>
              <a:t>The trick for organisations is to </a:t>
            </a:r>
            <a:r>
              <a:rPr lang="en-GB" sz="2800" b="1" i="1" dirty="0" smtClean="0"/>
              <a:t>identify, anticipate &amp; satisfy</a:t>
            </a:r>
            <a:r>
              <a:rPr lang="en-GB" sz="2800" dirty="0" smtClean="0"/>
              <a:t> what customers want. </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548680"/>
            <a:ext cx="1728192" cy="648072"/>
          </a:xfrm>
          <a:prstGeom prst="rect">
            <a:avLst/>
          </a:prstGeom>
        </p:spPr>
      </p:pic>
    </p:spTree>
    <p:extLst>
      <p:ext uri="{BB962C8B-B14F-4D97-AF65-F5344CB8AC3E}">
        <p14:creationId xmlns:p14="http://schemas.microsoft.com/office/powerpoint/2010/main" val="3961015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a:xfrm>
            <a:off x="323528" y="609600"/>
            <a:ext cx="8568952" cy="1143000"/>
          </a:xfrm>
        </p:spPr>
        <p:txBody>
          <a:bodyPr/>
          <a:lstStyle/>
          <a:p>
            <a:pPr algn="l"/>
            <a:r>
              <a:rPr lang="en-GB" dirty="0" smtClean="0"/>
              <a:t>MARKETING: towards a definition</a:t>
            </a:r>
            <a:endParaRPr lang="fi-FI" dirty="0"/>
          </a:p>
        </p:txBody>
      </p:sp>
      <p:sp>
        <p:nvSpPr>
          <p:cNvPr id="3" name="Sisällön paikkamerkki 2"/>
          <p:cNvSpPr>
            <a:spLocks noGrp="1"/>
          </p:cNvSpPr>
          <p:nvPr>
            <p:ph sz="half" idx="1"/>
          </p:nvPr>
        </p:nvSpPr>
        <p:spPr>
          <a:xfrm>
            <a:off x="107504" y="1981200"/>
            <a:ext cx="5040560" cy="4616152"/>
          </a:xfrm>
        </p:spPr>
        <p:txBody>
          <a:bodyPr/>
          <a:lstStyle/>
          <a:p>
            <a:pPr marL="0" indent="0">
              <a:buNone/>
            </a:pPr>
            <a:r>
              <a:rPr lang="fi-FI" b="1"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r>
              <a:rPr lang="fi-FI" dirty="0" smtClean="0"/>
              <a:t>A Management process</a:t>
            </a:r>
          </a:p>
          <a:p>
            <a:pPr>
              <a:buFont typeface="Wingdings" pitchFamily="2" charset="2"/>
              <a:buChar char="Ø"/>
            </a:pPr>
            <a:r>
              <a:rPr lang="fi-FI" dirty="0" smtClean="0"/>
              <a:t>With marketing objectives and tasks</a:t>
            </a:r>
          </a:p>
          <a:p>
            <a:pPr>
              <a:buFont typeface="Wingdings" pitchFamily="2" charset="2"/>
              <a:buChar char="Ø"/>
            </a:pPr>
            <a:endParaRPr lang="fi-FI" dirty="0" smtClean="0"/>
          </a:p>
        </p:txBody>
      </p:sp>
      <p:sp>
        <p:nvSpPr>
          <p:cNvPr id="5" name="Content Placeholder 4"/>
          <p:cNvSpPr>
            <a:spLocks noGrp="1"/>
          </p:cNvSpPr>
          <p:nvPr>
            <p:ph sz="half" idx="2"/>
          </p:nvPr>
        </p:nvSpPr>
        <p:spPr>
          <a:xfrm>
            <a:off x="5652120" y="1981200"/>
            <a:ext cx="2806080" cy="4114800"/>
          </a:xfrm>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2080" y="1988840"/>
            <a:ext cx="3600400" cy="4176464"/>
          </a:xfrm>
          <a:prstGeom prst="rect">
            <a:avLst/>
          </a:prstGeom>
        </p:spPr>
      </p:pic>
    </p:spTree>
    <p:extLst>
      <p:ext uri="{BB962C8B-B14F-4D97-AF65-F5344CB8AC3E}">
        <p14:creationId xmlns:p14="http://schemas.microsoft.com/office/powerpoint/2010/main" val="2877882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 way of doing business</a:t>
            </a:r>
            <a:endParaRPr lang="en-GB" dirty="0"/>
          </a:p>
        </p:txBody>
      </p:sp>
      <p:sp>
        <p:nvSpPr>
          <p:cNvPr id="3" name="Content Placeholder 2"/>
          <p:cNvSpPr>
            <a:spLocks noGrp="1"/>
          </p:cNvSpPr>
          <p:nvPr>
            <p:ph idx="1"/>
          </p:nvPr>
        </p:nvSpPr>
        <p:spPr>
          <a:xfrm>
            <a:off x="685800" y="1484784"/>
            <a:ext cx="7772400" cy="5040560"/>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smtClean="0"/>
              <a:t>Production orientated (concentrate on production) era: make what we can and keep customer options limited – </a:t>
            </a:r>
            <a:r>
              <a:rPr lang="en-GB" sz="2400" b="1" i="1" dirty="0" smtClean="0"/>
              <a:t>but customers want more and different!</a:t>
            </a:r>
          </a:p>
          <a:p>
            <a:pPr>
              <a:buFont typeface="Wingdings" pitchFamily="2" charset="2"/>
              <a:buChar char="§"/>
            </a:pPr>
            <a:r>
              <a:rPr lang="en-GB" sz="2400" dirty="0" smtClean="0"/>
              <a:t>Product orientated (concentrate on the product) era: make good products and they  will buy it – </a:t>
            </a:r>
            <a:r>
              <a:rPr lang="en-GB" sz="2400" b="1" i="1" dirty="0" smtClean="0"/>
              <a:t>but customers know what they want!</a:t>
            </a:r>
            <a:endParaRPr lang="en-GB" sz="2400" i="1" dirty="0" smtClean="0"/>
          </a:p>
          <a:p>
            <a:pPr>
              <a:buFont typeface="Wingdings" pitchFamily="2" charset="2"/>
              <a:buChar char="§"/>
            </a:pPr>
            <a:r>
              <a:rPr lang="en-GB" sz="2400" dirty="0" smtClean="0"/>
              <a:t>Selling orientated (concentrate on sales) era: try to make them buy our goods – </a:t>
            </a:r>
            <a:r>
              <a:rPr lang="en-GB" sz="2400" b="1" i="1" dirty="0" smtClean="0"/>
              <a:t>but customers do not want to be manipulated!</a:t>
            </a:r>
          </a:p>
          <a:p>
            <a:pPr>
              <a:buFont typeface="Wingdings" pitchFamily="2" charset="2"/>
              <a:buChar char="§"/>
            </a:pPr>
            <a:r>
              <a:rPr lang="en-GB" sz="2400" dirty="0" smtClean="0"/>
              <a:t>Marketing orientated (concentrate on customers) era – why not just make what it is that customers want. </a:t>
            </a: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dirty="0" smtClean="0"/>
              <a:t>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20688"/>
            <a:ext cx="2592288" cy="1080120"/>
          </a:xfrm>
          <a:prstGeom prst="rect">
            <a:avLst/>
          </a:prstGeom>
        </p:spPr>
      </p:pic>
    </p:spTree>
    <p:extLst>
      <p:ext uri="{BB962C8B-B14F-4D97-AF65-F5344CB8AC3E}">
        <p14:creationId xmlns:p14="http://schemas.microsoft.com/office/powerpoint/2010/main" val="38769633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a:t>
            </a:r>
            <a:br>
              <a:rPr lang="en-GB" dirty="0" smtClean="0"/>
            </a:br>
            <a:r>
              <a:rPr lang="en-GB" dirty="0" smtClean="0"/>
              <a:t>- 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it is argued by marketers that the marketing of an organisation cannot be done by them alone because they are not involved in every business transaction.</a:t>
            </a:r>
            <a:endParaRPr lang="en-GB" b="1" i="1" u="sng"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a:t>
            </a:r>
            <a:r>
              <a:rPr lang="en-GB" sz="3600" b="1" dirty="0" smtClean="0"/>
              <a:t>cannot only be done by marketers!</a:t>
            </a:r>
            <a:endParaRPr lang="en-GB" sz="3600" b="1" dirty="0"/>
          </a:p>
        </p:txBody>
      </p:sp>
      <p:sp>
        <p:nvSpPr>
          <p:cNvPr id="3" name="Content Placeholder 2"/>
          <p:cNvSpPr>
            <a:spLocks noGrp="1"/>
          </p:cNvSpPr>
          <p:nvPr>
            <p:ph idx="1"/>
          </p:nvPr>
        </p:nvSpPr>
        <p:spPr/>
        <p:txBody>
          <a:bodyPr/>
          <a:lstStyle/>
          <a:p>
            <a:pPr>
              <a:buNone/>
            </a:pPr>
            <a:r>
              <a:rPr lang="en-GB" dirty="0" smtClean="0"/>
              <a:t>“</a:t>
            </a:r>
            <a:r>
              <a:rPr lang="en-GB" sz="2800" dirty="0" smtClean="0"/>
              <a:t>Marketing is the distinguishing, the unique function of business…It is the whole business seen from the point of view of its final result, that is, from the customers point of view. </a:t>
            </a:r>
            <a:r>
              <a:rPr lang="en-GB" sz="2800" b="1" i="1" u="sng" dirty="0" smtClean="0"/>
              <a:t>Concern and responsibility for marketing must therefore permeate all areas of the enterprise.”</a:t>
            </a:r>
            <a:r>
              <a:rPr lang="en-GB" sz="2800" dirty="0" smtClean="0"/>
              <a:t>(</a:t>
            </a:r>
            <a:r>
              <a:rPr lang="en-GB" sz="2800" dirty="0" err="1" smtClean="0"/>
              <a:t>Drucker</a:t>
            </a:r>
            <a:r>
              <a:rPr lang="en-GB" sz="2800" dirty="0" smtClean="0"/>
              <a:t> P)</a:t>
            </a:r>
          </a:p>
          <a:p>
            <a:r>
              <a:rPr lang="en-GB" sz="2800" dirty="0" smtClean="0"/>
              <a:t>This is called a </a:t>
            </a:r>
            <a:r>
              <a:rPr lang="en-GB" sz="2800" i="1" dirty="0" smtClean="0"/>
              <a:t>market-led</a:t>
            </a:r>
            <a:r>
              <a:rPr lang="en-GB" sz="2800" dirty="0" smtClean="0"/>
              <a:t> organisation, as opposed to marketing-led organisations.(</a:t>
            </a:r>
            <a:r>
              <a:rPr lang="en-GB" sz="2800" dirty="0" err="1" smtClean="0"/>
              <a:t>Piercy</a:t>
            </a:r>
            <a:r>
              <a:rPr lang="en-GB" sz="2800" dirty="0" smtClean="0"/>
              <a:t> N)</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685800" y="1785926"/>
            <a:ext cx="7772400"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b="1" u="sng" dirty="0" smtClean="0"/>
              <a:t>satisfying customer needs and wants</a:t>
            </a:r>
            <a:r>
              <a:rPr lang="en-US" sz="2800" b="1" dirty="0" smtClean="0"/>
              <a:t> </a:t>
            </a:r>
            <a:r>
              <a:rPr lang="en-US" sz="2800" dirty="0" smtClean="0"/>
              <a:t>is a management approach or “</a:t>
            </a:r>
            <a:r>
              <a:rPr lang="en-US" sz="2800" u="sng" dirty="0" smtClean="0"/>
              <a:t>a way of doing</a:t>
            </a:r>
            <a:r>
              <a:rPr lang="en-US" sz="2800" b="1" u="sng" dirty="0" smtClean="0"/>
              <a:t> </a:t>
            </a:r>
            <a:r>
              <a:rPr lang="en-US" sz="2800" u="sng" dirty="0" smtClean="0"/>
              <a:t>business</a:t>
            </a:r>
            <a:r>
              <a:rPr lang="en-US" sz="2800" dirty="0" smtClean="0"/>
              <a:t>”.</a:t>
            </a:r>
          </a:p>
          <a:p>
            <a:pPr marL="514350" indent="-514350">
              <a:buFont typeface="+mj-lt"/>
              <a:buAutoNum type="arabicPeriod"/>
              <a:defRPr/>
            </a:pPr>
            <a:r>
              <a:rPr lang="en-US" sz="2800" dirty="0" smtClean="0"/>
              <a:t>As a series of </a:t>
            </a:r>
            <a:r>
              <a:rPr lang="en-US" sz="2800" b="1" u="sng" dirty="0" smtClean="0"/>
              <a:t>jobs and tasks </a:t>
            </a:r>
            <a:r>
              <a:rPr lang="en-US" sz="2800" dirty="0" smtClean="0"/>
              <a:t>that need to be done or a “</a:t>
            </a:r>
            <a:r>
              <a:rPr lang="en-US" sz="2800" u="sng" dirty="0" smtClean="0"/>
              <a:t>function of the </a:t>
            </a:r>
            <a:r>
              <a:rPr lang="en-US" sz="2800" u="sng" dirty="0" err="1" smtClean="0"/>
              <a:t>organisation</a:t>
            </a:r>
            <a:r>
              <a:rPr lang="en-US" sz="2800" dirty="0" smtClean="0"/>
              <a:t>”. </a:t>
            </a:r>
          </a:p>
          <a:p>
            <a:pPr marL="514350" indent="-514350">
              <a:buFont typeface="+mj-lt"/>
              <a:buAutoNum type="arabicPeriod"/>
              <a:defRPr/>
            </a:pPr>
            <a:r>
              <a:rPr lang="en-US" sz="2800" b="1" dirty="0" smtClean="0"/>
              <a:t>It is </a:t>
            </a:r>
            <a:r>
              <a:rPr lang="en-US" sz="2800" b="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u="sng" dirty="0" smtClean="0"/>
              <a:t>philosophy of the </a:t>
            </a:r>
            <a:r>
              <a:rPr lang="en-US" sz="2800"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5" y="260649"/>
            <a:ext cx="1656185" cy="1584176"/>
          </a:xfrm>
          <a:prstGeom prst="rect">
            <a:avLst/>
          </a:prstGeom>
        </p:spPr>
      </p:pic>
    </p:spTree>
    <p:extLst>
      <p:ext uri="{BB962C8B-B14F-4D97-AF65-F5344CB8AC3E}">
        <p14:creationId xmlns:p14="http://schemas.microsoft.com/office/powerpoint/2010/main" val="15951095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MARKETING COMMUNICATIONS</a:t>
            </a:r>
            <a:br>
              <a:rPr lang="en-GB" sz="3600" dirty="0" smtClean="0"/>
            </a:br>
            <a:r>
              <a:rPr lang="en-GB" sz="3600" dirty="0" smtClean="0"/>
              <a:t>-what is it?</a:t>
            </a:r>
            <a:endParaRPr lang="en-GB" sz="3600" dirty="0"/>
          </a:p>
        </p:txBody>
      </p:sp>
      <p:sp>
        <p:nvSpPr>
          <p:cNvPr id="3" name="Content Placeholder 2"/>
          <p:cNvSpPr>
            <a:spLocks noGrp="1"/>
          </p:cNvSpPr>
          <p:nvPr>
            <p:ph idx="1"/>
          </p:nvPr>
        </p:nvSpPr>
        <p:spPr>
          <a:xfrm>
            <a:off x="685800" y="1700808"/>
            <a:ext cx="7772400" cy="4536504"/>
          </a:xfrm>
        </p:spPr>
        <p:txBody>
          <a:bodyPr/>
          <a:lstStyle/>
          <a:p>
            <a:pPr>
              <a:buNone/>
            </a:pPr>
            <a:r>
              <a:rPr lang="en-GB" dirty="0" smtClean="0"/>
              <a:t>Earlier we identified that there where a number of tasks for marketers.</a:t>
            </a:r>
          </a:p>
          <a:p>
            <a:pPr>
              <a:buFont typeface="Wingdings" pitchFamily="2" charset="2"/>
              <a:buChar char="Ø"/>
            </a:pPr>
            <a:r>
              <a:rPr lang="en-GB" dirty="0" smtClean="0"/>
              <a:t>One set of tasks is the “Marketing Mix”</a:t>
            </a:r>
          </a:p>
          <a:p>
            <a:pPr>
              <a:buFont typeface="Wingdings" pitchFamily="2" charset="2"/>
              <a:buChar char="Ø"/>
            </a:pPr>
            <a:r>
              <a:rPr lang="en-GB" dirty="0" smtClean="0"/>
              <a:t>Sometimes called the 7P’s – product, price, place, </a:t>
            </a:r>
            <a:r>
              <a:rPr lang="en-GB" b="1" u="sng" dirty="0" smtClean="0"/>
              <a:t>promotion</a:t>
            </a:r>
            <a:r>
              <a:rPr lang="en-GB" dirty="0" smtClean="0"/>
              <a:t>, people, processes and physical evidence.</a:t>
            </a:r>
          </a:p>
          <a:p>
            <a:pPr>
              <a:buFont typeface="Wingdings" pitchFamily="2" charset="2"/>
              <a:buChar char="Ø"/>
            </a:pPr>
            <a:r>
              <a:rPr lang="en-GB" dirty="0" smtClean="0"/>
              <a:t>Must get the </a:t>
            </a:r>
            <a:r>
              <a:rPr lang="en-GB" b="1" i="1" u="sng" dirty="0" smtClean="0"/>
              <a:t>RIGHT</a:t>
            </a:r>
            <a:r>
              <a:rPr lang="en-GB" dirty="0" smtClean="0"/>
              <a:t> balance</a:t>
            </a:r>
          </a:p>
          <a:p>
            <a:pPr>
              <a:buFont typeface="Wingdings" pitchFamily="2" charset="2"/>
              <a:buChar char="Ø"/>
            </a:pPr>
            <a:r>
              <a:rPr lang="en-GB" dirty="0" smtClean="0"/>
              <a:t>When we do it provides communication!!</a:t>
            </a:r>
            <a:endParaRPr lang="en-GB" dirty="0"/>
          </a:p>
        </p:txBody>
      </p:sp>
    </p:spTree>
    <p:extLst>
      <p:ext uri="{BB962C8B-B14F-4D97-AF65-F5344CB8AC3E}">
        <p14:creationId xmlns:p14="http://schemas.microsoft.com/office/powerpoint/2010/main" val="37151444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224136"/>
          </a:xfrm>
        </p:spPr>
        <p:txBody>
          <a:bodyPr/>
          <a:lstStyle/>
          <a:p>
            <a:r>
              <a:rPr lang="en-GB" sz="3600" dirty="0" smtClean="0"/>
              <a:t>MARKETING COMMUNICATIONS</a:t>
            </a:r>
            <a:r>
              <a:rPr lang="en-GB" dirty="0" smtClean="0"/>
              <a:t/>
            </a:r>
            <a:br>
              <a:rPr lang="en-GB" dirty="0" smtClean="0"/>
            </a:br>
            <a:r>
              <a:rPr lang="en-GB" dirty="0" smtClean="0"/>
              <a:t>-what is it?</a:t>
            </a:r>
            <a:endParaRPr lang="en-GB" dirty="0"/>
          </a:p>
        </p:txBody>
      </p:sp>
      <p:sp>
        <p:nvSpPr>
          <p:cNvPr id="3" name="Content Placeholder 2"/>
          <p:cNvSpPr>
            <a:spLocks noGrp="1"/>
          </p:cNvSpPr>
          <p:nvPr>
            <p:ph idx="1"/>
          </p:nvPr>
        </p:nvSpPr>
        <p:spPr>
          <a:xfrm>
            <a:off x="251520" y="1340768"/>
            <a:ext cx="8496944" cy="4896544"/>
          </a:xfrm>
        </p:spPr>
        <p:txBody>
          <a:bodyPr/>
          <a:lstStyle/>
          <a:p>
            <a:pPr>
              <a:buNone/>
            </a:pPr>
            <a:r>
              <a:rPr lang="en-GB" dirty="0" smtClean="0"/>
              <a:t>Marketing communications is the </a:t>
            </a:r>
            <a:r>
              <a:rPr lang="en-GB" b="1" u="sng" dirty="0" smtClean="0"/>
              <a:t>promotion</a:t>
            </a:r>
            <a:r>
              <a:rPr lang="en-GB" dirty="0" smtClean="0"/>
              <a:t> section of the marketing mix, it is a generic term which is used to describe any form of communication with an organisations external </a:t>
            </a:r>
            <a:r>
              <a:rPr lang="en-GB" u="sng" dirty="0" smtClean="0"/>
              <a:t>&amp; </a:t>
            </a:r>
            <a:r>
              <a:rPr lang="en-GB" i="1" dirty="0" smtClean="0"/>
              <a:t>internal  </a:t>
            </a:r>
            <a:r>
              <a:rPr lang="en-GB" dirty="0" smtClean="0"/>
              <a:t>publics</a:t>
            </a:r>
            <a:r>
              <a:rPr lang="en-GB" i="1" u="sng" dirty="0" smtClean="0"/>
              <a:t>(so needs internal marketing)</a:t>
            </a:r>
            <a:r>
              <a:rPr lang="en-GB" dirty="0" smtClean="0"/>
              <a:t>. The tools used by marketers includes</a:t>
            </a:r>
            <a:r>
              <a:rPr lang="en-GB" b="1" dirty="0" smtClean="0"/>
              <a:t> advertising, sales promotion, direct marketing </a:t>
            </a:r>
            <a:r>
              <a:rPr lang="en-GB" dirty="0" smtClean="0"/>
              <a:t>(</a:t>
            </a:r>
            <a:r>
              <a:rPr lang="en-GB" i="1" dirty="0" smtClean="0"/>
              <a:t>includes digital technology</a:t>
            </a:r>
            <a:r>
              <a:rPr lang="en-GB" dirty="0" smtClean="0"/>
              <a:t>), </a:t>
            </a:r>
            <a:r>
              <a:rPr lang="en-GB" b="1" dirty="0" smtClean="0"/>
              <a:t>public relations and personal selling.</a:t>
            </a:r>
            <a:r>
              <a:rPr lang="en-GB" dirty="0" smtClean="0"/>
              <a:t> The objective is to </a:t>
            </a:r>
            <a:r>
              <a:rPr lang="en-GB" i="1" dirty="0" smtClean="0"/>
              <a:t>engage</a:t>
            </a:r>
            <a:r>
              <a:rPr lang="en-GB" dirty="0" smtClean="0"/>
              <a:t> with their publics.</a:t>
            </a:r>
            <a:endParaRPr lang="en-GB" dirty="0"/>
          </a:p>
        </p:txBody>
      </p:sp>
    </p:spTree>
    <p:extLst>
      <p:ext uri="{BB962C8B-B14F-4D97-AF65-F5344CB8AC3E}">
        <p14:creationId xmlns:p14="http://schemas.microsoft.com/office/powerpoint/2010/main" val="2592689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MARKETING COMMUNICATIONS</a:t>
            </a:r>
            <a:r>
              <a:rPr lang="en-GB" dirty="0" smtClean="0"/>
              <a:t/>
            </a:r>
            <a:br>
              <a:rPr lang="en-GB" dirty="0" smtClean="0"/>
            </a:br>
            <a:r>
              <a:rPr lang="en-GB" dirty="0" smtClean="0"/>
              <a:t>-what is it?</a:t>
            </a:r>
            <a:endParaRPr lang="en-GB" dirty="0"/>
          </a:p>
        </p:txBody>
      </p:sp>
      <p:sp>
        <p:nvSpPr>
          <p:cNvPr id="3" name="Content Placeholder 2"/>
          <p:cNvSpPr>
            <a:spLocks noGrp="1"/>
          </p:cNvSpPr>
          <p:nvPr>
            <p:ph idx="1"/>
          </p:nvPr>
        </p:nvSpPr>
        <p:spPr/>
        <p:txBody>
          <a:bodyPr/>
          <a:lstStyle/>
          <a:p>
            <a:r>
              <a:rPr lang="en-GB" dirty="0" smtClean="0"/>
              <a:t>“</a:t>
            </a:r>
            <a:r>
              <a:rPr lang="en-GB" sz="2800" dirty="0" smtClean="0"/>
              <a:t>At a basic level marketing communications, or </a:t>
            </a:r>
            <a:r>
              <a:rPr lang="en-GB" sz="2800" b="1" u="sng" dirty="0" smtClean="0"/>
              <a:t>promotion</a:t>
            </a:r>
            <a:r>
              <a:rPr lang="en-GB" sz="2800" dirty="0" smtClean="0"/>
              <a:t> as it was originally known, is used to </a:t>
            </a:r>
            <a:r>
              <a:rPr lang="en-GB" sz="2800" i="1" dirty="0" smtClean="0"/>
              <a:t>communicate</a:t>
            </a:r>
            <a:r>
              <a:rPr lang="en-GB" sz="2800" dirty="0" smtClean="0"/>
              <a:t> elements of an organisations offering to a </a:t>
            </a:r>
            <a:r>
              <a:rPr lang="en-GB" sz="2800" i="1" dirty="0" smtClean="0"/>
              <a:t>target audience</a:t>
            </a:r>
            <a:r>
              <a:rPr lang="en-GB" sz="2800" dirty="0" smtClean="0"/>
              <a:t>.” Fill C (2009 p 5)</a:t>
            </a:r>
          </a:p>
          <a:p>
            <a:r>
              <a:rPr lang="en-GB" sz="2800" dirty="0" smtClean="0"/>
              <a:t>“Organisations </a:t>
            </a:r>
            <a:r>
              <a:rPr lang="en-GB" sz="2800" i="1" dirty="0" smtClean="0"/>
              <a:t>engage</a:t>
            </a:r>
            <a:r>
              <a:rPr lang="en-GB" sz="2800" dirty="0" smtClean="0"/>
              <a:t> with a variety of audiences in order to pursue their marketing and business objectives.” Fill C (2009 p5)</a:t>
            </a:r>
          </a:p>
          <a:p>
            <a:pPr marL="0" indent="0">
              <a:buNone/>
            </a:pPr>
            <a:r>
              <a:rPr lang="en-GB" sz="2800" u="sng" dirty="0" smtClean="0"/>
              <a:t>Task: Can you identify who these audiences are? And why use the term audience?</a:t>
            </a:r>
            <a:endParaRPr lang="en-GB" sz="2800" u="sng" dirty="0"/>
          </a:p>
        </p:txBody>
      </p:sp>
    </p:spTree>
    <p:extLst>
      <p:ext uri="{BB962C8B-B14F-4D97-AF65-F5344CB8AC3E}">
        <p14:creationId xmlns:p14="http://schemas.microsoft.com/office/powerpoint/2010/main" val="23821609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685800" y="404664"/>
            <a:ext cx="7772400" cy="1347936"/>
          </a:xfrm>
        </p:spPr>
        <p:txBody>
          <a:bodyPr/>
          <a:lstStyle/>
          <a:p>
            <a:r>
              <a:rPr lang="en-GB" dirty="0" err="1" smtClean="0"/>
              <a:t>MarComms</a:t>
            </a:r>
            <a:r>
              <a:rPr lang="en-GB" smtClean="0"/>
              <a:t/>
            </a:r>
            <a:br>
              <a:rPr lang="en-GB" smtClean="0"/>
            </a:br>
            <a:r>
              <a:rPr lang="en-GB" smtClean="0"/>
              <a:t> Discussion points L1</a:t>
            </a:r>
            <a:endParaRPr lang="en-GB" dirty="0" smtClean="0"/>
          </a:p>
        </p:txBody>
      </p:sp>
      <p:sp>
        <p:nvSpPr>
          <p:cNvPr id="2051" name="Content Placeholder 2"/>
          <p:cNvSpPr>
            <a:spLocks noGrp="1"/>
          </p:cNvSpPr>
          <p:nvPr>
            <p:ph idx="1"/>
          </p:nvPr>
        </p:nvSpPr>
        <p:spPr>
          <a:xfrm>
            <a:off x="685800" y="1772816"/>
            <a:ext cx="7772400" cy="4392488"/>
          </a:xfrm>
        </p:spPr>
        <p:txBody>
          <a:bodyPr/>
          <a:lstStyle/>
          <a:p>
            <a:pPr marL="514350" indent="-514350">
              <a:buFont typeface="Times New Roman" pitchFamily="18" charset="0"/>
              <a:buAutoNum type="arabicPeriod"/>
            </a:pPr>
            <a:r>
              <a:rPr lang="en-GB" sz="2800" dirty="0" smtClean="0"/>
              <a:t>In your own words explain what is marketing? </a:t>
            </a:r>
          </a:p>
          <a:p>
            <a:pPr marL="514350" indent="-514350">
              <a:buFont typeface="Times New Roman" pitchFamily="18" charset="0"/>
              <a:buAutoNum type="arabicPeriod"/>
            </a:pPr>
            <a:r>
              <a:rPr lang="en-GB" sz="2800" dirty="0" smtClean="0"/>
              <a:t>And then what is marketing communications? (in particular what is the marketing mix, the </a:t>
            </a:r>
            <a:r>
              <a:rPr lang="en-GB" sz="2800" b="1" dirty="0" smtClean="0"/>
              <a:t>promotions</a:t>
            </a:r>
            <a:r>
              <a:rPr lang="en-GB" sz="2800" dirty="0" smtClean="0"/>
              <a:t> mix and the communications mix? and what is their relationship?)</a:t>
            </a:r>
          </a:p>
          <a:p>
            <a:pPr marL="514350" indent="-514350">
              <a:buFont typeface="Times New Roman" pitchFamily="18" charset="0"/>
              <a:buAutoNum type="arabicPeriod"/>
            </a:pPr>
            <a:r>
              <a:rPr lang="en-GB" sz="2800" dirty="0" smtClean="0"/>
              <a:t>How do marketing communications engage you?</a:t>
            </a:r>
          </a:p>
          <a:p>
            <a:pPr marL="514350" indent="-514350">
              <a:buNone/>
            </a:pPr>
            <a:r>
              <a:rPr lang="en-GB" sz="2800" dirty="0" smtClean="0"/>
              <a:t>4.  What </a:t>
            </a:r>
            <a:r>
              <a:rPr lang="en-GB" sz="2800" dirty="0" err="1" smtClean="0"/>
              <a:t>MarComms</a:t>
            </a:r>
            <a:r>
              <a:rPr lang="en-GB" sz="2800" dirty="0" smtClean="0"/>
              <a:t> campaigns have you seen recently that have </a:t>
            </a:r>
            <a:r>
              <a:rPr lang="en-GB" sz="2800" i="1" dirty="0" smtClean="0"/>
              <a:t>engaged</a:t>
            </a:r>
            <a:r>
              <a:rPr lang="en-GB" sz="2800" dirty="0" smtClean="0"/>
              <a:t> you? – that is you loved it, loathed it or it has offended you? </a:t>
            </a:r>
          </a:p>
          <a:p>
            <a:pPr marL="514350" indent="-514350">
              <a:buNone/>
            </a:pPr>
            <a:endParaRPr lang="en-GB" sz="2800" dirty="0" smtClean="0"/>
          </a:p>
          <a:p>
            <a:pPr marL="514350" indent="-514350">
              <a:buFont typeface="+mj-lt"/>
              <a:buAutoNum type="arabicPeriod"/>
            </a:pPr>
            <a:endParaRPr lang="en-GB" sz="2800" dirty="0" smtClean="0"/>
          </a:p>
        </p:txBody>
      </p:sp>
    </p:spTree>
    <p:extLst>
      <p:ext uri="{BB962C8B-B14F-4D97-AF65-F5344CB8AC3E}">
        <p14:creationId xmlns:p14="http://schemas.microsoft.com/office/powerpoint/2010/main" val="2002978361"/>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482</TotalTime>
  <Words>1060</Words>
  <Application>Microsoft Office PowerPoint</Application>
  <PresentationFormat>On-screen Show (4:3)</PresentationFormat>
  <Paragraphs>78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 New Roman</vt:lpstr>
      <vt:lpstr>Wingdings</vt:lpstr>
      <vt:lpstr>Default Design</vt:lpstr>
      <vt:lpstr>Marketing  Communications  Strategy</vt:lpstr>
      <vt:lpstr>Introductory tasks for Marketing Communications Strategy</vt:lpstr>
      <vt:lpstr>MARKETING - two key formal definitions</vt:lpstr>
      <vt:lpstr>MARKETING problems in defining marketing </vt:lpstr>
      <vt:lpstr>MARKETING - getting back to basics</vt:lpstr>
      <vt:lpstr>MARKETING so, what is it in essence</vt:lpstr>
      <vt:lpstr>MARKETING: towards a definition</vt:lpstr>
      <vt:lpstr>MARKETING - a way of doing business</vt:lpstr>
      <vt:lpstr>MARKETING  Jobs and tasks</vt:lpstr>
      <vt:lpstr>MARKETING  - Jobs and tasks</vt:lpstr>
      <vt:lpstr>MARKETING - responsibility for marketing</vt:lpstr>
      <vt:lpstr>MARKETING - cannot only be done by marketers!</vt:lpstr>
      <vt:lpstr>MARKETING towards a fuller definition</vt:lpstr>
      <vt:lpstr>MARKETING COMMUNICATIONS -what is it?</vt:lpstr>
      <vt:lpstr>MARKETING COMMUNICATIONS -what is it?</vt:lpstr>
      <vt:lpstr>MARKETING COMMUNICATIONS -what is it?</vt:lpstr>
      <vt:lpstr>MarComms  Discussion points L1</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Will Fleming</cp:lastModifiedBy>
  <cp:revision>56</cp:revision>
  <cp:lastPrinted>2015-01-26T11:17:07Z</cp:lastPrinted>
  <dcterms:created xsi:type="dcterms:W3CDTF">2003-01-07T14:21:44Z</dcterms:created>
  <dcterms:modified xsi:type="dcterms:W3CDTF">2017-02-02T11:07:37Z</dcterms:modified>
</cp:coreProperties>
</file>