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3" r:id="rId1"/>
  </p:sldMasterIdLst>
  <p:sldIdLst>
    <p:sldId id="256" r:id="rId2"/>
    <p:sldId id="257" r:id="rId3"/>
    <p:sldId id="261" r:id="rId4"/>
    <p:sldId id="262" r:id="rId5"/>
    <p:sldId id="275" r:id="rId6"/>
    <p:sldId id="258" r:id="rId7"/>
    <p:sldId id="259" r:id="rId8"/>
    <p:sldId id="260" r:id="rId9"/>
    <p:sldId id="266" r:id="rId10"/>
    <p:sldId id="271" r:id="rId11"/>
    <p:sldId id="267" r:id="rId12"/>
    <p:sldId id="265" r:id="rId13"/>
    <p:sldId id="274" r:id="rId14"/>
    <p:sldId id="276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4" autoAdjust="0"/>
    <p:restoredTop sz="94660"/>
  </p:normalViewPr>
  <p:slideViewPr>
    <p:cSldViewPr snapToGrid="0">
      <p:cViewPr>
        <p:scale>
          <a:sx n="86" d="100"/>
          <a:sy n="86" d="100"/>
        </p:scale>
        <p:origin x="562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ECC2B0-FDFD-4E84-A8FA-94A798E716AF}" type="datetimeFigureOut">
              <a:rPr lang="en-US" smtClean="0"/>
              <a:t>4/15/2026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45EB6-BE7B-4A10-8962-CA44E80A50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00868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ECC2B0-FDFD-4E84-A8FA-94A798E716AF}" type="datetimeFigureOut">
              <a:rPr lang="en-US" smtClean="0"/>
              <a:t>4/15/2026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45EB6-BE7B-4A10-8962-CA44E80A50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95257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ECC2B0-FDFD-4E84-A8FA-94A798E716AF}" type="datetimeFigureOut">
              <a:rPr lang="en-US" smtClean="0"/>
              <a:t>4/15/2026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45EB6-BE7B-4A10-8962-CA44E80A50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08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ECC2B0-FDFD-4E84-A8FA-94A798E716AF}" type="datetimeFigureOut">
              <a:rPr lang="en-US" smtClean="0"/>
              <a:t>4/15/2026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45EB6-BE7B-4A10-8962-CA44E80A50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31040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ECC2B0-FDFD-4E84-A8FA-94A798E716AF}" type="datetimeFigureOut">
              <a:rPr lang="en-US" smtClean="0"/>
              <a:t>4/15/2026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45EB6-BE7B-4A10-8962-CA44E80A50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35642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ECC2B0-FDFD-4E84-A8FA-94A798E716AF}" type="datetimeFigureOut">
              <a:rPr lang="en-US" smtClean="0"/>
              <a:t>4/15/2026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45EB6-BE7B-4A10-8962-CA44E80A50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59945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ECC2B0-FDFD-4E84-A8FA-94A798E716AF}" type="datetimeFigureOut">
              <a:rPr lang="en-US" smtClean="0"/>
              <a:t>4/15/2026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45EB6-BE7B-4A10-8962-CA44E80A50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36178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ECC2B0-FDFD-4E84-A8FA-94A798E716AF}" type="datetimeFigureOut">
              <a:rPr lang="en-US" smtClean="0"/>
              <a:t>4/15/2026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45EB6-BE7B-4A10-8962-CA44E80A50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36039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ECC2B0-FDFD-4E84-A8FA-94A798E716AF}" type="datetimeFigureOut">
              <a:rPr lang="en-US" smtClean="0"/>
              <a:t>4/15/2026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45EB6-BE7B-4A10-8962-CA44E80A50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18011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ECC2B0-FDFD-4E84-A8FA-94A798E716AF}" type="datetimeFigureOut">
              <a:rPr lang="en-US" smtClean="0"/>
              <a:t>4/15/2026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45EB6-BE7B-4A10-8962-CA44E80A50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53555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ECC2B0-FDFD-4E84-A8FA-94A798E716AF}" type="datetimeFigureOut">
              <a:rPr lang="en-US" smtClean="0"/>
              <a:t>4/15/2026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45EB6-BE7B-4A10-8962-CA44E80A5091}" type="slidenum">
              <a:rPr lang="en-US" smtClean="0"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69035691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ECC2B0-FDFD-4E84-A8FA-94A798E716AF}" type="datetimeFigureOut">
              <a:rPr lang="en-US" smtClean="0"/>
              <a:t>4/15/2026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45EB6-BE7B-4A10-8962-CA44E80A50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161330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ECC2B0-FDFD-4E84-A8FA-94A798E716AF}" type="datetimeFigureOut">
              <a:rPr lang="en-US" smtClean="0"/>
              <a:t>4/15/2026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45EB6-BE7B-4A10-8962-CA44E80A5091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2297152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ECC2B0-FDFD-4E84-A8FA-94A798E716AF}" type="datetimeFigureOut">
              <a:rPr lang="en-US" smtClean="0"/>
              <a:t>4/15/2026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45EB6-BE7B-4A10-8962-CA44E80A50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475324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ECC2B0-FDFD-4E84-A8FA-94A798E716AF}" type="datetimeFigureOut">
              <a:rPr lang="en-US" smtClean="0"/>
              <a:t>4/15/2026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45EB6-BE7B-4A10-8962-CA44E80A50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48565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ECC2B0-FDFD-4E84-A8FA-94A798E716AF}" type="datetimeFigureOut">
              <a:rPr lang="en-US" smtClean="0"/>
              <a:t>4/15/2026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45EB6-BE7B-4A10-8962-CA44E80A50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11606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ECC2B0-FDFD-4E84-A8FA-94A798E716AF}" type="datetimeFigureOut">
              <a:rPr lang="en-US" smtClean="0"/>
              <a:t>4/15/2026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47945EB6-BE7B-4A10-8962-CA44E80A50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5112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4" r:id="rId1"/>
    <p:sldLayoutId id="2147483725" r:id="rId2"/>
    <p:sldLayoutId id="2147483726" r:id="rId3"/>
    <p:sldLayoutId id="2147483727" r:id="rId4"/>
    <p:sldLayoutId id="2147483728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  <p:sldLayoutId id="2147483736" r:id="rId13"/>
    <p:sldLayoutId id="2147483737" r:id="rId14"/>
    <p:sldLayoutId id="2147483738" r:id="rId15"/>
    <p:sldLayoutId id="214748373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75BDE9-98FD-4787-8835-6D543A84876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Exploring Strategic Workforce 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</a:t>
            </a:r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lanning in 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addressing </a:t>
            </a:r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AI-driven skill mismatches  </a:t>
            </a:r>
            <a:b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8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 case of </a:t>
            </a:r>
            <a:r>
              <a:rPr lang="en-US" sz="18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Bangladeshi Bank</a:t>
            </a:r>
            <a:b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4CBC8FC-528C-459B-A092-E9007DBABAD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b="1" dirty="0">
                <a:solidFill>
                  <a:schemeClr val="tx1"/>
                </a:solidFill>
              </a:rPr>
              <a:t>Samina Nasrin Mitu</a:t>
            </a:r>
          </a:p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9748672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DFD8FC-3AED-4ECB-837E-B1DC3D7BC3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Research Background 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D8C75CF2-0E33-4424-9829-528F24132418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198485" y="1535985"/>
            <a:ext cx="9641150" cy="40626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Bangladesh’s banking industry is shifting toward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AI-driven digital banking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under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Smart Bangladesh 2041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Banks are adopting: 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Courier New" panose="02070309020205020404" pitchFamily="49" charset="0"/>
              <a:buChar char="o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AI-based credit scoring 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Courier New" panose="02070309020205020404" pitchFamily="49" charset="0"/>
              <a:buChar char="o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Fraud detection systems 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Courier New" panose="02070309020205020404" pitchFamily="49" charset="0"/>
              <a:buChar char="o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Chatbots &amp; automated services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Leading banks report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productivity improvements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However, workforce skills remain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traditional reactive training approach 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Global trend: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44% of job skills will change by 2030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                            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</a:rPr>
              <a:t>S</a:t>
            </a:r>
            <a:r>
              <a:rPr lang="en-US" dirty="0"/>
              <a:t>kills employees currently have </a:t>
            </a:r>
            <a:r>
              <a:rPr lang="en-US" sz="2400" b="1" dirty="0">
                <a:solidFill>
                  <a:srgbClr val="C00000"/>
                </a:solidFill>
              </a:rPr>
              <a:t>≠ </a:t>
            </a:r>
            <a:r>
              <a:rPr lang="en-US" dirty="0"/>
              <a:t>the skills the new technology requires = Skill Mismatch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0881106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2519E6-30C6-42F3-9354-74A44E5C34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Skill Mismatch Problem</a:t>
            </a:r>
            <a:br>
              <a:rPr lang="en-US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2125FF-D180-4726-A6C7-C3EAA8F173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42874" y="1677879"/>
            <a:ext cx="8031128" cy="4363483"/>
          </a:xfrm>
        </p:spPr>
        <p:txBody>
          <a:bodyPr>
            <a:normAutofit/>
          </a:bodyPr>
          <a:lstStyle/>
          <a:p>
            <a:pPr marL="0" marR="0" lvl="0" indent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ts val="1000"/>
              <a:buNone/>
              <a:tabLst>
                <a:tab pos="457200" algn="l"/>
              </a:tabLst>
            </a:pPr>
            <a:r>
              <a:rPr lang="en-US" dirty="0"/>
              <a:t>Employees feel anxious and unprepared because they don’t know what AI means for their jobs.</a:t>
            </a:r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ts val="1000"/>
              <a:buNone/>
              <a:tabLst>
                <a:tab pos="457200" algn="l"/>
              </a:tabLst>
            </a:pP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“real gap” is not only lack of skills — it is unclear </a:t>
            </a:r>
            <a:r>
              <a:rPr lang="en-US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AI‑related role definitions</a:t>
            </a:r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ts val="1000"/>
              <a:buNone/>
              <a:tabLst>
                <a:tab pos="457200" algn="l"/>
              </a:tabLst>
            </a:pP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Banks treat AI as a technical upgrade, not a workforce transformation</a:t>
            </a:r>
          </a:p>
          <a:p>
            <a:pPr marL="0" marR="0" lvl="0" indent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ts val="1000"/>
              <a:buNone/>
              <a:tabLst>
                <a:tab pos="457200" algn="l"/>
              </a:tabLst>
            </a:pPr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indent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-US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Why This Matters (The "So What?")</a:t>
            </a:r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R="0" lvl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Job Displacement Fears</a:t>
            </a:r>
          </a:p>
          <a:p>
            <a:pPr marR="0" lvl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Talent War</a:t>
            </a:r>
          </a:p>
          <a:p>
            <a:pPr marR="0" lvl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Operational Risk/ less productivity </a:t>
            </a:r>
          </a:p>
          <a:p>
            <a:pPr marR="0" lvl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Workforce crises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69966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2A1EE2-30A2-41AE-8F83-069BD43819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CCEDA016-092F-47A2-B2D5-39CBD9DF653B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305017" y="1308707"/>
            <a:ext cx="8034292" cy="39703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Forecasts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future roles and required AI skills </a:t>
            </a:r>
            <a:endParaRPr lang="en-US" altLang="en-US" b="1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Identifies gaps between current and future workforce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Guides reskilling &amp; upskilling programs 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Supports internal mobility, career clarity, succession panning 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lang="en-US" dirty="0"/>
              <a:t>A formal </a:t>
            </a:r>
            <a:r>
              <a:rPr lang="en-US" b="1" dirty="0"/>
              <a:t>mechanism to translate </a:t>
            </a:r>
            <a:r>
              <a:rPr lang="en-US" dirty="0"/>
              <a:t>their high-level digital goals into specific human requirements.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en-US" altLang="en-US" b="1" dirty="0">
                <a:solidFill>
                  <a:schemeClr val="tx1"/>
                </a:solidFill>
                <a:latin typeface="Arial" panose="020B0604020202020204" pitchFamily="34" charset="0"/>
              </a:rPr>
              <a:t>__Strategic workplace p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</a:t>
            </a:r>
            <a:r>
              <a:rPr lang="en-US" altLang="en-US" b="1" dirty="0">
                <a:solidFill>
                  <a:schemeClr val="tx1"/>
                </a:solidFill>
                <a:latin typeface="Arial" panose="020B0604020202020204" pitchFamily="34" charset="0"/>
              </a:rPr>
              <a:t>anning __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lang="en-US" altLang="en-US" b="1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lang="en-US" altLang="en-US" b="1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103382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1DA9EF-8F6D-4513-A65C-9011FB478F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988381"/>
          </a:xfrm>
        </p:spPr>
        <p:txBody>
          <a:bodyPr/>
          <a:lstStyle/>
          <a:p>
            <a:r>
              <a:rPr lang="en-US" dirty="0"/>
              <a:t>Research Gap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337192-B05F-4D7F-BF1B-D41C0E5058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7262" y="1597981"/>
            <a:ext cx="7986740" cy="4443381"/>
          </a:xfrm>
        </p:spPr>
        <p:txBody>
          <a:bodyPr/>
          <a:lstStyle/>
          <a:p>
            <a:r>
              <a:rPr lang="en-US" dirty="0"/>
              <a:t>No studies linking AI driven skills and SWP in Bangladeshi bank</a:t>
            </a:r>
          </a:p>
          <a:p>
            <a:r>
              <a:rPr lang="en-US" dirty="0"/>
              <a:t>Less empirical evidence on AI‑related skill mismatches</a:t>
            </a:r>
          </a:p>
          <a:p>
            <a:r>
              <a:rPr lang="en-US" dirty="0"/>
              <a:t> AI‑related roles are not clearly defined</a:t>
            </a:r>
          </a:p>
          <a:p>
            <a:r>
              <a:rPr lang="en-US" dirty="0"/>
              <a:t>SWP is under‑researched and under‑used in Bangladesh</a:t>
            </a:r>
          </a:p>
          <a:p>
            <a:r>
              <a:rPr lang="en-US" dirty="0"/>
              <a:t>Very few mixed‑methods studies combining manager + employee perspectives </a:t>
            </a:r>
          </a:p>
          <a:p>
            <a:r>
              <a:rPr lang="en-US" dirty="0"/>
              <a:t>Lack of developing‑country evidence on AI‑driven workforce transitions</a:t>
            </a:r>
          </a:p>
        </p:txBody>
      </p:sp>
    </p:spTree>
    <p:extLst>
      <p:ext uri="{BB962C8B-B14F-4D97-AF65-F5344CB8AC3E}">
        <p14:creationId xmlns:p14="http://schemas.microsoft.com/office/powerpoint/2010/main" val="12013094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8405DC-4DA0-4548-8FA8-7AACADB9D3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 Aim &amp; Objectives 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56E0B1-29D9-4D23-AA95-9ACAB893B8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51246" y="1455938"/>
            <a:ext cx="7622755" cy="4585426"/>
          </a:xfrm>
        </p:spPr>
        <p:txBody>
          <a:bodyPr>
            <a:normAutofit/>
          </a:bodyPr>
          <a:lstStyle/>
          <a:p>
            <a:pPr marL="0" indent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-US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Aim: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To examine how strategic workforce planning can mitigate AI‑driven skill mismatches in Bangladesh’s banking sector.</a:t>
            </a:r>
            <a:endParaRPr lang="en-US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marR="0" indent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Objectives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US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Identify new AI‑related roles emerging in Bangladeshi banks.</a:t>
            </a:r>
          </a:p>
          <a:p>
            <a:pPr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US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Assess the skill gaps between current employees and AI‑driven job requirements.</a:t>
            </a:r>
          </a:p>
          <a:p>
            <a:pPr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US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Explore how SWP can help banks forecast future skill needs.</a:t>
            </a:r>
          </a:p>
          <a:p>
            <a:pPr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US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Examine how SWP supports reskilling and upskilling.</a:t>
            </a:r>
          </a:p>
          <a:p>
            <a:pPr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US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Develop an SWP‑based framework to reduce AI‑driven skill mismatches.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82359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111877-6EAA-4688-B9F7-7A94E9DEBF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Research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265EF5-2635-4D39-B5E0-D6C2EB6F18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45505" y="1553593"/>
            <a:ext cx="8596668" cy="4363482"/>
          </a:xfrm>
        </p:spPr>
        <p:txBody>
          <a:bodyPr>
            <a:normAutofit/>
          </a:bodyPr>
          <a:lstStyle/>
          <a:p>
            <a:pPr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+mj-lt"/>
              <a:buAutoNum type="arabicPeriod"/>
            </a:pP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new AI‑related roles are emerging in Bangladesh’s banking sector?</a:t>
            </a:r>
          </a:p>
          <a:p>
            <a:pPr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+mj-lt"/>
              <a:buAutoNum type="arabicPeriod"/>
            </a:pP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skill gaps exist between employees and AI‑driven job requirements?</a:t>
            </a:r>
          </a:p>
          <a:p>
            <a:pPr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+mj-lt"/>
              <a:buAutoNum type="arabicPeriod"/>
            </a:pP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 can SWP help banks forecast future AI‑related skills?</a:t>
            </a:r>
          </a:p>
          <a:p>
            <a:pPr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+mj-lt"/>
              <a:buAutoNum type="arabicPeriod"/>
            </a:pP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 can SWP support internal reskilling and upskilling?</a:t>
            </a:r>
          </a:p>
          <a:p>
            <a:pPr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+mj-lt"/>
              <a:buAutoNum type="arabicPeriod"/>
            </a:pP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 can SWP reduce AI‑driven skill mismatches?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93309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D9B663-23CA-47D5-BA19-E3DC01718D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Hypothesis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975D8E-DF25-4A63-BD67-0991DEE8F6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2570" y="1420427"/>
            <a:ext cx="7791431" cy="4620935"/>
          </a:xfrm>
        </p:spPr>
        <p:txBody>
          <a:bodyPr/>
          <a:lstStyle/>
          <a:p>
            <a:pPr marL="0" marR="0" lvl="0" indent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ts val="1000"/>
              <a:buNone/>
              <a:tabLst>
                <a:tab pos="457200" algn="l"/>
              </a:tabLst>
            </a:pPr>
            <a:r>
              <a:rPr lang="en-US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H1: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There is a significant gap between employees’ current skills and AI‑related job requirements.</a:t>
            </a:r>
          </a:p>
          <a:p>
            <a:pPr marL="0" marR="0" lvl="0" indent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ts val="1000"/>
              <a:buNone/>
              <a:tabLst>
                <a:tab pos="457200" algn="l"/>
              </a:tabLst>
            </a:pPr>
            <a:r>
              <a:rPr lang="en-US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H2: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SWP is positively associated with accurate forecasting of future AI‑related skills.</a:t>
            </a:r>
          </a:p>
          <a:p>
            <a:pPr marL="0" marR="0" lvl="0" indent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ts val="1000"/>
              <a:buNone/>
              <a:tabLst>
                <a:tab pos="457200" algn="l"/>
              </a:tabLst>
            </a:pPr>
            <a:r>
              <a:rPr lang="en-US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H3: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Banks using SWP reduce internal skill gaps more effectively.</a:t>
            </a:r>
          </a:p>
          <a:p>
            <a:pPr marL="0" marR="0" lvl="0" indent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ts val="1000"/>
              <a:buNone/>
              <a:tabLst>
                <a:tab pos="457200" algn="l"/>
              </a:tabLst>
            </a:pPr>
            <a:r>
              <a:rPr lang="en-US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H4: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SWP practices improve employee reskilling and upskilling.</a:t>
            </a:r>
          </a:p>
          <a:p>
            <a:pPr marL="0" marR="0" lvl="0" indent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ts val="1000"/>
              <a:buNone/>
              <a:tabLst>
                <a:tab pos="457200" algn="l"/>
              </a:tabLst>
            </a:pPr>
            <a:r>
              <a:rPr lang="en-US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H5: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Employee readiness for AI increases when SWP‑based strategies are applied.</a:t>
            </a:r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2652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ACDB4C-05CC-4692-9861-747ED7EA6B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95B688-3E77-4CB7-96A7-98A033E32F8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226E047-5625-4692-8719-1A2226412F3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75746" y="1589103"/>
            <a:ext cx="2972976" cy="3195961"/>
          </a:xfrm>
        </p:spPr>
        <p:txBody>
          <a:bodyPr/>
          <a:lstStyle/>
          <a:p>
            <a:pPr marL="0" indent="0" algn="ctr">
              <a:buNone/>
            </a:pP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srgbClr val="90C226"/>
                </a:solidFill>
                <a:effectLst/>
                <a:uLnTx/>
                <a:uFillTx/>
                <a:latin typeface="Trebuchet MS" panose="020B0603020202020204"/>
                <a:ea typeface="+mj-ea"/>
                <a:cs typeface="+mj-cs"/>
              </a:rPr>
              <a:t>This analysis exemplifies a pragmatist paradigm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9559A50-9242-4786-9DD8-658C0A203B6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279037" y="514904"/>
            <a:ext cx="4994964" cy="541539"/>
          </a:xfrm>
        </p:spPr>
        <p:txBody>
          <a:bodyPr/>
          <a:lstStyle/>
          <a:p>
            <a:endParaRPr lang="en-US" dirty="0"/>
          </a:p>
        </p:txBody>
      </p:sp>
      <p:graphicFrame>
        <p:nvGraphicFramePr>
          <p:cNvPr id="7" name="Table 7">
            <a:extLst>
              <a:ext uri="{FF2B5EF4-FFF2-40B4-BE49-F238E27FC236}">
                <a16:creationId xmlns:a16="http://schemas.microsoft.com/office/drawing/2014/main" id="{B49671BD-BB02-443D-BA58-F981F6D8E98E}"/>
              </a:ext>
            </a:extLst>
          </p:cNvPr>
          <p:cNvGraphicFramePr>
            <a:graphicFrameLocks noGrp="1"/>
          </p:cNvGraphicFramePr>
          <p:nvPr>
            <p:ph sz="quarter" idx="4"/>
            <p:extLst>
              <p:ext uri="{D42A27DB-BD31-4B8C-83A1-F6EECF244321}">
                <p14:modId xmlns:p14="http://schemas.microsoft.com/office/powerpoint/2010/main" val="2325661662"/>
              </p:ext>
            </p:extLst>
          </p:nvPr>
        </p:nvGraphicFramePr>
        <p:xfrm>
          <a:off x="3915051" y="609599"/>
          <a:ext cx="7599615" cy="55675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03105">
                  <a:extLst>
                    <a:ext uri="{9D8B030D-6E8A-4147-A177-3AD203B41FA5}">
                      <a16:colId xmlns:a16="http://schemas.microsoft.com/office/drawing/2014/main" val="3127589011"/>
                    </a:ext>
                  </a:extLst>
                </a:gridCol>
                <a:gridCol w="5396510">
                  <a:extLst>
                    <a:ext uri="{9D8B030D-6E8A-4147-A177-3AD203B41FA5}">
                      <a16:colId xmlns:a16="http://schemas.microsoft.com/office/drawing/2014/main" val="804538594"/>
                    </a:ext>
                  </a:extLst>
                </a:gridCol>
              </a:tblGrid>
              <a:tr h="571131">
                <a:tc>
                  <a:txBody>
                    <a:bodyPr/>
                    <a:lstStyle/>
                    <a:p>
                      <a:r>
                        <a:rPr lang="en-US" dirty="0"/>
                        <a:t>Belief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Perspectives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20459340"/>
                  </a:ext>
                </a:extLst>
              </a:tr>
              <a:tr h="905206">
                <a:tc>
                  <a:txBody>
                    <a:bodyPr/>
                    <a:lstStyle/>
                    <a:p>
                      <a:r>
                        <a:rPr lang="en-US" dirty="0"/>
                        <a:t>Ontology / What is real?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The banking transformation as a dynamic and evolving reality shaped by technological change and institutional adaptation rather than fixed structures. 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The In Bangladesh’s banking sector, managers, HR professionals, and employees experience AI adoption differently</a:t>
                      </a:r>
                      <a:endParaRPr lang="en-US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97108460"/>
                  </a:ext>
                </a:extLst>
              </a:tr>
              <a:tr h="1086352">
                <a:tc>
                  <a:txBody>
                    <a:bodyPr/>
                    <a:lstStyle/>
                    <a:p>
                      <a:r>
                        <a:rPr lang="en-US" dirty="0"/>
                        <a:t>Epistemology / How do we know?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Draws on both empirical data (e.g., digital adoption, workforce trends) and lived experiences of employees adapting to AI-driven systems. Integrates both to generate actionable insights.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35130083"/>
                  </a:ext>
                </a:extLst>
              </a:tr>
              <a:tr h="1086352">
                <a:tc>
                  <a:txBody>
                    <a:bodyPr/>
                    <a:lstStyle/>
                    <a:p>
                      <a:r>
                        <a:rPr lang="en-US" dirty="0"/>
                        <a:t>Axiology / What matters?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prioritizes practical outcomes such as workforce sustainability, efficiency, </a:t>
                      </a:r>
                      <a:r>
                        <a:rPr lang="en-US" sz="1600" dirty="0" err="1"/>
                        <a:t>fairness,welbing</a:t>
                      </a:r>
                      <a:r>
                        <a:rPr lang="en-US" sz="1600" dirty="0"/>
                        <a:t> and minimizing negative social impacts like job displacement.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4957521"/>
                  </a:ext>
                </a:extLst>
              </a:tr>
              <a:tr h="1086352">
                <a:tc>
                  <a:txBody>
                    <a:bodyPr/>
                    <a:lstStyle/>
                    <a:p>
                      <a:r>
                        <a:rPr lang="en-US" dirty="0"/>
                        <a:t>Methodology / How do we study?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Mixed‑methods, interviews with managers/HR. employee surveys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826837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204972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0FDA26-9735-47C6-8BBA-BFCC9878DD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FF21B3-0A8C-4959-8484-1D11B33E98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171853"/>
            <a:ext cx="8596668" cy="4869510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In essence, the assumptions align with a pragmatist approach focused on “what works” in addressing real-world challenges in the banking sector.</a:t>
            </a:r>
          </a:p>
          <a:p>
            <a:pPr marL="0" indent="0">
              <a:buNone/>
            </a:pPr>
            <a:r>
              <a:rPr lang="en-US" dirty="0"/>
              <a:t>This manifests through: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Integrating technological and human perspectives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Focusing on actionable solutions (e.g., reskilling, SWP)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Using flexible, mixed research methods</a:t>
            </a:r>
          </a:p>
          <a:p>
            <a:pPr marL="0" indent="0">
              <a:buNone/>
            </a:pPr>
            <a:r>
              <a:rPr lang="en-US" dirty="0"/>
              <a:t>The emphasis is on producing knowledge that is practically useful for managing AI-driven workforce transformation.</a:t>
            </a:r>
          </a:p>
        </p:txBody>
      </p:sp>
    </p:spTree>
    <p:extLst>
      <p:ext uri="{BB962C8B-B14F-4D97-AF65-F5344CB8AC3E}">
        <p14:creationId xmlns:p14="http://schemas.microsoft.com/office/powerpoint/2010/main" val="12124786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A4F86B-3996-4B49-80C0-198A6C34D9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979503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C35454-5617-4665-8F68-A2E93BB09C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9506" y="1589103"/>
            <a:ext cx="8004495" cy="4452259"/>
          </a:xfrm>
        </p:spPr>
        <p:txBody>
          <a:bodyPr>
            <a:normAutofit/>
          </a:bodyPr>
          <a:lstStyle/>
          <a:p>
            <a:pPr marL="0" marR="0" indent="0" algn="just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-US" sz="1800" dirty="0"/>
              <a:t>AI‑driven skill mismatches are multiple, subjective, and socially constructed. </a:t>
            </a:r>
          </a:p>
          <a:p>
            <a:pPr marL="0" marR="0" algn="just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800" dirty="0"/>
              <a:t>Managers see AI as efficiency</a:t>
            </a:r>
            <a:endParaRPr lang="en-US" dirty="0"/>
          </a:p>
          <a:p>
            <a:pPr marL="0" marR="0" algn="just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800" dirty="0"/>
              <a:t>employees see AI as pressure </a:t>
            </a:r>
          </a:p>
          <a:p>
            <a:pPr marL="0" marR="0" algn="just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800" dirty="0"/>
              <a:t>HR sees AI as new competency demands 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indent="0" algn="just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here are multiple coexisting realities shaped by roles, experiences, and organizational contexts. This ontological stance supports the need to capture diverse perspectives through both qualitative and quantitative evidence.</a:t>
            </a:r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28623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255DEF-6C8C-4659-8879-66564A0F6D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Methodology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8E9A303-A875-41EA-8A2B-6608AD22488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823113" y="591844"/>
            <a:ext cx="5450889" cy="57756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419504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C0E4806-722C-4517-8262-988EAAF95E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FC2DE99-45D1-42F8-91FD-D85147B149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75745" y="609600"/>
            <a:ext cx="4185623" cy="544497"/>
          </a:xfrm>
        </p:spPr>
        <p:txBody>
          <a:bodyPr/>
          <a:lstStyle/>
          <a:p>
            <a:pPr algn="ctr"/>
            <a:r>
              <a:rPr lang="en-US" dirty="0"/>
              <a:t>Expected contribution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66FB95-86AE-49E9-92D2-E5E8EA3AF67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75745" y="1384917"/>
            <a:ext cx="4185623" cy="4656445"/>
          </a:xfrm>
        </p:spPr>
        <p:txBody>
          <a:bodyPr/>
          <a:lstStyle/>
          <a:p>
            <a:r>
              <a:rPr lang="en-US" dirty="0"/>
              <a:t>Defines emerging AI‑related roles</a:t>
            </a:r>
          </a:p>
          <a:p>
            <a:r>
              <a:rPr lang="en-US" dirty="0"/>
              <a:t>Maps actual skill gaps with evidence</a:t>
            </a:r>
          </a:p>
          <a:p>
            <a:r>
              <a:rPr lang="en-US" dirty="0"/>
              <a:t>Provides a practical SWP framework</a:t>
            </a:r>
          </a:p>
          <a:p>
            <a:r>
              <a:rPr lang="en-US" dirty="0"/>
              <a:t>Reveals employee readiness and anxiety</a:t>
            </a:r>
          </a:p>
          <a:p>
            <a:r>
              <a:rPr lang="en-US" dirty="0"/>
              <a:t>Adds new knowledge to developing‑country literature</a:t>
            </a:r>
          </a:p>
          <a:p>
            <a:r>
              <a:rPr lang="en-US" dirty="0"/>
              <a:t>Supports HR in designing targeted reskilling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B765FCDB-43F7-484A-A01F-79981F108E1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088383" y="609600"/>
            <a:ext cx="4185618" cy="659907"/>
          </a:xfrm>
        </p:spPr>
        <p:txBody>
          <a:bodyPr/>
          <a:lstStyle/>
          <a:p>
            <a:pPr algn="ctr"/>
            <a:r>
              <a:rPr lang="en-US" dirty="0"/>
              <a:t>Limitation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EDEBB8-53B0-47EA-8640-7593987D348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088384" y="1384917"/>
            <a:ext cx="4185617" cy="4656445"/>
          </a:xfrm>
        </p:spPr>
        <p:txBody>
          <a:bodyPr/>
          <a:lstStyle/>
          <a:p>
            <a:r>
              <a:rPr lang="en-US" dirty="0"/>
              <a:t>Limited access to confidential HR data</a:t>
            </a:r>
          </a:p>
          <a:p>
            <a:r>
              <a:rPr lang="en-US" dirty="0"/>
              <a:t>Self‑reported bias in surveys</a:t>
            </a:r>
          </a:p>
          <a:p>
            <a:r>
              <a:rPr lang="en-US" dirty="0"/>
              <a:t>Rapid evolution of AI technologies</a:t>
            </a:r>
          </a:p>
          <a:p>
            <a:r>
              <a:rPr lang="en-US" dirty="0"/>
              <a:t>Findings limited to banking sector</a:t>
            </a:r>
          </a:p>
          <a:p>
            <a:r>
              <a:rPr lang="en-US" dirty="0"/>
              <a:t>Time constraints of mixed‑methods design</a:t>
            </a:r>
          </a:p>
        </p:txBody>
      </p:sp>
    </p:spTree>
    <p:extLst>
      <p:ext uri="{BB962C8B-B14F-4D97-AF65-F5344CB8AC3E}">
        <p14:creationId xmlns:p14="http://schemas.microsoft.com/office/powerpoint/2010/main" val="55387836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45E639-19B6-4335-AD94-08447505F1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1DDDB4-D2A4-40EA-8C13-1E62511843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marR="0" lvl="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LightCastle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Partners. (2024). 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AI readiness in Bangladesh’s financial sector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marL="342900" marR="0" lvl="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Molla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M. (2024). 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AI and workforce anxiety in Bangladesh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The Daily Star.</a:t>
            </a:r>
          </a:p>
          <a:p>
            <a:pPr marL="342900" marR="0" lvl="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Rahman, M. (2026). 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Human capital challenges in digital banking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The Financial Express.</a:t>
            </a:r>
          </a:p>
          <a:p>
            <a:pPr marL="342900" marR="0" lvl="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World Economic Forum. (2023). 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Future of Jobs Report 2023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0039463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928</TotalTime>
  <Words>896</Words>
  <Application>Microsoft Office PowerPoint</Application>
  <PresentationFormat>Widescreen</PresentationFormat>
  <Paragraphs>106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3" baseType="lpstr">
      <vt:lpstr>Arial</vt:lpstr>
      <vt:lpstr>Calibri</vt:lpstr>
      <vt:lpstr>Courier New</vt:lpstr>
      <vt:lpstr>Symbol</vt:lpstr>
      <vt:lpstr>Times New Roman</vt:lpstr>
      <vt:lpstr>Trebuchet MS</vt:lpstr>
      <vt:lpstr>Wingdings</vt:lpstr>
      <vt:lpstr>Wingdings 3</vt:lpstr>
      <vt:lpstr>Facet</vt:lpstr>
      <vt:lpstr>Exploring Strategic Workforce Planning in addressing  AI-driven skill mismatches   A case of Bangladeshi Bank </vt:lpstr>
      <vt:lpstr>Research Background </vt:lpstr>
      <vt:lpstr>The Skill Mismatch Problem </vt:lpstr>
      <vt:lpstr>PowerPoint Presentation</vt:lpstr>
      <vt:lpstr>Research Gap</vt:lpstr>
      <vt:lpstr> Aim &amp; Objectives  </vt:lpstr>
      <vt:lpstr>Research Questions</vt:lpstr>
      <vt:lpstr>Hypothesis </vt:lpstr>
      <vt:lpstr>PowerPoint Presentation</vt:lpstr>
      <vt:lpstr>PowerPoint Presentation</vt:lpstr>
      <vt:lpstr>PowerPoint Presentation</vt:lpstr>
      <vt:lpstr>Methodology </vt:lpstr>
      <vt:lpstr>PowerPoint Presentation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role of strategic workforce planning in addressing AI-driven skill mismatches: Evidence from the banking sector of Bangladesh</dc:title>
  <dc:creator>Samina Nasrin Mitu (2432467)</dc:creator>
  <cp:lastModifiedBy>Samina Nasrin Mitu (2432467)</cp:lastModifiedBy>
  <cp:revision>57</cp:revision>
  <dcterms:created xsi:type="dcterms:W3CDTF">2026-04-15T09:30:33Z</dcterms:created>
  <dcterms:modified xsi:type="dcterms:W3CDTF">2026-04-16T00:59:12Z</dcterms:modified>
</cp:coreProperties>
</file>