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948E-B095-733E-BF73-B9F84FDB14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B000D3-06F3-8915-2A7C-0481836A70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923F59-8B05-0281-A17D-5FEF5EFD3033}"/>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5" name="Footer Placeholder 4">
            <a:extLst>
              <a:ext uri="{FF2B5EF4-FFF2-40B4-BE49-F238E27FC236}">
                <a16:creationId xmlns:a16="http://schemas.microsoft.com/office/drawing/2014/main" id="{EB3FC8AB-BCDF-BC89-4931-2268A1755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E6DE51-C814-6419-05C2-431B2E18118F}"/>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1151773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D4CD6-11DF-E2B2-52D4-5E0D5684AF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798437-19FF-9FBB-ADEE-8B8B4AC3B9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A8E24-22BA-3108-DB5F-31EDA1873BD1}"/>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5" name="Footer Placeholder 4">
            <a:extLst>
              <a:ext uri="{FF2B5EF4-FFF2-40B4-BE49-F238E27FC236}">
                <a16:creationId xmlns:a16="http://schemas.microsoft.com/office/drawing/2014/main" id="{049ECEC0-3D38-0C83-1F53-786E3129FF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74359-1C14-CB13-45ED-BF12FE714719}"/>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1716619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39818-0E63-4958-8C85-43E83C62F4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6832B0-4C7D-7F13-4401-927D06B7883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B86030-7AA7-BC0F-A5AD-4A68142B985C}"/>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5" name="Footer Placeholder 4">
            <a:extLst>
              <a:ext uri="{FF2B5EF4-FFF2-40B4-BE49-F238E27FC236}">
                <a16:creationId xmlns:a16="http://schemas.microsoft.com/office/drawing/2014/main" id="{224148CE-0813-63C6-1A24-6F4BFC083F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590D5D-9518-E6CE-3FD1-24E5779CC35F}"/>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818421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F5F5E-530C-65C6-E350-5F7E687A99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CAAD2F-EDD1-8FEC-9CDD-4DDCF8B103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D17F5E-575D-918C-60D4-0A01398B16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8861BA-8977-2C11-F54C-6364856258E5}"/>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6" name="Footer Placeholder 5">
            <a:extLst>
              <a:ext uri="{FF2B5EF4-FFF2-40B4-BE49-F238E27FC236}">
                <a16:creationId xmlns:a16="http://schemas.microsoft.com/office/drawing/2014/main" id="{98BF8C25-F7ED-0C50-92CE-65263152E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CCAE9B-8D35-87CF-EBBD-FF347E0C631C}"/>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2553222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FABA4-A2E7-6FC6-F7A5-F6E38C505F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C651B3-C684-2569-2103-0FCE66D894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6694CA-3D6D-CF42-9C34-21248E8F08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2AB1F0-EAE4-66E2-0C6E-AEBAC69851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7050CB-50CA-D02E-B2A7-90FB2D125C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729AF7-D0DD-5FFF-B47B-F6A96DC4053E}"/>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8" name="Footer Placeholder 7">
            <a:extLst>
              <a:ext uri="{FF2B5EF4-FFF2-40B4-BE49-F238E27FC236}">
                <a16:creationId xmlns:a16="http://schemas.microsoft.com/office/drawing/2014/main" id="{6805B857-DA08-8DE7-A7D3-F3048959FE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3E862B-04D9-7CC5-966D-97C3F34459FB}"/>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1362682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2AFDC-9FF9-53DF-4E62-4236B91567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05B295-A391-A213-C8B9-3DCD4022A205}"/>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4" name="Footer Placeholder 3">
            <a:extLst>
              <a:ext uri="{FF2B5EF4-FFF2-40B4-BE49-F238E27FC236}">
                <a16:creationId xmlns:a16="http://schemas.microsoft.com/office/drawing/2014/main" id="{9C5EF8C5-4550-DBF4-C88E-470DE6FA05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D548E-2F93-0F88-6EE3-A9FC43C125B3}"/>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2445344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AE4B2E-4312-3A17-F4B2-40795038EF79}"/>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3" name="Footer Placeholder 2">
            <a:extLst>
              <a:ext uri="{FF2B5EF4-FFF2-40B4-BE49-F238E27FC236}">
                <a16:creationId xmlns:a16="http://schemas.microsoft.com/office/drawing/2014/main" id="{B77F22D5-E095-8313-0EE7-7BA54DB1D1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7B3E9A-7CB9-7F52-AA15-870DAF8770F0}"/>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2938853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AA330-7449-32FA-8C9D-7A32C94092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D4A48B-1C4B-B306-4134-F38F64836E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543E08-8AD4-ACF5-6121-4DD0BF92F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51BC4F-C51C-F0D4-B0E3-0055985F027A}"/>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6" name="Footer Placeholder 5">
            <a:extLst>
              <a:ext uri="{FF2B5EF4-FFF2-40B4-BE49-F238E27FC236}">
                <a16:creationId xmlns:a16="http://schemas.microsoft.com/office/drawing/2014/main" id="{9CB40E7D-277C-6E50-779E-3DA9743D4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28CE2C-E86E-6B36-854D-95BEDD94C3AD}"/>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3957767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D6563-F137-48A1-6B6B-0AAB717DCF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3190B4-D4CB-9A09-4623-3B47015D84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20F8E-2016-3BA4-7583-D53FAE6B7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097690-14F2-47FE-E543-5840B02C74C1}"/>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6" name="Footer Placeholder 5">
            <a:extLst>
              <a:ext uri="{FF2B5EF4-FFF2-40B4-BE49-F238E27FC236}">
                <a16:creationId xmlns:a16="http://schemas.microsoft.com/office/drawing/2014/main" id="{90E33EDF-9C24-8B29-7A49-C5387E81A8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84507A-A4F9-11AB-0B2A-7568AFC2EB75}"/>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2541833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E7E1C-8D9F-90C3-7BA9-9E202738BF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02D6A7-62F7-8D3E-A9EB-22EE5B83B9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EA9D9F-4EB8-1646-AFC5-BB851A27B4AA}"/>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5" name="Footer Placeholder 4">
            <a:extLst>
              <a:ext uri="{FF2B5EF4-FFF2-40B4-BE49-F238E27FC236}">
                <a16:creationId xmlns:a16="http://schemas.microsoft.com/office/drawing/2014/main" id="{3377BF8B-9F24-E54B-E767-8A18EDB47A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CEF4E1-2CE5-0AED-65C1-AA5A406829E0}"/>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2642485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DFF48-40FA-13EB-8B32-13EF80228B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17336E-1938-AF89-D757-D2116E781B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26305-3DED-1102-7FD7-632842F26970}"/>
              </a:ext>
            </a:extLst>
          </p:cNvPr>
          <p:cNvSpPr>
            <a:spLocks noGrp="1"/>
          </p:cNvSpPr>
          <p:nvPr>
            <p:ph type="dt" sz="half" idx="10"/>
          </p:nvPr>
        </p:nvSpPr>
        <p:spPr/>
        <p:txBody>
          <a:bodyPr/>
          <a:lstStyle/>
          <a:p>
            <a:fld id="{DF579E29-6E3E-40D4-918E-4E5F8DE6D2B2}" type="datetimeFigureOut">
              <a:rPr lang="en-GB" smtClean="0"/>
              <a:t>14/07/2026</a:t>
            </a:fld>
            <a:endParaRPr lang="en-GB"/>
          </a:p>
        </p:txBody>
      </p:sp>
      <p:sp>
        <p:nvSpPr>
          <p:cNvPr id="5" name="Footer Placeholder 4">
            <a:extLst>
              <a:ext uri="{FF2B5EF4-FFF2-40B4-BE49-F238E27FC236}">
                <a16:creationId xmlns:a16="http://schemas.microsoft.com/office/drawing/2014/main" id="{3D9DCE2B-C9C2-75A7-7236-6360342536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23AAA-1411-2F72-2B76-462277C2ED43}"/>
              </a:ext>
            </a:extLst>
          </p:cNvPr>
          <p:cNvSpPr>
            <a:spLocks noGrp="1"/>
          </p:cNvSpPr>
          <p:nvPr>
            <p:ph type="sldNum" sz="quarter" idx="12"/>
          </p:nvPr>
        </p:nvSpPr>
        <p:spPr/>
        <p:txBody>
          <a:bodyPr/>
          <a:lstStyle/>
          <a:p>
            <a:fld id="{8CEA5DC4-D069-48FD-BA0C-E1D0A26AAA9C}" type="slidenum">
              <a:rPr lang="en-GB" smtClean="0"/>
              <a:t>‹#›</a:t>
            </a:fld>
            <a:endParaRPr lang="en-GB"/>
          </a:p>
        </p:txBody>
      </p:sp>
    </p:spTree>
    <p:extLst>
      <p:ext uri="{BB962C8B-B14F-4D97-AF65-F5344CB8AC3E}">
        <p14:creationId xmlns:p14="http://schemas.microsoft.com/office/powerpoint/2010/main" val="641374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76D202-E960-3662-154A-C901031F03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BBEAAB-6A58-D5AD-A3B6-48846C0C37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AA9094-F143-2487-079A-72827FA079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F579E29-6E3E-40D4-918E-4E5F8DE6D2B2}" type="datetimeFigureOut">
              <a:rPr lang="en-GB" smtClean="0"/>
              <a:t>14/07/2026</a:t>
            </a:fld>
            <a:endParaRPr lang="en-GB"/>
          </a:p>
        </p:txBody>
      </p:sp>
      <p:sp>
        <p:nvSpPr>
          <p:cNvPr id="5" name="Footer Placeholder 4">
            <a:extLst>
              <a:ext uri="{FF2B5EF4-FFF2-40B4-BE49-F238E27FC236}">
                <a16:creationId xmlns:a16="http://schemas.microsoft.com/office/drawing/2014/main" id="{B0D84E73-6BA1-7708-DE21-3379A5872E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E9B64BE-DA27-9B89-BAC8-2141A23223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EA5DC4-D069-48FD-BA0C-E1D0A26AAA9C}" type="slidenum">
              <a:rPr lang="en-GB" smtClean="0"/>
              <a:t>‹#›</a:t>
            </a:fld>
            <a:endParaRPr lang="en-GB"/>
          </a:p>
        </p:txBody>
      </p:sp>
    </p:spTree>
    <p:extLst>
      <p:ext uri="{BB962C8B-B14F-4D97-AF65-F5344CB8AC3E}">
        <p14:creationId xmlns:p14="http://schemas.microsoft.com/office/powerpoint/2010/main" val="2777500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sp>
        <p:nvSpPr>
          <p:cNvPr id="11" name="Detail Panel"/>
          <p:cNvSpPr/>
          <p:nvPr/>
        </p:nvSpPr>
        <p:spPr>
          <a:xfrm>
            <a:off x="8000000" y="0"/>
            <a:ext cx="4192000" cy="6858000"/>
          </a:xfrm>
          <a:prstGeom prst="rect">
            <a:avLst/>
          </a:prstGeom>
          <a:solidFill>
            <a:srgbClr val="4E7A3E"/>
          </a:solidFill>
          <a:ln>
            <a:noFill/>
          </a:ln>
        </p:spPr>
        <p:txBody>
          <a:bodyPr/>
          <a:lstStyle/>
          <a:p>
            <a:endParaRPr/>
          </a:p>
        </p:txBody>
      </p:sp>
      <p:sp>
        <p:nvSpPr>
          <p:cNvPr id="12" name="Accent Strip"/>
          <p:cNvSpPr/>
          <p:nvPr/>
        </p:nvSpPr>
        <p:spPr>
          <a:xfrm>
            <a:off x="7920000" y="0"/>
            <a:ext cx="80000" cy="6858000"/>
          </a:xfrm>
          <a:prstGeom prst="rect">
            <a:avLst/>
          </a:prstGeom>
          <a:solidFill>
            <a:srgbClr val="C1352B"/>
          </a:solidFill>
          <a:ln>
            <a:noFill/>
          </a:ln>
        </p:spPr>
        <p:txBody>
          <a:bodyPr/>
          <a:lstStyle/>
          <a:p>
            <a:endParaRPr/>
          </a:p>
        </p:txBody>
      </p:sp>
      <p:sp>
        <p:nvSpPr>
          <p:cNvPr id="20" name="Eyebrow"/>
          <p:cNvSpPr txBox="1"/>
          <p:nvPr/>
        </p:nvSpPr>
        <p:spPr>
          <a:xfrm>
            <a:off x="685800" y="2360000"/>
            <a:ext cx="6900000" cy="360000"/>
          </a:xfrm>
          <a:prstGeom prst="rect">
            <a:avLst/>
          </a:prstGeom>
          <a:noFill/>
        </p:spPr>
        <p:txBody>
          <a:bodyPr wrap="square" rtlCol="0">
            <a:normAutofit/>
          </a:bodyPr>
          <a:lstStyle/>
          <a:p>
            <a:r>
              <a:rPr lang="en-GB" sz="1400" b="1" spc="300">
                <a:solidFill>
                  <a:srgbClr val="4E7A3E"/>
                </a:solidFill>
                <a:latin typeface="Georgia"/>
              </a:rPr>
              <a:t>START-UP BUSINESS PLAN</a:t>
            </a:r>
          </a:p>
        </p:txBody>
      </p:sp>
      <p:sp>
        <p:nvSpPr>
          <p:cNvPr id="21" name="Title"/>
          <p:cNvSpPr txBox="1"/>
          <p:nvPr/>
        </p:nvSpPr>
        <p:spPr>
          <a:xfrm>
            <a:off x="685800" y="2720000"/>
            <a:ext cx="7000000" cy="1080000"/>
          </a:xfrm>
          <a:prstGeom prst="rect">
            <a:avLst/>
          </a:prstGeom>
          <a:noFill/>
        </p:spPr>
        <p:txBody>
          <a:bodyPr wrap="square" rtlCol="0">
            <a:normAutofit/>
          </a:bodyPr>
          <a:lstStyle/>
          <a:p>
            <a:pPr>
              <a:lnSpc>
                <a:spcPct val="100000"/>
              </a:lnSpc>
            </a:pPr>
            <a:r>
              <a:rPr lang="en-GB" sz="5400" b="1">
                <a:solidFill>
                  <a:srgbClr val="C1352B"/>
                </a:solidFill>
                <a:latin typeface="Georgia"/>
              </a:rPr>
              <a:t>The Pasta Box Co</a:t>
            </a:r>
          </a:p>
        </p:txBody>
      </p:sp>
      <p:sp>
        <p:nvSpPr>
          <p:cNvPr id="22" name="Rule"/>
          <p:cNvSpPr/>
          <p:nvPr/>
        </p:nvSpPr>
        <p:spPr>
          <a:xfrm>
            <a:off x="700000" y="3960000"/>
            <a:ext cx="980000" cy="66000"/>
          </a:xfrm>
          <a:prstGeom prst="rect">
            <a:avLst/>
          </a:prstGeom>
          <a:solidFill>
            <a:srgbClr val="4E7A3E"/>
          </a:solidFill>
          <a:ln>
            <a:noFill/>
          </a:ln>
        </p:spPr>
        <p:txBody>
          <a:bodyPr/>
          <a:lstStyle/>
          <a:p>
            <a:endParaRPr/>
          </a:p>
        </p:txBody>
      </p:sp>
      <p:sp>
        <p:nvSpPr>
          <p:cNvPr id="23" name="Subtitle"/>
          <p:cNvSpPr txBox="1"/>
          <p:nvPr/>
        </p:nvSpPr>
        <p:spPr>
          <a:xfrm>
            <a:off x="685800" y="4160000"/>
            <a:ext cx="6900000" cy="620000"/>
          </a:xfrm>
          <a:prstGeom prst="rect">
            <a:avLst/>
          </a:prstGeom>
          <a:noFill/>
        </p:spPr>
        <p:txBody>
          <a:bodyPr wrap="square" rtlCol="0">
            <a:normAutofit fontScale="92500" lnSpcReduction="10000"/>
          </a:bodyPr>
          <a:lstStyle/>
          <a:p>
            <a:pPr>
              <a:lnSpc>
                <a:spcPct val="108000"/>
              </a:lnSpc>
            </a:pPr>
            <a:r>
              <a:rPr lang="en-GB" sz="1800">
                <a:solidFill>
                  <a:srgbClr val="3A2E28"/>
                </a:solidFill>
                <a:latin typeface="Georgia"/>
              </a:rPr>
              <a:t>Fresh pasta, served fast — a plan to launch and grow a student street-food business.</a:t>
            </a:r>
          </a:p>
        </p:txBody>
      </p:sp>
      <p:sp>
        <p:nvSpPr>
          <p:cNvPr id="30" name="Panel Details"/>
          <p:cNvSpPr txBox="1"/>
          <p:nvPr/>
        </p:nvSpPr>
        <p:spPr>
          <a:xfrm>
            <a:off x="8360000" y="1500000"/>
            <a:ext cx="3520000" cy="3858000"/>
          </a:xfrm>
          <a:prstGeom prst="rect">
            <a:avLst/>
          </a:prstGeom>
          <a:noFill/>
        </p:spPr>
        <p:txBody>
          <a:bodyPr wrap="square" rtlCol="0" anchor="ctr">
            <a:normAutofit/>
          </a:bodyPr>
          <a:lstStyle/>
          <a:p>
            <a:r>
              <a:rPr lang="en-GB" sz="1200" b="1" spc="300">
                <a:solidFill>
                  <a:srgbClr val="CFE0C3"/>
                </a:solidFill>
                <a:latin typeface="Georgia"/>
              </a:rPr>
              <a:t>ASSIGNMENT DETAILS</a:t>
            </a:r>
          </a:p>
          <a:p>
            <a:pPr>
              <a:spcBef>
                <a:spcPts val="1400"/>
              </a:spcBef>
            </a:pPr>
            <a:r>
              <a:rPr lang="en-GB" sz="1000" b="1" spc="150">
                <a:solidFill>
                  <a:srgbClr val="CFE0C3"/>
                </a:solidFill>
                <a:latin typeface="Georgia"/>
              </a:rPr>
              <a:t>NAME</a:t>
            </a:r>
          </a:p>
          <a:p>
            <a:pPr>
              <a:spcBef>
                <a:spcPts val="100"/>
              </a:spcBef>
            </a:pPr>
            <a:r>
              <a:rPr lang="en-GB" sz="1700" b="1">
                <a:solidFill>
                  <a:srgbClr val="FFFFFF"/>
                </a:solidFill>
                <a:latin typeface="Georgia"/>
              </a:rPr>
              <a:t>Bentli Budai</a:t>
            </a:r>
          </a:p>
          <a:p>
            <a:pPr>
              <a:spcBef>
                <a:spcPts val="1200"/>
              </a:spcBef>
            </a:pPr>
            <a:r>
              <a:rPr lang="en-GB" sz="1000" b="1" spc="150">
                <a:solidFill>
                  <a:srgbClr val="CFE0C3"/>
                </a:solidFill>
                <a:latin typeface="Georgia"/>
              </a:rPr>
              <a:t>LECTURER</a:t>
            </a:r>
          </a:p>
          <a:p>
            <a:pPr>
              <a:spcBef>
                <a:spcPts val="100"/>
              </a:spcBef>
            </a:pPr>
            <a:r>
              <a:rPr lang="en-GB" sz="1700" b="1">
                <a:solidFill>
                  <a:srgbClr val="FFFFFF"/>
                </a:solidFill>
                <a:latin typeface="Georgia"/>
              </a:rPr>
              <a:t>Dr Patrick Yeboah</a:t>
            </a:r>
          </a:p>
          <a:p>
            <a:pPr>
              <a:spcBef>
                <a:spcPts val="1200"/>
              </a:spcBef>
            </a:pPr>
            <a:r>
              <a:rPr lang="en-GB" sz="1000" b="1" spc="150">
                <a:solidFill>
                  <a:srgbClr val="CFE0C3"/>
                </a:solidFill>
                <a:latin typeface="Georgia"/>
              </a:rPr>
              <a:t>MODULE</a:t>
            </a:r>
          </a:p>
          <a:p>
            <a:pPr>
              <a:spcBef>
                <a:spcPts val="100"/>
              </a:spcBef>
            </a:pPr>
            <a:r>
              <a:rPr lang="en-GB" sz="1700" b="1">
                <a:solidFill>
                  <a:srgbClr val="FFFFFF"/>
                </a:solidFill>
                <a:latin typeface="Georgia"/>
              </a:rPr>
              <a:t>Enterprise &amp; Entrepreneurship</a:t>
            </a:r>
          </a:p>
          <a:p>
            <a:pPr>
              <a:spcBef>
                <a:spcPts val="1200"/>
              </a:spcBef>
            </a:pPr>
            <a:r>
              <a:rPr lang="en-GB" sz="1000" b="1" spc="150">
                <a:solidFill>
                  <a:srgbClr val="CFE0C3"/>
                </a:solidFill>
                <a:latin typeface="Georgia"/>
              </a:rPr>
              <a:t>MODULE CODE</a:t>
            </a:r>
          </a:p>
          <a:p>
            <a:pPr>
              <a:spcBef>
                <a:spcPts val="100"/>
              </a:spcBef>
            </a:pPr>
            <a:r>
              <a:rPr lang="en-GB" sz="1700" b="1">
                <a:solidFill>
                  <a:srgbClr val="FFFFFF"/>
                </a:solidFill>
                <a:latin typeface="Georgia"/>
              </a:rPr>
              <a:t>LCLM4006</a:t>
            </a:r>
          </a:p>
        </p:txBody>
      </p:sp>
    </p:spTree>
    <p:extLst>
      <p:ext uri="{BB962C8B-B14F-4D97-AF65-F5344CB8AC3E}">
        <p14:creationId xmlns:p14="http://schemas.microsoft.com/office/powerpoint/2010/main" val="1683751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pic>
        <p:nvPicPr>
          <p:cNvPr id="11" name="Pasta Box"/>
          <p:cNvPicPr>
            <a:picLocks noChangeAspect="1"/>
          </p:cNvPicPr>
          <p:nvPr/>
        </p:nvPicPr>
        <p:blipFill>
          <a:blip r:embed="rId2"/>
          <a:srcRect l="1663" r="1662"/>
          <a:stretch>
            <a:fillRect/>
          </a:stretch>
        </p:blipFill>
        <p:spPr>
          <a:xfrm>
            <a:off x="7772000" y="0"/>
            <a:ext cx="4420000" cy="6858000"/>
          </a:xfrm>
          <a:prstGeom prst="rect">
            <a:avLst/>
          </a:prstGeom>
        </p:spPr>
      </p:pic>
      <p:sp>
        <p:nvSpPr>
          <p:cNvPr id="12" name="Accent Strip"/>
          <p:cNvSpPr/>
          <p:nvPr/>
        </p:nvSpPr>
        <p:spPr>
          <a:xfrm>
            <a:off x="7562000" y="0"/>
            <a:ext cx="210000" cy="6858000"/>
          </a:xfrm>
          <a:prstGeom prst="rect">
            <a:avLst/>
          </a:prstGeom>
          <a:solidFill>
            <a:srgbClr val="C1352B"/>
          </a:solidFill>
          <a:ln>
            <a:noFill/>
          </a:ln>
        </p:spPr>
        <p:txBody>
          <a:bodyPr/>
          <a:lstStyle/>
          <a:p>
            <a:endParaRPr/>
          </a:p>
        </p:txBody>
      </p:sp>
      <p:sp>
        <p:nvSpPr>
          <p:cNvPr id="13" name="Eyebrow"/>
          <p:cNvSpPr txBox="1"/>
          <p:nvPr/>
        </p:nvSpPr>
        <p:spPr>
          <a:xfrm>
            <a:off x="685800" y="620000"/>
            <a:ext cx="6600000" cy="400000"/>
          </a:xfrm>
          <a:prstGeom prst="rect">
            <a:avLst/>
          </a:prstGeom>
          <a:noFill/>
        </p:spPr>
        <p:txBody>
          <a:bodyPr wrap="square" rtlCol="0">
            <a:normAutofit/>
          </a:bodyPr>
          <a:lstStyle/>
          <a:p>
            <a:r>
              <a:rPr lang="en-GB" sz="1400" b="1" spc="300">
                <a:solidFill>
                  <a:srgbClr val="4E7A3E"/>
                </a:solidFill>
                <a:latin typeface="Georgia"/>
              </a:rPr>
              <a:t>AN INTRODUCTION TO THE BUSINESS</a:t>
            </a:r>
          </a:p>
        </p:txBody>
      </p:sp>
      <p:sp>
        <p:nvSpPr>
          <p:cNvPr id="14" name="Title"/>
          <p:cNvSpPr txBox="1"/>
          <p:nvPr/>
        </p:nvSpPr>
        <p:spPr>
          <a:xfrm>
            <a:off x="685800" y="1050000"/>
            <a:ext cx="6700000" cy="1220000"/>
          </a:xfrm>
          <a:prstGeom prst="rect">
            <a:avLst/>
          </a:prstGeom>
          <a:noFill/>
        </p:spPr>
        <p:txBody>
          <a:bodyPr wrap="square" rtlCol="0">
            <a:normAutofit/>
          </a:bodyPr>
          <a:lstStyle/>
          <a:p>
            <a:r>
              <a:rPr lang="en-GB" sz="5400" b="1">
                <a:solidFill>
                  <a:srgbClr val="C1352B"/>
                </a:solidFill>
                <a:latin typeface="Georgia"/>
              </a:rPr>
              <a:t>The Pasta Box Co</a:t>
            </a:r>
          </a:p>
        </p:txBody>
      </p:sp>
      <p:sp>
        <p:nvSpPr>
          <p:cNvPr id="15" name="Rule"/>
          <p:cNvSpPr/>
          <p:nvPr/>
        </p:nvSpPr>
        <p:spPr>
          <a:xfrm>
            <a:off x="701000" y="2280000"/>
            <a:ext cx="980000" cy="66000"/>
          </a:xfrm>
          <a:prstGeom prst="rect">
            <a:avLst/>
          </a:prstGeom>
          <a:solidFill>
            <a:srgbClr val="4E7A3E"/>
          </a:solidFill>
          <a:ln>
            <a:noFill/>
          </a:ln>
        </p:spPr>
        <p:txBody>
          <a:bodyPr/>
          <a:lstStyle/>
          <a:p>
            <a:endParaRPr/>
          </a:p>
        </p:txBody>
      </p:sp>
      <p:sp>
        <p:nvSpPr>
          <p:cNvPr id="16" name="Intro Paragraph"/>
          <p:cNvSpPr txBox="1"/>
          <p:nvPr/>
        </p:nvSpPr>
        <p:spPr>
          <a:xfrm>
            <a:off x="685800" y="2480000"/>
            <a:ext cx="6650000" cy="1150000"/>
          </a:xfrm>
          <a:prstGeom prst="rect">
            <a:avLst/>
          </a:prstGeom>
          <a:noFill/>
        </p:spPr>
        <p:txBody>
          <a:bodyPr wrap="square" rtlCol="0">
            <a:normAutofit fontScale="92500" lnSpcReduction="20000"/>
          </a:bodyPr>
          <a:lstStyle/>
          <a:p>
            <a:pPr>
              <a:lnSpc>
                <a:spcPct val="112000"/>
              </a:lnSpc>
            </a:pPr>
            <a:r>
              <a:rPr lang="en-GB" sz="1500" dirty="0">
                <a:solidFill>
                  <a:srgbClr val="3A2E28"/>
                </a:solidFill>
                <a:latin typeface="Georgia"/>
              </a:rPr>
              <a:t>The Pasta Box Co is a fresh-pasta food business built on a simple idea: authentic, restaurant-quality pasta served fast; in a box you can take anywhere. We cook classic Italian recipes to order using quality ingredients, then serve them hot from our grab-and-go kitchens — bringing the warmth of a neighbourhood trattoria to busy high streets, campuses and workplaces.</a:t>
            </a:r>
          </a:p>
        </p:txBody>
      </p:sp>
      <p:sp>
        <p:nvSpPr>
          <p:cNvPr id="17" name="Highlight 1"/>
          <p:cNvSpPr txBox="1"/>
          <p:nvPr/>
        </p:nvSpPr>
        <p:spPr>
          <a:xfrm>
            <a:off x="685800" y="3840000"/>
            <a:ext cx="6650000" cy="880000"/>
          </a:xfrm>
          <a:prstGeom prst="rect">
            <a:avLst/>
          </a:prstGeom>
          <a:noFill/>
        </p:spPr>
        <p:txBody>
          <a:bodyPr wrap="square" rtlCol="0">
            <a:normAutofit/>
          </a:bodyPr>
          <a:lstStyle/>
          <a:p>
            <a:r>
              <a:rPr lang="en-GB" sz="1500" b="1">
                <a:solidFill>
                  <a:srgbClr val="C1352B"/>
                </a:solidFill>
                <a:latin typeface="Georgia"/>
              </a:rPr>
              <a:t>What We Do</a:t>
            </a:r>
          </a:p>
          <a:p>
            <a:pPr>
              <a:lnSpc>
                <a:spcPct val="108000"/>
              </a:lnSpc>
              <a:spcBef>
                <a:spcPts val="200"/>
              </a:spcBef>
            </a:pPr>
            <a:r>
              <a:rPr lang="en-GB" sz="1200">
                <a:solidFill>
                  <a:srgbClr val="3A2E28"/>
                </a:solidFill>
                <a:latin typeface="Georgia"/>
              </a:rPr>
              <a:t>Freshly made pasta dishes, cooked to order and served in our signature takeaway boxes for eating in or on the move.</a:t>
            </a:r>
          </a:p>
        </p:txBody>
      </p:sp>
      <p:sp>
        <p:nvSpPr>
          <p:cNvPr id="18" name="Highlight 2"/>
          <p:cNvSpPr txBox="1"/>
          <p:nvPr/>
        </p:nvSpPr>
        <p:spPr>
          <a:xfrm>
            <a:off x="685800" y="4740000"/>
            <a:ext cx="6650000" cy="880000"/>
          </a:xfrm>
          <a:prstGeom prst="rect">
            <a:avLst/>
          </a:prstGeom>
          <a:noFill/>
        </p:spPr>
        <p:txBody>
          <a:bodyPr wrap="square" rtlCol="0">
            <a:normAutofit/>
          </a:bodyPr>
          <a:lstStyle/>
          <a:p>
            <a:r>
              <a:rPr lang="en-GB" sz="1500" b="1">
                <a:solidFill>
                  <a:srgbClr val="C1352B"/>
                </a:solidFill>
                <a:latin typeface="Georgia"/>
              </a:rPr>
              <a:t>Our Mission</a:t>
            </a:r>
          </a:p>
          <a:p>
            <a:pPr>
              <a:lnSpc>
                <a:spcPct val="108000"/>
              </a:lnSpc>
              <a:spcBef>
                <a:spcPts val="200"/>
              </a:spcBef>
            </a:pPr>
            <a:r>
              <a:rPr lang="en-GB" sz="1200">
                <a:solidFill>
                  <a:srgbClr val="3A2E28"/>
                </a:solidFill>
                <a:latin typeface="Georgia"/>
              </a:rPr>
              <a:t>To make genuinely good, freshly cooked food fast, affordable and accessible for everyday customers.</a:t>
            </a:r>
          </a:p>
        </p:txBody>
      </p:sp>
      <p:sp>
        <p:nvSpPr>
          <p:cNvPr id="19" name="Highlight 3"/>
          <p:cNvSpPr txBox="1"/>
          <p:nvPr/>
        </p:nvSpPr>
        <p:spPr>
          <a:xfrm>
            <a:off x="685800" y="5640000"/>
            <a:ext cx="6650000" cy="860000"/>
          </a:xfrm>
          <a:prstGeom prst="rect">
            <a:avLst/>
          </a:prstGeom>
          <a:noFill/>
        </p:spPr>
        <p:txBody>
          <a:bodyPr wrap="square" rtlCol="0">
            <a:normAutofit/>
          </a:bodyPr>
          <a:lstStyle/>
          <a:p>
            <a:r>
              <a:rPr lang="en-GB" sz="1500" b="1">
                <a:solidFill>
                  <a:srgbClr val="C1352B"/>
                </a:solidFill>
                <a:latin typeface="Georgia"/>
              </a:rPr>
              <a:t>Who We Serve</a:t>
            </a:r>
          </a:p>
          <a:p>
            <a:pPr>
              <a:lnSpc>
                <a:spcPct val="108000"/>
              </a:lnSpc>
              <a:spcBef>
                <a:spcPts val="200"/>
              </a:spcBef>
            </a:pPr>
            <a:r>
              <a:rPr lang="en-GB" sz="1200">
                <a:solidFill>
                  <a:srgbClr val="3A2E28"/>
                </a:solidFill>
                <a:latin typeface="Georgia"/>
              </a:rPr>
              <a:t>Students, professionals and families looking for a quick meal that still feels honest, wholesome and homemade.</a:t>
            </a:r>
          </a:p>
        </p:txBody>
      </p:sp>
    </p:spTree>
    <p:extLst>
      <p:ext uri="{BB962C8B-B14F-4D97-AF65-F5344CB8AC3E}">
        <p14:creationId xmlns:p14="http://schemas.microsoft.com/office/powerpoint/2010/main" val="3282128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pic>
        <p:nvPicPr>
          <p:cNvPr id="11" name="Pasta Ingredients"/>
          <p:cNvPicPr>
            <a:picLocks noChangeAspect="1"/>
          </p:cNvPicPr>
          <p:nvPr/>
        </p:nvPicPr>
        <p:blipFill>
          <a:blip r:embed="rId2"/>
          <a:srcRect l="1663" r="1662"/>
          <a:stretch>
            <a:fillRect/>
          </a:stretch>
        </p:blipFill>
        <p:spPr>
          <a:xfrm>
            <a:off x="0" y="0"/>
            <a:ext cx="4420000" cy="6858000"/>
          </a:xfrm>
          <a:prstGeom prst="rect">
            <a:avLst/>
          </a:prstGeom>
        </p:spPr>
      </p:pic>
      <p:sp>
        <p:nvSpPr>
          <p:cNvPr id="12" name="Accent Strip"/>
          <p:cNvSpPr/>
          <p:nvPr/>
        </p:nvSpPr>
        <p:spPr>
          <a:xfrm>
            <a:off x="4420000" y="0"/>
            <a:ext cx="210000" cy="6858000"/>
          </a:xfrm>
          <a:prstGeom prst="rect">
            <a:avLst/>
          </a:prstGeom>
          <a:solidFill>
            <a:srgbClr val="C1352B"/>
          </a:solidFill>
          <a:ln>
            <a:noFill/>
          </a:ln>
        </p:spPr>
        <p:txBody>
          <a:bodyPr/>
          <a:lstStyle/>
          <a:p>
            <a:endParaRPr/>
          </a:p>
        </p:txBody>
      </p:sp>
      <p:sp>
        <p:nvSpPr>
          <p:cNvPr id="13" name="Eyebrow"/>
          <p:cNvSpPr txBox="1"/>
          <p:nvPr/>
        </p:nvSpPr>
        <p:spPr>
          <a:xfrm>
            <a:off x="4820000" y="560000"/>
            <a:ext cx="6880000" cy="400000"/>
          </a:xfrm>
          <a:prstGeom prst="rect">
            <a:avLst/>
          </a:prstGeom>
          <a:noFill/>
        </p:spPr>
        <p:txBody>
          <a:bodyPr wrap="square" rtlCol="0">
            <a:normAutofit/>
          </a:bodyPr>
          <a:lstStyle/>
          <a:p>
            <a:r>
              <a:rPr lang="en-GB" sz="1400" b="1" spc="300">
                <a:solidFill>
                  <a:srgbClr val="4E7A3E"/>
                </a:solidFill>
                <a:latin typeface="Georgia"/>
              </a:rPr>
              <a:t>WHAT MAKES US DIFFERENT</a:t>
            </a:r>
          </a:p>
        </p:txBody>
      </p:sp>
      <p:sp>
        <p:nvSpPr>
          <p:cNvPr id="14" name="Title"/>
          <p:cNvSpPr txBox="1"/>
          <p:nvPr/>
        </p:nvSpPr>
        <p:spPr>
          <a:xfrm>
            <a:off x="4820000" y="980000"/>
            <a:ext cx="6880000" cy="1000000"/>
          </a:xfrm>
          <a:prstGeom prst="rect">
            <a:avLst/>
          </a:prstGeom>
          <a:noFill/>
        </p:spPr>
        <p:txBody>
          <a:bodyPr wrap="square" rtlCol="0">
            <a:normAutofit/>
          </a:bodyPr>
          <a:lstStyle/>
          <a:p>
            <a:r>
              <a:rPr lang="en-GB" sz="4400" b="1">
                <a:solidFill>
                  <a:srgbClr val="C1352B"/>
                </a:solidFill>
                <a:latin typeface="Georgia"/>
              </a:rPr>
              <a:t>Unique Selling Point</a:t>
            </a:r>
          </a:p>
        </p:txBody>
      </p:sp>
      <p:sp>
        <p:nvSpPr>
          <p:cNvPr id="15" name="Rule"/>
          <p:cNvSpPr/>
          <p:nvPr/>
        </p:nvSpPr>
        <p:spPr>
          <a:xfrm>
            <a:off x="4835000" y="2030000"/>
            <a:ext cx="980000" cy="66000"/>
          </a:xfrm>
          <a:prstGeom prst="rect">
            <a:avLst/>
          </a:prstGeom>
          <a:solidFill>
            <a:srgbClr val="4E7A3E"/>
          </a:solidFill>
          <a:ln>
            <a:noFill/>
          </a:ln>
        </p:spPr>
        <p:txBody>
          <a:bodyPr/>
          <a:lstStyle/>
          <a:p>
            <a:endParaRPr/>
          </a:p>
        </p:txBody>
      </p:sp>
      <p:sp>
        <p:nvSpPr>
          <p:cNvPr id="16" name="Lead Paragraph"/>
          <p:cNvSpPr txBox="1"/>
          <p:nvPr/>
        </p:nvSpPr>
        <p:spPr>
          <a:xfrm>
            <a:off x="4820000" y="2220000"/>
            <a:ext cx="6880000" cy="920000"/>
          </a:xfrm>
          <a:prstGeom prst="rect">
            <a:avLst/>
          </a:prstGeom>
          <a:noFill/>
        </p:spPr>
        <p:txBody>
          <a:bodyPr wrap="square" rtlCol="0">
            <a:normAutofit/>
          </a:bodyPr>
          <a:lstStyle/>
          <a:p>
            <a:pPr>
              <a:lnSpc>
                <a:spcPct val="112000"/>
              </a:lnSpc>
            </a:pPr>
            <a:r>
              <a:rPr lang="en-GB" sz="1500">
                <a:solidFill>
                  <a:srgbClr val="3A2E28"/>
                </a:solidFill>
                <a:latin typeface="Georgia"/>
              </a:rPr>
              <a:t>Fresh, hot pasta served quickly in an easy takeaway box. Customers choose their own pasta, sauce and toppings, so every meal feels personal.</a:t>
            </a:r>
          </a:p>
        </p:txBody>
      </p:sp>
      <p:sp>
        <p:nvSpPr>
          <p:cNvPr id="20" name="Card 1"/>
          <p:cNvSpPr/>
          <p:nvPr/>
        </p:nvSpPr>
        <p:spPr>
          <a:xfrm>
            <a:off x="4820000" y="3150000"/>
            <a:ext cx="2160000" cy="1230000"/>
          </a:xfrm>
          <a:prstGeom prst="roundRect">
            <a:avLst>
              <a:gd name="adj" fmla="val 8000"/>
            </a:avLst>
          </a:prstGeom>
          <a:solidFill>
            <a:srgbClr val="FFFDF8"/>
          </a:solidFill>
          <a:ln w="12700">
            <a:solidFill>
              <a:srgbClr val="4E7A3E"/>
            </a:solidFill>
          </a:ln>
        </p:spPr>
        <p:txBody>
          <a:bodyPr wrap="square" rtlCol="0" anchor="ctr">
            <a:normAutofit/>
          </a:bodyPr>
          <a:lstStyle/>
          <a:p>
            <a:pPr algn="ctr"/>
            <a:r>
              <a:rPr lang="en-GB" sz="1000" b="1" spc="200">
                <a:solidFill>
                  <a:srgbClr val="4E7A3E"/>
                </a:solidFill>
                <a:latin typeface="Georgia"/>
              </a:rPr>
              <a:t>CHOOSE YOUR</a:t>
            </a:r>
          </a:p>
          <a:p>
            <a:pPr algn="ctr">
              <a:spcBef>
                <a:spcPts val="400"/>
              </a:spcBef>
            </a:pPr>
            <a:r>
              <a:rPr lang="en-GB" sz="2000" b="1">
                <a:solidFill>
                  <a:srgbClr val="C1352B"/>
                </a:solidFill>
                <a:latin typeface="Georgia"/>
              </a:rPr>
              <a:t>Pasta</a:t>
            </a:r>
          </a:p>
        </p:txBody>
      </p:sp>
      <p:sp>
        <p:nvSpPr>
          <p:cNvPr id="21" name="Card 2"/>
          <p:cNvSpPr/>
          <p:nvPr/>
        </p:nvSpPr>
        <p:spPr>
          <a:xfrm>
            <a:off x="7180000" y="3150000"/>
            <a:ext cx="2160000" cy="1230000"/>
          </a:xfrm>
          <a:prstGeom prst="roundRect">
            <a:avLst>
              <a:gd name="adj" fmla="val 8000"/>
            </a:avLst>
          </a:prstGeom>
          <a:solidFill>
            <a:srgbClr val="FFFDF8"/>
          </a:solidFill>
          <a:ln w="12700">
            <a:solidFill>
              <a:srgbClr val="4E7A3E"/>
            </a:solidFill>
          </a:ln>
        </p:spPr>
        <p:txBody>
          <a:bodyPr wrap="square" rtlCol="0" anchor="ctr">
            <a:normAutofit/>
          </a:bodyPr>
          <a:lstStyle/>
          <a:p>
            <a:pPr algn="ctr"/>
            <a:r>
              <a:rPr lang="en-GB" sz="1000" b="1" spc="200">
                <a:solidFill>
                  <a:srgbClr val="4E7A3E"/>
                </a:solidFill>
                <a:latin typeface="Georgia"/>
              </a:rPr>
              <a:t>CHOOSE YOUR</a:t>
            </a:r>
          </a:p>
          <a:p>
            <a:pPr algn="ctr">
              <a:spcBef>
                <a:spcPts val="400"/>
              </a:spcBef>
            </a:pPr>
            <a:r>
              <a:rPr lang="en-GB" sz="2000" b="1">
                <a:solidFill>
                  <a:srgbClr val="C1352B"/>
                </a:solidFill>
                <a:latin typeface="Georgia"/>
              </a:rPr>
              <a:t>Sauce</a:t>
            </a:r>
          </a:p>
        </p:txBody>
      </p:sp>
      <p:sp>
        <p:nvSpPr>
          <p:cNvPr id="22" name="Card 3"/>
          <p:cNvSpPr/>
          <p:nvPr/>
        </p:nvSpPr>
        <p:spPr>
          <a:xfrm>
            <a:off x="9540000" y="3150000"/>
            <a:ext cx="2160000" cy="1230000"/>
          </a:xfrm>
          <a:prstGeom prst="roundRect">
            <a:avLst>
              <a:gd name="adj" fmla="val 8000"/>
            </a:avLst>
          </a:prstGeom>
          <a:solidFill>
            <a:srgbClr val="FFFDF8"/>
          </a:solidFill>
          <a:ln w="12700">
            <a:solidFill>
              <a:srgbClr val="4E7A3E"/>
            </a:solidFill>
          </a:ln>
        </p:spPr>
        <p:txBody>
          <a:bodyPr wrap="square" rtlCol="0" anchor="ctr">
            <a:normAutofit/>
          </a:bodyPr>
          <a:lstStyle/>
          <a:p>
            <a:pPr algn="ctr"/>
            <a:r>
              <a:rPr lang="en-GB" sz="1000" b="1" spc="200">
                <a:solidFill>
                  <a:srgbClr val="4E7A3E"/>
                </a:solidFill>
                <a:latin typeface="Georgia"/>
              </a:rPr>
              <a:t>CHOOSE YOUR</a:t>
            </a:r>
          </a:p>
          <a:p>
            <a:pPr algn="ctr">
              <a:spcBef>
                <a:spcPts val="400"/>
              </a:spcBef>
            </a:pPr>
            <a:r>
              <a:rPr lang="en-GB" sz="2000" b="1">
                <a:solidFill>
                  <a:srgbClr val="C1352B"/>
                </a:solidFill>
                <a:latin typeface="Georgia"/>
              </a:rPr>
              <a:t>Toppings</a:t>
            </a:r>
          </a:p>
        </p:txBody>
      </p:sp>
      <p:sp>
        <p:nvSpPr>
          <p:cNvPr id="23" name="Differentiator Band"/>
          <p:cNvSpPr/>
          <p:nvPr/>
        </p:nvSpPr>
        <p:spPr>
          <a:xfrm>
            <a:off x="4820000" y="4880000"/>
            <a:ext cx="6880000" cy="1050000"/>
          </a:xfrm>
          <a:prstGeom prst="roundRect">
            <a:avLst>
              <a:gd name="adj" fmla="val 6000"/>
            </a:avLst>
          </a:prstGeom>
          <a:solidFill>
            <a:srgbClr val="4E7A3E"/>
          </a:solidFill>
          <a:ln>
            <a:noFill/>
          </a:ln>
        </p:spPr>
        <p:txBody>
          <a:bodyPr wrap="square" lIns="228600" rIns="228600" rtlCol="0" anchor="ctr">
            <a:normAutofit/>
          </a:bodyPr>
          <a:lstStyle/>
          <a:p>
            <a:pPr algn="ctr">
              <a:lnSpc>
                <a:spcPct val="108000"/>
              </a:lnSpc>
            </a:pPr>
            <a:r>
              <a:rPr lang="en-GB" sz="1500" b="1">
                <a:solidFill>
                  <a:srgbClr val="FFFFFF"/>
                </a:solidFill>
                <a:latin typeface="Georgia"/>
              </a:rPr>
              <a:t>More filling, tastier and healthier than typical fast food — while staying just as quick and affordable.</a:t>
            </a:r>
          </a:p>
        </p:txBody>
      </p:sp>
    </p:spTree>
    <p:extLst>
      <p:ext uri="{BB962C8B-B14F-4D97-AF65-F5344CB8AC3E}">
        <p14:creationId xmlns:p14="http://schemas.microsoft.com/office/powerpoint/2010/main" val="1795190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pic>
        <p:nvPicPr>
          <p:cNvPr id="11" name="Owner"/>
          <p:cNvPicPr>
            <a:picLocks noChangeAspect="1"/>
          </p:cNvPicPr>
          <p:nvPr/>
        </p:nvPicPr>
        <p:blipFill>
          <a:blip r:embed="rId2"/>
          <a:srcRect l="1830" r="1495"/>
          <a:stretch>
            <a:fillRect/>
          </a:stretch>
        </p:blipFill>
        <p:spPr>
          <a:xfrm>
            <a:off x="7772000" y="0"/>
            <a:ext cx="4420000" cy="6858000"/>
          </a:xfrm>
          <a:prstGeom prst="rect">
            <a:avLst/>
          </a:prstGeom>
        </p:spPr>
      </p:pic>
      <p:sp>
        <p:nvSpPr>
          <p:cNvPr id="12" name="Accent Strip"/>
          <p:cNvSpPr/>
          <p:nvPr/>
        </p:nvSpPr>
        <p:spPr>
          <a:xfrm>
            <a:off x="7562000" y="0"/>
            <a:ext cx="210000" cy="6858000"/>
          </a:xfrm>
          <a:prstGeom prst="rect">
            <a:avLst/>
          </a:prstGeom>
          <a:solidFill>
            <a:srgbClr val="C1352B"/>
          </a:solidFill>
          <a:ln>
            <a:noFill/>
          </a:ln>
        </p:spPr>
        <p:txBody>
          <a:bodyPr/>
          <a:lstStyle/>
          <a:p>
            <a:endParaRPr/>
          </a:p>
        </p:txBody>
      </p:sp>
      <p:sp>
        <p:nvSpPr>
          <p:cNvPr id="13" name="Eyebrow"/>
          <p:cNvSpPr txBox="1"/>
          <p:nvPr/>
        </p:nvSpPr>
        <p:spPr>
          <a:xfrm>
            <a:off x="685800" y="560000"/>
            <a:ext cx="6650000" cy="400000"/>
          </a:xfrm>
          <a:prstGeom prst="rect">
            <a:avLst/>
          </a:prstGeom>
          <a:noFill/>
        </p:spPr>
        <p:txBody>
          <a:bodyPr wrap="square" rtlCol="0">
            <a:normAutofit/>
          </a:bodyPr>
          <a:lstStyle/>
          <a:p>
            <a:r>
              <a:rPr lang="en-GB" sz="1400" b="1" spc="300">
                <a:solidFill>
                  <a:srgbClr val="4E7A3E"/>
                </a:solidFill>
                <a:latin typeface="Georgia"/>
              </a:rPr>
              <a:t>HOW THE BUSINESS IS SET UP</a:t>
            </a:r>
          </a:p>
        </p:txBody>
      </p:sp>
      <p:sp>
        <p:nvSpPr>
          <p:cNvPr id="14" name="Title"/>
          <p:cNvSpPr txBox="1"/>
          <p:nvPr/>
        </p:nvSpPr>
        <p:spPr>
          <a:xfrm>
            <a:off x="685800" y="980000"/>
            <a:ext cx="6700000" cy="1300000"/>
          </a:xfrm>
          <a:prstGeom prst="rect">
            <a:avLst/>
          </a:prstGeom>
          <a:noFill/>
        </p:spPr>
        <p:txBody>
          <a:bodyPr wrap="square" rtlCol="0">
            <a:normAutofit/>
          </a:bodyPr>
          <a:lstStyle/>
          <a:p>
            <a:pPr>
              <a:lnSpc>
                <a:spcPct val="100000"/>
              </a:lnSpc>
            </a:pPr>
            <a:r>
              <a:rPr lang="en-GB" sz="3600" b="1">
                <a:solidFill>
                  <a:srgbClr val="C1352B"/>
                </a:solidFill>
                <a:latin typeface="Georgia"/>
              </a:rPr>
              <a:t>Legal Format &amp; Business Structure</a:t>
            </a:r>
          </a:p>
        </p:txBody>
      </p:sp>
      <p:sp>
        <p:nvSpPr>
          <p:cNvPr id="15" name="Rule"/>
          <p:cNvSpPr/>
          <p:nvPr/>
        </p:nvSpPr>
        <p:spPr>
          <a:xfrm>
            <a:off x="701000" y="2380000"/>
            <a:ext cx="980000" cy="66000"/>
          </a:xfrm>
          <a:prstGeom prst="rect">
            <a:avLst/>
          </a:prstGeom>
          <a:solidFill>
            <a:srgbClr val="4E7A3E"/>
          </a:solidFill>
          <a:ln>
            <a:noFill/>
          </a:ln>
        </p:spPr>
        <p:txBody>
          <a:bodyPr/>
          <a:lstStyle/>
          <a:p>
            <a:endParaRPr/>
          </a:p>
        </p:txBody>
      </p:sp>
      <p:sp>
        <p:nvSpPr>
          <p:cNvPr id="20" name="Card 1"/>
          <p:cNvSpPr/>
          <p:nvPr/>
        </p:nvSpPr>
        <p:spPr>
          <a:xfrm>
            <a:off x="685800" y="2640000"/>
            <a:ext cx="6650000" cy="1450000"/>
          </a:xfrm>
          <a:prstGeom prst="roundRect">
            <a:avLst>
              <a:gd name="adj" fmla="val 7000"/>
            </a:avLst>
          </a:prstGeom>
          <a:solidFill>
            <a:srgbClr val="FFFDF8"/>
          </a:solidFill>
          <a:ln w="12700">
            <a:solidFill>
              <a:srgbClr val="4E7A3E"/>
            </a:solidFill>
          </a:ln>
        </p:spPr>
        <p:txBody>
          <a:bodyPr wrap="square" lIns="1350000" rtlCol="0" anchor="ctr">
            <a:normAutofit/>
          </a:bodyPr>
          <a:lstStyle/>
          <a:p>
            <a:r>
              <a:rPr lang="en-GB" sz="1050" b="1" spc="200">
                <a:solidFill>
                  <a:srgbClr val="4E7A3E"/>
                </a:solidFill>
                <a:latin typeface="Georgia"/>
              </a:rPr>
              <a:t>STAGE 1 · STARTING OUT</a:t>
            </a:r>
          </a:p>
          <a:p>
            <a:pPr>
              <a:spcBef>
                <a:spcPts val="300"/>
              </a:spcBef>
            </a:pPr>
            <a:r>
              <a:rPr lang="en-GB" sz="2000" b="1">
                <a:solidFill>
                  <a:srgbClr val="C1352B"/>
                </a:solidFill>
                <a:latin typeface="Georgia"/>
              </a:rPr>
              <a:t>Sole Trader</a:t>
            </a:r>
          </a:p>
          <a:p>
            <a:pPr>
              <a:lnSpc>
                <a:spcPct val="106000"/>
              </a:lnSpc>
              <a:spcBef>
                <a:spcPts val="300"/>
              </a:spcBef>
            </a:pPr>
            <a:r>
              <a:rPr lang="en-GB" sz="1250">
                <a:solidFill>
                  <a:srgbClr val="3A2E28"/>
                </a:solidFill>
                <a:latin typeface="Georgia"/>
              </a:rPr>
              <a:t>Simple, cheaper and easier to manage — well suited to a small start-up with a single owner.</a:t>
            </a:r>
          </a:p>
        </p:txBody>
      </p:sp>
      <p:sp>
        <p:nvSpPr>
          <p:cNvPr id="21" name="Card 2"/>
          <p:cNvSpPr/>
          <p:nvPr/>
        </p:nvSpPr>
        <p:spPr>
          <a:xfrm>
            <a:off x="685800" y="4380000"/>
            <a:ext cx="6650000" cy="1450000"/>
          </a:xfrm>
          <a:prstGeom prst="roundRect">
            <a:avLst>
              <a:gd name="adj" fmla="val 7000"/>
            </a:avLst>
          </a:prstGeom>
          <a:solidFill>
            <a:srgbClr val="FFFDF8"/>
          </a:solidFill>
          <a:ln w="12700">
            <a:solidFill>
              <a:srgbClr val="C1352B"/>
            </a:solidFill>
          </a:ln>
        </p:spPr>
        <p:txBody>
          <a:bodyPr wrap="square" lIns="1350000" rtlCol="0" anchor="ctr">
            <a:normAutofit/>
          </a:bodyPr>
          <a:lstStyle/>
          <a:p>
            <a:r>
              <a:rPr lang="en-GB" sz="1050" b="1" spc="200">
                <a:solidFill>
                  <a:srgbClr val="4E7A3E"/>
                </a:solidFill>
                <a:latin typeface="Georgia"/>
              </a:rPr>
              <a:t>STAGE 2 · AS WE GROW</a:t>
            </a:r>
          </a:p>
          <a:p>
            <a:pPr>
              <a:spcBef>
                <a:spcPts val="300"/>
              </a:spcBef>
            </a:pPr>
            <a:r>
              <a:rPr lang="en-GB" sz="2000" b="1">
                <a:solidFill>
                  <a:srgbClr val="C1352B"/>
                </a:solidFill>
                <a:latin typeface="Georgia"/>
              </a:rPr>
              <a:t>Limited Company</a:t>
            </a:r>
          </a:p>
          <a:p>
            <a:pPr>
              <a:lnSpc>
                <a:spcPct val="106000"/>
              </a:lnSpc>
              <a:spcBef>
                <a:spcPts val="300"/>
              </a:spcBef>
            </a:pPr>
            <a:r>
              <a:rPr lang="en-GB" sz="1250">
                <a:solidFill>
                  <a:srgbClr val="3A2E28"/>
                </a:solidFill>
                <a:latin typeface="Georgia"/>
              </a:rPr>
              <a:t>If the business grows and profits well, it may incorporate to support expansion and protect the owner.</a:t>
            </a:r>
          </a:p>
        </p:txBody>
      </p:sp>
      <p:sp>
        <p:nvSpPr>
          <p:cNvPr id="24" name="Progress Arrow"/>
          <p:cNvSpPr/>
          <p:nvPr/>
        </p:nvSpPr>
        <p:spPr>
          <a:xfrm>
            <a:off x="3840000" y="4110000"/>
            <a:ext cx="380000" cy="230000"/>
          </a:xfrm>
          <a:prstGeom prst="downArrow">
            <a:avLst/>
          </a:prstGeom>
          <a:solidFill>
            <a:srgbClr val="C1352B"/>
          </a:solidFill>
          <a:ln>
            <a:noFill/>
          </a:ln>
        </p:spPr>
        <p:txBody>
          <a:bodyPr/>
          <a:lstStyle/>
          <a:p>
            <a:endParaRPr/>
          </a:p>
        </p:txBody>
      </p:sp>
      <p:sp>
        <p:nvSpPr>
          <p:cNvPr id="22" name="Badge 1"/>
          <p:cNvSpPr/>
          <p:nvPr/>
        </p:nvSpPr>
        <p:spPr>
          <a:xfrm>
            <a:off x="965800" y="3005000"/>
            <a:ext cx="720000" cy="720000"/>
          </a:xfrm>
          <a:prstGeom prst="ellipse">
            <a:avLst/>
          </a:prstGeom>
          <a:solidFill>
            <a:srgbClr val="4E7A3E"/>
          </a:solidFill>
          <a:ln>
            <a:noFill/>
          </a:ln>
        </p:spPr>
        <p:txBody>
          <a:bodyPr wrap="square" rtlCol="0" anchor="ctr"/>
          <a:lstStyle/>
          <a:p>
            <a:pPr algn="ctr"/>
            <a:r>
              <a:rPr lang="en-GB" sz="2400" b="1">
                <a:solidFill>
                  <a:srgbClr val="FFFFFF"/>
                </a:solidFill>
                <a:latin typeface="Georgia"/>
              </a:rPr>
              <a:t>1</a:t>
            </a:r>
          </a:p>
        </p:txBody>
      </p:sp>
      <p:sp>
        <p:nvSpPr>
          <p:cNvPr id="23" name="Badge 2"/>
          <p:cNvSpPr/>
          <p:nvPr/>
        </p:nvSpPr>
        <p:spPr>
          <a:xfrm>
            <a:off x="965800" y="4745000"/>
            <a:ext cx="720000" cy="720000"/>
          </a:xfrm>
          <a:prstGeom prst="ellipse">
            <a:avLst/>
          </a:prstGeom>
          <a:solidFill>
            <a:srgbClr val="C1352B"/>
          </a:solidFill>
          <a:ln>
            <a:noFill/>
          </a:ln>
        </p:spPr>
        <p:txBody>
          <a:bodyPr wrap="square" rtlCol="0" anchor="ctr"/>
          <a:lstStyle/>
          <a:p>
            <a:pPr algn="ctr"/>
            <a:r>
              <a:rPr lang="en-GB" sz="2400" b="1">
                <a:solidFill>
                  <a:srgbClr val="FFFFFF"/>
                </a:solidFill>
                <a:latin typeface="Georgia"/>
              </a:rPr>
              <a:t>2</a:t>
            </a:r>
          </a:p>
        </p:txBody>
      </p:sp>
    </p:spTree>
    <p:extLst>
      <p:ext uri="{BB962C8B-B14F-4D97-AF65-F5344CB8AC3E}">
        <p14:creationId xmlns:p14="http://schemas.microsoft.com/office/powerpoint/2010/main" val="1976070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pic>
        <p:nvPicPr>
          <p:cNvPr id="11" name="Team"/>
          <p:cNvPicPr>
            <a:picLocks noChangeAspect="1"/>
          </p:cNvPicPr>
          <p:nvPr/>
        </p:nvPicPr>
        <p:blipFill>
          <a:blip r:embed="rId2"/>
          <a:srcRect l="1663" r="1662"/>
          <a:stretch>
            <a:fillRect/>
          </a:stretch>
        </p:blipFill>
        <p:spPr>
          <a:xfrm>
            <a:off x="0" y="0"/>
            <a:ext cx="4420000" cy="6858000"/>
          </a:xfrm>
          <a:prstGeom prst="rect">
            <a:avLst/>
          </a:prstGeom>
        </p:spPr>
      </p:pic>
      <p:sp>
        <p:nvSpPr>
          <p:cNvPr id="12" name="Accent Strip"/>
          <p:cNvSpPr/>
          <p:nvPr/>
        </p:nvSpPr>
        <p:spPr>
          <a:xfrm>
            <a:off x="4420000" y="0"/>
            <a:ext cx="210000" cy="6858000"/>
          </a:xfrm>
          <a:prstGeom prst="rect">
            <a:avLst/>
          </a:prstGeom>
          <a:solidFill>
            <a:srgbClr val="C1352B"/>
          </a:solidFill>
          <a:ln>
            <a:noFill/>
          </a:ln>
        </p:spPr>
        <p:txBody>
          <a:bodyPr/>
          <a:lstStyle/>
          <a:p>
            <a:endParaRPr/>
          </a:p>
        </p:txBody>
      </p:sp>
      <p:sp>
        <p:nvSpPr>
          <p:cNvPr id="13" name="Eyebrow"/>
          <p:cNvSpPr txBox="1"/>
          <p:nvPr/>
        </p:nvSpPr>
        <p:spPr>
          <a:xfrm>
            <a:off x="4820000" y="470000"/>
            <a:ext cx="6880000" cy="400000"/>
          </a:xfrm>
          <a:prstGeom prst="rect">
            <a:avLst/>
          </a:prstGeom>
          <a:noFill/>
        </p:spPr>
        <p:txBody>
          <a:bodyPr wrap="square" rtlCol="0">
            <a:normAutofit/>
          </a:bodyPr>
          <a:lstStyle/>
          <a:p>
            <a:r>
              <a:rPr lang="en-GB" sz="1400" b="1" spc="300">
                <a:solidFill>
                  <a:srgbClr val="4E7A3E"/>
                </a:solidFill>
                <a:latin typeface="Georgia"/>
              </a:rPr>
              <a:t>HOW THE TEAM IS ORGANISED</a:t>
            </a:r>
          </a:p>
        </p:txBody>
      </p:sp>
      <p:sp>
        <p:nvSpPr>
          <p:cNvPr id="14" name="Title"/>
          <p:cNvSpPr txBox="1"/>
          <p:nvPr/>
        </p:nvSpPr>
        <p:spPr>
          <a:xfrm>
            <a:off x="4820000" y="850000"/>
            <a:ext cx="6900000" cy="800000"/>
          </a:xfrm>
          <a:prstGeom prst="rect">
            <a:avLst/>
          </a:prstGeom>
          <a:noFill/>
        </p:spPr>
        <p:txBody>
          <a:bodyPr wrap="square" rtlCol="0">
            <a:normAutofit/>
          </a:bodyPr>
          <a:lstStyle/>
          <a:p>
            <a:pPr>
              <a:lnSpc>
                <a:spcPct val="100000"/>
              </a:lnSpc>
            </a:pPr>
            <a:r>
              <a:rPr lang="en-GB" sz="4000" b="1">
                <a:solidFill>
                  <a:srgbClr val="C1352B"/>
                </a:solidFill>
                <a:latin typeface="Georgia"/>
              </a:rPr>
              <a:t>Management Structure</a:t>
            </a:r>
          </a:p>
        </p:txBody>
      </p:sp>
      <p:sp>
        <p:nvSpPr>
          <p:cNvPr id="15" name="Rule"/>
          <p:cNvSpPr/>
          <p:nvPr/>
        </p:nvSpPr>
        <p:spPr>
          <a:xfrm>
            <a:off x="4835000" y="1760000"/>
            <a:ext cx="980000" cy="66000"/>
          </a:xfrm>
          <a:prstGeom prst="rect">
            <a:avLst/>
          </a:prstGeom>
          <a:solidFill>
            <a:srgbClr val="4E7A3E"/>
          </a:solidFill>
          <a:ln>
            <a:noFill/>
          </a:ln>
        </p:spPr>
        <p:txBody>
          <a:bodyPr/>
          <a:lstStyle/>
          <a:p>
            <a:endParaRPr/>
          </a:p>
        </p:txBody>
      </p:sp>
      <p:sp>
        <p:nvSpPr>
          <p:cNvPr id="16" name="Lead"/>
          <p:cNvSpPr txBox="1"/>
          <p:nvPr/>
        </p:nvSpPr>
        <p:spPr>
          <a:xfrm>
            <a:off x="4820000" y="1930000"/>
            <a:ext cx="6880000" cy="760000"/>
          </a:xfrm>
          <a:prstGeom prst="rect">
            <a:avLst/>
          </a:prstGeom>
          <a:noFill/>
        </p:spPr>
        <p:txBody>
          <a:bodyPr wrap="square" rtlCol="0">
            <a:normAutofit/>
          </a:bodyPr>
          <a:lstStyle/>
          <a:p>
            <a:pPr>
              <a:lnSpc>
                <a:spcPct val="108000"/>
              </a:lnSpc>
            </a:pPr>
            <a:r>
              <a:rPr lang="en-GB" sz="1300">
                <a:solidFill>
                  <a:srgbClr val="3A2E28"/>
                </a:solidFill>
                <a:latin typeface="Georgia"/>
              </a:rPr>
              <a:t>A simple three-person team keeps the business easy to manage, lowers costs and gives everyone a clear role.</a:t>
            </a:r>
          </a:p>
        </p:txBody>
      </p:sp>
      <p:sp>
        <p:nvSpPr>
          <p:cNvPr id="20" name="Card 1"/>
          <p:cNvSpPr/>
          <p:nvPr/>
        </p:nvSpPr>
        <p:spPr>
          <a:xfrm>
            <a:off x="4820000" y="2790000"/>
            <a:ext cx="6880000" cy="1120000"/>
          </a:xfrm>
          <a:prstGeom prst="roundRect">
            <a:avLst>
              <a:gd name="adj" fmla="val 8000"/>
            </a:avLst>
          </a:prstGeom>
          <a:solidFill>
            <a:srgbClr val="FFFDF8"/>
          </a:solidFill>
          <a:ln w="12700">
            <a:solidFill>
              <a:srgbClr val="4E7A3E"/>
            </a:solidFill>
          </a:ln>
        </p:spPr>
        <p:txBody>
          <a:bodyPr wrap="square" lIns="380000" rtlCol="0" anchor="ctr">
            <a:normAutofit/>
          </a:bodyPr>
          <a:lstStyle/>
          <a:p>
            <a:r>
              <a:rPr lang="en-GB" sz="1000" b="1" spc="200">
                <a:solidFill>
                  <a:srgbClr val="4E7A3E"/>
                </a:solidFill>
                <a:latin typeface="Georgia"/>
              </a:rPr>
              <a:t>LEADS THE BUSINESS</a:t>
            </a:r>
          </a:p>
          <a:p>
            <a:pPr>
              <a:spcBef>
                <a:spcPts val="200"/>
              </a:spcBef>
            </a:pPr>
            <a:r>
              <a:rPr lang="en-GB" sz="1800" b="1">
                <a:solidFill>
                  <a:srgbClr val="C1352B"/>
                </a:solidFill>
                <a:latin typeface="Georgia"/>
              </a:rPr>
              <a:t>Director</a:t>
            </a:r>
          </a:p>
          <a:p>
            <a:pPr>
              <a:lnSpc>
                <a:spcPct val="104000"/>
              </a:lnSpc>
              <a:spcBef>
                <a:spcPts val="200"/>
              </a:spcBef>
            </a:pPr>
            <a:r>
              <a:rPr lang="en-GB" sz="1150">
                <a:solidFill>
                  <a:srgbClr val="3A2E28"/>
                </a:solidFill>
                <a:latin typeface="Georgia"/>
              </a:rPr>
              <a:t>Makes the key decisions on money, planning and the future direction of the business.</a:t>
            </a:r>
          </a:p>
        </p:txBody>
      </p:sp>
      <p:sp>
        <p:nvSpPr>
          <p:cNvPr id="21" name="Card 2"/>
          <p:cNvSpPr/>
          <p:nvPr/>
        </p:nvSpPr>
        <p:spPr>
          <a:xfrm>
            <a:off x="4820000" y="4020000"/>
            <a:ext cx="6880000" cy="1120000"/>
          </a:xfrm>
          <a:prstGeom prst="roundRect">
            <a:avLst>
              <a:gd name="adj" fmla="val 8000"/>
            </a:avLst>
          </a:prstGeom>
          <a:solidFill>
            <a:srgbClr val="FFFDF8"/>
          </a:solidFill>
          <a:ln w="12700">
            <a:solidFill>
              <a:srgbClr val="C1352B"/>
            </a:solidFill>
          </a:ln>
        </p:spPr>
        <p:txBody>
          <a:bodyPr wrap="square" lIns="380000" rtlCol="0" anchor="ctr">
            <a:normAutofit/>
          </a:bodyPr>
          <a:lstStyle/>
          <a:p>
            <a:r>
              <a:rPr lang="en-GB" sz="1000" b="1" spc="200">
                <a:solidFill>
                  <a:srgbClr val="4E7A3E"/>
                </a:solidFill>
                <a:latin typeface="Georgia"/>
              </a:rPr>
              <a:t>RUNS DAILY OPERATIONS</a:t>
            </a:r>
          </a:p>
          <a:p>
            <a:pPr>
              <a:spcBef>
                <a:spcPts val="200"/>
              </a:spcBef>
            </a:pPr>
            <a:r>
              <a:rPr lang="en-GB" sz="1800" b="1">
                <a:solidFill>
                  <a:srgbClr val="C1352B"/>
                </a:solidFill>
                <a:latin typeface="Georgia"/>
              </a:rPr>
              <a:t>Operations Manager</a:t>
            </a:r>
          </a:p>
          <a:p>
            <a:pPr>
              <a:lnSpc>
                <a:spcPct val="104000"/>
              </a:lnSpc>
              <a:spcBef>
                <a:spcPts val="200"/>
              </a:spcBef>
            </a:pPr>
            <a:r>
              <a:rPr lang="en-GB" sz="1150">
                <a:solidFill>
                  <a:srgbClr val="3A2E28"/>
                </a:solidFill>
                <a:latin typeface="Georgia"/>
              </a:rPr>
              <a:t>Oversees the daily running — food preparation, stock, hygiene and customer service.</a:t>
            </a:r>
          </a:p>
        </p:txBody>
      </p:sp>
      <p:sp>
        <p:nvSpPr>
          <p:cNvPr id="22" name="Card 3"/>
          <p:cNvSpPr/>
          <p:nvPr/>
        </p:nvSpPr>
        <p:spPr>
          <a:xfrm>
            <a:off x="4820000" y="5250000"/>
            <a:ext cx="6880000" cy="1120000"/>
          </a:xfrm>
          <a:prstGeom prst="roundRect">
            <a:avLst>
              <a:gd name="adj" fmla="val 8000"/>
            </a:avLst>
          </a:prstGeom>
          <a:solidFill>
            <a:srgbClr val="FFFDF8"/>
          </a:solidFill>
          <a:ln w="12700">
            <a:solidFill>
              <a:srgbClr val="4E7A3E"/>
            </a:solidFill>
          </a:ln>
        </p:spPr>
        <p:txBody>
          <a:bodyPr wrap="square" lIns="380000" rtlCol="0" anchor="ctr">
            <a:normAutofit/>
          </a:bodyPr>
          <a:lstStyle/>
          <a:p>
            <a:r>
              <a:rPr lang="en-GB" sz="1000" b="1" spc="200">
                <a:solidFill>
                  <a:srgbClr val="4E7A3E"/>
                </a:solidFill>
                <a:latin typeface="Georgia"/>
              </a:rPr>
              <a:t>FRONTLINE TEAM</a:t>
            </a:r>
          </a:p>
          <a:p>
            <a:pPr>
              <a:spcBef>
                <a:spcPts val="200"/>
              </a:spcBef>
            </a:pPr>
            <a:r>
              <a:rPr lang="en-GB" sz="1800" b="1">
                <a:solidFill>
                  <a:srgbClr val="C1352B"/>
                </a:solidFill>
                <a:latin typeface="Georgia"/>
              </a:rPr>
              <a:t>Employee</a:t>
            </a:r>
          </a:p>
          <a:p>
            <a:pPr>
              <a:lnSpc>
                <a:spcPct val="104000"/>
              </a:lnSpc>
              <a:spcBef>
                <a:spcPts val="200"/>
              </a:spcBef>
            </a:pPr>
            <a:r>
              <a:rPr lang="en-GB" sz="1150">
                <a:solidFill>
                  <a:srgbClr val="3A2E28"/>
                </a:solidFill>
                <a:latin typeface="Georgia"/>
              </a:rPr>
              <a:t>Serves customers, prepares orders and keeps the stall clean and organised.</a:t>
            </a:r>
          </a:p>
        </p:txBody>
      </p:sp>
      <p:sp>
        <p:nvSpPr>
          <p:cNvPr id="30" name="Accent Bar 1"/>
          <p:cNvSpPr/>
          <p:nvPr/>
        </p:nvSpPr>
        <p:spPr>
          <a:xfrm>
            <a:off x="4960000" y="2940000"/>
            <a:ext cx="90000" cy="820000"/>
          </a:xfrm>
          <a:prstGeom prst="roundRect">
            <a:avLst>
              <a:gd name="adj" fmla="val 50000"/>
            </a:avLst>
          </a:prstGeom>
          <a:solidFill>
            <a:srgbClr val="C1352B"/>
          </a:solidFill>
          <a:ln>
            <a:noFill/>
          </a:ln>
        </p:spPr>
        <p:txBody>
          <a:bodyPr/>
          <a:lstStyle/>
          <a:p>
            <a:endParaRPr/>
          </a:p>
        </p:txBody>
      </p:sp>
      <p:sp>
        <p:nvSpPr>
          <p:cNvPr id="31" name="Accent Bar 2"/>
          <p:cNvSpPr/>
          <p:nvPr/>
        </p:nvSpPr>
        <p:spPr>
          <a:xfrm>
            <a:off x="4960000" y="4170000"/>
            <a:ext cx="90000" cy="820000"/>
          </a:xfrm>
          <a:prstGeom prst="roundRect">
            <a:avLst>
              <a:gd name="adj" fmla="val 50000"/>
            </a:avLst>
          </a:prstGeom>
          <a:solidFill>
            <a:srgbClr val="C1352B"/>
          </a:solidFill>
          <a:ln>
            <a:noFill/>
          </a:ln>
        </p:spPr>
        <p:txBody>
          <a:bodyPr/>
          <a:lstStyle/>
          <a:p>
            <a:endParaRPr/>
          </a:p>
        </p:txBody>
      </p:sp>
      <p:sp>
        <p:nvSpPr>
          <p:cNvPr id="32" name="Accent Bar 3"/>
          <p:cNvSpPr/>
          <p:nvPr/>
        </p:nvSpPr>
        <p:spPr>
          <a:xfrm>
            <a:off x="4960000" y="5400000"/>
            <a:ext cx="90000" cy="820000"/>
          </a:xfrm>
          <a:prstGeom prst="roundRect">
            <a:avLst>
              <a:gd name="adj" fmla="val 50000"/>
            </a:avLst>
          </a:prstGeom>
          <a:solidFill>
            <a:srgbClr val="C1352B"/>
          </a:solidFill>
          <a:ln>
            <a:noFill/>
          </a:ln>
        </p:spPr>
        <p:txBody>
          <a:bodyPr/>
          <a:lstStyle/>
          <a:p>
            <a:endParaRPr/>
          </a:p>
        </p:txBody>
      </p:sp>
      <p:sp>
        <p:nvSpPr>
          <p:cNvPr id="40" name="Connector 1"/>
          <p:cNvSpPr/>
          <p:nvPr/>
        </p:nvSpPr>
        <p:spPr>
          <a:xfrm>
            <a:off x="5680000" y="3910000"/>
            <a:ext cx="46000" cy="110000"/>
          </a:xfrm>
          <a:prstGeom prst="rect">
            <a:avLst/>
          </a:prstGeom>
          <a:solidFill>
            <a:srgbClr val="4E7A3E"/>
          </a:solidFill>
          <a:ln>
            <a:noFill/>
          </a:ln>
        </p:spPr>
        <p:txBody>
          <a:bodyPr/>
          <a:lstStyle/>
          <a:p>
            <a:endParaRPr/>
          </a:p>
        </p:txBody>
      </p:sp>
      <p:sp>
        <p:nvSpPr>
          <p:cNvPr id="41" name="Connector 2"/>
          <p:cNvSpPr/>
          <p:nvPr/>
        </p:nvSpPr>
        <p:spPr>
          <a:xfrm>
            <a:off x="5680000" y="5140000"/>
            <a:ext cx="46000" cy="110000"/>
          </a:xfrm>
          <a:prstGeom prst="rect">
            <a:avLst/>
          </a:prstGeom>
          <a:solidFill>
            <a:srgbClr val="4E7A3E"/>
          </a:solidFill>
          <a:ln>
            <a:noFill/>
          </a:ln>
        </p:spPr>
        <p:txBody>
          <a:bodyPr/>
          <a:lstStyle/>
          <a:p>
            <a:endParaRPr/>
          </a:p>
        </p:txBody>
      </p:sp>
    </p:spTree>
    <p:extLst>
      <p:ext uri="{BB962C8B-B14F-4D97-AF65-F5344CB8AC3E}">
        <p14:creationId xmlns:p14="http://schemas.microsoft.com/office/powerpoint/2010/main" val="1166593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sp>
        <p:nvSpPr>
          <p:cNvPr id="11" name="Eyebrow"/>
          <p:cNvSpPr txBox="1"/>
          <p:nvPr/>
        </p:nvSpPr>
        <p:spPr>
          <a:xfrm>
            <a:off x="685800" y="400000"/>
            <a:ext cx="9000000" cy="360000"/>
          </a:xfrm>
          <a:prstGeom prst="rect">
            <a:avLst/>
          </a:prstGeom>
          <a:noFill/>
        </p:spPr>
        <p:txBody>
          <a:bodyPr wrap="square" rtlCol="0">
            <a:normAutofit/>
          </a:bodyPr>
          <a:lstStyle/>
          <a:p>
            <a:r>
              <a:rPr lang="en-GB" sz="1400" b="1" spc="300">
                <a:solidFill>
                  <a:srgbClr val="4E7A3E"/>
                </a:solidFill>
                <a:latin typeface="Georgia"/>
              </a:rPr>
              <a:t>EXTERNAL FACTORS · PESTEL PRIORITIES</a:t>
            </a:r>
          </a:p>
        </p:txBody>
      </p:sp>
      <p:sp>
        <p:nvSpPr>
          <p:cNvPr id="12" name="Title"/>
          <p:cNvSpPr txBox="1"/>
          <p:nvPr/>
        </p:nvSpPr>
        <p:spPr>
          <a:xfrm>
            <a:off x="685800" y="740000"/>
            <a:ext cx="10600000" cy="760000"/>
          </a:xfrm>
          <a:prstGeom prst="rect">
            <a:avLst/>
          </a:prstGeom>
          <a:noFill/>
        </p:spPr>
        <p:txBody>
          <a:bodyPr wrap="square" rtlCol="0">
            <a:normAutofit/>
          </a:bodyPr>
          <a:lstStyle/>
          <a:p>
            <a:pPr>
              <a:lnSpc>
                <a:spcPct val="100000"/>
              </a:lnSpc>
            </a:pPr>
            <a:r>
              <a:rPr lang="en-GB" sz="3200" b="1">
                <a:solidFill>
                  <a:srgbClr val="C1352B"/>
                </a:solidFill>
                <a:latin typeface="Georgia"/>
              </a:rPr>
              <a:t>The Three Most Important Factors</a:t>
            </a:r>
          </a:p>
        </p:txBody>
      </p:sp>
      <p:sp>
        <p:nvSpPr>
          <p:cNvPr id="13" name="Rule"/>
          <p:cNvSpPr/>
          <p:nvPr/>
        </p:nvSpPr>
        <p:spPr>
          <a:xfrm>
            <a:off x="700000" y="1560000"/>
            <a:ext cx="980000" cy="66000"/>
          </a:xfrm>
          <a:prstGeom prst="rect">
            <a:avLst/>
          </a:prstGeom>
          <a:solidFill>
            <a:srgbClr val="4E7A3E"/>
          </a:solidFill>
          <a:ln>
            <a:noFill/>
          </a:ln>
        </p:spPr>
        <p:txBody>
          <a:bodyPr/>
          <a:lstStyle/>
          <a:p>
            <a:endParaRPr/>
          </a:p>
        </p:txBody>
      </p:sp>
      <p:sp>
        <p:nvSpPr>
          <p:cNvPr id="20" name="Card Economic"/>
          <p:cNvSpPr/>
          <p:nvPr/>
        </p:nvSpPr>
        <p:spPr>
          <a:xfrm>
            <a:off x="685800" y="1820000"/>
            <a:ext cx="10820000" cy="1412000"/>
          </a:xfrm>
          <a:prstGeom prst="roundRect">
            <a:avLst>
              <a:gd name="adj" fmla="val 5000"/>
            </a:avLst>
          </a:prstGeom>
          <a:solidFill>
            <a:srgbClr val="FFFDF8"/>
          </a:solidFill>
          <a:ln w="12700">
            <a:solidFill>
              <a:srgbClr val="C1352B"/>
            </a:solidFill>
          </a:ln>
        </p:spPr>
        <p:txBody>
          <a:bodyPr wrap="square" lIns="1160000" rIns="400000" rtlCol="0" anchor="ctr">
            <a:normAutofit/>
          </a:bodyPr>
          <a:lstStyle/>
          <a:p>
            <a:r>
              <a:rPr lang="en-GB" sz="1000" b="1" spc="200">
                <a:solidFill>
                  <a:srgbClr val="4E7A3E"/>
                </a:solidFill>
                <a:latin typeface="Georgia"/>
              </a:rPr>
              <a:t>COST &amp; PRICING PRESSURE</a:t>
            </a:r>
          </a:p>
          <a:p>
            <a:pPr>
              <a:spcBef>
                <a:spcPts val="200"/>
              </a:spcBef>
            </a:pPr>
            <a:r>
              <a:rPr lang="en-GB" sz="1800" b="1">
                <a:solidFill>
                  <a:srgbClr val="C1352B"/>
                </a:solidFill>
                <a:latin typeface="Georgia"/>
              </a:rPr>
              <a:t>Economic</a:t>
            </a:r>
          </a:p>
          <a:p>
            <a:pPr>
              <a:lnSpc>
                <a:spcPct val="104000"/>
              </a:lnSpc>
              <a:spcBef>
                <a:spcPts val="300"/>
              </a:spcBef>
            </a:pPr>
            <a:r>
              <a:rPr lang="en-GB" sz="1150">
                <a:solidFill>
                  <a:srgbClr val="3A2E28"/>
                </a:solidFill>
                <a:latin typeface="Georgia"/>
              </a:rPr>
              <a:t>Rising food, energy and inflation costs increase the price of pasta, sauces, packaging and cooking. The business must keep meals affordable and good value while still protecting its profit margin.</a:t>
            </a:r>
          </a:p>
        </p:txBody>
      </p:sp>
      <p:sp>
        <p:nvSpPr>
          <p:cNvPr id="30" name="Badge E"/>
          <p:cNvSpPr/>
          <p:nvPr/>
        </p:nvSpPr>
        <p:spPr>
          <a:xfrm>
            <a:off x="985800" y="2216000"/>
            <a:ext cx="620000" cy="620000"/>
          </a:xfrm>
          <a:prstGeom prst="roundRect">
            <a:avLst>
              <a:gd name="adj" fmla="val 26000"/>
            </a:avLst>
          </a:prstGeom>
          <a:solidFill>
            <a:srgbClr val="C1352B"/>
          </a:solidFill>
          <a:ln>
            <a:noFill/>
          </a:ln>
        </p:spPr>
        <p:txBody>
          <a:bodyPr wrap="square" rtlCol="0" anchor="ctr"/>
          <a:lstStyle/>
          <a:p>
            <a:pPr algn="ctr"/>
            <a:r>
              <a:rPr lang="en-GB" sz="2400" b="1">
                <a:solidFill>
                  <a:srgbClr val="FFFFFF"/>
                </a:solidFill>
                <a:latin typeface="Georgia"/>
              </a:rPr>
              <a:t>E</a:t>
            </a:r>
          </a:p>
        </p:txBody>
      </p:sp>
      <p:sp>
        <p:nvSpPr>
          <p:cNvPr id="21" name="Card Social"/>
          <p:cNvSpPr/>
          <p:nvPr/>
        </p:nvSpPr>
        <p:spPr>
          <a:xfrm>
            <a:off x="685800" y="3452000"/>
            <a:ext cx="10820000" cy="1412000"/>
          </a:xfrm>
          <a:prstGeom prst="roundRect">
            <a:avLst>
              <a:gd name="adj" fmla="val 5000"/>
            </a:avLst>
          </a:prstGeom>
          <a:solidFill>
            <a:srgbClr val="FFFDF8"/>
          </a:solidFill>
          <a:ln w="12700">
            <a:solidFill>
              <a:srgbClr val="4E7A3E"/>
            </a:solidFill>
          </a:ln>
        </p:spPr>
        <p:txBody>
          <a:bodyPr wrap="square" lIns="1160000" rIns="400000" rtlCol="0" anchor="ctr">
            <a:normAutofit/>
          </a:bodyPr>
          <a:lstStyle/>
          <a:p>
            <a:r>
              <a:rPr lang="en-GB" sz="1000" b="1" spc="200">
                <a:solidFill>
                  <a:srgbClr val="4E7A3E"/>
                </a:solidFill>
                <a:latin typeface="Georgia"/>
              </a:rPr>
              <a:t>CHANGING CUSTOMER TASTES</a:t>
            </a:r>
          </a:p>
          <a:p>
            <a:pPr>
              <a:spcBef>
                <a:spcPts val="200"/>
              </a:spcBef>
            </a:pPr>
            <a:r>
              <a:rPr lang="en-GB" sz="1800" b="1">
                <a:solidFill>
                  <a:srgbClr val="C1352B"/>
                </a:solidFill>
                <a:latin typeface="Georgia"/>
              </a:rPr>
              <a:t>Social</a:t>
            </a:r>
          </a:p>
          <a:p>
            <a:pPr>
              <a:lnSpc>
                <a:spcPct val="104000"/>
              </a:lnSpc>
              <a:spcBef>
                <a:spcPts val="300"/>
              </a:spcBef>
            </a:pPr>
            <a:r>
              <a:rPr lang="en-GB" sz="1150">
                <a:solidFill>
                  <a:srgbClr val="3A2E28"/>
                </a:solidFill>
                <a:latin typeface="Georgia"/>
              </a:rPr>
              <a:t>More young people want food that is quick but also fresh and healthier. This trend works in the company’s favour, as freshly cooked pasta feels more balanced and satisfying than typical fast food.</a:t>
            </a:r>
          </a:p>
        </p:txBody>
      </p:sp>
      <p:sp>
        <p:nvSpPr>
          <p:cNvPr id="31" name="Badge S"/>
          <p:cNvSpPr/>
          <p:nvPr/>
        </p:nvSpPr>
        <p:spPr>
          <a:xfrm>
            <a:off x="985800" y="3848000"/>
            <a:ext cx="620000" cy="620000"/>
          </a:xfrm>
          <a:prstGeom prst="roundRect">
            <a:avLst>
              <a:gd name="adj" fmla="val 26000"/>
            </a:avLst>
          </a:prstGeom>
          <a:solidFill>
            <a:srgbClr val="4E7A3E"/>
          </a:solidFill>
          <a:ln>
            <a:noFill/>
          </a:ln>
        </p:spPr>
        <p:txBody>
          <a:bodyPr wrap="square" rtlCol="0" anchor="ctr"/>
          <a:lstStyle/>
          <a:p>
            <a:pPr algn="ctr"/>
            <a:r>
              <a:rPr lang="en-GB" sz="2400" b="1">
                <a:solidFill>
                  <a:srgbClr val="FFFFFF"/>
                </a:solidFill>
                <a:latin typeface="Georgia"/>
              </a:rPr>
              <a:t>S</a:t>
            </a:r>
          </a:p>
        </p:txBody>
      </p:sp>
      <p:sp>
        <p:nvSpPr>
          <p:cNvPr id="22" name="Card Legal"/>
          <p:cNvSpPr/>
          <p:nvPr/>
        </p:nvSpPr>
        <p:spPr>
          <a:xfrm>
            <a:off x="685800" y="5084000"/>
            <a:ext cx="10820000" cy="1412000"/>
          </a:xfrm>
          <a:prstGeom prst="roundRect">
            <a:avLst>
              <a:gd name="adj" fmla="val 5000"/>
            </a:avLst>
          </a:prstGeom>
          <a:solidFill>
            <a:srgbClr val="FFFDF8"/>
          </a:solidFill>
          <a:ln w="12700">
            <a:solidFill>
              <a:srgbClr val="C1352B"/>
            </a:solidFill>
          </a:ln>
        </p:spPr>
        <p:txBody>
          <a:bodyPr wrap="square" lIns="1160000" rIns="400000" rtlCol="0" anchor="ctr">
            <a:normAutofit/>
          </a:bodyPr>
          <a:lstStyle/>
          <a:p>
            <a:r>
              <a:rPr lang="en-GB" sz="1000" b="1" spc="200">
                <a:solidFill>
                  <a:srgbClr val="4E7A3E"/>
                </a:solidFill>
                <a:latin typeface="Georgia"/>
              </a:rPr>
              <a:t>FOOD SAFETY &amp; COMPLIANCE</a:t>
            </a:r>
          </a:p>
          <a:p>
            <a:pPr>
              <a:spcBef>
                <a:spcPts val="200"/>
              </a:spcBef>
            </a:pPr>
            <a:r>
              <a:rPr lang="en-GB" sz="1800" b="1">
                <a:solidFill>
                  <a:srgbClr val="C1352B"/>
                </a:solidFill>
                <a:latin typeface="Georgia"/>
              </a:rPr>
              <a:t>Legal</a:t>
            </a:r>
          </a:p>
          <a:p>
            <a:pPr>
              <a:lnSpc>
                <a:spcPct val="104000"/>
              </a:lnSpc>
              <a:spcBef>
                <a:spcPts val="300"/>
              </a:spcBef>
            </a:pPr>
            <a:r>
              <a:rPr lang="en-GB" sz="1150">
                <a:solidFill>
                  <a:srgbClr val="3A2E28"/>
                </a:solidFill>
                <a:latin typeface="Georgia"/>
              </a:rPr>
              <a:t>The business must meet food safety and hygiene laws, health and safety rules, employment law and allergen information requirements. Following these protects customers and staff and safeguards the company’s reputation.</a:t>
            </a:r>
          </a:p>
        </p:txBody>
      </p:sp>
      <p:sp>
        <p:nvSpPr>
          <p:cNvPr id="32" name="Badge L"/>
          <p:cNvSpPr/>
          <p:nvPr/>
        </p:nvSpPr>
        <p:spPr>
          <a:xfrm>
            <a:off x="985800" y="5480000"/>
            <a:ext cx="620000" cy="620000"/>
          </a:xfrm>
          <a:prstGeom prst="roundRect">
            <a:avLst>
              <a:gd name="adj" fmla="val 26000"/>
            </a:avLst>
          </a:prstGeom>
          <a:solidFill>
            <a:srgbClr val="4E7A3E"/>
          </a:solidFill>
          <a:ln>
            <a:noFill/>
          </a:ln>
        </p:spPr>
        <p:txBody>
          <a:bodyPr wrap="square" rtlCol="0" anchor="ctr"/>
          <a:lstStyle/>
          <a:p>
            <a:pPr algn="ctr"/>
            <a:r>
              <a:rPr lang="en-GB" sz="2400" b="1">
                <a:solidFill>
                  <a:srgbClr val="FFFFFF"/>
                </a:solidFill>
                <a:latin typeface="Georgia"/>
              </a:rPr>
              <a:t>L</a:t>
            </a:r>
          </a:p>
        </p:txBody>
      </p:sp>
    </p:spTree>
    <p:extLst>
      <p:ext uri="{BB962C8B-B14F-4D97-AF65-F5344CB8AC3E}">
        <p14:creationId xmlns:p14="http://schemas.microsoft.com/office/powerpoint/2010/main" val="3946729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sp>
        <p:nvSpPr>
          <p:cNvPr id="11" name="Eyebrow"/>
          <p:cNvSpPr txBox="1"/>
          <p:nvPr/>
        </p:nvSpPr>
        <p:spPr>
          <a:xfrm>
            <a:off x="685800" y="380000"/>
            <a:ext cx="9000000" cy="360000"/>
          </a:xfrm>
          <a:prstGeom prst="rect">
            <a:avLst/>
          </a:prstGeom>
          <a:noFill/>
        </p:spPr>
        <p:txBody>
          <a:bodyPr wrap="square" rtlCol="0">
            <a:normAutofit/>
          </a:bodyPr>
          <a:lstStyle/>
          <a:p>
            <a:r>
              <a:rPr lang="en-GB" sz="1400" b="1" spc="300">
                <a:solidFill>
                  <a:srgbClr val="4E7A3E"/>
                </a:solidFill>
                <a:latin typeface="Georgia"/>
              </a:rPr>
              <a:t>HOW WE REACH CUSTOMERS</a:t>
            </a:r>
          </a:p>
        </p:txBody>
      </p:sp>
      <p:sp>
        <p:nvSpPr>
          <p:cNvPr id="12" name="Title"/>
          <p:cNvSpPr txBox="1"/>
          <p:nvPr/>
        </p:nvSpPr>
        <p:spPr>
          <a:xfrm>
            <a:off x="685800" y="720000"/>
            <a:ext cx="10600000" cy="760000"/>
          </a:xfrm>
          <a:prstGeom prst="rect">
            <a:avLst/>
          </a:prstGeom>
          <a:noFill/>
        </p:spPr>
        <p:txBody>
          <a:bodyPr wrap="square" rtlCol="0">
            <a:normAutofit/>
          </a:bodyPr>
          <a:lstStyle/>
          <a:p>
            <a:pPr>
              <a:lnSpc>
                <a:spcPct val="100000"/>
              </a:lnSpc>
            </a:pPr>
            <a:r>
              <a:rPr lang="en-GB" sz="3200" b="1">
                <a:solidFill>
                  <a:srgbClr val="C1352B"/>
                </a:solidFill>
                <a:latin typeface="Georgia"/>
              </a:rPr>
              <a:t>Marketing Strategy</a:t>
            </a:r>
          </a:p>
        </p:txBody>
      </p:sp>
      <p:sp>
        <p:nvSpPr>
          <p:cNvPr id="13" name="Rule"/>
          <p:cNvSpPr/>
          <p:nvPr/>
        </p:nvSpPr>
        <p:spPr>
          <a:xfrm>
            <a:off x="700000" y="1540000"/>
            <a:ext cx="980000" cy="66000"/>
          </a:xfrm>
          <a:prstGeom prst="rect">
            <a:avLst/>
          </a:prstGeom>
          <a:solidFill>
            <a:srgbClr val="4E7A3E"/>
          </a:solidFill>
          <a:ln>
            <a:noFill/>
          </a:ln>
        </p:spPr>
        <p:txBody>
          <a:bodyPr/>
          <a:lstStyle/>
          <a:p>
            <a:endParaRPr/>
          </a:p>
        </p:txBody>
      </p:sp>
      <p:sp>
        <p:nvSpPr>
          <p:cNvPr id="20" name="Hero Card"/>
          <p:cNvSpPr/>
          <p:nvPr/>
        </p:nvSpPr>
        <p:spPr>
          <a:xfrm>
            <a:off x="685800" y="1800000"/>
            <a:ext cx="10820000" cy="1600000"/>
          </a:xfrm>
          <a:prstGeom prst="roundRect">
            <a:avLst>
              <a:gd name="adj" fmla="val 5000"/>
            </a:avLst>
          </a:prstGeom>
          <a:solidFill>
            <a:srgbClr val="FFFDF8"/>
          </a:solidFill>
          <a:ln w="19050">
            <a:solidFill>
              <a:srgbClr val="C1352B"/>
            </a:solidFill>
          </a:ln>
        </p:spPr>
        <p:txBody>
          <a:bodyPr wrap="square" lIns="1180000" rIns="420000" rtlCol="0" anchor="ctr">
            <a:normAutofit/>
          </a:bodyPr>
          <a:lstStyle/>
          <a:p>
            <a:r>
              <a:rPr lang="en-GB" sz="1050" b="1" spc="200">
                <a:solidFill>
                  <a:srgbClr val="4E7A3E"/>
                </a:solidFill>
                <a:latin typeface="Georgia"/>
              </a:rPr>
              <a:t>PRIORITY CHANNEL</a:t>
            </a:r>
          </a:p>
          <a:p>
            <a:pPr>
              <a:spcBef>
                <a:spcPts val="200"/>
              </a:spcBef>
            </a:pPr>
            <a:r>
              <a:rPr lang="en-GB" sz="2000" b="1">
                <a:solidFill>
                  <a:srgbClr val="C1352B"/>
                </a:solidFill>
                <a:latin typeface="Georgia"/>
              </a:rPr>
              <a:t>Social Media &amp; TikTok</a:t>
            </a:r>
          </a:p>
          <a:p>
            <a:pPr>
              <a:lnSpc>
                <a:spcPct val="104000"/>
              </a:lnSpc>
              <a:spcBef>
                <a:spcPts val="300"/>
              </a:spcBef>
            </a:pPr>
            <a:r>
              <a:rPr lang="en-GB" sz="1200">
                <a:solidFill>
                  <a:srgbClr val="3A2E28"/>
                </a:solidFill>
                <a:latin typeface="Georgia"/>
              </a:rPr>
              <a:t>Short videos of pasta being cooked, sauces added and toppings chosen make the food look fresh and tasty. Live sessions, trends and shareable clips reach younger customers where they already spend their time.</a:t>
            </a:r>
          </a:p>
        </p:txBody>
      </p:sp>
      <p:sp>
        <p:nvSpPr>
          <p:cNvPr id="30" name="Hero Badge"/>
          <p:cNvSpPr/>
          <p:nvPr/>
        </p:nvSpPr>
        <p:spPr>
          <a:xfrm>
            <a:off x="985800" y="2240000"/>
            <a:ext cx="720000" cy="720000"/>
          </a:xfrm>
          <a:prstGeom prst="roundRect">
            <a:avLst>
              <a:gd name="adj" fmla="val 26000"/>
            </a:avLst>
          </a:prstGeom>
          <a:solidFill>
            <a:srgbClr val="4E7A3E"/>
          </a:solidFill>
          <a:ln>
            <a:noFill/>
          </a:ln>
        </p:spPr>
        <p:txBody>
          <a:bodyPr wrap="square" rtlCol="0" anchor="ctr"/>
          <a:lstStyle/>
          <a:p>
            <a:pPr algn="ctr"/>
            <a:r>
              <a:rPr lang="en-GB" sz="2400" b="1">
                <a:solidFill>
                  <a:srgbClr val="FFFFFF"/>
                </a:solidFill>
              </a:rPr>
              <a:t>▶</a:t>
            </a:r>
          </a:p>
        </p:txBody>
      </p:sp>
      <p:sp>
        <p:nvSpPr>
          <p:cNvPr id="21" name="Card Promotions"/>
          <p:cNvSpPr/>
          <p:nvPr/>
        </p:nvSpPr>
        <p:spPr>
          <a:xfrm>
            <a:off x="685800" y="3560000"/>
            <a:ext cx="2510000" cy="2050000"/>
          </a:xfrm>
          <a:prstGeom prst="roundRect">
            <a:avLst>
              <a:gd name="adj" fmla="val 6000"/>
            </a:avLst>
          </a:prstGeom>
          <a:solidFill>
            <a:srgbClr val="FFFDF8"/>
          </a:solidFill>
          <a:ln w="12700">
            <a:solidFill>
              <a:srgbClr val="C1352B"/>
            </a:solidFill>
          </a:ln>
        </p:spPr>
        <p:txBody>
          <a:bodyPr wrap="square" lIns="220000" tIns="240000" rIns="220000" bIns="200000" rtlCol="0" anchor="ctr">
            <a:normAutofit/>
          </a:bodyPr>
          <a:lstStyle/>
          <a:p>
            <a:r>
              <a:rPr lang="en-GB" sz="900" b="1" spc="150">
                <a:solidFill>
                  <a:srgbClr val="4E7A3E"/>
                </a:solidFill>
                <a:latin typeface="Georgia"/>
              </a:rPr>
              <a:t>PROMOTIONS</a:t>
            </a:r>
          </a:p>
          <a:p>
            <a:pPr>
              <a:spcBef>
                <a:spcPts val="200"/>
              </a:spcBef>
            </a:pPr>
            <a:r>
              <a:rPr lang="en-GB" sz="1350" b="1">
                <a:solidFill>
                  <a:srgbClr val="C1352B"/>
                </a:solidFill>
                <a:latin typeface="Georgia"/>
              </a:rPr>
              <a:t>Offers &amp; Deals</a:t>
            </a:r>
          </a:p>
          <a:p>
            <a:pPr>
              <a:lnSpc>
                <a:spcPct val="106000"/>
              </a:lnSpc>
              <a:spcBef>
                <a:spcPts val="400"/>
              </a:spcBef>
            </a:pPr>
            <a:r>
              <a:rPr lang="en-GB" sz="1000">
                <a:solidFill>
                  <a:srgbClr val="3A2E28"/>
                </a:solidFill>
                <a:latin typeface="Georgia"/>
              </a:rPr>
              <a:t>Student discounts, loyalty cards, meal deals and a launch offer like a free topping or discounted first box.</a:t>
            </a:r>
          </a:p>
        </p:txBody>
      </p:sp>
      <p:sp>
        <p:nvSpPr>
          <p:cNvPr id="22" name="Card Brand"/>
          <p:cNvSpPr/>
          <p:nvPr/>
        </p:nvSpPr>
        <p:spPr>
          <a:xfrm>
            <a:off x="3455800" y="3560000"/>
            <a:ext cx="2510000" cy="2050000"/>
          </a:xfrm>
          <a:prstGeom prst="roundRect">
            <a:avLst>
              <a:gd name="adj" fmla="val 6000"/>
            </a:avLst>
          </a:prstGeom>
          <a:solidFill>
            <a:srgbClr val="FFFDF8"/>
          </a:solidFill>
          <a:ln w="12700">
            <a:solidFill>
              <a:srgbClr val="4E7A3E"/>
            </a:solidFill>
          </a:ln>
        </p:spPr>
        <p:txBody>
          <a:bodyPr wrap="square" lIns="220000" tIns="240000" rIns="220000" bIns="200000" rtlCol="0" anchor="ctr">
            <a:normAutofit/>
          </a:bodyPr>
          <a:lstStyle/>
          <a:p>
            <a:r>
              <a:rPr lang="en-GB" sz="900" b="1" spc="150">
                <a:solidFill>
                  <a:srgbClr val="4E7A3E"/>
                </a:solidFill>
                <a:latin typeface="Georgia"/>
              </a:rPr>
              <a:t>BRAND</a:t>
            </a:r>
          </a:p>
          <a:p>
            <a:pPr>
              <a:spcBef>
                <a:spcPts val="200"/>
              </a:spcBef>
            </a:pPr>
            <a:r>
              <a:rPr lang="en-GB" sz="1350" b="1">
                <a:solidFill>
                  <a:srgbClr val="C1352B"/>
                </a:solidFill>
                <a:latin typeface="Georgia"/>
              </a:rPr>
              <a:t>Identity</a:t>
            </a:r>
          </a:p>
          <a:p>
            <a:pPr>
              <a:lnSpc>
                <a:spcPct val="106000"/>
              </a:lnSpc>
              <a:spcBef>
                <a:spcPts val="400"/>
              </a:spcBef>
            </a:pPr>
            <a:r>
              <a:rPr lang="en-GB" sz="1000">
                <a:solidFill>
                  <a:srgbClr val="3A2E28"/>
                </a:solidFill>
                <a:latin typeface="Georgia"/>
              </a:rPr>
              <a:t>A memorable name, clear logo and bright packaging make the brand easy to recognise.</a:t>
            </a:r>
          </a:p>
        </p:txBody>
      </p:sp>
      <p:sp>
        <p:nvSpPr>
          <p:cNvPr id="23" name="Card Reach"/>
          <p:cNvSpPr/>
          <p:nvPr/>
        </p:nvSpPr>
        <p:spPr>
          <a:xfrm>
            <a:off x="6225800" y="3560000"/>
            <a:ext cx="2510000" cy="2050000"/>
          </a:xfrm>
          <a:prstGeom prst="roundRect">
            <a:avLst>
              <a:gd name="adj" fmla="val 6000"/>
            </a:avLst>
          </a:prstGeom>
          <a:solidFill>
            <a:srgbClr val="FFFDF8"/>
          </a:solidFill>
          <a:ln w="12700">
            <a:solidFill>
              <a:srgbClr val="C1352B"/>
            </a:solidFill>
          </a:ln>
        </p:spPr>
        <p:txBody>
          <a:bodyPr wrap="square" lIns="220000" tIns="240000" rIns="220000" bIns="200000" rtlCol="0" anchor="ctr">
            <a:normAutofit/>
          </a:bodyPr>
          <a:lstStyle/>
          <a:p>
            <a:r>
              <a:rPr lang="en-GB" sz="900" b="1" spc="150">
                <a:solidFill>
                  <a:srgbClr val="4E7A3E"/>
                </a:solidFill>
                <a:latin typeface="Georgia"/>
              </a:rPr>
              <a:t>REACH</a:t>
            </a:r>
          </a:p>
          <a:p>
            <a:pPr>
              <a:spcBef>
                <a:spcPts val="200"/>
              </a:spcBef>
            </a:pPr>
            <a:r>
              <a:rPr lang="en-GB" sz="1350" b="1">
                <a:solidFill>
                  <a:srgbClr val="C1352B"/>
                </a:solidFill>
                <a:latin typeface="Georgia"/>
              </a:rPr>
              <a:t>Out &amp; About</a:t>
            </a:r>
          </a:p>
          <a:p>
            <a:pPr>
              <a:lnSpc>
                <a:spcPct val="106000"/>
              </a:lnSpc>
              <a:spcBef>
                <a:spcPts val="400"/>
              </a:spcBef>
            </a:pPr>
            <a:r>
              <a:rPr lang="en-GB" sz="1000">
                <a:solidFill>
                  <a:srgbClr val="3A2E28"/>
                </a:solidFill>
                <a:latin typeface="Georgia"/>
              </a:rPr>
              <a:t>Pop-ups at universities, food markets and local events put the stall in front of new customers.</a:t>
            </a:r>
          </a:p>
        </p:txBody>
      </p:sp>
      <p:sp>
        <p:nvSpPr>
          <p:cNvPr id="24" name="Card Trust"/>
          <p:cNvSpPr/>
          <p:nvPr/>
        </p:nvSpPr>
        <p:spPr>
          <a:xfrm>
            <a:off x="8995800" y="3560000"/>
            <a:ext cx="2510000" cy="2050000"/>
          </a:xfrm>
          <a:prstGeom prst="roundRect">
            <a:avLst>
              <a:gd name="adj" fmla="val 6000"/>
            </a:avLst>
          </a:prstGeom>
          <a:solidFill>
            <a:srgbClr val="FFFDF8"/>
          </a:solidFill>
          <a:ln w="12700">
            <a:solidFill>
              <a:srgbClr val="4E7A3E"/>
            </a:solidFill>
          </a:ln>
        </p:spPr>
        <p:txBody>
          <a:bodyPr wrap="square" lIns="220000" tIns="240000" rIns="220000" bIns="200000" rtlCol="0" anchor="ctr">
            <a:normAutofit/>
          </a:bodyPr>
          <a:lstStyle/>
          <a:p>
            <a:r>
              <a:rPr lang="en-GB" sz="900" b="1" spc="150">
                <a:solidFill>
                  <a:srgbClr val="4E7A3E"/>
                </a:solidFill>
                <a:latin typeface="Georgia"/>
              </a:rPr>
              <a:t>TRUST</a:t>
            </a:r>
          </a:p>
          <a:p>
            <a:pPr>
              <a:spcBef>
                <a:spcPts val="200"/>
              </a:spcBef>
            </a:pPr>
            <a:r>
              <a:rPr lang="en-GB" sz="1350" b="1">
                <a:solidFill>
                  <a:srgbClr val="C1352B"/>
                </a:solidFill>
                <a:latin typeface="Georgia"/>
              </a:rPr>
              <a:t>Social Proof</a:t>
            </a:r>
          </a:p>
          <a:p>
            <a:pPr>
              <a:lnSpc>
                <a:spcPct val="106000"/>
              </a:lnSpc>
              <a:spcBef>
                <a:spcPts val="400"/>
              </a:spcBef>
            </a:pPr>
            <a:r>
              <a:rPr lang="en-GB" sz="1000">
                <a:solidFill>
                  <a:srgbClr val="3A2E28"/>
                </a:solidFill>
                <a:latin typeface="Georgia"/>
              </a:rPr>
              <a:t>Customer photos and reviews shared online, plus clean presentation and friendly service, build confidence.</a:t>
            </a:r>
          </a:p>
        </p:txBody>
      </p:sp>
      <p:sp>
        <p:nvSpPr>
          <p:cNvPr id="40" name="Takeaway Banner"/>
          <p:cNvSpPr/>
          <p:nvPr/>
        </p:nvSpPr>
        <p:spPr>
          <a:xfrm>
            <a:off x="685800" y="5740000"/>
            <a:ext cx="10820000" cy="760000"/>
          </a:xfrm>
          <a:prstGeom prst="roundRect">
            <a:avLst>
              <a:gd name="adj" fmla="val 14000"/>
            </a:avLst>
          </a:prstGeom>
          <a:solidFill>
            <a:srgbClr val="4E7A3E"/>
          </a:solidFill>
          <a:ln>
            <a:noFill/>
          </a:ln>
        </p:spPr>
        <p:txBody>
          <a:bodyPr wrap="square" lIns="360000" rIns="360000" rtlCol="0" anchor="ctr"/>
          <a:lstStyle/>
          <a:p>
            <a:pPr algn="ctr"/>
            <a:r>
              <a:rPr lang="en-GB" sz="1250" b="1">
                <a:solidFill>
                  <a:srgbClr val="F6EEDC"/>
                </a:solidFill>
                <a:latin typeface="Georgia"/>
              </a:rPr>
              <a:t>Friendly service, strong visuals and regular offers combine to make The Pasta Box Co stand out from other street food.</a:t>
            </a:r>
          </a:p>
        </p:txBody>
      </p:sp>
    </p:spTree>
    <p:extLst>
      <p:ext uri="{BB962C8B-B14F-4D97-AF65-F5344CB8AC3E}">
        <p14:creationId xmlns:p14="http://schemas.microsoft.com/office/powerpoint/2010/main" val="2740724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sp>
        <p:nvSpPr>
          <p:cNvPr id="11" name="Eyebrow"/>
          <p:cNvSpPr txBox="1"/>
          <p:nvPr/>
        </p:nvSpPr>
        <p:spPr>
          <a:xfrm>
            <a:off x="685800" y="380000"/>
            <a:ext cx="9000000" cy="360000"/>
          </a:xfrm>
          <a:prstGeom prst="rect">
            <a:avLst/>
          </a:prstGeom>
          <a:noFill/>
        </p:spPr>
        <p:txBody>
          <a:bodyPr wrap="square" rtlCol="0">
            <a:normAutofit/>
          </a:bodyPr>
          <a:lstStyle/>
          <a:p>
            <a:r>
              <a:rPr lang="en-GB" sz="1400" b="1" spc="300">
                <a:solidFill>
                  <a:srgbClr val="4E7A3E"/>
                </a:solidFill>
                <a:latin typeface="Georgia"/>
              </a:rPr>
              <a:t>HOW THE BUSINESS IS FUNDED</a:t>
            </a:r>
          </a:p>
        </p:txBody>
      </p:sp>
      <p:sp>
        <p:nvSpPr>
          <p:cNvPr id="12" name="Title"/>
          <p:cNvSpPr txBox="1"/>
          <p:nvPr/>
        </p:nvSpPr>
        <p:spPr>
          <a:xfrm>
            <a:off x="685800" y="720000"/>
            <a:ext cx="10600000" cy="760000"/>
          </a:xfrm>
          <a:prstGeom prst="rect">
            <a:avLst/>
          </a:prstGeom>
          <a:noFill/>
        </p:spPr>
        <p:txBody>
          <a:bodyPr wrap="square" rtlCol="0">
            <a:normAutofit/>
          </a:bodyPr>
          <a:lstStyle/>
          <a:p>
            <a:pPr>
              <a:lnSpc>
                <a:spcPct val="100000"/>
              </a:lnSpc>
            </a:pPr>
            <a:r>
              <a:rPr lang="en-GB" sz="3200" b="1">
                <a:solidFill>
                  <a:srgbClr val="C1352B"/>
                </a:solidFill>
                <a:latin typeface="Georgia"/>
              </a:rPr>
              <a:t>Funding the Business</a:t>
            </a:r>
          </a:p>
        </p:txBody>
      </p:sp>
      <p:sp>
        <p:nvSpPr>
          <p:cNvPr id="13" name="Rule"/>
          <p:cNvSpPr/>
          <p:nvPr/>
        </p:nvSpPr>
        <p:spPr>
          <a:xfrm>
            <a:off x="700000" y="1540000"/>
            <a:ext cx="980000" cy="66000"/>
          </a:xfrm>
          <a:prstGeom prst="rect">
            <a:avLst/>
          </a:prstGeom>
          <a:solidFill>
            <a:srgbClr val="4E7A3E"/>
          </a:solidFill>
          <a:ln>
            <a:noFill/>
          </a:ln>
        </p:spPr>
        <p:txBody>
          <a:bodyPr/>
          <a:lstStyle/>
          <a:p>
            <a:endParaRPr/>
          </a:p>
        </p:txBody>
      </p:sp>
      <p:sp>
        <p:nvSpPr>
          <p:cNvPr id="20" name="Plan Panel"/>
          <p:cNvSpPr/>
          <p:nvPr/>
        </p:nvSpPr>
        <p:spPr>
          <a:xfrm>
            <a:off x="685800" y="1800000"/>
            <a:ext cx="4600000" cy="4680000"/>
          </a:xfrm>
          <a:prstGeom prst="roundRect">
            <a:avLst>
              <a:gd name="adj" fmla="val 5000"/>
            </a:avLst>
          </a:prstGeom>
          <a:solidFill>
            <a:srgbClr val="4E7A3E"/>
          </a:solidFill>
          <a:ln>
            <a:noFill/>
          </a:ln>
        </p:spPr>
        <p:txBody>
          <a:bodyPr wrap="square" lIns="360000" tIns="1200000" rIns="360000" bIns="300000" rtlCol="0" anchor="t">
            <a:normAutofit/>
          </a:bodyPr>
          <a:lstStyle/>
          <a:p>
            <a:r>
              <a:rPr lang="en-GB" sz="1100" b="1" spc="200">
                <a:solidFill>
                  <a:srgbClr val="CFE0C3"/>
                </a:solidFill>
                <a:latin typeface="Georgia"/>
              </a:rPr>
              <a:t>THE PLAN</a:t>
            </a:r>
          </a:p>
          <a:p>
            <a:pPr>
              <a:spcBef>
                <a:spcPts val="300"/>
              </a:spcBef>
            </a:pPr>
            <a:r>
              <a:rPr lang="en-GB" sz="2400" b="1">
                <a:solidFill>
                  <a:srgbClr val="FFFFFF"/>
                </a:solidFill>
                <a:latin typeface="Georgia"/>
              </a:rPr>
              <a:t>Self-Funded Start</a:t>
            </a:r>
          </a:p>
          <a:p>
            <a:pPr>
              <a:lnSpc>
                <a:spcPct val="112000"/>
              </a:lnSpc>
              <a:spcBef>
                <a:spcPts val="600"/>
              </a:spcBef>
            </a:pPr>
            <a:r>
              <a:rPr lang="en-GB" sz="1200">
                <a:solidFill>
                  <a:srgbClr val="F6EEDC"/>
                </a:solidFill>
                <a:latin typeface="Georgia"/>
              </a:rPr>
              <a:t>The business will be funded mainly through my own savings from previous and current employment. I am avoiding a bank loan at the start, so it is not tied to repayments while still new. If extra money is needed, I may ask family members for support.</a:t>
            </a:r>
          </a:p>
        </p:txBody>
      </p:sp>
      <p:sp>
        <p:nvSpPr>
          <p:cNvPr id="30" name="Pound Badge"/>
          <p:cNvSpPr/>
          <p:nvPr/>
        </p:nvSpPr>
        <p:spPr>
          <a:xfrm>
            <a:off x="1045800" y="2100000"/>
            <a:ext cx="760000" cy="760000"/>
          </a:xfrm>
          <a:prstGeom prst="roundRect">
            <a:avLst>
              <a:gd name="adj" fmla="val 26000"/>
            </a:avLst>
          </a:prstGeom>
          <a:solidFill>
            <a:srgbClr val="F6EEDC"/>
          </a:solidFill>
          <a:ln>
            <a:noFill/>
          </a:ln>
        </p:spPr>
        <p:txBody>
          <a:bodyPr wrap="square" rtlCol="0" anchor="ctr"/>
          <a:lstStyle/>
          <a:p>
            <a:pPr algn="ctr"/>
            <a:r>
              <a:rPr lang="en-GB" sz="3200" b="1">
                <a:solidFill>
                  <a:srgbClr val="4E7A3E"/>
                </a:solidFill>
                <a:latin typeface="Georgia"/>
              </a:rPr>
              <a:t>£</a:t>
            </a:r>
          </a:p>
        </p:txBody>
      </p:sp>
      <p:sp>
        <p:nvSpPr>
          <p:cNvPr id="21" name="Advantage 1"/>
          <p:cNvSpPr/>
          <p:nvPr/>
        </p:nvSpPr>
        <p:spPr>
          <a:xfrm>
            <a:off x="5485800" y="1800000"/>
            <a:ext cx="6020000" cy="1426000"/>
          </a:xfrm>
          <a:prstGeom prst="roundRect">
            <a:avLst>
              <a:gd name="adj" fmla="val 6000"/>
            </a:avLst>
          </a:prstGeom>
          <a:solidFill>
            <a:srgbClr val="FFFDF8"/>
          </a:solidFill>
          <a:ln w="12700">
            <a:solidFill>
              <a:srgbClr val="C1352B"/>
            </a:solidFill>
          </a:ln>
        </p:spPr>
        <p:txBody>
          <a:bodyPr wrap="square" lIns="1080000" rIns="300000" rtlCol="0" anchor="ctr">
            <a:normAutofit/>
          </a:bodyPr>
          <a:lstStyle/>
          <a:p>
            <a:r>
              <a:rPr lang="en-GB" sz="1000" b="1" spc="200">
                <a:solidFill>
                  <a:srgbClr val="4E7A3E"/>
                </a:solidFill>
                <a:latin typeface="Georgia"/>
              </a:rPr>
              <a:t>OWNERSHIP</a:t>
            </a:r>
          </a:p>
          <a:p>
            <a:pPr>
              <a:spcBef>
                <a:spcPts val="200"/>
              </a:spcBef>
            </a:pPr>
            <a:r>
              <a:rPr lang="en-GB" sz="1600" b="1">
                <a:solidFill>
                  <a:srgbClr val="C1352B"/>
                </a:solidFill>
                <a:latin typeface="Georgia"/>
              </a:rPr>
              <a:t>Full Control</a:t>
            </a:r>
          </a:p>
          <a:p>
            <a:pPr>
              <a:lnSpc>
                <a:spcPct val="104000"/>
              </a:lnSpc>
              <a:spcBef>
                <a:spcPts val="300"/>
              </a:spcBef>
            </a:pPr>
            <a:r>
              <a:rPr lang="en-GB" sz="1100">
                <a:solidFill>
                  <a:srgbClr val="3A2E28"/>
                </a:solidFill>
                <a:latin typeface="Georgia"/>
              </a:rPr>
              <a:t>You keep complete ownership and make every decision yourself, with no bank or investor to answer to.</a:t>
            </a:r>
          </a:p>
        </p:txBody>
      </p:sp>
      <p:sp>
        <p:nvSpPr>
          <p:cNvPr id="31" name="Check 1"/>
          <p:cNvSpPr/>
          <p:nvPr/>
        </p:nvSpPr>
        <p:spPr>
          <a:xfrm>
            <a:off x="5765800" y="2233000"/>
            <a:ext cx="560000" cy="560000"/>
          </a:xfrm>
          <a:prstGeom prst="roundRect">
            <a:avLst>
              <a:gd name="adj" fmla="val 28000"/>
            </a:avLst>
          </a:prstGeom>
          <a:solidFill>
            <a:srgbClr val="4E7A3E"/>
          </a:solidFill>
          <a:ln>
            <a:noFill/>
          </a:ln>
        </p:spPr>
        <p:txBody>
          <a:bodyPr wrap="square" rtlCol="0" anchor="ctr"/>
          <a:lstStyle/>
          <a:p>
            <a:pPr algn="ctr"/>
            <a:r>
              <a:rPr lang="en-GB" sz="2000" b="1">
                <a:solidFill>
                  <a:srgbClr val="FFFFFF"/>
                </a:solidFill>
              </a:rPr>
              <a:t>✓</a:t>
            </a:r>
          </a:p>
        </p:txBody>
      </p:sp>
      <p:sp>
        <p:nvSpPr>
          <p:cNvPr id="22" name="Advantage 2"/>
          <p:cNvSpPr/>
          <p:nvPr/>
        </p:nvSpPr>
        <p:spPr>
          <a:xfrm>
            <a:off x="5485800" y="3426000"/>
            <a:ext cx="6020000" cy="1426000"/>
          </a:xfrm>
          <a:prstGeom prst="roundRect">
            <a:avLst>
              <a:gd name="adj" fmla="val 6000"/>
            </a:avLst>
          </a:prstGeom>
          <a:solidFill>
            <a:srgbClr val="FFFDF8"/>
          </a:solidFill>
          <a:ln w="12700">
            <a:solidFill>
              <a:srgbClr val="4E7A3E"/>
            </a:solidFill>
          </a:ln>
        </p:spPr>
        <p:txBody>
          <a:bodyPr wrap="square" lIns="1080000" rIns="300000" rtlCol="0" anchor="ctr">
            <a:normAutofit/>
          </a:bodyPr>
          <a:lstStyle/>
          <a:p>
            <a:r>
              <a:rPr lang="en-GB" sz="1000" b="1" spc="200">
                <a:solidFill>
                  <a:srgbClr val="4E7A3E"/>
                </a:solidFill>
                <a:latin typeface="Georgia"/>
              </a:rPr>
              <a:t>NO DEBT</a:t>
            </a:r>
          </a:p>
          <a:p>
            <a:pPr>
              <a:spcBef>
                <a:spcPts val="200"/>
              </a:spcBef>
            </a:pPr>
            <a:r>
              <a:rPr lang="en-GB" sz="1600" b="1">
                <a:solidFill>
                  <a:srgbClr val="C1352B"/>
                </a:solidFill>
                <a:latin typeface="Georgia"/>
              </a:rPr>
              <a:t>No Repayments</a:t>
            </a:r>
          </a:p>
          <a:p>
            <a:pPr>
              <a:lnSpc>
                <a:spcPct val="104000"/>
              </a:lnSpc>
              <a:spcBef>
                <a:spcPts val="300"/>
              </a:spcBef>
            </a:pPr>
            <a:r>
              <a:rPr lang="en-GB" sz="1100">
                <a:solidFill>
                  <a:srgbClr val="3A2E28"/>
                </a:solidFill>
                <a:latin typeface="Georgia"/>
              </a:rPr>
              <a:t>There are no monthly loan repayments or interest to pay, so early profit stays inside the business.</a:t>
            </a:r>
          </a:p>
        </p:txBody>
      </p:sp>
      <p:sp>
        <p:nvSpPr>
          <p:cNvPr id="32" name="Check 2"/>
          <p:cNvSpPr/>
          <p:nvPr/>
        </p:nvSpPr>
        <p:spPr>
          <a:xfrm>
            <a:off x="5765800" y="3859000"/>
            <a:ext cx="560000" cy="560000"/>
          </a:xfrm>
          <a:prstGeom prst="roundRect">
            <a:avLst>
              <a:gd name="adj" fmla="val 28000"/>
            </a:avLst>
          </a:prstGeom>
          <a:solidFill>
            <a:srgbClr val="4E7A3E"/>
          </a:solidFill>
          <a:ln>
            <a:noFill/>
          </a:ln>
        </p:spPr>
        <p:txBody>
          <a:bodyPr wrap="square" rtlCol="0" anchor="ctr"/>
          <a:lstStyle/>
          <a:p>
            <a:pPr algn="ctr"/>
            <a:r>
              <a:rPr lang="en-GB" sz="2000" b="1">
                <a:solidFill>
                  <a:srgbClr val="FFFFFF"/>
                </a:solidFill>
              </a:rPr>
              <a:t>✓</a:t>
            </a:r>
          </a:p>
        </p:txBody>
      </p:sp>
      <p:sp>
        <p:nvSpPr>
          <p:cNvPr id="23" name="Advantage 3"/>
          <p:cNvSpPr/>
          <p:nvPr/>
        </p:nvSpPr>
        <p:spPr>
          <a:xfrm>
            <a:off x="5485800" y="5052000"/>
            <a:ext cx="6020000" cy="1426000"/>
          </a:xfrm>
          <a:prstGeom prst="roundRect">
            <a:avLst>
              <a:gd name="adj" fmla="val 6000"/>
            </a:avLst>
          </a:prstGeom>
          <a:solidFill>
            <a:srgbClr val="FFFDF8"/>
          </a:solidFill>
          <a:ln w="12700">
            <a:solidFill>
              <a:srgbClr val="C1352B"/>
            </a:solidFill>
          </a:ln>
        </p:spPr>
        <p:txBody>
          <a:bodyPr wrap="square" lIns="1080000" rIns="300000" rtlCol="0" anchor="ctr">
            <a:normAutofit/>
          </a:bodyPr>
          <a:lstStyle/>
          <a:p>
            <a:r>
              <a:rPr lang="en-GB" sz="1000" b="1" spc="200">
                <a:solidFill>
                  <a:srgbClr val="4E7A3E"/>
                </a:solidFill>
                <a:latin typeface="Georgia"/>
              </a:rPr>
              <a:t>LOW PRESSURE</a:t>
            </a:r>
          </a:p>
          <a:p>
            <a:pPr>
              <a:spcBef>
                <a:spcPts val="200"/>
              </a:spcBef>
            </a:pPr>
            <a:r>
              <a:rPr lang="en-GB" sz="1600" b="1">
                <a:solidFill>
                  <a:srgbClr val="C1352B"/>
                </a:solidFill>
                <a:latin typeface="Georgia"/>
              </a:rPr>
              <a:t>Less Risk &amp; Stress</a:t>
            </a:r>
          </a:p>
          <a:p>
            <a:pPr>
              <a:lnSpc>
                <a:spcPct val="104000"/>
              </a:lnSpc>
              <a:spcBef>
                <a:spcPts val="300"/>
              </a:spcBef>
            </a:pPr>
            <a:r>
              <a:rPr lang="en-GB" sz="1100">
                <a:solidFill>
                  <a:srgbClr val="3A2E28"/>
                </a:solidFill>
                <a:latin typeface="Georgia"/>
              </a:rPr>
              <a:t>Using your own money keeps the business small and cautious, without financial pressure while it finds its feet.</a:t>
            </a:r>
          </a:p>
        </p:txBody>
      </p:sp>
      <p:sp>
        <p:nvSpPr>
          <p:cNvPr id="33" name="Check 3"/>
          <p:cNvSpPr/>
          <p:nvPr/>
        </p:nvSpPr>
        <p:spPr>
          <a:xfrm>
            <a:off x="5765800" y="5485000"/>
            <a:ext cx="560000" cy="560000"/>
          </a:xfrm>
          <a:prstGeom prst="roundRect">
            <a:avLst>
              <a:gd name="adj" fmla="val 28000"/>
            </a:avLst>
          </a:prstGeom>
          <a:solidFill>
            <a:srgbClr val="4E7A3E"/>
          </a:solidFill>
          <a:ln>
            <a:noFill/>
          </a:ln>
        </p:spPr>
        <p:txBody>
          <a:bodyPr wrap="square" rtlCol="0" anchor="ctr"/>
          <a:lstStyle/>
          <a:p>
            <a:pPr algn="ctr"/>
            <a:r>
              <a:rPr lang="en-GB" sz="2000" b="1">
                <a:solidFill>
                  <a:srgbClr val="FFFFFF"/>
                </a:solidFill>
              </a:rPr>
              <a:t>✓</a:t>
            </a:r>
          </a:p>
        </p:txBody>
      </p:sp>
    </p:spTree>
    <p:extLst>
      <p:ext uri="{BB962C8B-B14F-4D97-AF65-F5344CB8AC3E}">
        <p14:creationId xmlns:p14="http://schemas.microsoft.com/office/powerpoint/2010/main" val="4176217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ackground"/>
          <p:cNvSpPr/>
          <p:nvPr/>
        </p:nvSpPr>
        <p:spPr>
          <a:xfrm>
            <a:off x="0" y="0"/>
            <a:ext cx="12192000" cy="6858000"/>
          </a:xfrm>
          <a:prstGeom prst="rect">
            <a:avLst/>
          </a:prstGeom>
          <a:solidFill>
            <a:srgbClr val="F6EEDC"/>
          </a:solidFill>
          <a:ln>
            <a:noFill/>
          </a:ln>
        </p:spPr>
        <p:txBody>
          <a:bodyPr/>
          <a:lstStyle/>
          <a:p>
            <a:endParaRPr/>
          </a:p>
        </p:txBody>
      </p:sp>
      <p:sp>
        <p:nvSpPr>
          <p:cNvPr id="11" name="Eyebrow"/>
          <p:cNvSpPr txBox="1"/>
          <p:nvPr/>
        </p:nvSpPr>
        <p:spPr>
          <a:xfrm>
            <a:off x="685800" y="380000"/>
            <a:ext cx="9000000" cy="360000"/>
          </a:xfrm>
          <a:prstGeom prst="rect">
            <a:avLst/>
          </a:prstGeom>
          <a:noFill/>
        </p:spPr>
        <p:txBody>
          <a:bodyPr wrap="square" rtlCol="0">
            <a:normAutofit/>
          </a:bodyPr>
          <a:lstStyle/>
          <a:p>
            <a:r>
              <a:rPr lang="en-GB" sz="1400" b="1" spc="300">
                <a:solidFill>
                  <a:srgbClr val="4E7A3E"/>
                </a:solidFill>
                <a:latin typeface="Georgia"/>
              </a:rPr>
              <a:t>FUNDING · MONTH 1 CASH FLOW</a:t>
            </a:r>
          </a:p>
        </p:txBody>
      </p:sp>
      <p:sp>
        <p:nvSpPr>
          <p:cNvPr id="12" name="Title"/>
          <p:cNvSpPr txBox="1"/>
          <p:nvPr/>
        </p:nvSpPr>
        <p:spPr>
          <a:xfrm>
            <a:off x="685800" y="720000"/>
            <a:ext cx="10600000" cy="760000"/>
          </a:xfrm>
          <a:prstGeom prst="rect">
            <a:avLst/>
          </a:prstGeom>
          <a:noFill/>
        </p:spPr>
        <p:txBody>
          <a:bodyPr wrap="square" rtlCol="0">
            <a:normAutofit/>
          </a:bodyPr>
          <a:lstStyle/>
          <a:p>
            <a:pPr>
              <a:lnSpc>
                <a:spcPct val="100000"/>
              </a:lnSpc>
            </a:pPr>
            <a:r>
              <a:rPr lang="en-GB" sz="3200" b="1">
                <a:solidFill>
                  <a:srgbClr val="C1352B"/>
                </a:solidFill>
                <a:latin typeface="Georgia"/>
              </a:rPr>
              <a:t>Start-Up Budget</a:t>
            </a:r>
          </a:p>
        </p:txBody>
      </p:sp>
      <p:sp>
        <p:nvSpPr>
          <p:cNvPr id="13" name="Rule"/>
          <p:cNvSpPr/>
          <p:nvPr/>
        </p:nvSpPr>
        <p:spPr>
          <a:xfrm>
            <a:off x="700000" y="1540000"/>
            <a:ext cx="980000" cy="66000"/>
          </a:xfrm>
          <a:prstGeom prst="rect">
            <a:avLst/>
          </a:prstGeom>
          <a:solidFill>
            <a:srgbClr val="4E7A3E"/>
          </a:solidFill>
          <a:ln>
            <a:noFill/>
          </a:ln>
        </p:spPr>
        <p:txBody>
          <a:bodyPr/>
          <a:lstStyle/>
          <a:p>
            <a:endParaRPr/>
          </a:p>
        </p:txBody>
      </p:sp>
      <p:sp>
        <p:nvSpPr>
          <p:cNvPr id="20" name="Stat Cash In"/>
          <p:cNvSpPr/>
          <p:nvPr/>
        </p:nvSpPr>
        <p:spPr>
          <a:xfrm>
            <a:off x="685800" y="1760000"/>
            <a:ext cx="3433000" cy="1500000"/>
          </a:xfrm>
          <a:prstGeom prst="roundRect">
            <a:avLst>
              <a:gd name="adj" fmla="val 7000"/>
            </a:avLst>
          </a:prstGeom>
          <a:solidFill>
            <a:srgbClr val="FFFDF8"/>
          </a:solidFill>
          <a:ln w="12700">
            <a:solidFill>
              <a:srgbClr val="4E7A3E"/>
            </a:solidFill>
          </a:ln>
        </p:spPr>
        <p:txBody>
          <a:bodyPr wrap="square" lIns="300000" tIns="220000" rIns="260000" bIns="220000" rtlCol="0" anchor="ctr">
            <a:normAutofit/>
          </a:bodyPr>
          <a:lstStyle/>
          <a:p>
            <a:r>
              <a:rPr lang="en-GB" sz="1050" b="1" spc="200">
                <a:solidFill>
                  <a:srgbClr val="4E7A3E"/>
                </a:solidFill>
                <a:latin typeface="Georgia"/>
              </a:rPr>
              <a:t>CASH IN (A)</a:t>
            </a:r>
          </a:p>
          <a:p>
            <a:pPr>
              <a:spcBef>
                <a:spcPts val="200"/>
              </a:spcBef>
            </a:pPr>
            <a:r>
              <a:rPr lang="en-GB" sz="2800" b="1">
                <a:solidFill>
                  <a:srgbClr val="C1352B"/>
                </a:solidFill>
                <a:latin typeface="Georgia"/>
              </a:rPr>
              <a:t>£55,670</a:t>
            </a:r>
          </a:p>
          <a:p>
            <a:pPr>
              <a:lnSpc>
                <a:spcPct val="104000"/>
              </a:lnSpc>
              <a:spcBef>
                <a:spcPts val="300"/>
              </a:spcBef>
            </a:pPr>
            <a:r>
              <a:rPr lang="en-GB" sz="1000">
                <a:solidFill>
                  <a:srgbClr val="3A2E28"/>
                </a:solidFill>
                <a:latin typeface="Georgia"/>
              </a:rPr>
              <a:t>£50,000 own capital + £5,670 sales</a:t>
            </a:r>
          </a:p>
        </p:txBody>
      </p:sp>
      <p:sp>
        <p:nvSpPr>
          <p:cNvPr id="21" name="Stat Cash Out"/>
          <p:cNvSpPr/>
          <p:nvPr/>
        </p:nvSpPr>
        <p:spPr>
          <a:xfrm>
            <a:off x="4378800" y="1760000"/>
            <a:ext cx="3433000" cy="1500000"/>
          </a:xfrm>
          <a:prstGeom prst="roundRect">
            <a:avLst>
              <a:gd name="adj" fmla="val 7000"/>
            </a:avLst>
          </a:prstGeom>
          <a:solidFill>
            <a:srgbClr val="FFFDF8"/>
          </a:solidFill>
          <a:ln w="12700">
            <a:solidFill>
              <a:srgbClr val="C1352B"/>
            </a:solidFill>
          </a:ln>
        </p:spPr>
        <p:txBody>
          <a:bodyPr wrap="square" lIns="300000" tIns="220000" rIns="260000" bIns="220000" rtlCol="0" anchor="ctr">
            <a:normAutofit/>
          </a:bodyPr>
          <a:lstStyle/>
          <a:p>
            <a:r>
              <a:rPr lang="en-GB" sz="1050" b="1" spc="200">
                <a:solidFill>
                  <a:srgbClr val="4E7A3E"/>
                </a:solidFill>
                <a:latin typeface="Georgia"/>
              </a:rPr>
              <a:t>CASH OUT (B)</a:t>
            </a:r>
          </a:p>
          <a:p>
            <a:pPr>
              <a:spcBef>
                <a:spcPts val="200"/>
              </a:spcBef>
            </a:pPr>
            <a:r>
              <a:rPr lang="en-GB" sz="2800" b="1">
                <a:solidFill>
                  <a:srgbClr val="C1352B"/>
                </a:solidFill>
                <a:latin typeface="Georgia"/>
              </a:rPr>
              <a:t>£8,950</a:t>
            </a:r>
          </a:p>
          <a:p>
            <a:pPr>
              <a:lnSpc>
                <a:spcPct val="104000"/>
              </a:lnSpc>
              <a:spcBef>
                <a:spcPts val="300"/>
              </a:spcBef>
            </a:pPr>
            <a:r>
              <a:rPr lang="en-GB" sz="1000">
                <a:solidFill>
                  <a:srgbClr val="3A2E28"/>
                </a:solidFill>
                <a:latin typeface="Georgia"/>
              </a:rPr>
              <a:t>Set-up &amp; first-month running costs</a:t>
            </a:r>
          </a:p>
        </p:txBody>
      </p:sp>
      <p:sp>
        <p:nvSpPr>
          <p:cNvPr id="22" name="Stat Net"/>
          <p:cNvSpPr/>
          <p:nvPr/>
        </p:nvSpPr>
        <p:spPr>
          <a:xfrm>
            <a:off x="8071800" y="1760000"/>
            <a:ext cx="3433000" cy="1500000"/>
          </a:xfrm>
          <a:prstGeom prst="roundRect">
            <a:avLst>
              <a:gd name="adj" fmla="val 7000"/>
            </a:avLst>
          </a:prstGeom>
          <a:solidFill>
            <a:srgbClr val="4E7A3E"/>
          </a:solidFill>
          <a:ln>
            <a:noFill/>
          </a:ln>
        </p:spPr>
        <p:txBody>
          <a:bodyPr wrap="square" lIns="300000" tIns="220000" rIns="260000" bIns="220000" rtlCol="0" anchor="ctr">
            <a:normAutofit/>
          </a:bodyPr>
          <a:lstStyle/>
          <a:p>
            <a:r>
              <a:rPr lang="en-GB" sz="1050" b="1" spc="200">
                <a:solidFill>
                  <a:srgbClr val="CFE0C3"/>
                </a:solidFill>
                <a:latin typeface="Georgia"/>
              </a:rPr>
              <a:t>NET CASH FLOW (A–B)</a:t>
            </a:r>
          </a:p>
          <a:p>
            <a:pPr>
              <a:spcBef>
                <a:spcPts val="200"/>
              </a:spcBef>
            </a:pPr>
            <a:r>
              <a:rPr lang="en-GB" sz="2800" b="1">
                <a:solidFill>
                  <a:srgbClr val="FFFFFF"/>
                </a:solidFill>
                <a:latin typeface="Georgia"/>
              </a:rPr>
              <a:t>£46,720</a:t>
            </a:r>
          </a:p>
          <a:p>
            <a:pPr>
              <a:lnSpc>
                <a:spcPct val="104000"/>
              </a:lnSpc>
              <a:spcBef>
                <a:spcPts val="300"/>
              </a:spcBef>
            </a:pPr>
            <a:r>
              <a:rPr lang="en-GB" sz="1000">
                <a:solidFill>
                  <a:srgbClr val="F6EEDC"/>
                </a:solidFill>
                <a:latin typeface="Georgia"/>
              </a:rPr>
              <a:t>Healthy buffer to launch and grow</a:t>
            </a:r>
          </a:p>
        </p:txBody>
      </p:sp>
      <p:sp>
        <p:nvSpPr>
          <p:cNvPr id="30" name="Section Heading"/>
          <p:cNvSpPr txBox="1"/>
          <p:nvPr/>
        </p:nvSpPr>
        <p:spPr>
          <a:xfrm>
            <a:off x="685800" y="3380000"/>
            <a:ext cx="10820000" cy="380000"/>
          </a:xfrm>
          <a:prstGeom prst="rect">
            <a:avLst/>
          </a:prstGeom>
          <a:noFill/>
        </p:spPr>
        <p:txBody>
          <a:bodyPr wrap="square" rtlCol="0" anchor="ctr">
            <a:normAutofit/>
          </a:bodyPr>
          <a:lstStyle/>
          <a:p>
            <a:r>
              <a:rPr lang="en-GB" sz="1500" b="1">
                <a:solidFill>
                  <a:srgbClr val="3A2E28"/>
                </a:solidFill>
                <a:latin typeface="Georgia"/>
              </a:rPr>
              <a:t>Where the </a:t>
            </a:r>
            <a:r>
              <a:rPr lang="en-GB" sz="1500" b="1">
                <a:solidFill>
                  <a:srgbClr val="C1352B"/>
                </a:solidFill>
                <a:latin typeface="Georgia"/>
              </a:rPr>
              <a:t>£8,950</a:t>
            </a:r>
            <a:r>
              <a:rPr lang="en-GB" sz="1500" b="1">
                <a:solidFill>
                  <a:srgbClr val="3A2E28"/>
                </a:solidFill>
                <a:latin typeface="Georgia"/>
              </a:rPr>
              <a:t> goes to get trading</a:t>
            </a:r>
          </a:p>
        </p:txBody>
      </p:sp>
      <p:sp>
        <p:nvSpPr>
          <p:cNvPr id="40" name="Cat Staff"/>
          <p:cNvSpPr/>
          <p:nvPr/>
        </p:nvSpPr>
        <p:spPr>
          <a:xfrm>
            <a:off x="685800" y="3820000"/>
            <a:ext cx="3433000" cy="1220000"/>
          </a:xfrm>
          <a:prstGeom prst="roundRect">
            <a:avLst>
              <a:gd name="adj" fmla="val 7000"/>
            </a:avLst>
          </a:prstGeom>
          <a:solidFill>
            <a:srgbClr val="FFFDF8"/>
          </a:solidFill>
          <a:ln w="12700">
            <a:solidFill>
              <a:srgbClr val="C1352B"/>
            </a:solidFill>
          </a:ln>
        </p:spPr>
        <p:txBody>
          <a:bodyPr wrap="square" lIns="300000" rIns="240000" rtlCol="0" anchor="ctr">
            <a:normAutofit/>
          </a:bodyPr>
          <a:lstStyle/>
          <a:p>
            <a:r>
              <a:rPr lang="en-GB" sz="1800" b="1">
                <a:solidFill>
                  <a:srgbClr val="C1352B"/>
                </a:solidFill>
                <a:latin typeface="Georgia"/>
              </a:rPr>
              <a:t>£5,200</a:t>
            </a:r>
            <a:r>
              <a:rPr lang="en-GB" sz="1250" b="1">
                <a:solidFill>
                  <a:srgbClr val="3A2E28"/>
                </a:solidFill>
                <a:latin typeface="Georgia"/>
              </a:rPr>
              <a:t>  Staff &amp; Wages</a:t>
            </a:r>
          </a:p>
          <a:p>
            <a:pPr>
              <a:spcBef>
                <a:spcPts val="300"/>
              </a:spcBef>
            </a:pPr>
            <a:r>
              <a:rPr lang="en-GB" sz="950">
                <a:solidFill>
                  <a:srgbClr val="4E7A3E"/>
                </a:solidFill>
                <a:latin typeface="Georgia"/>
              </a:rPr>
              <a:t>Own wages £1,000 + staff £4,200</a:t>
            </a:r>
          </a:p>
        </p:txBody>
      </p:sp>
      <p:sp>
        <p:nvSpPr>
          <p:cNvPr id="41" name="Cat Stock"/>
          <p:cNvSpPr/>
          <p:nvPr/>
        </p:nvSpPr>
        <p:spPr>
          <a:xfrm>
            <a:off x="4378800" y="3820000"/>
            <a:ext cx="3433000" cy="1220000"/>
          </a:xfrm>
          <a:prstGeom prst="roundRect">
            <a:avLst>
              <a:gd name="adj" fmla="val 7000"/>
            </a:avLst>
          </a:prstGeom>
          <a:solidFill>
            <a:srgbClr val="FFFDF8"/>
          </a:solidFill>
          <a:ln w="12700">
            <a:solidFill>
              <a:srgbClr val="4E7A3E"/>
            </a:solidFill>
          </a:ln>
        </p:spPr>
        <p:txBody>
          <a:bodyPr wrap="square" lIns="300000" rIns="240000" rtlCol="0" anchor="ctr">
            <a:normAutofit/>
          </a:bodyPr>
          <a:lstStyle/>
          <a:p>
            <a:r>
              <a:rPr lang="en-GB" sz="1800" b="1">
                <a:solidFill>
                  <a:srgbClr val="C1352B"/>
                </a:solidFill>
                <a:latin typeface="Georgia"/>
              </a:rPr>
              <a:t>£1,500</a:t>
            </a:r>
            <a:r>
              <a:rPr lang="en-GB" sz="1250" b="1">
                <a:solidFill>
                  <a:srgbClr val="3A2E28"/>
                </a:solidFill>
                <a:latin typeface="Georgia"/>
              </a:rPr>
              <a:t>  Stock</a:t>
            </a:r>
          </a:p>
          <a:p>
            <a:pPr>
              <a:spcBef>
                <a:spcPts val="300"/>
              </a:spcBef>
            </a:pPr>
            <a:r>
              <a:rPr lang="en-GB" sz="950">
                <a:solidFill>
                  <a:srgbClr val="4E7A3E"/>
                </a:solidFill>
                <a:latin typeface="Georgia"/>
              </a:rPr>
              <a:t>Cost of product (cost of sales)</a:t>
            </a:r>
          </a:p>
        </p:txBody>
      </p:sp>
      <p:sp>
        <p:nvSpPr>
          <p:cNvPr id="42" name="Cat Premises"/>
          <p:cNvSpPr/>
          <p:nvPr/>
        </p:nvSpPr>
        <p:spPr>
          <a:xfrm>
            <a:off x="8071800" y="3820000"/>
            <a:ext cx="3433000" cy="1220000"/>
          </a:xfrm>
          <a:prstGeom prst="roundRect">
            <a:avLst>
              <a:gd name="adj" fmla="val 7000"/>
            </a:avLst>
          </a:prstGeom>
          <a:solidFill>
            <a:srgbClr val="FFFDF8"/>
          </a:solidFill>
          <a:ln w="12700">
            <a:solidFill>
              <a:srgbClr val="C1352B"/>
            </a:solidFill>
          </a:ln>
        </p:spPr>
        <p:txBody>
          <a:bodyPr wrap="square" lIns="300000" rIns="240000" rtlCol="0" anchor="ctr">
            <a:normAutofit/>
          </a:bodyPr>
          <a:lstStyle/>
          <a:p>
            <a:r>
              <a:rPr lang="en-GB" sz="1800" b="1">
                <a:solidFill>
                  <a:srgbClr val="C1352B"/>
                </a:solidFill>
                <a:latin typeface="Georgia"/>
              </a:rPr>
              <a:t>£1,150</a:t>
            </a:r>
            <a:r>
              <a:rPr lang="en-GB" sz="1250" b="1">
                <a:solidFill>
                  <a:srgbClr val="3A2E28"/>
                </a:solidFill>
                <a:latin typeface="Georgia"/>
              </a:rPr>
              <a:t>  Premises &amp; Licence</a:t>
            </a:r>
          </a:p>
          <a:p>
            <a:pPr>
              <a:spcBef>
                <a:spcPts val="300"/>
              </a:spcBef>
            </a:pPr>
            <a:r>
              <a:rPr lang="en-GB" sz="950">
                <a:solidFill>
                  <a:srgbClr val="4E7A3E"/>
                </a:solidFill>
                <a:latin typeface="Georgia"/>
              </a:rPr>
              <a:t>Rent £1,000 + trading licence £150</a:t>
            </a:r>
          </a:p>
        </p:txBody>
      </p:sp>
      <p:sp>
        <p:nvSpPr>
          <p:cNvPr id="43" name="Cat Transport"/>
          <p:cNvSpPr/>
          <p:nvPr/>
        </p:nvSpPr>
        <p:spPr>
          <a:xfrm>
            <a:off x="685800" y="5260000"/>
            <a:ext cx="3433000" cy="1220000"/>
          </a:xfrm>
          <a:prstGeom prst="roundRect">
            <a:avLst>
              <a:gd name="adj" fmla="val 7000"/>
            </a:avLst>
          </a:prstGeom>
          <a:solidFill>
            <a:srgbClr val="FFFDF8"/>
          </a:solidFill>
          <a:ln w="12700">
            <a:solidFill>
              <a:srgbClr val="4E7A3E"/>
            </a:solidFill>
          </a:ln>
        </p:spPr>
        <p:txBody>
          <a:bodyPr wrap="square" lIns="300000" rIns="240000" rtlCol="0" anchor="ctr">
            <a:normAutofit/>
          </a:bodyPr>
          <a:lstStyle/>
          <a:p>
            <a:r>
              <a:rPr lang="en-GB" sz="1800" b="1">
                <a:solidFill>
                  <a:srgbClr val="C1352B"/>
                </a:solidFill>
                <a:latin typeface="Georgia"/>
              </a:rPr>
              <a:t>£550</a:t>
            </a:r>
            <a:r>
              <a:rPr lang="en-GB" sz="1250" b="1">
                <a:solidFill>
                  <a:srgbClr val="3A2E28"/>
                </a:solidFill>
                <a:latin typeface="Georgia"/>
              </a:rPr>
              <a:t>  Transport &amp; Vehicle</a:t>
            </a:r>
          </a:p>
          <a:p>
            <a:pPr>
              <a:spcBef>
                <a:spcPts val="300"/>
              </a:spcBef>
            </a:pPr>
            <a:r>
              <a:rPr lang="en-GB" sz="950">
                <a:solidFill>
                  <a:srgbClr val="4E7A3E"/>
                </a:solidFill>
                <a:latin typeface="Georgia"/>
              </a:rPr>
              <a:t>Vehicle running £250 + delivery £300</a:t>
            </a:r>
          </a:p>
        </p:txBody>
      </p:sp>
      <p:sp>
        <p:nvSpPr>
          <p:cNvPr id="44" name="Cat Insurance"/>
          <p:cNvSpPr/>
          <p:nvPr/>
        </p:nvSpPr>
        <p:spPr>
          <a:xfrm>
            <a:off x="4378800" y="5260000"/>
            <a:ext cx="3433000" cy="1220000"/>
          </a:xfrm>
          <a:prstGeom prst="roundRect">
            <a:avLst>
              <a:gd name="adj" fmla="val 7000"/>
            </a:avLst>
          </a:prstGeom>
          <a:solidFill>
            <a:srgbClr val="FFFDF8"/>
          </a:solidFill>
          <a:ln w="12700">
            <a:solidFill>
              <a:srgbClr val="C1352B"/>
            </a:solidFill>
          </a:ln>
        </p:spPr>
        <p:txBody>
          <a:bodyPr wrap="square" lIns="300000" rIns="240000" rtlCol="0" anchor="ctr">
            <a:normAutofit/>
          </a:bodyPr>
          <a:lstStyle/>
          <a:p>
            <a:r>
              <a:rPr lang="en-GB" sz="1800" b="1">
                <a:solidFill>
                  <a:srgbClr val="C1352B"/>
                </a:solidFill>
                <a:latin typeface="Georgia"/>
              </a:rPr>
              <a:t>£400</a:t>
            </a:r>
            <a:r>
              <a:rPr lang="en-GB" sz="1250" b="1">
                <a:solidFill>
                  <a:srgbClr val="3A2E28"/>
                </a:solidFill>
                <a:latin typeface="Georgia"/>
              </a:rPr>
              <a:t>  Insurance &amp; Fees</a:t>
            </a:r>
          </a:p>
          <a:p>
            <a:pPr>
              <a:spcBef>
                <a:spcPts val="300"/>
              </a:spcBef>
            </a:pPr>
            <a:r>
              <a:rPr lang="en-GB" sz="950">
                <a:solidFill>
                  <a:srgbClr val="4E7A3E"/>
                </a:solidFill>
                <a:latin typeface="Georgia"/>
              </a:rPr>
              <a:t>Insurance £200 + professional £200</a:t>
            </a:r>
          </a:p>
        </p:txBody>
      </p:sp>
      <p:sp>
        <p:nvSpPr>
          <p:cNvPr id="45" name="Cat Compliance"/>
          <p:cNvSpPr/>
          <p:nvPr/>
        </p:nvSpPr>
        <p:spPr>
          <a:xfrm>
            <a:off x="8071800" y="5260000"/>
            <a:ext cx="3433000" cy="1220000"/>
          </a:xfrm>
          <a:prstGeom prst="roundRect">
            <a:avLst>
              <a:gd name="adj" fmla="val 7000"/>
            </a:avLst>
          </a:prstGeom>
          <a:solidFill>
            <a:srgbClr val="FFFDF8"/>
          </a:solidFill>
          <a:ln w="12700">
            <a:solidFill>
              <a:srgbClr val="4E7A3E"/>
            </a:solidFill>
          </a:ln>
        </p:spPr>
        <p:txBody>
          <a:bodyPr wrap="square" lIns="300000" rIns="240000" rtlCol="0" anchor="ctr">
            <a:normAutofit/>
          </a:bodyPr>
          <a:lstStyle/>
          <a:p>
            <a:r>
              <a:rPr lang="en-GB" sz="1800" b="1">
                <a:solidFill>
                  <a:srgbClr val="C1352B"/>
                </a:solidFill>
                <a:latin typeface="Georgia"/>
              </a:rPr>
              <a:t>£150</a:t>
            </a:r>
            <a:r>
              <a:rPr lang="en-GB" sz="1250" b="1">
                <a:solidFill>
                  <a:srgbClr val="3A2E28"/>
                </a:solidFill>
                <a:latin typeface="Georgia"/>
              </a:rPr>
              <a:t>  Compliance &amp; Marketing</a:t>
            </a:r>
          </a:p>
          <a:p>
            <a:pPr>
              <a:spcBef>
                <a:spcPts val="300"/>
              </a:spcBef>
            </a:pPr>
            <a:r>
              <a:rPr lang="en-GB" sz="950">
                <a:solidFill>
                  <a:srgbClr val="4E7A3E"/>
                </a:solidFill>
                <a:latin typeface="Georgia"/>
              </a:rPr>
              <a:t>Certificates £70 + marketing £50 + phone £30</a:t>
            </a:r>
          </a:p>
        </p:txBody>
      </p:sp>
    </p:spTree>
    <p:extLst>
      <p:ext uri="{BB962C8B-B14F-4D97-AF65-F5344CB8AC3E}">
        <p14:creationId xmlns:p14="http://schemas.microsoft.com/office/powerpoint/2010/main" val="532585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92</TotalTime>
  <Words>958</Words>
  <Application>Microsoft Office PowerPoint</Application>
  <PresentationFormat>Widescreen</PresentationFormat>
  <Paragraphs>128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bentli budai</dc:creator>
  <cp:lastModifiedBy>bentli budai</cp:lastModifiedBy>
  <cp:revision>1</cp:revision>
  <dcterms:created xsi:type="dcterms:W3CDTF">2026-07-14T10:39:50Z</dcterms:created>
  <dcterms:modified xsi:type="dcterms:W3CDTF">2026-07-14T12:12:00Z</dcterms:modified>
</cp:coreProperties>
</file>