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40"/>
  </p:notesMasterIdLst>
  <p:sldIdLst>
    <p:sldId id="256" r:id="rId5"/>
    <p:sldId id="257" r:id="rId6"/>
    <p:sldId id="299" r:id="rId7"/>
    <p:sldId id="264" r:id="rId8"/>
    <p:sldId id="298" r:id="rId9"/>
    <p:sldId id="266" r:id="rId10"/>
    <p:sldId id="265" r:id="rId11"/>
    <p:sldId id="267" r:id="rId12"/>
    <p:sldId id="270" r:id="rId13"/>
    <p:sldId id="271" r:id="rId14"/>
    <p:sldId id="301" r:id="rId15"/>
    <p:sldId id="278" r:id="rId16"/>
    <p:sldId id="279" r:id="rId17"/>
    <p:sldId id="282" r:id="rId18"/>
    <p:sldId id="283" r:id="rId19"/>
    <p:sldId id="303" r:id="rId20"/>
    <p:sldId id="309" r:id="rId21"/>
    <p:sldId id="295" r:id="rId22"/>
    <p:sldId id="272" r:id="rId23"/>
    <p:sldId id="273" r:id="rId24"/>
    <p:sldId id="274" r:id="rId25"/>
    <p:sldId id="300" r:id="rId26"/>
    <p:sldId id="277" r:id="rId27"/>
    <p:sldId id="302" r:id="rId28"/>
    <p:sldId id="284" r:id="rId29"/>
    <p:sldId id="286" r:id="rId30"/>
    <p:sldId id="258" r:id="rId31"/>
    <p:sldId id="306" r:id="rId32"/>
    <p:sldId id="262" r:id="rId33"/>
    <p:sldId id="261" r:id="rId34"/>
    <p:sldId id="304" r:id="rId35"/>
    <p:sldId id="305" r:id="rId36"/>
    <p:sldId id="307" r:id="rId37"/>
    <p:sldId id="308" r:id="rId38"/>
    <p:sldId id="269" r:id="rId39"/>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DF13A6-527D-4550-949F-264122F56272}" v="24" dt="2021-02-23T10:20:56.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277" autoAdjust="0"/>
  </p:normalViewPr>
  <p:slideViewPr>
    <p:cSldViewPr>
      <p:cViewPr varScale="1">
        <p:scale>
          <a:sx n="79" d="100"/>
          <a:sy n="79" d="100"/>
        </p:scale>
        <p:origin x="1140" y="57"/>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854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6411"/>
          </a:xfrm>
          <a:prstGeom prst="rect">
            <a:avLst/>
          </a:prstGeom>
        </p:spPr>
        <p:txBody>
          <a:bodyPr vert="horz" lIns="91440" tIns="45720" rIns="91440" bIns="45720" rtlCol="0"/>
          <a:lstStyle>
            <a:lvl1pPr algn="r">
              <a:defRPr sz="1200"/>
            </a:lvl1pPr>
          </a:lstStyle>
          <a:p>
            <a:fld id="{5877F0CC-4771-4471-898A-DAD3104D8711}" type="datetimeFigureOut">
              <a:rPr lang="en-GB" smtClean="0"/>
              <a:pPr/>
              <a:t>02/03/2021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1"/>
            <a:ext cx="2945659" cy="496411"/>
          </a:xfrm>
          <a:prstGeom prst="rect">
            <a:avLst/>
          </a:prstGeom>
        </p:spPr>
        <p:txBody>
          <a:bodyPr vert="horz" lIns="91440" tIns="45720" rIns="91440" bIns="45720" rtlCol="0" anchor="b"/>
          <a:lstStyle>
            <a:lvl1pPr algn="r">
              <a:defRPr sz="1200"/>
            </a:lvl1pPr>
          </a:lstStyle>
          <a:p>
            <a:fld id="{71852081-B7C3-4BE2-A09E-ADEA8903154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Theories about </a:t>
            </a:r>
            <a:r>
              <a:rPr lang="en-GB" sz="1200" b="1" i="1" kern="1200" dirty="0">
                <a:solidFill>
                  <a:schemeClr val="tx1"/>
                </a:solidFill>
                <a:latin typeface="+mn-lt"/>
                <a:ea typeface="+mn-ea"/>
                <a:cs typeface="+mn-cs"/>
              </a:rPr>
              <a:t>emotions</a:t>
            </a:r>
            <a:r>
              <a:rPr lang="en-GB" sz="1200" b="1" kern="1200" dirty="0">
                <a:solidFill>
                  <a:schemeClr val="tx1"/>
                </a:solidFill>
                <a:latin typeface="+mn-lt"/>
                <a:ea typeface="+mn-ea"/>
                <a:cs typeface="+mn-cs"/>
              </a:rPr>
              <a:t> stretch back at least as far as the Ancient Greek Stoics, as well as Plato and Aristotle</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Emotion is associated with mood, temperament, personality, and disposition</a:t>
            </a:r>
          </a:p>
          <a:p>
            <a:endParaRPr lang="en-GB" sz="1200" b="1" kern="1200" dirty="0">
              <a:solidFill>
                <a:schemeClr val="tx1"/>
              </a:solidFill>
              <a:latin typeface="+mn-lt"/>
              <a:ea typeface="+mn-ea"/>
              <a:cs typeface="+mn-cs"/>
            </a:endParaRPr>
          </a:p>
          <a:p>
            <a:r>
              <a:rPr lang="en-GB" sz="1200" b="1" i="1" kern="1200" dirty="0">
                <a:solidFill>
                  <a:schemeClr val="tx1"/>
                </a:solidFill>
                <a:latin typeface="+mn-lt"/>
                <a:ea typeface="+mn-ea"/>
                <a:cs typeface="+mn-cs"/>
              </a:rPr>
              <a:t>Emotions</a:t>
            </a:r>
            <a:r>
              <a:rPr lang="en-GB" sz="1200" b="1" kern="1200" dirty="0">
                <a:solidFill>
                  <a:schemeClr val="tx1"/>
                </a:solidFill>
                <a:latin typeface="+mn-lt"/>
                <a:ea typeface="+mn-ea"/>
                <a:cs typeface="+mn-cs"/>
              </a:rPr>
              <a:t>, often called feelings, include experiences such as love, hate, anger, trust, joy, panic, fear, and grief.</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48B28C00-7C0B-4DFB-AA9D-D09413C51A65}" type="slidenum">
              <a:rPr lang="en-US"/>
              <a:pPr/>
              <a:t>4</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z="1400" b="1" baseline="0" dirty="0"/>
              <a:t>This makes it especially difficult to investigate emotions among preverbal infants.</a:t>
            </a:r>
          </a:p>
          <a:p>
            <a:pPr eaLnBrk="1" hangingPunct="1"/>
            <a:r>
              <a:rPr lang="en-GB" sz="1400" b="1" baseline="0" dirty="0"/>
              <a:t> still we can see infants smile and laugh., and we can hear them cry</a:t>
            </a:r>
          </a:p>
          <a:p>
            <a:pPr eaLnBrk="1" hangingPunct="1"/>
            <a:endParaRPr lang="en-GB" sz="1400" b="1" baseline="0" dirty="0"/>
          </a:p>
          <a:p>
            <a:pPr eaLnBrk="1" hangingPunct="1"/>
            <a:r>
              <a:rPr lang="en-GB" sz="1400" b="1" baseline="0" dirty="0"/>
              <a:t>We can make inferences about what they are feeling.</a:t>
            </a:r>
            <a:endParaRPr lang="en-US" sz="1400" b="1" baseline="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b="1"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7428EB60-4262-4480-B836-9E22E759A7AD}" type="slidenum">
              <a:rPr lang="en-US"/>
              <a:pPr/>
              <a:t>7</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z="1400" b="1" baseline="0" dirty="0"/>
              <a:t>Watson 1914</a:t>
            </a:r>
          </a:p>
          <a:p>
            <a:pPr eaLnBrk="1" hangingPunct="1"/>
            <a:r>
              <a:rPr lang="en-GB" sz="1400" b="1" baseline="0" dirty="0"/>
              <a:t>Rage-  from movements restricted</a:t>
            </a:r>
          </a:p>
          <a:p>
            <a:pPr eaLnBrk="1" hangingPunct="1"/>
            <a:r>
              <a:rPr lang="en-GB" sz="1400" b="1" baseline="0" dirty="0"/>
              <a:t>Fear- loud noise of being dropped</a:t>
            </a:r>
          </a:p>
          <a:p>
            <a:pPr eaLnBrk="1" hangingPunct="1"/>
            <a:r>
              <a:rPr lang="en-GB" sz="1400" b="1" baseline="0" dirty="0"/>
              <a:t>Love- stroked or fondled etc</a:t>
            </a:r>
          </a:p>
          <a:p>
            <a:pPr eaLnBrk="1" hangingPunct="1"/>
            <a:endParaRPr lang="en-GB" sz="1400" b="1" baseline="0" dirty="0"/>
          </a:p>
          <a:p>
            <a:pPr eaLnBrk="1" hangingPunct="1"/>
            <a:r>
              <a:rPr lang="en-GB" sz="1400" b="1" baseline="0" dirty="0"/>
              <a:t>But it isn’t possible for us to know that the infants responses to these stimuli are in fact what we think of as rage fear or love.</a:t>
            </a:r>
          </a:p>
          <a:p>
            <a:pPr eaLnBrk="1" hangingPunct="1"/>
            <a:endParaRPr lang="en-US" b="1"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baseline="0" dirty="0"/>
              <a:t>They are generally believed to have a biological foundation</a:t>
            </a:r>
          </a:p>
          <a:p>
            <a:endParaRPr lang="en-GB" sz="1400" b="1" baseline="0" dirty="0"/>
          </a:p>
          <a:p>
            <a:r>
              <a:rPr lang="en-GB" sz="1400" b="1" baseline="0" dirty="0"/>
              <a:t>Happiness and surprise two of the ‘basic emotions’ that are shown universally by infants.</a:t>
            </a:r>
          </a:p>
          <a:p>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baseline="0" dirty="0"/>
              <a:t>Self-conscious emotions appear at the end of the second year - this little girl undoubtedly feels a sense of pride as she cares for her mothers hair. </a:t>
            </a:r>
          </a:p>
          <a:p>
            <a:endParaRPr lang="en-GB" sz="1400"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err="1"/>
              <a:t>Ericksons</a:t>
            </a:r>
            <a:r>
              <a:rPr lang="en-GB" sz="1400" b="1" dirty="0"/>
              <a:t> 8 stages or crises of personality development in which inner instincts interact with outer cultural and social – thus shaping the personality.</a:t>
            </a:r>
          </a:p>
        </p:txBody>
      </p:sp>
      <p:sp>
        <p:nvSpPr>
          <p:cNvPr id="4" name="Slide Number Placeholder 3"/>
          <p:cNvSpPr>
            <a:spLocks noGrp="1"/>
          </p:cNvSpPr>
          <p:nvPr>
            <p:ph type="sldNum" sz="quarter" idx="10"/>
          </p:nvPr>
        </p:nvSpPr>
        <p:spPr/>
        <p:txBody>
          <a:bodyPr/>
          <a:lstStyle/>
          <a:p>
            <a:fld id="{71852081-B7C3-4BE2-A09E-ADEA8903154F}"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A43AE66F-68D7-4B98-8C66-707508DEFE6F}" type="slidenum">
              <a:rPr lang="en-US"/>
              <a:pPr/>
              <a:t>13</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b="1" dirty="0"/>
              <a:t>Who does the </a:t>
            </a:r>
            <a:r>
              <a:rPr lang="en-GB" b="1" dirty="0" err="1"/>
              <a:t>infnat</a:t>
            </a:r>
            <a:r>
              <a:rPr lang="en-GB" b="1" dirty="0"/>
              <a:t> need to trust?</a:t>
            </a:r>
          </a:p>
          <a:p>
            <a:pPr eaLnBrk="1" hangingPunct="1"/>
            <a:r>
              <a:rPr lang="en-GB" b="1" dirty="0"/>
              <a:t>Him/herself, other people, and the </a:t>
            </a:r>
            <a:r>
              <a:rPr lang="en-GB" b="1" dirty="0" err="1"/>
              <a:t>immeidate</a:t>
            </a:r>
            <a:r>
              <a:rPr lang="en-GB" b="1" dirty="0"/>
              <a:t> environment</a:t>
            </a:r>
          </a:p>
          <a:p>
            <a:pPr eaLnBrk="1" hangingPunct="1"/>
            <a:r>
              <a:rPr lang="en-GB" b="1" dirty="0"/>
              <a:t>Young infants are lacking this basic sense of trust, they are not capable to develop socially</a:t>
            </a:r>
          </a:p>
          <a:p>
            <a:pPr eaLnBrk="1" hangingPunct="1"/>
            <a:endParaRPr lang="en-US" b="1"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a:t>Erikson expanded upon </a:t>
            </a:r>
            <a:r>
              <a:rPr lang="en-GB" sz="1400" b="1" dirty="0" err="1"/>
              <a:t>Freuds</a:t>
            </a:r>
            <a:r>
              <a:rPr lang="en-GB" sz="1400" b="1" dirty="0"/>
              <a:t> theories.</a:t>
            </a:r>
            <a:r>
              <a:rPr lang="en-GB" sz="1400" b="1" baseline="0" dirty="0"/>
              <a:t> He was a neo Freudian and unlike Freud Erikson pointed out that normal development must be understood in relation to each cultures life situation</a:t>
            </a:r>
            <a:r>
              <a:rPr lang="en-GB" b="1" baseline="0" dirty="0"/>
              <a:t>. </a:t>
            </a:r>
            <a:r>
              <a:rPr lang="en-GB" b="1" dirty="0"/>
              <a:t> </a:t>
            </a:r>
          </a:p>
          <a:p>
            <a:endParaRPr lang="en-GB"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15</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kern="1200" baseline="0" dirty="0">
                <a:solidFill>
                  <a:schemeClr val="tx1"/>
                </a:solidFill>
                <a:latin typeface="+mn-lt"/>
                <a:ea typeface="+mn-ea"/>
                <a:cs typeface="+mn-cs"/>
              </a:rPr>
              <a:t>Despite its extensive contributions, the psychoanalytic perspective is no longer in the mainstream of human development</a:t>
            </a:r>
          </a:p>
          <a:p>
            <a:r>
              <a:rPr lang="en-GB" sz="1400" b="1" kern="1200" baseline="0" dirty="0">
                <a:solidFill>
                  <a:schemeClr val="tx1"/>
                </a:solidFill>
                <a:latin typeface="+mn-lt"/>
                <a:ea typeface="+mn-ea"/>
                <a:cs typeface="+mn-cs"/>
              </a:rPr>
              <a:t>research. Psychoanalytic theorists may have become isolated from the rest of the field because they were so strongly</a:t>
            </a:r>
          </a:p>
          <a:p>
            <a:r>
              <a:rPr lang="en-GB" sz="1400" b="1" kern="1200" baseline="0" dirty="0">
                <a:solidFill>
                  <a:schemeClr val="tx1"/>
                </a:solidFill>
                <a:latin typeface="+mn-lt"/>
                <a:ea typeface="+mn-ea"/>
                <a:cs typeface="+mn-cs"/>
              </a:rPr>
              <a:t>committed to the clinical approach that they failed to consider other methods. (Berk,)</a:t>
            </a:r>
            <a:endParaRPr lang="en-GB" sz="1400" b="1"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18</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a:t>For example,</a:t>
            </a:r>
            <a:r>
              <a:rPr lang="en-GB" sz="1400" b="1" baseline="0" dirty="0"/>
              <a:t> if you reminded yourself that an anxiety provoking event would be over soon or decided not to see a horror movie you are engaging in emotional self regulation,</a:t>
            </a:r>
          </a:p>
          <a:p>
            <a:endParaRPr lang="en-GB" sz="1400" b="1" baseline="0" dirty="0"/>
          </a:p>
          <a:p>
            <a:r>
              <a:rPr lang="en-GB" sz="1400" b="1" baseline="0" dirty="0"/>
              <a:t>Shoulder rocking, and mother ease.</a:t>
            </a:r>
            <a:endParaRPr lang="en-GB" sz="1400"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19</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3-4-</a:t>
            </a:r>
            <a:r>
              <a:rPr lang="en-GB" b="1" baseline="0" dirty="0"/>
              <a:t> covering ears  to block out sight or a sound</a:t>
            </a:r>
          </a:p>
          <a:p>
            <a:endParaRPr lang="en-GB" b="1" baseline="0" dirty="0"/>
          </a:p>
          <a:p>
            <a:r>
              <a:rPr lang="en-GB" b="1" baseline="0" dirty="0"/>
              <a:t>Middle childhood- manage negative emotions that threaten self worth. </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20</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Think of a situation?</a:t>
            </a:r>
            <a:r>
              <a:rPr lang="en-GB" b="1" baseline="0" dirty="0"/>
              <a:t> E.g. funeral </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21</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Cultural specific</a:t>
            </a:r>
          </a:p>
          <a:p>
            <a:endParaRPr lang="en-GB" b="1" dirty="0"/>
          </a:p>
          <a:p>
            <a:r>
              <a:rPr lang="en-GB" b="1" dirty="0"/>
              <a:t>Talk about </a:t>
            </a:r>
            <a:r>
              <a:rPr lang="en-GB" b="1" dirty="0" err="1"/>
              <a:t>Goleman</a:t>
            </a:r>
            <a:r>
              <a:rPr lang="en-GB" b="1" dirty="0"/>
              <a:t>  1996 Emotional </a:t>
            </a:r>
            <a:r>
              <a:rPr lang="en-GB" b="1" dirty="0" err="1"/>
              <a:t>intelliigence</a:t>
            </a:r>
            <a:r>
              <a:rPr lang="en-GB" b="1" dirty="0"/>
              <a:t> - </a:t>
            </a:r>
            <a:r>
              <a:rPr lang="en-GB" sz="1200" b="1" kern="1200" dirty="0">
                <a:solidFill>
                  <a:schemeClr val="tx1"/>
                </a:solidFill>
                <a:latin typeface="+mn-lt"/>
                <a:ea typeface="+mn-ea"/>
                <a:cs typeface="+mn-cs"/>
              </a:rPr>
              <a:t>The public were made more aware of the concept of EL when </a:t>
            </a:r>
            <a:r>
              <a:rPr lang="en-GB" sz="1200" b="1" kern="1200" dirty="0" err="1">
                <a:solidFill>
                  <a:schemeClr val="tx1"/>
                </a:solidFill>
                <a:latin typeface="+mn-lt"/>
                <a:ea typeface="+mn-ea"/>
                <a:cs typeface="+mn-cs"/>
              </a:rPr>
              <a:t>Goleman</a:t>
            </a:r>
            <a:r>
              <a:rPr lang="en-GB" sz="1200" b="1" kern="1200" dirty="0">
                <a:solidFill>
                  <a:schemeClr val="tx1"/>
                </a:solidFill>
                <a:latin typeface="+mn-lt"/>
                <a:ea typeface="+mn-ea"/>
                <a:cs typeface="+mn-cs"/>
              </a:rPr>
              <a:t> (1995) published a best selling book called Emotional Intelligence</a:t>
            </a:r>
            <a:endParaRPr lang="en-GB" b="1" dirty="0"/>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Emotional expressiveness is intimately tied to their ability to interpret the emotional cues of others.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sz="1200" b="1" kern="1200" dirty="0">
                <a:solidFill>
                  <a:schemeClr val="tx1"/>
                </a:solidFill>
                <a:latin typeface="+mn-lt"/>
                <a:ea typeface="+mn-ea"/>
                <a:cs typeface="+mn-cs"/>
              </a:rPr>
              <a:t>emotional literacy is a significant factor in developing the ‘whole child’.</a:t>
            </a:r>
          </a:p>
          <a:p>
            <a:r>
              <a:rPr lang="en-GB" sz="1200" b="1" kern="1200" dirty="0">
                <a:solidFill>
                  <a:schemeClr val="tx1"/>
                </a:solidFill>
                <a:latin typeface="+mn-lt"/>
                <a:ea typeface="+mn-ea"/>
                <a:cs typeface="+mn-cs"/>
              </a:rPr>
              <a:t>As a result of this recognition, ‘Emotional Literacy’ has become a buzzword in the current educational climate. The fundamental principles of the concept underpin many of the Government initiatives and projects that are intended to promote ‘inclusion’ and ‘excellence for all’ (</a:t>
            </a:r>
            <a:r>
              <a:rPr lang="en-GB" sz="1200" b="1" kern="1200" dirty="0" err="1">
                <a:solidFill>
                  <a:schemeClr val="tx1"/>
                </a:solidFill>
                <a:latin typeface="+mn-lt"/>
                <a:ea typeface="+mn-ea"/>
                <a:cs typeface="+mn-cs"/>
              </a:rPr>
              <a:t>DfES</a:t>
            </a:r>
            <a:r>
              <a:rPr lang="en-GB" sz="1200" b="1" kern="1200" dirty="0">
                <a:solidFill>
                  <a:schemeClr val="tx1"/>
                </a:solidFill>
                <a:latin typeface="+mn-lt"/>
                <a:ea typeface="+mn-ea"/>
                <a:cs typeface="+mn-cs"/>
              </a:rPr>
              <a:t>, 2005, 2007).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23</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dirty="0"/>
          </a:p>
          <a:p>
            <a:r>
              <a:rPr lang="en-GB" b="1" dirty="0" err="1"/>
              <a:t>Monotropy</a:t>
            </a:r>
            <a:r>
              <a:rPr lang="en-GB" b="1" dirty="0"/>
              <a:t> – attachment to one person</a:t>
            </a:r>
          </a:p>
        </p:txBody>
      </p:sp>
      <p:sp>
        <p:nvSpPr>
          <p:cNvPr id="4" name="Slide Number Placeholder 3"/>
          <p:cNvSpPr>
            <a:spLocks noGrp="1"/>
          </p:cNvSpPr>
          <p:nvPr>
            <p:ph type="sldNum" sz="quarter" idx="10"/>
          </p:nvPr>
        </p:nvSpPr>
        <p:spPr/>
        <p:txBody>
          <a:bodyPr/>
          <a:lstStyle/>
          <a:p>
            <a:fld id="{71852081-B7C3-4BE2-A09E-ADEA8903154F}"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990541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634583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06493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32562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424564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010867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75416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8441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917807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779069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61924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080439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75405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943092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489839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02/03/2021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48235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24B3FE9-FE27-49F6-B0F2-3222D5A320FD}" type="slidenum">
              <a:rPr lang="en-US"/>
              <a:pPr>
                <a:defRPr/>
              </a:pPr>
              <a:t>‹#›</a:t>
            </a:fld>
            <a:endParaRPr lang="en-US"/>
          </a:p>
        </p:txBody>
      </p:sp>
    </p:spTree>
    <p:extLst>
      <p:ext uri="{BB962C8B-B14F-4D97-AF65-F5344CB8AC3E}">
        <p14:creationId xmlns:p14="http://schemas.microsoft.com/office/powerpoint/2010/main" val="211502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D67AB5C7-4D73-40CB-9732-508E7BC6011D}" type="datetimeFigureOut">
              <a:rPr lang="en-GB" smtClean="0"/>
              <a:pPr/>
              <a:t>02/03/2021</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460219BA-6368-4231-B588-77476E1E049F}" type="slidenum">
              <a:rPr lang="en-GB" smtClean="0"/>
              <a:pPr/>
              <a:t>‹#›</a:t>
            </a:fld>
            <a:endParaRPr lang="en-GB"/>
          </a:p>
        </p:txBody>
      </p:sp>
    </p:spTree>
    <p:extLst>
      <p:ext uri="{BB962C8B-B14F-4D97-AF65-F5344CB8AC3E}">
        <p14:creationId xmlns:p14="http://schemas.microsoft.com/office/powerpoint/2010/main" val="36972584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mhG-twzaE_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bing.com/videos/search?q=Social+Referencing+in+Children&amp;&amp;view=detail&amp;mid=B95D9D96269773FFFB7EB95D9D96269773FFFB7E&amp;&amp;FORM=VRDGAR&amp;ru=%2Fvideos%2Fsearch%3Fq%3DSocial%2BReferencing%2Bin%2BChildren%26FORM%3DVRIBQP"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youtube.com/watch?v=g0LFewt4Zk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video.google.com/videoplay?docid=-3634664472704568591" TargetMode="External"/><Relationship Id="rId2" Type="http://schemas.openxmlformats.org/officeDocument/2006/relationships/hyperlink" Target="https://www.youtube.com/watch?v=QTsewNrHUHU"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libdoc.who.int/php/WHO_PHP_14_(part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Emotional Development</a:t>
            </a:r>
          </a:p>
        </p:txBody>
      </p:sp>
      <p:sp>
        <p:nvSpPr>
          <p:cNvPr id="3" name="Subtitle 2"/>
          <p:cNvSpPr>
            <a:spLocks noGrp="1"/>
          </p:cNvSpPr>
          <p:nvPr>
            <p:ph type="subTitle" idx="1"/>
          </p:nvPr>
        </p:nvSpPr>
        <p:spPr/>
        <p:txBody>
          <a:bodyPr/>
          <a:lstStyle/>
          <a:p>
            <a:r>
              <a:rPr lang="en-GB" dirty="0"/>
              <a:t>ECES4008 Session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Session Objectives</a:t>
            </a:r>
          </a:p>
        </p:txBody>
      </p:sp>
      <p:sp>
        <p:nvSpPr>
          <p:cNvPr id="2" name="Content Placeholder 1"/>
          <p:cNvSpPr>
            <a:spLocks noGrp="1"/>
          </p:cNvSpPr>
          <p:nvPr>
            <p:ph idx="1"/>
          </p:nvPr>
        </p:nvSpPr>
        <p:spPr/>
        <p:txBody>
          <a:bodyPr>
            <a:normAutofit/>
          </a:bodyPr>
          <a:lstStyle/>
          <a:p>
            <a:r>
              <a:rPr lang="en-GB" sz="3200" dirty="0"/>
              <a:t>To examine stages and theories relating to emotional and social development</a:t>
            </a:r>
          </a:p>
          <a:p>
            <a:endParaRPr lang="en-GB" sz="3200" dirty="0"/>
          </a:p>
          <a:p>
            <a:r>
              <a:rPr lang="en-GB" sz="3200" dirty="0"/>
              <a:t>To explore attachment and attachment theories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AE6E-0769-4A4C-A814-295318B1A7F5}"/>
              </a:ext>
            </a:extLst>
          </p:cNvPr>
          <p:cNvSpPr>
            <a:spLocks noGrp="1"/>
          </p:cNvSpPr>
          <p:nvPr>
            <p:ph type="title"/>
          </p:nvPr>
        </p:nvSpPr>
        <p:spPr/>
        <p:txBody>
          <a:bodyPr/>
          <a:lstStyle/>
          <a:p>
            <a:r>
              <a:rPr lang="en-GB" dirty="0"/>
              <a:t>What do I know about these topics?</a:t>
            </a:r>
          </a:p>
        </p:txBody>
      </p:sp>
      <p:sp>
        <p:nvSpPr>
          <p:cNvPr id="3" name="Content Placeholder 2">
            <a:extLst>
              <a:ext uri="{FF2B5EF4-FFF2-40B4-BE49-F238E27FC236}">
                <a16:creationId xmlns:a16="http://schemas.microsoft.com/office/drawing/2014/main" id="{C29EBEE0-8E82-4AB2-B156-EDFBDFC58CC9}"/>
              </a:ext>
            </a:extLst>
          </p:cNvPr>
          <p:cNvSpPr>
            <a:spLocks noGrp="1"/>
          </p:cNvSpPr>
          <p:nvPr>
            <p:ph idx="1"/>
          </p:nvPr>
        </p:nvSpPr>
        <p:spPr/>
        <p:txBody>
          <a:bodyPr/>
          <a:lstStyle/>
          <a:p>
            <a:r>
              <a:rPr lang="en-GB" dirty="0"/>
              <a:t>What do you understand by the terms social and emotional development?</a:t>
            </a:r>
          </a:p>
          <a:p>
            <a:r>
              <a:rPr lang="en-GB" dirty="0"/>
              <a:t>Consider existing knowledge and what else you would like to know.</a:t>
            </a:r>
          </a:p>
          <a:p>
            <a:r>
              <a:rPr lang="en-GB" dirty="0"/>
              <a:t>Share your thoughts</a:t>
            </a:r>
          </a:p>
          <a:p>
            <a:endParaRPr lang="en-GB" dirty="0"/>
          </a:p>
        </p:txBody>
      </p:sp>
    </p:spTree>
    <p:extLst>
      <p:ext uri="{BB962C8B-B14F-4D97-AF65-F5344CB8AC3E}">
        <p14:creationId xmlns:p14="http://schemas.microsoft.com/office/powerpoint/2010/main" val="2112089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dirty="0"/>
              <a:t>Emotions</a:t>
            </a:r>
            <a:endParaRPr lang="en-US" dirty="0"/>
          </a:p>
        </p:txBody>
      </p:sp>
      <p:sp>
        <p:nvSpPr>
          <p:cNvPr id="5123" name="Rectangle 3"/>
          <p:cNvSpPr>
            <a:spLocks noGrp="1" noChangeArrowheads="1"/>
          </p:cNvSpPr>
          <p:nvPr>
            <p:ph idx="1"/>
          </p:nvPr>
        </p:nvSpPr>
        <p:spPr/>
        <p:txBody>
          <a:bodyPr>
            <a:normAutofit fontScale="92500" lnSpcReduction="20000"/>
          </a:bodyPr>
          <a:lstStyle/>
          <a:p>
            <a:pPr eaLnBrk="1" hangingPunct="1">
              <a:buFontTx/>
              <a:buNone/>
            </a:pPr>
            <a:r>
              <a:rPr lang="en-GB" sz="2400" dirty="0"/>
              <a:t>More than physical mechanisms that tell others how we are feeling</a:t>
            </a:r>
          </a:p>
          <a:p>
            <a:pPr eaLnBrk="1" hangingPunct="1">
              <a:buFontTx/>
              <a:buNone/>
            </a:pPr>
            <a:r>
              <a:rPr lang="en-GB" sz="2400" dirty="0"/>
              <a:t>They are behaviours which direct our thinking and actions.</a:t>
            </a:r>
          </a:p>
          <a:p>
            <a:pPr eaLnBrk="1" hangingPunct="1">
              <a:buFontTx/>
              <a:buNone/>
            </a:pPr>
            <a:r>
              <a:rPr lang="en-GB" sz="2400" dirty="0"/>
              <a:t>Three components:</a:t>
            </a:r>
          </a:p>
          <a:p>
            <a:r>
              <a:rPr lang="en-GB" sz="2400" dirty="0"/>
              <a:t>Physical</a:t>
            </a:r>
          </a:p>
          <a:p>
            <a:r>
              <a:rPr lang="en-GB" sz="2400" dirty="0"/>
              <a:t>Subjective</a:t>
            </a:r>
          </a:p>
          <a:p>
            <a:r>
              <a:rPr lang="en-GB" sz="2400" dirty="0"/>
              <a:t>Expressive</a:t>
            </a:r>
          </a:p>
          <a:p>
            <a:pPr eaLnBrk="1" hangingPunct="1">
              <a:buFontTx/>
              <a:buNone/>
            </a:pPr>
            <a:endParaRPr lang="en-GB" sz="2400" dirty="0"/>
          </a:p>
          <a:p>
            <a:pPr eaLnBrk="1" hangingPunct="1">
              <a:buFontTx/>
              <a:buNone/>
            </a:pPr>
            <a:r>
              <a:rPr lang="en-GB" dirty="0"/>
              <a:t> (Doherty and Hughes, 2009)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79592-F468-4BF7-9680-39BCCBE5B199}"/>
              </a:ext>
            </a:extLst>
          </p:cNvPr>
          <p:cNvSpPr>
            <a:spLocks noGrp="1"/>
          </p:cNvSpPr>
          <p:nvPr>
            <p:ph type="title"/>
          </p:nvPr>
        </p:nvSpPr>
        <p:spPr/>
        <p:txBody>
          <a:bodyPr/>
          <a:lstStyle/>
          <a:p>
            <a:r>
              <a:rPr lang="en-GB" dirty="0"/>
              <a:t>Emotional Development</a:t>
            </a:r>
          </a:p>
        </p:txBody>
      </p:sp>
      <p:sp>
        <p:nvSpPr>
          <p:cNvPr id="3" name="Content Placeholder 2">
            <a:extLst>
              <a:ext uri="{FF2B5EF4-FFF2-40B4-BE49-F238E27FC236}">
                <a16:creationId xmlns:a16="http://schemas.microsoft.com/office/drawing/2014/main" id="{E7C250B2-30CA-4A39-A822-144736272158}"/>
              </a:ext>
            </a:extLst>
          </p:cNvPr>
          <p:cNvSpPr>
            <a:spLocks noGrp="1"/>
          </p:cNvSpPr>
          <p:nvPr>
            <p:ph idx="1"/>
          </p:nvPr>
        </p:nvSpPr>
        <p:spPr/>
        <p:txBody>
          <a:bodyPr/>
          <a:lstStyle/>
          <a:p>
            <a:r>
              <a:rPr lang="en-US" i="1" dirty="0"/>
              <a:t>Emotional Development is the process of learning to recognize and express one’s feelings and to establish one’s identity as a unique person</a:t>
            </a:r>
          </a:p>
          <a:p>
            <a:pPr>
              <a:defRPr/>
            </a:pPr>
            <a:r>
              <a:rPr lang="en-US" altLang="en-US" i="1" dirty="0"/>
              <a:t>Healthy emotional development leads to a person that can handle stress, shows empathy towards others, and has self-confidence.</a:t>
            </a:r>
          </a:p>
          <a:p>
            <a:pPr>
              <a:buFont typeface="Arial" panose="020B0604020202020204" pitchFamily="34" charset="0"/>
              <a:buChar char="•"/>
              <a:defRPr/>
            </a:pPr>
            <a:r>
              <a:rPr lang="en-US" sz="1200" dirty="0"/>
              <a:t>(Greenway, 2014)</a:t>
            </a:r>
          </a:p>
          <a:p>
            <a:endParaRPr lang="en-US" i="1" dirty="0"/>
          </a:p>
          <a:p>
            <a:endParaRPr lang="en-GB" dirty="0"/>
          </a:p>
        </p:txBody>
      </p:sp>
    </p:spTree>
    <p:extLst>
      <p:ext uri="{BB962C8B-B14F-4D97-AF65-F5344CB8AC3E}">
        <p14:creationId xmlns:p14="http://schemas.microsoft.com/office/powerpoint/2010/main" val="1631504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Expressing Emotions…</a:t>
            </a:r>
          </a:p>
        </p:txBody>
      </p:sp>
      <p:sp>
        <p:nvSpPr>
          <p:cNvPr id="2" name="Content Placeholder 1"/>
          <p:cNvSpPr>
            <a:spLocks noGrp="1"/>
          </p:cNvSpPr>
          <p:nvPr>
            <p:ph idx="1"/>
          </p:nvPr>
        </p:nvSpPr>
        <p:spPr/>
        <p:txBody>
          <a:bodyPr>
            <a:normAutofit/>
          </a:bodyPr>
          <a:lstStyle/>
          <a:p>
            <a:r>
              <a:rPr lang="en-GB" dirty="0"/>
              <a:t>Could be argued that emotions are a combination of biology and environment (Nature and Nurture)</a:t>
            </a:r>
          </a:p>
          <a:p>
            <a:r>
              <a:rPr lang="en-GB" dirty="0"/>
              <a:t>Long evolutionary history in which emotional behaviours have become gradually adapted to surroundings and circumstances. </a:t>
            </a:r>
          </a:p>
          <a:p>
            <a:endParaRPr lang="en-GB" dirty="0"/>
          </a:p>
          <a:p>
            <a:r>
              <a:rPr lang="en-GB" sz="2400" b="1" baseline="0" dirty="0"/>
              <a:t>Think about different cultural displays of emotion e.g. around the notion of death.</a:t>
            </a:r>
          </a:p>
          <a:p>
            <a:r>
              <a:rPr lang="en-GB" sz="2400" b="1" dirty="0"/>
              <a:t>Discuss</a:t>
            </a:r>
            <a:endParaRPr lang="en-GB" sz="2400" b="1" baseline="0" dirty="0"/>
          </a:p>
          <a:p>
            <a:pPr marL="0" indent="0">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dirty="0"/>
              <a:t>Theories of emotional development</a:t>
            </a:r>
          </a:p>
        </p:txBody>
      </p:sp>
      <p:sp>
        <p:nvSpPr>
          <p:cNvPr id="8195" name="Rectangle 3"/>
          <p:cNvSpPr>
            <a:spLocks noGrp="1" noChangeArrowheads="1"/>
          </p:cNvSpPr>
          <p:nvPr>
            <p:ph idx="1"/>
          </p:nvPr>
        </p:nvSpPr>
        <p:spPr/>
        <p:txBody>
          <a:bodyPr>
            <a:normAutofit fontScale="85000" lnSpcReduction="10000"/>
          </a:bodyPr>
          <a:lstStyle/>
          <a:p>
            <a:r>
              <a:rPr lang="en-US" sz="2800" dirty="0" err="1"/>
              <a:t>Sroufe</a:t>
            </a:r>
            <a:r>
              <a:rPr lang="en-US" sz="2800" dirty="0"/>
              <a:t> (1996, cited in Doherty and Hughes, 2009) linked emotional development to children’s developing understanding of the world.</a:t>
            </a:r>
          </a:p>
          <a:p>
            <a:r>
              <a:rPr lang="en-GB" sz="2800" dirty="0"/>
              <a:t>Universal (Ekman &amp; Friesen, 1972,cited in Doherty and Hughes, 2009). Cross cultural evidence reveals that people around the world associate photographs  of different facial gestures with emotions in the same way</a:t>
            </a:r>
          </a:p>
          <a:p>
            <a:pPr>
              <a:buNone/>
            </a:pPr>
            <a:endParaRPr lang="en-GB" sz="2800" dirty="0"/>
          </a:p>
          <a:p>
            <a:pPr eaLnBrk="1" hangingPunct="1">
              <a:buFontTx/>
              <a:buNone/>
            </a:pPr>
            <a:endParaRPr 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Maximally Discriminative Facial Movement System </a:t>
            </a:r>
          </a:p>
        </p:txBody>
      </p:sp>
      <p:sp>
        <p:nvSpPr>
          <p:cNvPr id="2" name="Content Placeholder 1"/>
          <p:cNvSpPr>
            <a:spLocks noGrp="1"/>
          </p:cNvSpPr>
          <p:nvPr>
            <p:ph idx="1"/>
          </p:nvPr>
        </p:nvSpPr>
        <p:spPr/>
        <p:txBody>
          <a:bodyPr/>
          <a:lstStyle/>
          <a:p>
            <a:r>
              <a:rPr lang="en-GB" dirty="0"/>
              <a:t>Izard (1979, cited in Doherty and Hughes, 2009)</a:t>
            </a:r>
          </a:p>
          <a:p>
            <a:r>
              <a:rPr lang="en-GB" dirty="0"/>
              <a:t>The MAX system is widely used method for classifying infants emotional expressions. </a:t>
            </a:r>
          </a:p>
          <a:p>
            <a:r>
              <a:rPr lang="en-GB" dirty="0"/>
              <a:t>This system identifies facial movements in children between 2 and 7 months and matches these to basic feelings.</a:t>
            </a:r>
          </a:p>
          <a:p>
            <a:endParaRPr lang="en-GB" dirty="0"/>
          </a:p>
          <a:p>
            <a:endParaRPr lang="en-GB" dirty="0"/>
          </a:p>
          <a:p>
            <a:r>
              <a:rPr lang="en-GB" dirty="0"/>
              <a:t>What are the basic emotions?</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6 basic emotions….</a:t>
            </a:r>
          </a:p>
        </p:txBody>
      </p:sp>
      <p:sp>
        <p:nvSpPr>
          <p:cNvPr id="2" name="Content Placeholder 1"/>
          <p:cNvSpPr>
            <a:spLocks noGrp="1"/>
          </p:cNvSpPr>
          <p:nvPr>
            <p:ph idx="1"/>
          </p:nvPr>
        </p:nvSpPr>
        <p:spPr/>
        <p:txBody>
          <a:bodyPr>
            <a:normAutofit fontScale="92500" lnSpcReduction="10000"/>
          </a:bodyPr>
          <a:lstStyle/>
          <a:p>
            <a:r>
              <a:rPr lang="en-GB" dirty="0"/>
              <a:t>Happiness </a:t>
            </a:r>
          </a:p>
          <a:p>
            <a:r>
              <a:rPr lang="en-GB" dirty="0"/>
              <a:t>Sadness </a:t>
            </a:r>
          </a:p>
          <a:p>
            <a:r>
              <a:rPr lang="en-GB" dirty="0"/>
              <a:t>Anger </a:t>
            </a:r>
          </a:p>
          <a:p>
            <a:r>
              <a:rPr lang="en-GB" dirty="0"/>
              <a:t>Disgust </a:t>
            </a:r>
          </a:p>
          <a:p>
            <a:r>
              <a:rPr lang="en-GB" dirty="0"/>
              <a:t>Surprise </a:t>
            </a:r>
          </a:p>
          <a:p>
            <a:r>
              <a:rPr lang="en-GB" dirty="0"/>
              <a:t>Fear </a:t>
            </a:r>
          </a:p>
          <a:p>
            <a:endParaRPr lang="en-GB" dirty="0"/>
          </a:p>
          <a:p>
            <a:r>
              <a:rPr lang="en-GB" dirty="0"/>
              <a:t>They are generally believed to have a biological foundation</a:t>
            </a:r>
          </a:p>
          <a:p>
            <a:r>
              <a:rPr lang="en-GB" dirty="0"/>
              <a:t>Happiness and surprise two of the ‘basic emotions’ that are shown universally by infants.</a:t>
            </a:r>
          </a:p>
        </p:txBody>
      </p:sp>
      <p:sp>
        <p:nvSpPr>
          <p:cNvPr id="32770" name="AutoShape 2" descr="data:image/jpg;base64,/9j/4AAQSkZJRgABAQAAAQABAAD/2wCEAAkGBhAPDxAPDw8ODw0PEBUQEQ8UEA8PEBAPFRAVFRQQFBQYHCYfFxkjGRIUHy8gIycqLC0sFh4xQTAqNSYrLCkBCQoKDAwMDw8NFSkYFBgpKSkpKSkpKSkpKSkpKSkpKSkpKSkpKSkpKSkpKSkpKSkpKSkpKSkpKSkpKSkpKSkpKf/AABEIAP8AxQMBIgACEQEDEQH/xAAcAAEAAgIDAQAAAAAAAAAAAAAAAQUEBwIGCAP/xABCEAACAQIDBAcEBwUHBQAAAAAAAQIDEQQSIQUGMUETIjVRYXF0B4GRswgyQqGxtMEUI5LR8BhSU1RyouEVQ2KC8f/EABYBAQEBAAAAAAAAAAAAAAAAAAABAv/EABURAQEAAAAAAAAAAAAAAAAAAAAB/9oADAMBAAIRAxEAPwDeIAAAAAAAAAAAAACCQAAAAAAAAAAAAAAAAAAAAAAAQ2BIIzDMBIIzDMBIIzDMBIIzDMBIIzIZkBIIzIZkBIIzDMgJAAAAAAAAAAAAADVv0hZW2bhvWx/L1jaRqz6Q/ZuG9dH8vWA8/ubGY4MlFHIBAom5wzEl1utu1LH1pQUlCFOGecn52UV4tv7mBTRhJ8E35K5EI9ZJ99jZDwdDDwVDoI5GrObWarLx8eBxo7o0knUhJXn1YTyu0JPk4v6r5Lz4Aa5nQmk5OElC/HK8vxPkzv1PBYijLonOU4OSzUJpSjL/AMle9+fCz8+B1TeLD0oYmoqOZU275Hxg+cL87O691uRKKu5yTIsEQGyFIm5xZR7F3T7PwPo6HyIFsVO6XZ2B9HQ+RAtiAAAAAAAAAQSABqz6Q/ZmG9dH8vWNpmrPpD9mYb10fy9cDz7ci4aAEkohGbsrZNXFVFSowzSfO6jGK5ylJ6JFGNSpSnJRhGUpN2UUnJt9yS4nf9zthV6HSUqkeixVenKVKD+upKLUcy+zxej7jtu7O69HB0cuHUamJkrTxjjz5xp31Ufx59xFbYLjU6ZdJ0qd89pvNya4d2hR0jaEJ3XSytLKrRvx0d0/G6l95d7t70YZR/Z8k4xnJKbburvquWnDk/NIzdvbF6frzg2/70bZ1drinpLlroUf/QnCSlJTlG/ODi797ab/AAAyt5auKrdJGFJV6cXUStFOpTjo4NNatJx8dPI1pUTbee+bXje+ZPg7+ZuHZydOScX1uNm2k35Mytu7lYfadLpIw6DG8M6SUZS5KVuXHx8wNG2JUNG+7+dv1RYbX2XUw9adOrFwqRbzR7tePk+JXt8fHT77/oZHBsE2IaA9i7o9nYH0dD5EC2KndHs7A+jofIgWwAAAAAAAAAAADVn0h+zMN66P5eubTNWfSH7Mw3ro/l64HnwkIFHKnTcmoxTcpNJJattuySN17geziVGKlW0qPWevPjkXgtPM197M8Cqm0aUmsyoqVaz4Z0rQ/wB0ov3HorCxcEkBxlgY042S4eb/ABKLG1asm1BpLvtfQvMfWbKpRKMKOznJ3nUb8kl95kLARS0X6tmXCJ9HECsWAgnrFW8kWFLZUMlo81ay6115HyqFnsXEKzjzA1j7U9jNU4upHpJ0rKNa1pODd+ilprwsn3vubNM1PA9c7x7Gp4vDzpTV7rNHvzLhb8PeeVdsYHoa06b1UXLK+DspNNfFP+mSitFjmonFkHsLdLs7A+jofIgWxU7pdnYH0dD5EC2AAAAAAAAAAAAas+kP2bhvXR/L1zaZqz6RHZmG9dH8vXA8+ghHKlTlOSjFOUpNRSWrcm7JLxuUbN9jez05Vav2nKNNeCXWf32+BuurLKr2vZcDXPsw3fr4GX7PiIxVR3qpRnGokrJPrR0vfT3Hct4JVpRcaUZSfO3cUVW0tu1HJqMoRV/efPC7TlLSVvPvOl7X2ViIScq2fpW3kpJwasoZlG7dlJ8F5PwLbZtKcKUZWalJyVtFmUVFttJuKacrXWjtLuQHdKVRtCribcUY+yZ5oJvikYm2saqcXJ8Eu+y043fJAZLxsXwkr93AztmRkmpcjXUN5qcp2lBZb6yjJ6eaaTO97s49PqJ5oSV0+aYF3jMa4K/L8Dz/AO1TZXR46dRWUK37zTk5fWXx195vPbb6rj3r77mv/aHicJkSnOkq8abXG7l7rPVeKA0ncjkfbGVVOpOSjGKk7qMU1FeCR8TI9hbpdn4H0dD5EC2KndLs7A+jofIgWwAAAAAAAAAgkADVn0h+zMN66P5eubTNWfSH7Mw3ro/l64HnsuN0Lf8AUMHfRftEPjm0++xTnOlNxkpRbjKLTTWjTTumveB6D9nkNFOUrzam1DnBdLlbv3NwO64uslF2tc6F7PKrqxp4m6tUotSjwtUdW8reGdVfK8e87tUnG3eaFNX2SqrzTy273f8ApmTh9l0U4wu3KWivwSWvDgialZt+BgbUqYjrRw7jGpOllhUaUujnmu7xfGLVvgBmYqPRt5F1Vo+ZT7XwSxFJxu1zTXJ6a258OBFaeOpUYNU8PVqJx6bryhFw+1OCtx8PxMqnUTWmkXqk9GkwOo0N2JJVItTnmjKMJSm5pOc1NyvLXRrSPi+87RsDZlTDuCcWo20lyOTTvo7+Be7Pq/u8rd7agVW/u1/2ek5r6ygmlpfjx93E897f2q8RXlU5Semrk2vFvX4m9N7alGpV/e4aniciULVI5oJuN2ku/XiviaL3jwtOljcTSpK1KnXnGCvfLFTay3524e4lFYiGc7EciD2Bul2dgfR0PkQLYqd0uz8D6Oh8iBbAAAAAAAAAACAJNWfSH7Mw3rY/l6xtM1b9Ibs3Detj+XrAefESiDJwOzqteap0KVSrUfCEIynLzsuC8QNkexzeucaj2dJXp1HOtTlfWElT60bc01G/nfvNoV6/I1fuL7OsZhsTRxmIlSw8aTb6Jy6SpOLi4uLUdI6SfP3GzcVTKJw+pV7Z27TweetVaS+rG93r4JatlxhYaXNVe0TAYqtiHNNTw8Y9RL7Lt1lJd/iUd12HvXQxrapTzSSV1aUWna9rSV//AIZtZPMad3PliKOPpOnSnK7yzSTtlfNvhobgzqSv3gRTnaSZcUZpRlO11FXt3+BSJ6nz23v3g9mrosRnnVnRdRU4KWZp3jGOZaRu0+PLUCo3o3kpYOn0taSniJXlTpcXUne/ugpWu/Cy1NJVarnJzk7ylJyk++Td2/izK21tipjK88RVfXm/qr6sIr6sIrlFLRGGiCCbaE2AHr7dLs/A+jofIgWxU7p9n4H0dD5EC2IAAAAAAAAAAAGvfbTsHEY7B4XD4am6lWWNi+6MYrD1rzlJ6RirrU2EfDFuyXn+gGoNg+xLC0Ep42pLFVOLpxcqdBPu060vivI7jhsNQw8Oiw9KnQh/dhCMF77cfeWuNrFLVd2B13bmOq0Z2d8kuD5eRnbI2wq0Mjf72C/ihyl5rgzNxmAjXpunUXlLuZ07aWy6+EknrZO8aiKNgYeonG19Sjr0MjlmT1b+zdNfAwtj71RlaFW1Opyl9iX8vI7DRxSavxXetU/KxRX4PBpda1lbRWS95znGxlYiuld/8HDAYCWI1zKNO/Hi35AVG1ds0cJSlXrytCPBfanLlCK5t/zfBGj9ubZqY3EVMTV+vUlpFcIQWkYLwSSR6b2puVgcVRVHEUI1Yq7jJtqpGTWsozVmn92nA1hvJ7Bqkc09n11VXFUK1oVLd0ai6sveo+ZBqRHJGTtDZtbDVJUcRSnRrQfWhOLjJdz8V4rQxrASQCAPX+6fZ+B9HQ+RAtip3T7PwPo6HyIFsQAAAAAAAALi4AAwtqytBf6v0ZmmDtddRf6v0YHXsVWuYi4nLE1EmcaUrgc8PLrOD7s0X5cV+Bl1sHGpFwnFSi1qmYWIVlmXJr72k/uLai7pAa827ubUpyzUU503wt9aJ89m7BxbtbpIX4uLcfijalOCscZVEuSKOl0d0al4ynUqVLO9pO6O4YHDZYpWSsj6qujl0iKPryMSu3G1j7OqfKpK/uIOv78bmUtrYRxcYxxlOLeHq8Gpcejk+cJcLcnryPNVWm4OUZJxlFuLi9GpJ2afjc9aYfEpzkl9l2964nnr2tbNVDa+JUUlGtlxCS4XqQTl/vUwOlixyIZB693T7PwPo6HyIFsVO6fZ+B9HQ+RAtgAAAAAAAAIBIAGHtRXgvP8ARmYYO1n1F/q/RgdaxlNGNQjrY+2MkcMD9YDnj6bjTV/tTir/APtf9DLw1TQydo0M2Hn3qOZecdf0K/BvRAWlKsfPETPi2RUqaAcZV2fSniSvctTnSqAWfS3IlXSTb4RTb8kjHhUMHa2Lywy/aqdX3c/uAyNnV+td8Zav36moPbdNPai8MLSv/FUf6o2nhJ6x8zU3tooyjtVyfCeHouL8EnF/fFgdDsQCGB6+3T7PwXo6HyIFqVW6fZ+B9HQ+RAtQIJAAAAAAAIJIAEnwxeGVRJNtWd9PL/k+xWbfqKNOLbqxtO66NJyuqc5c3a1ov+tUHzq7uwl/3JfCIobuwi7qpN+6JXUKsZNpY3Eyai5rqtXWVtvXS6yvw1XM7Fg4NQjeUp6XzS+s766/ED5S2cnBwzO0k1y5qxi0d34xVs837olsAKx7Ej/fl8ERPYUWrZ5/CJaAClW7EP8AEn8InJbuQ/xJ/CJcACqjsCK+3N+6Jh4nc+FSam6tTRWUbRsu9nYQBSUt14Rs1Unp4RKPfT2V0Nqzo1KletRnRg6d4RpvNFyzK+Zcnf4ndwBqP+zrhP8APYv+Ch/If2dcJ/nsX/BQ/kbcAGLszArD0KNBNyjRpQpKTteShBRTduehlAAAAAAAAAAAQSAIaJAEZSQAAAAAAAAAAAAAAAAAAAAAAAAAAAAgEgCCQAAAAAAAAAAAAAAAAAAAAAAAAAAAAAAACABIAAAAAAAAAAAAAAAAAAAAAAAAIJAAAAAAAAAAAAAAAAAAAAAAAAAAAAAAAAAAAAAAAAA//9k="/>
          <p:cNvSpPr>
            <a:spLocks noChangeAspect="1" noChangeArrowheads="1"/>
          </p:cNvSpPr>
          <p:nvPr/>
        </p:nvSpPr>
        <p:spPr bwMode="auto">
          <a:xfrm>
            <a:off x="155575" y="-1165225"/>
            <a:ext cx="1876425" cy="24288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2772" name="AutoShape 4" descr="data:image/jpg;base64,/9j/4AAQSkZJRgABAQAAAQABAAD/2wCEAAkGBhAPDxAPDw8ODw0PEBUQEQ8UEA8PEBAPFRAVFRQQFBQYHCYfFxkjGRIUHy8gIycqLC0sFh4xQTAqNSYrLCkBCQoKDAwMDw8NFSkYFBgpKSkpKSkpKSkpKSkpKSkpKSkpKSkpKSkpKSkpKSkpKSkpKSkpKSkpKSkpKSkpKSkpKf/AABEIAP8AxQMBIgACEQEDEQH/xAAcAAEAAgIDAQAAAAAAAAAAAAAAAQUEBwIGCAP/xABCEAACAQIDBAcEBwUHBQAAAAAAAQIDEQQSIQUGMUETIjVRYXF0B4GRswgyQqGxtMEUI5LR8BhSU1RyouEVQ2KC8f/EABYBAQEBAAAAAAAAAAAAAAAAAAABAv/EABURAQEAAAAAAAAAAAAAAAAAAAAB/9oADAMBAAIRAxEAPwDeIAAAAAAAAAAAAACCQAAAAAAAAAAAAAAAAAAAAAAAQ2BIIzDMBIIzDMBIIzDMBIIzDMBIIzIZkBIIzIZkBIIzDMgJAAAAAAAAAAAAADVv0hZW2bhvWx/L1jaRqz6Q/ZuG9dH8vWA8/ubGY4MlFHIBAom5wzEl1utu1LH1pQUlCFOGecn52UV4tv7mBTRhJ8E35K5EI9ZJ99jZDwdDDwVDoI5GrObWarLx8eBxo7o0knUhJXn1YTyu0JPk4v6r5Lz4Aa5nQmk5OElC/HK8vxPkzv1PBYijLonOU4OSzUJpSjL/AMle9+fCz8+B1TeLD0oYmoqOZU275Hxg+cL87O691uRKKu5yTIsEQGyFIm5xZR7F3T7PwPo6HyIFsVO6XZ2B9HQ+RAtiAAAAAAAAAQSABqz6Q/ZmG9dH8vWNpmrPpD9mYb10fy9cDz7ci4aAEkohGbsrZNXFVFSowzSfO6jGK5ylJ6JFGNSpSnJRhGUpN2UUnJt9yS4nf9zthV6HSUqkeixVenKVKD+upKLUcy+zxej7jtu7O69HB0cuHUamJkrTxjjz5xp31Ufx59xFbYLjU6ZdJ0qd89pvNya4d2hR0jaEJ3XSytLKrRvx0d0/G6l95d7t70YZR/Z8k4xnJKbburvquWnDk/NIzdvbF6frzg2/70bZ1drinpLlroUf/QnCSlJTlG/ODi797ab/AAAyt5auKrdJGFJV6cXUStFOpTjo4NNatJx8dPI1pUTbee+bXje+ZPg7+ZuHZydOScX1uNm2k35Mytu7lYfadLpIw6DG8M6SUZS5KVuXHx8wNG2JUNG+7+dv1RYbX2XUw9adOrFwqRbzR7tePk+JXt8fHT77/oZHBsE2IaA9i7o9nYH0dD5EC2KndHs7A+jofIgWwAAAAAAAAAAADVn0h+zMN66P5eubTNWfSH7Mw3ro/l64HnwkIFHKnTcmoxTcpNJJattuySN17geziVGKlW0qPWevPjkXgtPM197M8Cqm0aUmsyoqVaz4Z0rQ/wB0ov3HorCxcEkBxlgY042S4eb/ABKLG1asm1BpLvtfQvMfWbKpRKMKOznJ3nUb8kl95kLARS0X6tmXCJ9HECsWAgnrFW8kWFLZUMlo81ay6115HyqFnsXEKzjzA1j7U9jNU4upHpJ0rKNa1pODd+ilprwsn3vubNM1PA9c7x7Gp4vDzpTV7rNHvzLhb8PeeVdsYHoa06b1UXLK+DspNNfFP+mSitFjmonFkHsLdLs7A+jofIgWxU7pdnYH0dD5EC2AAAAAAAAAAAAas+kP2bhvXR/L1zaZqz6RHZmG9dH8vXA8+ghHKlTlOSjFOUpNRSWrcm7JLxuUbN9jez05Vav2nKNNeCXWf32+BuurLKr2vZcDXPsw3fr4GX7PiIxVR3qpRnGokrJPrR0vfT3Hct4JVpRcaUZSfO3cUVW0tu1HJqMoRV/efPC7TlLSVvPvOl7X2ViIScq2fpW3kpJwasoZlG7dlJ8F5PwLbZtKcKUZWalJyVtFmUVFttJuKacrXWjtLuQHdKVRtCribcUY+yZ5oJvikYm2saqcXJ8Eu+y043fJAZLxsXwkr93AztmRkmpcjXUN5qcp2lBZb6yjJ6eaaTO97s49PqJ5oSV0+aYF3jMa4K/L8Dz/AO1TZXR46dRWUK37zTk5fWXx195vPbb6rj3r77mv/aHicJkSnOkq8abXG7l7rPVeKA0ncjkfbGVVOpOSjGKk7qMU1FeCR8TI9hbpdn4H0dD5EC2KndLs7A+jofIgWwAAAAAAAAAgkADVn0h+zMN66P5eubTNWfSH7Mw3ro/l64HnsuN0Lf8AUMHfRftEPjm0++xTnOlNxkpRbjKLTTWjTTumveB6D9nkNFOUrzam1DnBdLlbv3NwO64uslF2tc6F7PKrqxp4m6tUotSjwtUdW8reGdVfK8e87tUnG3eaFNX2SqrzTy273f8ApmTh9l0U4wu3KWivwSWvDgialZt+BgbUqYjrRw7jGpOllhUaUujnmu7xfGLVvgBmYqPRt5F1Vo+ZT7XwSxFJxu1zTXJ6a258OBFaeOpUYNU8PVqJx6bryhFw+1OCtx8PxMqnUTWmkXqk9GkwOo0N2JJVItTnmjKMJSm5pOc1NyvLXRrSPi+87RsDZlTDuCcWo20lyOTTvo7+Be7Pq/u8rd7agVW/u1/2ek5r6ygmlpfjx93E897f2q8RXlU5Semrk2vFvX4m9N7alGpV/e4aniciULVI5oJuN2ku/XiviaL3jwtOljcTSpK1KnXnGCvfLFTay3524e4lFYiGc7EciD2Bul2dgfR0PkQLYqd0uz8D6Oh8iBbAAAAAAAAAACAJNWfSH7Mw3rY/l6xtM1b9Ibs3Detj+XrAefESiDJwOzqteap0KVSrUfCEIynLzsuC8QNkexzeucaj2dJXp1HOtTlfWElT60bc01G/nfvNoV6/I1fuL7OsZhsTRxmIlSw8aTb6Jy6SpOLi4uLUdI6SfP3GzcVTKJw+pV7Z27TweetVaS+rG93r4JatlxhYaXNVe0TAYqtiHNNTw8Y9RL7Lt1lJd/iUd12HvXQxrapTzSSV1aUWna9rSV//AIZtZPMad3PliKOPpOnSnK7yzSTtlfNvhobgzqSv3gRTnaSZcUZpRlO11FXt3+BSJ6nz23v3g9mrosRnnVnRdRU4KWZp3jGOZaRu0+PLUCo3o3kpYOn0taSniJXlTpcXUne/ugpWu/Cy1NJVarnJzk7ylJyk++Td2/izK21tipjK88RVfXm/qr6sIr6sIrlFLRGGiCCbaE2AHr7dLs/A+jofIgWxU7p9n4H0dD5EC2IAAAAAAAAAAAGvfbTsHEY7B4XD4am6lWWNi+6MYrD1rzlJ6RirrU2EfDFuyXn+gGoNg+xLC0Ep42pLFVOLpxcqdBPu060vivI7jhsNQw8Oiw9KnQh/dhCMF77cfeWuNrFLVd2B13bmOq0Z2d8kuD5eRnbI2wq0Mjf72C/ihyl5rgzNxmAjXpunUXlLuZ07aWy6+EknrZO8aiKNgYeonG19Sjr0MjlmT1b+zdNfAwtj71RlaFW1Opyl9iX8vI7DRxSavxXetU/KxRX4PBpda1lbRWS95znGxlYiuld/8HDAYCWI1zKNO/Hi35AVG1ds0cJSlXrytCPBfanLlCK5t/zfBGj9ubZqY3EVMTV+vUlpFcIQWkYLwSSR6b2puVgcVRVHEUI1Yq7jJtqpGTWsozVmn92nA1hvJ7Bqkc09n11VXFUK1oVLd0ai6sveo+ZBqRHJGTtDZtbDVJUcRSnRrQfWhOLjJdz8V4rQxrASQCAPX+6fZ+B9HQ+RAtip3T7PwPo6HyIFsQAAAAAAAALi4AAwtqytBf6v0ZmmDtddRf6v0YHXsVWuYi4nLE1EmcaUrgc8PLrOD7s0X5cV+Bl1sHGpFwnFSi1qmYWIVlmXJr72k/uLai7pAa827ubUpyzUU503wt9aJ89m7BxbtbpIX4uLcfijalOCscZVEuSKOl0d0al4ynUqVLO9pO6O4YHDZYpWSsj6qujl0iKPryMSu3G1j7OqfKpK/uIOv78bmUtrYRxcYxxlOLeHq8Gpcejk+cJcLcnryPNVWm4OUZJxlFuLi9GpJ2afjc9aYfEpzkl9l2964nnr2tbNVDa+JUUlGtlxCS4XqQTl/vUwOlixyIZB693T7PwPo6HyIFsVO6fZ+B9HQ+RAtgAAAAAAAAIBIAGHtRXgvP8ARmYYO1n1F/q/RgdaxlNGNQjrY+2MkcMD9YDnj6bjTV/tTir/APtf9DLw1TQydo0M2Hn3qOZecdf0K/BvRAWlKsfPETPi2RUqaAcZV2fSniSvctTnSqAWfS3IlXSTb4RTb8kjHhUMHa2Lywy/aqdX3c/uAyNnV+td8Zav36moPbdNPai8MLSv/FUf6o2nhJ6x8zU3tooyjtVyfCeHouL8EnF/fFgdDsQCGB6+3T7PwXo6HyIFqVW6fZ+B9HQ+RAtQIJAAAAAAAIJIAEnwxeGVRJNtWd9PL/k+xWbfqKNOLbqxtO66NJyuqc5c3a1ov+tUHzq7uwl/3JfCIobuwi7qpN+6JXUKsZNpY3Eyai5rqtXWVtvXS6yvw1XM7Fg4NQjeUp6XzS+s766/ED5S2cnBwzO0k1y5qxi0d34xVs837olsAKx7Ej/fl8ERPYUWrZ5/CJaAClW7EP8AEn8InJbuQ/xJ/CJcACqjsCK+3N+6Jh4nc+FSam6tTRWUbRsu9nYQBSUt14Rs1Unp4RKPfT2V0Nqzo1KletRnRg6d4RpvNFyzK+Zcnf4ndwBqP+zrhP8APYv+Ch/If2dcJ/nsX/BQ/kbcAGLszArD0KNBNyjRpQpKTteShBRTduehlAAAAAAAAAAAQSAIaJAEZSQAAAAAAAAAAAAAAAAAAAAAAAAAAAAgEgCCQAAAAAAAAAAAAAAAAAAAAAAAAAAAAAAACABIAAAAAAAAAAAAAAAAAAAAAAAAIJAAAAAAAAAAAAAAAAAAAAAAAAAAAAAAAAAAAAAAAAA//9k="/>
          <p:cNvSpPr>
            <a:spLocks noChangeAspect="1" noChangeArrowheads="1"/>
          </p:cNvSpPr>
          <p:nvPr/>
        </p:nvSpPr>
        <p:spPr bwMode="auto">
          <a:xfrm>
            <a:off x="155575" y="-1165225"/>
            <a:ext cx="1876425" cy="24288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2774" name="Picture 6" descr="http://blogs.psychologytoday.com/files/u289/Surprise%20Photo%201.jpg"/>
          <p:cNvPicPr>
            <a:picLocks noChangeAspect="1" noChangeArrowheads="1"/>
          </p:cNvPicPr>
          <p:nvPr/>
        </p:nvPicPr>
        <p:blipFill>
          <a:blip r:embed="rId3" cstate="print"/>
          <a:srcRect/>
          <a:stretch>
            <a:fillRect/>
          </a:stretch>
        </p:blipFill>
        <p:spPr bwMode="auto">
          <a:xfrm>
            <a:off x="6228184" y="1052736"/>
            <a:ext cx="2915816" cy="3096344"/>
          </a:xfrm>
          <a:prstGeom prst="rect">
            <a:avLst/>
          </a:prstGeom>
          <a:noFill/>
        </p:spPr>
      </p:pic>
      <p:pic>
        <p:nvPicPr>
          <p:cNvPr id="32776" name="Picture 8" descr="http://images.meredith.com/parents/images/2010/02/l_101528284.jpg"/>
          <p:cNvPicPr>
            <a:picLocks noChangeAspect="1" noChangeArrowheads="1"/>
          </p:cNvPicPr>
          <p:nvPr/>
        </p:nvPicPr>
        <p:blipFill>
          <a:blip r:embed="rId4" cstate="print"/>
          <a:srcRect/>
          <a:stretch>
            <a:fillRect/>
          </a:stretch>
        </p:blipFill>
        <p:spPr bwMode="auto">
          <a:xfrm>
            <a:off x="3851920" y="1268760"/>
            <a:ext cx="2409056" cy="216024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Self-conscious emotions</a:t>
            </a:r>
          </a:p>
        </p:txBody>
      </p:sp>
      <p:sp>
        <p:nvSpPr>
          <p:cNvPr id="2" name="Content Placeholder 1"/>
          <p:cNvSpPr>
            <a:spLocks noGrp="1"/>
          </p:cNvSpPr>
          <p:nvPr>
            <p:ph idx="1"/>
          </p:nvPr>
        </p:nvSpPr>
        <p:spPr/>
        <p:txBody>
          <a:bodyPr/>
          <a:lstStyle/>
          <a:p>
            <a:r>
              <a:rPr lang="en-GB" sz="2400" dirty="0"/>
              <a:t>Besides basic emotions humans are capable of a second higher order set of complex emotions including shame, embarrassment, guilt, envy and pride. These are called self-conscious emotions.</a:t>
            </a:r>
          </a:p>
          <a:p>
            <a:endParaRPr lang="en-GB" dirty="0"/>
          </a:p>
        </p:txBody>
      </p:sp>
      <p:pic>
        <p:nvPicPr>
          <p:cNvPr id="35842" name="Picture 2" descr="http://t1.gstatic.com/images?q=tbn:RqH5ylI3etuWhM:http://www.amcgltd.com/archives/brushthehair.jpg&amp;t=1"/>
          <p:cNvPicPr>
            <a:picLocks noChangeAspect="1" noChangeArrowheads="1"/>
          </p:cNvPicPr>
          <p:nvPr/>
        </p:nvPicPr>
        <p:blipFill>
          <a:blip r:embed="rId3" cstate="print"/>
          <a:srcRect/>
          <a:stretch>
            <a:fillRect/>
          </a:stretch>
        </p:blipFill>
        <p:spPr bwMode="auto">
          <a:xfrm>
            <a:off x="5508104" y="4581128"/>
            <a:ext cx="2846104" cy="1887092"/>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3092-8962-4F37-980F-0C9F3B2D229E}"/>
              </a:ext>
            </a:extLst>
          </p:cNvPr>
          <p:cNvSpPr>
            <a:spLocks noGrp="1"/>
          </p:cNvSpPr>
          <p:nvPr>
            <p:ph type="title"/>
          </p:nvPr>
        </p:nvSpPr>
        <p:spPr/>
        <p:txBody>
          <a:bodyPr/>
          <a:lstStyle/>
          <a:p>
            <a:r>
              <a:rPr lang="en-GB" dirty="0"/>
              <a:t>Erikson’s Stages of Psychosocial Development</a:t>
            </a:r>
          </a:p>
        </p:txBody>
      </p:sp>
      <p:sp>
        <p:nvSpPr>
          <p:cNvPr id="3" name="Content Placeholder 2">
            <a:extLst>
              <a:ext uri="{FF2B5EF4-FFF2-40B4-BE49-F238E27FC236}">
                <a16:creationId xmlns:a16="http://schemas.microsoft.com/office/drawing/2014/main" id="{BEBD25BF-9019-41D2-B9F6-0F11FA05F065}"/>
              </a:ext>
            </a:extLst>
          </p:cNvPr>
          <p:cNvSpPr>
            <a:spLocks noGrp="1"/>
          </p:cNvSpPr>
          <p:nvPr>
            <p:ph idx="1"/>
          </p:nvPr>
        </p:nvSpPr>
        <p:spPr/>
        <p:txBody>
          <a:bodyPr>
            <a:normAutofit/>
          </a:bodyPr>
          <a:lstStyle/>
          <a:p>
            <a:r>
              <a:rPr lang="en-GB" dirty="0"/>
              <a:t>Erikson focused on emotions and personality traits.</a:t>
            </a:r>
          </a:p>
          <a:p>
            <a:r>
              <a:rPr lang="en-GB" dirty="0"/>
              <a:t>Erikson expanded upon Freud’s basic psychosexual framework. </a:t>
            </a:r>
          </a:p>
          <a:p>
            <a:r>
              <a:rPr lang="en-GB" dirty="0"/>
              <a:t>Considered children to have a more proactive role in their development.</a:t>
            </a:r>
          </a:p>
          <a:p>
            <a:r>
              <a:rPr lang="en-GB" dirty="0"/>
              <a:t>Social relationships formed through as series of conscious acts.</a:t>
            </a:r>
          </a:p>
          <a:p>
            <a:r>
              <a:rPr lang="en-GB" dirty="0"/>
              <a:t>Child is active in this interaction with the environment.</a:t>
            </a:r>
          </a:p>
          <a:p>
            <a:r>
              <a:rPr lang="en-GB" dirty="0"/>
              <a:t>Erikson pointed out that normal development must be understood in relation to each cultures life situation.  </a:t>
            </a:r>
          </a:p>
          <a:p>
            <a:endParaRPr lang="en-GB" dirty="0"/>
          </a:p>
        </p:txBody>
      </p:sp>
    </p:spTree>
    <p:extLst>
      <p:ext uri="{BB962C8B-B14F-4D97-AF65-F5344CB8AC3E}">
        <p14:creationId xmlns:p14="http://schemas.microsoft.com/office/powerpoint/2010/main" val="2127636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hangingPunct="1"/>
            <a:r>
              <a:rPr lang="en-GB" dirty="0"/>
              <a:t>Erikson’s Stages of Psychosocial Development</a:t>
            </a:r>
          </a:p>
        </p:txBody>
      </p:sp>
      <p:graphicFrame>
        <p:nvGraphicFramePr>
          <p:cNvPr id="29699" name="Group 3"/>
          <p:cNvGraphicFramePr>
            <a:graphicFrameLocks noGrp="1"/>
          </p:cNvGraphicFramePr>
          <p:nvPr>
            <p:ph type="tbl" idx="1"/>
          </p:nvPr>
        </p:nvGraphicFramePr>
        <p:xfrm>
          <a:off x="1547813" y="1700213"/>
          <a:ext cx="7010400" cy="4906392"/>
        </p:xfrm>
        <a:graphic>
          <a:graphicData uri="http://schemas.openxmlformats.org/drawingml/2006/table">
            <a:tbl>
              <a:tblPr/>
              <a:tblGrid>
                <a:gridCol w="2336800">
                  <a:extLst>
                    <a:ext uri="{9D8B030D-6E8A-4147-A177-3AD203B41FA5}">
                      <a16:colId xmlns:a16="http://schemas.microsoft.com/office/drawing/2014/main" val="20000"/>
                    </a:ext>
                  </a:extLst>
                </a:gridCol>
                <a:gridCol w="2336800">
                  <a:extLst>
                    <a:ext uri="{9D8B030D-6E8A-4147-A177-3AD203B41FA5}">
                      <a16:colId xmlns:a16="http://schemas.microsoft.com/office/drawing/2014/main" val="20001"/>
                    </a:ext>
                  </a:extLst>
                </a:gridCol>
                <a:gridCol w="2336800">
                  <a:extLst>
                    <a:ext uri="{9D8B030D-6E8A-4147-A177-3AD203B41FA5}">
                      <a16:colId xmlns:a16="http://schemas.microsoft.com/office/drawing/2014/main" val="20002"/>
                    </a:ext>
                  </a:extLst>
                </a:gridCol>
              </a:tblGrid>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STAGE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STRENGTH</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DEVELOPED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0 – 1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Trust V Mistrust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Hope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2 – 3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Autonomy V Shame and doubt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Willpower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4 – 5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Initiative V Guilt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Purpose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6 – 12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Industry V inferiority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Competence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Adolescence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Identity V Role confusion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Fidelity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Young adulthood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Intimacy V Isolation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Love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Middle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Generativity V Stagnation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Care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Old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Ego Integration V Despair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Wisdom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16429" name="Text Box 45"/>
          <p:cNvSpPr txBox="1">
            <a:spLocks noChangeArrowheads="1"/>
          </p:cNvSpPr>
          <p:nvPr/>
        </p:nvSpPr>
        <p:spPr bwMode="auto">
          <a:xfrm>
            <a:off x="1547813" y="6524625"/>
            <a:ext cx="6769100" cy="274638"/>
          </a:xfrm>
          <a:prstGeom prst="rect">
            <a:avLst/>
          </a:prstGeom>
          <a:noFill/>
          <a:ln w="9525">
            <a:noFill/>
            <a:miter lim="800000"/>
            <a:headEnd/>
            <a:tailEnd/>
          </a:ln>
        </p:spPr>
        <p:txBody>
          <a:bodyPr>
            <a:spAutoFit/>
          </a:bodyPr>
          <a:lstStyle/>
          <a:p>
            <a:pPr>
              <a:spcBef>
                <a:spcPct val="50000"/>
              </a:spcBef>
            </a:pPr>
            <a:r>
              <a:rPr lang="en-GB" sz="1200" dirty="0"/>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Trust Vs Mistrust</a:t>
            </a:r>
            <a:endParaRPr lang="en-US"/>
          </a:p>
        </p:txBody>
      </p:sp>
      <p:sp>
        <p:nvSpPr>
          <p:cNvPr id="17411" name="Rectangle 3"/>
          <p:cNvSpPr>
            <a:spLocks noGrp="1" noChangeArrowheads="1"/>
          </p:cNvSpPr>
          <p:nvPr>
            <p:ph idx="1"/>
          </p:nvPr>
        </p:nvSpPr>
        <p:spPr/>
        <p:txBody>
          <a:bodyPr>
            <a:normAutofit/>
          </a:bodyPr>
          <a:lstStyle/>
          <a:p>
            <a:pPr eaLnBrk="1" hangingPunct="1">
              <a:lnSpc>
                <a:spcPct val="90000"/>
              </a:lnSpc>
            </a:pPr>
            <a:r>
              <a:rPr lang="en-GB" sz="2000" dirty="0"/>
              <a:t>This lasts through most of infancy (0-1 years)</a:t>
            </a:r>
          </a:p>
          <a:p>
            <a:pPr eaLnBrk="1" hangingPunct="1">
              <a:lnSpc>
                <a:spcPct val="90000"/>
              </a:lnSpc>
              <a:buFontTx/>
              <a:buNone/>
            </a:pPr>
            <a:r>
              <a:rPr lang="en-US" sz="2000" dirty="0"/>
              <a:t>	Trust: from warm responsive care infants gain a sense of trust or confidence, that the world is good.</a:t>
            </a:r>
          </a:p>
          <a:p>
            <a:pPr eaLnBrk="1" hangingPunct="1">
              <a:lnSpc>
                <a:spcPct val="90000"/>
              </a:lnSpc>
              <a:buFontTx/>
              <a:buNone/>
            </a:pPr>
            <a:r>
              <a:rPr lang="en-US" sz="2000" dirty="0"/>
              <a:t>	Mistrust: this occurs when infants have to wait too long for comfort and are handled harshly.</a:t>
            </a:r>
          </a:p>
          <a:p>
            <a:pPr eaLnBrk="1" hangingPunct="1">
              <a:lnSpc>
                <a:spcPct val="90000"/>
              </a:lnSpc>
              <a:buFontTx/>
              <a:buNone/>
            </a:pPr>
            <a:endParaRPr lang="en-US" sz="2000" dirty="0"/>
          </a:p>
          <a:p>
            <a:pPr eaLnBrk="1" hangingPunct="1">
              <a:lnSpc>
                <a:spcPct val="90000"/>
              </a:lnSpc>
              <a:buFontTx/>
              <a:buNone/>
            </a:pPr>
            <a:r>
              <a:rPr lang="en-US" sz="2000" dirty="0"/>
              <a:t>(Oral stage- Freud)</a:t>
            </a:r>
          </a:p>
        </p:txBody>
      </p:sp>
      <p:pic>
        <p:nvPicPr>
          <p:cNvPr id="4" name="Picture 2" descr="http://www.nndb.com/people/151/000097857/erik-erikson-1-sized.jpg"/>
          <p:cNvPicPr>
            <a:picLocks noChangeAspect="1" noChangeArrowheads="1"/>
          </p:cNvPicPr>
          <p:nvPr/>
        </p:nvPicPr>
        <p:blipFill>
          <a:blip r:embed="rId3" cstate="print"/>
          <a:srcRect/>
          <a:stretch>
            <a:fillRect/>
          </a:stretch>
        </p:blipFill>
        <p:spPr bwMode="auto">
          <a:xfrm>
            <a:off x="6660232" y="4365104"/>
            <a:ext cx="2267744" cy="227948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GB" sz="4000"/>
              <a:t>Autonomy Vs Shame and Doubt.</a:t>
            </a:r>
            <a:endParaRPr lang="en-US" sz="4000"/>
          </a:p>
        </p:txBody>
      </p:sp>
      <p:sp>
        <p:nvSpPr>
          <p:cNvPr id="22531" name="Rectangle 3"/>
          <p:cNvSpPr>
            <a:spLocks noGrp="1" noChangeArrowheads="1"/>
          </p:cNvSpPr>
          <p:nvPr>
            <p:ph idx="1"/>
          </p:nvPr>
        </p:nvSpPr>
        <p:spPr/>
        <p:txBody>
          <a:bodyPr>
            <a:normAutofit/>
          </a:bodyPr>
          <a:lstStyle/>
          <a:p>
            <a:pPr eaLnBrk="1" hangingPunct="1"/>
            <a:r>
              <a:rPr lang="en-GB" sz="2000" dirty="0"/>
              <a:t>2- 3 years of age</a:t>
            </a:r>
          </a:p>
          <a:p>
            <a:pPr eaLnBrk="1" hangingPunct="1"/>
            <a:r>
              <a:rPr lang="en-GB" sz="2000" dirty="0"/>
              <a:t>Using new mental and motor skills children want to choose and decide for themselves autonomy is fostered when parents permit reasonable free choice and do not force or shame the child. </a:t>
            </a:r>
          </a:p>
          <a:p>
            <a:pPr eaLnBrk="1" hangingPunct="1"/>
            <a:endParaRPr lang="en-GB" sz="2000" dirty="0"/>
          </a:p>
          <a:p>
            <a:pPr eaLnBrk="1" hangingPunct="1"/>
            <a:r>
              <a:rPr lang="en-GB" sz="2000" dirty="0"/>
              <a:t>(Anal stage- Freud)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Initiative Vs Guilt</a:t>
            </a:r>
            <a:endParaRPr lang="en-US"/>
          </a:p>
        </p:txBody>
      </p:sp>
      <p:sp>
        <p:nvSpPr>
          <p:cNvPr id="24579" name="Rectangle 3"/>
          <p:cNvSpPr>
            <a:spLocks noGrp="1" noChangeArrowheads="1"/>
          </p:cNvSpPr>
          <p:nvPr>
            <p:ph idx="1"/>
          </p:nvPr>
        </p:nvSpPr>
        <p:spPr/>
        <p:txBody>
          <a:bodyPr>
            <a:normAutofit fontScale="85000" lnSpcReduction="20000"/>
          </a:bodyPr>
          <a:lstStyle/>
          <a:p>
            <a:pPr eaLnBrk="1" hangingPunct="1">
              <a:lnSpc>
                <a:spcPct val="90000"/>
              </a:lnSpc>
            </a:pPr>
            <a:r>
              <a:rPr lang="en-GB" sz="2400" dirty="0"/>
              <a:t>3-6 years</a:t>
            </a:r>
          </a:p>
          <a:p>
            <a:pPr eaLnBrk="1" hangingPunct="1">
              <a:lnSpc>
                <a:spcPct val="90000"/>
              </a:lnSpc>
            </a:pPr>
            <a:r>
              <a:rPr lang="en-GB" sz="2400" dirty="0"/>
              <a:t>Through make believe play children experiment with the kind of person they can become.</a:t>
            </a:r>
          </a:p>
          <a:p>
            <a:pPr eaLnBrk="1" hangingPunct="1">
              <a:lnSpc>
                <a:spcPct val="90000"/>
              </a:lnSpc>
            </a:pPr>
            <a:endParaRPr lang="en-GB" sz="2400" dirty="0"/>
          </a:p>
          <a:p>
            <a:pPr eaLnBrk="1" hangingPunct="1">
              <a:lnSpc>
                <a:spcPct val="90000"/>
              </a:lnSpc>
            </a:pPr>
            <a:r>
              <a:rPr lang="en-GB" sz="2400" dirty="0"/>
              <a:t>Initiative: is a sense of ambition and responsibility and develops when parents support their Childs new sense of purpose. </a:t>
            </a:r>
          </a:p>
          <a:p>
            <a:pPr eaLnBrk="1" hangingPunct="1">
              <a:lnSpc>
                <a:spcPct val="90000"/>
              </a:lnSpc>
            </a:pPr>
            <a:endParaRPr lang="en-GB" sz="2400" dirty="0"/>
          </a:p>
          <a:p>
            <a:pPr eaLnBrk="1" hangingPunct="1">
              <a:lnSpc>
                <a:spcPct val="90000"/>
              </a:lnSpc>
            </a:pPr>
            <a:r>
              <a:rPr lang="en-GB" sz="2400" dirty="0"/>
              <a:t>The danger is that parents will demand too much self control which leads to over-control meaning too much guilt.</a:t>
            </a:r>
          </a:p>
          <a:p>
            <a:pPr eaLnBrk="1" hangingPunct="1">
              <a:lnSpc>
                <a:spcPct val="90000"/>
              </a:lnSpc>
            </a:pPr>
            <a:endParaRPr lang="en-GB" sz="2400" dirty="0"/>
          </a:p>
          <a:p>
            <a:pPr eaLnBrk="1" hangingPunct="1">
              <a:lnSpc>
                <a:spcPct val="90000"/>
              </a:lnSpc>
            </a:pPr>
            <a:r>
              <a:rPr lang="en-GB" sz="2400" dirty="0"/>
              <a:t>(Phallic stage- Freud)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5AD54-A301-410F-8B9B-079AA441FFDF}"/>
              </a:ext>
            </a:extLst>
          </p:cNvPr>
          <p:cNvSpPr>
            <a:spLocks noGrp="1"/>
          </p:cNvSpPr>
          <p:nvPr>
            <p:ph type="title"/>
          </p:nvPr>
        </p:nvSpPr>
        <p:spPr/>
        <p:txBody>
          <a:bodyPr/>
          <a:lstStyle/>
          <a:p>
            <a:r>
              <a:rPr lang="en-GB" dirty="0"/>
              <a:t>TASK (30 minutes)</a:t>
            </a:r>
          </a:p>
        </p:txBody>
      </p:sp>
      <p:sp>
        <p:nvSpPr>
          <p:cNvPr id="3" name="Content Placeholder 2">
            <a:extLst>
              <a:ext uri="{FF2B5EF4-FFF2-40B4-BE49-F238E27FC236}">
                <a16:creationId xmlns:a16="http://schemas.microsoft.com/office/drawing/2014/main" id="{21E1D9E4-A7EB-4EE7-9B3C-32626D9C6550}"/>
              </a:ext>
            </a:extLst>
          </p:cNvPr>
          <p:cNvSpPr>
            <a:spLocks noGrp="1"/>
          </p:cNvSpPr>
          <p:nvPr>
            <p:ph idx="1"/>
          </p:nvPr>
        </p:nvSpPr>
        <p:spPr/>
        <p:txBody>
          <a:bodyPr/>
          <a:lstStyle/>
          <a:p>
            <a:r>
              <a:rPr lang="en-GB" dirty="0"/>
              <a:t>In your breakout groups, research the remaining stages outlined by Erikson.</a:t>
            </a:r>
          </a:p>
          <a:p>
            <a:r>
              <a:rPr lang="en-GB" dirty="0"/>
              <a:t>Create a brief definitions of each stage and what is entailed.</a:t>
            </a:r>
          </a:p>
          <a:p>
            <a:r>
              <a:rPr lang="en-GB" dirty="0"/>
              <a:t>Identify any criticisms of Erikson’s staged approach</a:t>
            </a:r>
          </a:p>
          <a:p>
            <a:r>
              <a:rPr lang="en-GB" dirty="0"/>
              <a:t>Choose someone to present your findings to the group</a:t>
            </a:r>
          </a:p>
          <a:p>
            <a:endParaRPr lang="en-GB" dirty="0"/>
          </a:p>
        </p:txBody>
      </p:sp>
    </p:spTree>
    <p:extLst>
      <p:ext uri="{BB962C8B-B14F-4D97-AF65-F5344CB8AC3E}">
        <p14:creationId xmlns:p14="http://schemas.microsoft.com/office/powerpoint/2010/main" val="883164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7442-388C-48B2-AF14-A0D7B496BABF}"/>
              </a:ext>
            </a:extLst>
          </p:cNvPr>
          <p:cNvSpPr>
            <a:spLocks noGrp="1"/>
          </p:cNvSpPr>
          <p:nvPr>
            <p:ph type="title"/>
          </p:nvPr>
        </p:nvSpPr>
        <p:spPr/>
        <p:txBody>
          <a:bodyPr/>
          <a:lstStyle/>
          <a:p>
            <a:r>
              <a:rPr lang="en-GB" dirty="0"/>
              <a:t>Compare</a:t>
            </a:r>
          </a:p>
        </p:txBody>
      </p:sp>
      <p:sp>
        <p:nvSpPr>
          <p:cNvPr id="3" name="Content Placeholder 2">
            <a:extLst>
              <a:ext uri="{FF2B5EF4-FFF2-40B4-BE49-F238E27FC236}">
                <a16:creationId xmlns:a16="http://schemas.microsoft.com/office/drawing/2014/main" id="{02A55C7E-75E9-4DAA-A6D5-50956D9B3DB7}"/>
              </a:ext>
            </a:extLst>
          </p:cNvPr>
          <p:cNvSpPr>
            <a:spLocks noGrp="1"/>
          </p:cNvSpPr>
          <p:nvPr>
            <p:ph idx="1"/>
          </p:nvPr>
        </p:nvSpPr>
        <p:spPr/>
        <p:txBody>
          <a:bodyPr/>
          <a:lstStyle/>
          <a:p>
            <a:r>
              <a:rPr lang="en-GB" dirty="0"/>
              <a:t>Watch the </a:t>
            </a:r>
            <a:r>
              <a:rPr lang="en-GB" dirty="0">
                <a:hlinkClick r:id="rId2"/>
              </a:rPr>
              <a:t>video</a:t>
            </a:r>
            <a:r>
              <a:rPr lang="en-GB" dirty="0"/>
              <a:t> of Freud’s stages</a:t>
            </a:r>
          </a:p>
          <a:p>
            <a:r>
              <a:rPr lang="en-GB" dirty="0"/>
              <a:t>How does it compare to Erikson’s ideas?</a:t>
            </a:r>
          </a:p>
        </p:txBody>
      </p:sp>
    </p:spTree>
    <p:extLst>
      <p:ext uri="{BB962C8B-B14F-4D97-AF65-F5344CB8AC3E}">
        <p14:creationId xmlns:p14="http://schemas.microsoft.com/office/powerpoint/2010/main" val="4001968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Evaluation of psychoanalytic theories </a:t>
            </a:r>
          </a:p>
        </p:txBody>
      </p:sp>
      <p:sp>
        <p:nvSpPr>
          <p:cNvPr id="2" name="Content Placeholder 1"/>
          <p:cNvSpPr>
            <a:spLocks noGrp="1"/>
          </p:cNvSpPr>
          <p:nvPr>
            <p:ph idx="1"/>
          </p:nvPr>
        </p:nvSpPr>
        <p:spPr/>
        <p:txBody>
          <a:bodyPr>
            <a:normAutofit fontScale="85000" lnSpcReduction="20000"/>
          </a:bodyPr>
          <a:lstStyle/>
          <a:p>
            <a:pPr marL="0" indent="0">
              <a:buNone/>
            </a:pPr>
            <a:r>
              <a:rPr lang="en-GB" b="1" dirty="0"/>
              <a:t>Strengths</a:t>
            </a:r>
          </a:p>
          <a:p>
            <a:r>
              <a:rPr lang="en-GB" dirty="0"/>
              <a:t>Psychoanalytic theories such as Freud’s and Erikson’s have attractive aspects:</a:t>
            </a:r>
          </a:p>
          <a:p>
            <a:r>
              <a:rPr lang="en-GB" dirty="0"/>
              <a:t>Highlight importance of the earliest relationships with caregivers</a:t>
            </a:r>
          </a:p>
          <a:p>
            <a:r>
              <a:rPr lang="en-GB" dirty="0"/>
              <a:t>Suggests that child’s needs change with age</a:t>
            </a:r>
          </a:p>
          <a:p>
            <a:endParaRPr lang="en-GB" dirty="0"/>
          </a:p>
          <a:p>
            <a:pPr marL="0" indent="0">
              <a:buNone/>
            </a:pPr>
            <a:r>
              <a:rPr lang="en-GB" b="1" dirty="0"/>
              <a:t>Weaknesses</a:t>
            </a:r>
          </a:p>
          <a:p>
            <a:r>
              <a:rPr lang="en-GB" dirty="0"/>
              <a:t>Sexual feelings are not as important in personality development as Freud claimed</a:t>
            </a:r>
          </a:p>
          <a:p>
            <a:r>
              <a:rPr lang="en-GB" dirty="0"/>
              <a:t>Describing each period in terms of a single crisis is an over simplification.</a:t>
            </a:r>
          </a:p>
          <a:p>
            <a:endParaRPr lang="en-GB" dirty="0"/>
          </a:p>
          <a:p>
            <a:pPr lvl="8" algn="r">
              <a:buNone/>
            </a:pPr>
            <a:r>
              <a:rPr lang="en-GB" dirty="0"/>
              <a:t>(Boyd &amp; Bee, 2014)</a:t>
            </a:r>
          </a:p>
        </p:txBody>
      </p:sp>
      <p:pic>
        <p:nvPicPr>
          <p:cNvPr id="73730" name="Picture 2" descr="http://www.artsz.org/wp-content/uploads/2009/10/Freud-art.jpg"/>
          <p:cNvPicPr>
            <a:picLocks noChangeAspect="1" noChangeArrowheads="1"/>
          </p:cNvPicPr>
          <p:nvPr/>
        </p:nvPicPr>
        <p:blipFill>
          <a:blip r:embed="rId3" cstate="print"/>
          <a:srcRect/>
          <a:stretch>
            <a:fillRect/>
          </a:stretch>
        </p:blipFill>
        <p:spPr bwMode="auto">
          <a:xfrm>
            <a:off x="7884368" y="0"/>
            <a:ext cx="1259632" cy="1713785"/>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Emotional self-regulation</a:t>
            </a:r>
          </a:p>
        </p:txBody>
      </p:sp>
      <p:sp>
        <p:nvSpPr>
          <p:cNvPr id="2" name="Content Placeholder 1"/>
          <p:cNvSpPr>
            <a:spLocks noGrp="1"/>
          </p:cNvSpPr>
          <p:nvPr>
            <p:ph idx="1"/>
          </p:nvPr>
        </p:nvSpPr>
        <p:spPr/>
        <p:txBody>
          <a:bodyPr/>
          <a:lstStyle/>
          <a:p>
            <a:r>
              <a:rPr lang="en-GB" dirty="0"/>
              <a:t>Strategies for adjusting our emotional state to a comfortable level of intensity so that we can accomplish our goals.</a:t>
            </a:r>
          </a:p>
          <a:p>
            <a:endParaRPr lang="en-GB" dirty="0"/>
          </a:p>
          <a:p>
            <a:pPr>
              <a:buNone/>
            </a:pPr>
            <a:r>
              <a:rPr lang="en-GB" b="1" u="sng" dirty="0"/>
              <a:t>Infancy</a:t>
            </a:r>
          </a:p>
          <a:p>
            <a:r>
              <a:rPr lang="en-GB" dirty="0"/>
              <a:t>in the early months of life infants have only a limited capacity to regulate their emotional state. As a result they depend on the soothing interventions of caregivers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Emotional self-regulation</a:t>
            </a:r>
          </a:p>
        </p:txBody>
      </p:sp>
      <p:sp>
        <p:nvSpPr>
          <p:cNvPr id="2" name="Content Placeholder 1"/>
          <p:cNvSpPr>
            <a:spLocks noGrp="1"/>
          </p:cNvSpPr>
          <p:nvPr>
            <p:ph idx="1"/>
          </p:nvPr>
        </p:nvSpPr>
        <p:spPr/>
        <p:txBody>
          <a:bodyPr/>
          <a:lstStyle/>
          <a:p>
            <a:pPr>
              <a:buNone/>
            </a:pPr>
            <a:r>
              <a:rPr lang="en-GB" b="1" u="sng" dirty="0"/>
              <a:t>Early childhood</a:t>
            </a:r>
          </a:p>
          <a:p>
            <a:r>
              <a:rPr lang="en-GB" b="1" u="sng" dirty="0"/>
              <a:t>Age 2</a:t>
            </a:r>
            <a:r>
              <a:rPr lang="en-GB" dirty="0"/>
              <a:t>- children frequently talk about their feelings and engage in active efforts to control them.</a:t>
            </a:r>
          </a:p>
          <a:p>
            <a:r>
              <a:rPr lang="en-GB" b="1" u="sng" dirty="0"/>
              <a:t>Age 3-4 </a:t>
            </a:r>
            <a:r>
              <a:rPr lang="en-GB"/>
              <a:t>-utilise </a:t>
            </a:r>
            <a:r>
              <a:rPr lang="en-GB" dirty="0"/>
              <a:t>a variety of emotional self regulation strategies</a:t>
            </a:r>
          </a:p>
          <a:p>
            <a:r>
              <a:rPr lang="en-GB" b="1" u="sng" dirty="0"/>
              <a:t>Middle childhood- </a:t>
            </a:r>
            <a:r>
              <a:rPr lang="en-GB" dirty="0"/>
              <a:t>rapid gains in emotional self regulation, peer approval.</a:t>
            </a:r>
          </a:p>
          <a:p>
            <a:endParaRPr lang="en-GB" b="1" u="sng" dirty="0"/>
          </a:p>
        </p:txBody>
      </p:sp>
      <p:pic>
        <p:nvPicPr>
          <p:cNvPr id="40962" name="Picture 2" descr="http://notofailure.files.wordpress.com/2010/08/child-covering-ears1.jpg"/>
          <p:cNvPicPr>
            <a:picLocks noChangeAspect="1" noChangeArrowheads="1"/>
          </p:cNvPicPr>
          <p:nvPr/>
        </p:nvPicPr>
        <p:blipFill>
          <a:blip r:embed="rId3" cstate="print"/>
          <a:srcRect/>
          <a:stretch>
            <a:fillRect/>
          </a:stretch>
        </p:blipFill>
        <p:spPr bwMode="auto">
          <a:xfrm>
            <a:off x="6060259" y="4941168"/>
            <a:ext cx="3083741" cy="1745755"/>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Emotional display rules</a:t>
            </a:r>
          </a:p>
        </p:txBody>
      </p:sp>
      <p:sp>
        <p:nvSpPr>
          <p:cNvPr id="2" name="Content Placeholder 1"/>
          <p:cNvSpPr>
            <a:spLocks noGrp="1"/>
          </p:cNvSpPr>
          <p:nvPr>
            <p:ph idx="1"/>
          </p:nvPr>
        </p:nvSpPr>
        <p:spPr/>
        <p:txBody>
          <a:bodyPr/>
          <a:lstStyle/>
          <a:p>
            <a:r>
              <a:rPr lang="en-GB" dirty="0"/>
              <a:t>Rules that specify when, where and how it is culturally appropriate to express emotions</a:t>
            </a:r>
          </a:p>
        </p:txBody>
      </p:sp>
      <p:pic>
        <p:nvPicPr>
          <p:cNvPr id="43010" name="Picture 2" descr="http://news.xinhuanet.com/english/2009-03/25/xin_57203062507556562037820.jpg"/>
          <p:cNvPicPr>
            <a:picLocks noChangeAspect="1" noChangeArrowheads="1"/>
          </p:cNvPicPr>
          <p:nvPr/>
        </p:nvPicPr>
        <p:blipFill>
          <a:blip r:embed="rId3" cstate="print"/>
          <a:srcRect/>
          <a:stretch>
            <a:fillRect/>
          </a:stretch>
        </p:blipFill>
        <p:spPr bwMode="auto">
          <a:xfrm>
            <a:off x="3203848" y="3408513"/>
            <a:ext cx="4286250" cy="3048001"/>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0862-7178-4797-BDCA-5E18AD90CD62}"/>
              </a:ext>
            </a:extLst>
          </p:cNvPr>
          <p:cNvSpPr>
            <a:spLocks noGrp="1"/>
          </p:cNvSpPr>
          <p:nvPr>
            <p:ph type="title"/>
          </p:nvPr>
        </p:nvSpPr>
        <p:spPr/>
        <p:txBody>
          <a:bodyPr/>
          <a:lstStyle/>
          <a:p>
            <a:r>
              <a:rPr lang="en-GB" dirty="0"/>
              <a:t>Emotional Intelligence</a:t>
            </a:r>
          </a:p>
        </p:txBody>
      </p:sp>
      <p:sp>
        <p:nvSpPr>
          <p:cNvPr id="3" name="Content Placeholder 2">
            <a:extLst>
              <a:ext uri="{FF2B5EF4-FFF2-40B4-BE49-F238E27FC236}">
                <a16:creationId xmlns:a16="http://schemas.microsoft.com/office/drawing/2014/main" id="{D84FD882-B81B-4EC3-A659-D7B7D8F755F2}"/>
              </a:ext>
            </a:extLst>
          </p:cNvPr>
          <p:cNvSpPr>
            <a:spLocks noGrp="1"/>
          </p:cNvSpPr>
          <p:nvPr>
            <p:ph idx="1"/>
          </p:nvPr>
        </p:nvSpPr>
        <p:spPr/>
        <p:txBody>
          <a:bodyPr/>
          <a:lstStyle/>
          <a:p>
            <a:r>
              <a:rPr lang="en-GB" dirty="0"/>
              <a:t>Goleman (2006)</a:t>
            </a:r>
          </a:p>
          <a:p>
            <a:r>
              <a:rPr lang="en-GB" dirty="0"/>
              <a:t>Awareness of one’s own emotions and those of others</a:t>
            </a:r>
          </a:p>
          <a:p>
            <a:r>
              <a:rPr lang="en-GB" dirty="0"/>
              <a:t>Goleman argued that schools traditional focus on academic achievement resulted in children becoming less </a:t>
            </a:r>
            <a:r>
              <a:rPr lang="en-GB"/>
              <a:t>developed emotionally.</a:t>
            </a:r>
          </a:p>
          <a:p>
            <a:endParaRPr lang="en-GB" dirty="0"/>
          </a:p>
        </p:txBody>
      </p:sp>
    </p:spTree>
    <p:extLst>
      <p:ext uri="{BB962C8B-B14F-4D97-AF65-F5344CB8AC3E}">
        <p14:creationId xmlns:p14="http://schemas.microsoft.com/office/powerpoint/2010/main" val="30713091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201" y="476672"/>
            <a:ext cx="6589199" cy="1008112"/>
          </a:xfrm>
        </p:spPr>
        <p:txBody>
          <a:bodyPr>
            <a:normAutofit fontScale="90000"/>
          </a:bodyPr>
          <a:lstStyle/>
          <a:p>
            <a:r>
              <a:rPr lang="en-GB" dirty="0"/>
              <a:t>Understanding and responding to the emotion of others</a:t>
            </a:r>
          </a:p>
        </p:txBody>
      </p:sp>
      <p:sp>
        <p:nvSpPr>
          <p:cNvPr id="2" name="Content Placeholder 1"/>
          <p:cNvSpPr>
            <a:spLocks noGrp="1"/>
          </p:cNvSpPr>
          <p:nvPr>
            <p:ph idx="1"/>
          </p:nvPr>
        </p:nvSpPr>
        <p:spPr>
          <a:xfrm>
            <a:off x="1691680" y="1772816"/>
            <a:ext cx="6995120" cy="4234475"/>
          </a:xfrm>
        </p:spPr>
        <p:txBody>
          <a:bodyPr>
            <a:normAutofit/>
          </a:bodyPr>
          <a:lstStyle/>
          <a:p>
            <a:endParaRPr lang="en-GB" dirty="0"/>
          </a:p>
          <a:p>
            <a:pPr>
              <a:buNone/>
            </a:pPr>
            <a:r>
              <a:rPr lang="en-GB" b="1" dirty="0"/>
              <a:t>Emotional literacy (Steiner, 2003)</a:t>
            </a:r>
          </a:p>
          <a:p>
            <a:r>
              <a:rPr lang="en-GB" dirty="0"/>
              <a:t>Ability to express ones feelings and understand other peoples emotions.</a:t>
            </a:r>
          </a:p>
          <a:p>
            <a:r>
              <a:rPr lang="en-GB" dirty="0"/>
              <a:t>Self-understanding</a:t>
            </a:r>
          </a:p>
          <a:p>
            <a:r>
              <a:rPr lang="en-GB" dirty="0"/>
              <a:t>Understanding expressing and managing emotions</a:t>
            </a:r>
          </a:p>
          <a:p>
            <a:r>
              <a:rPr lang="en-GB" dirty="0"/>
              <a:t>Understanding social situations and making relationships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2A8C1-4A96-4ADB-ADA0-EDFDF3EC2727}"/>
              </a:ext>
            </a:extLst>
          </p:cNvPr>
          <p:cNvSpPr>
            <a:spLocks noGrp="1"/>
          </p:cNvSpPr>
          <p:nvPr>
            <p:ph type="title"/>
          </p:nvPr>
        </p:nvSpPr>
        <p:spPr/>
        <p:txBody>
          <a:bodyPr/>
          <a:lstStyle/>
          <a:p>
            <a:r>
              <a:rPr lang="en-GB" dirty="0"/>
              <a:t>Social Development</a:t>
            </a:r>
          </a:p>
        </p:txBody>
      </p:sp>
      <p:sp>
        <p:nvSpPr>
          <p:cNvPr id="3" name="Content Placeholder 2">
            <a:extLst>
              <a:ext uri="{FF2B5EF4-FFF2-40B4-BE49-F238E27FC236}">
                <a16:creationId xmlns:a16="http://schemas.microsoft.com/office/drawing/2014/main" id="{583902DC-237F-4704-A6A9-6AAA0CA4297D}"/>
              </a:ext>
            </a:extLst>
          </p:cNvPr>
          <p:cNvSpPr>
            <a:spLocks noGrp="1"/>
          </p:cNvSpPr>
          <p:nvPr>
            <p:ph idx="1"/>
          </p:nvPr>
        </p:nvSpPr>
        <p:spPr/>
        <p:txBody>
          <a:bodyPr>
            <a:normAutofit/>
          </a:bodyPr>
          <a:lstStyle/>
          <a:p>
            <a:pPr marL="342900" lvl="1" indent="-342900">
              <a:buFontTx/>
              <a:buChar char="•"/>
            </a:pPr>
            <a:r>
              <a:rPr lang="en-US" altLang="en-US" sz="1900" i="1" dirty="0"/>
              <a:t>Social Development is the process of learning to interact with others and to express oneself to others</a:t>
            </a:r>
          </a:p>
          <a:p>
            <a:pPr marL="342900" lvl="1" indent="-342900">
              <a:buFontTx/>
              <a:buChar char="•"/>
            </a:pPr>
            <a:r>
              <a:rPr lang="en-US" altLang="en-US" sz="1900" i="1" dirty="0"/>
              <a:t>Healthy social development leads to a person who shows tolerance for others, can communicate well with others, and listen to different points of view before acting</a:t>
            </a:r>
          </a:p>
          <a:p>
            <a:pPr marL="342900" lvl="1" indent="-342900">
              <a:buFontTx/>
              <a:buChar char="•"/>
            </a:pPr>
            <a:r>
              <a:rPr lang="en-US" altLang="en-US" sz="1900" dirty="0"/>
              <a:t>(Greenway, 2014)</a:t>
            </a:r>
          </a:p>
          <a:p>
            <a:endParaRPr lang="en-GB" dirty="0"/>
          </a:p>
        </p:txBody>
      </p:sp>
    </p:spTree>
    <p:extLst>
      <p:ext uri="{BB962C8B-B14F-4D97-AF65-F5344CB8AC3E}">
        <p14:creationId xmlns:p14="http://schemas.microsoft.com/office/powerpoint/2010/main" val="1002685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Social Development…</a:t>
            </a:r>
          </a:p>
        </p:txBody>
      </p:sp>
      <p:sp>
        <p:nvSpPr>
          <p:cNvPr id="2" name="Content Placeholder 1"/>
          <p:cNvSpPr>
            <a:spLocks noGrp="1"/>
          </p:cNvSpPr>
          <p:nvPr>
            <p:ph idx="1"/>
          </p:nvPr>
        </p:nvSpPr>
        <p:spPr/>
        <p:txBody>
          <a:bodyPr/>
          <a:lstStyle/>
          <a:p>
            <a:r>
              <a:rPr lang="en-GB" b="1" dirty="0"/>
              <a:t>Understanding of ‘self’, relationships with others and sociability </a:t>
            </a:r>
            <a:r>
              <a:rPr lang="en-GB" dirty="0"/>
              <a:t>(Doherty &amp; Hughes, 2009).</a:t>
            </a:r>
          </a:p>
          <a:p>
            <a:r>
              <a:rPr lang="en-US" altLang="en-US" i="1" dirty="0"/>
              <a:t>Both social and emotional development are connected </a:t>
            </a:r>
          </a:p>
          <a:p>
            <a:r>
              <a:rPr lang="en-US" altLang="en-US" i="1" dirty="0"/>
              <a:t>Influences include bond between parent and child, atmosphere of home, and temperament of child</a:t>
            </a:r>
          </a:p>
          <a:p>
            <a:endParaRPr lang="en-GB" dirty="0"/>
          </a:p>
        </p:txBody>
      </p:sp>
      <p:pic>
        <p:nvPicPr>
          <p:cNvPr id="25602" name="Picture 2" descr="http://www.sueszoochildcare.info/images/purestock_1574r-0527a.medium.jpg"/>
          <p:cNvPicPr>
            <a:picLocks noChangeAspect="1" noChangeArrowheads="1"/>
          </p:cNvPicPr>
          <p:nvPr/>
        </p:nvPicPr>
        <p:blipFill>
          <a:blip r:embed="rId2" cstate="print"/>
          <a:srcRect/>
          <a:stretch>
            <a:fillRect/>
          </a:stretch>
        </p:blipFill>
        <p:spPr bwMode="auto">
          <a:xfrm>
            <a:off x="5396346" y="4365104"/>
            <a:ext cx="3747654" cy="2492896"/>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Social referencing</a:t>
            </a:r>
          </a:p>
        </p:txBody>
      </p:sp>
      <p:sp>
        <p:nvSpPr>
          <p:cNvPr id="2" name="Content Placeholder 1"/>
          <p:cNvSpPr>
            <a:spLocks noGrp="1"/>
          </p:cNvSpPr>
          <p:nvPr>
            <p:ph idx="1"/>
          </p:nvPr>
        </p:nvSpPr>
        <p:spPr/>
        <p:txBody>
          <a:bodyPr>
            <a:normAutofit fontScale="92500" lnSpcReduction="20000"/>
          </a:bodyPr>
          <a:lstStyle/>
          <a:p>
            <a:r>
              <a:rPr lang="en-GB" sz="2200" b="1" dirty="0">
                <a:hlinkClick r:id="rId2"/>
              </a:rPr>
              <a:t>Social referencing </a:t>
            </a:r>
            <a:r>
              <a:rPr lang="en-GB" sz="2200" dirty="0"/>
              <a:t>is relying on another persons emotional reaction to appraise an uncertain situation</a:t>
            </a:r>
          </a:p>
          <a:p>
            <a:r>
              <a:rPr lang="en-GB" sz="2200" dirty="0"/>
              <a:t>8-10 months:</a:t>
            </a:r>
          </a:p>
          <a:p>
            <a:r>
              <a:rPr lang="en-GB" sz="2200" dirty="0"/>
              <a:t>Infant starts to evaluate objects and event as in terms or their safety and security.</a:t>
            </a:r>
          </a:p>
          <a:p>
            <a:r>
              <a:rPr lang="en-GB" sz="2200" dirty="0"/>
              <a:t>Studies show that the care givers emotional expression influences whether a one year old will be for example wary of strangers or cross the deep side of the visual cliff (</a:t>
            </a:r>
            <a:r>
              <a:rPr lang="en-GB" sz="2200" dirty="0" err="1"/>
              <a:t>Striano</a:t>
            </a:r>
            <a:r>
              <a:rPr lang="en-GB" sz="2200" dirty="0"/>
              <a:t> &amp; </a:t>
            </a:r>
            <a:r>
              <a:rPr lang="en-GB" sz="2200" dirty="0" err="1"/>
              <a:t>Rochat</a:t>
            </a:r>
            <a:r>
              <a:rPr lang="en-GB" sz="2200" dirty="0"/>
              <a:t>, 2000, cited in, Berk, 2003) </a:t>
            </a:r>
          </a:p>
          <a:p>
            <a:r>
              <a:rPr lang="en-GB" dirty="0"/>
              <a:t>Watch the video</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Attachment</a:t>
            </a:r>
          </a:p>
        </p:txBody>
      </p:sp>
      <p:sp>
        <p:nvSpPr>
          <p:cNvPr id="2" name="Content Placeholder 1"/>
          <p:cNvSpPr>
            <a:spLocks noGrp="1"/>
          </p:cNvSpPr>
          <p:nvPr>
            <p:ph idx="1"/>
          </p:nvPr>
        </p:nvSpPr>
        <p:spPr/>
        <p:txBody>
          <a:bodyPr/>
          <a:lstStyle/>
          <a:p>
            <a:pPr>
              <a:buFont typeface="Arial" panose="020B0604020202020204" pitchFamily="34" charset="0"/>
              <a:buChar char="•"/>
              <a:defRPr/>
            </a:pPr>
            <a:r>
              <a:rPr lang="en-US" sz="2400" i="1" dirty="0"/>
              <a:t>Attachment is defined as an active, intense, emotional relationship between 2 people that endures over time</a:t>
            </a:r>
          </a:p>
          <a:p>
            <a:pPr>
              <a:buFont typeface="Arial" panose="020B0604020202020204" pitchFamily="34" charset="0"/>
              <a:buChar char="•"/>
              <a:defRPr/>
            </a:pPr>
            <a:r>
              <a:rPr lang="en-US" sz="2400" i="1" dirty="0"/>
              <a:t>An enduring emotional tie to a special person, characterized by a tendency to seek and maintain closeness, especially during times of stress. </a:t>
            </a:r>
          </a:p>
          <a:p>
            <a:pPr marL="0" indent="0">
              <a:buNone/>
              <a:defRPr/>
            </a:pPr>
            <a:r>
              <a:rPr lang="en-US" dirty="0">
                <a:latin typeface="Tahoma" pitchFamily="34" charset="0"/>
              </a:rPr>
              <a:t>Boyd &amp; Bee 2014</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17D3-3B21-4FFD-B6B0-E0C8895569B0}"/>
              </a:ext>
            </a:extLst>
          </p:cNvPr>
          <p:cNvSpPr>
            <a:spLocks noGrp="1"/>
          </p:cNvSpPr>
          <p:nvPr>
            <p:ph type="title"/>
          </p:nvPr>
        </p:nvSpPr>
        <p:spPr/>
        <p:txBody>
          <a:bodyPr/>
          <a:lstStyle/>
          <a:p>
            <a:r>
              <a:rPr lang="en-GB" dirty="0"/>
              <a:t>Importance of attachment</a:t>
            </a:r>
          </a:p>
        </p:txBody>
      </p:sp>
      <p:sp>
        <p:nvSpPr>
          <p:cNvPr id="3" name="Content Placeholder 2">
            <a:extLst>
              <a:ext uri="{FF2B5EF4-FFF2-40B4-BE49-F238E27FC236}">
                <a16:creationId xmlns:a16="http://schemas.microsoft.com/office/drawing/2014/main" id="{B272F8A6-71CA-4634-970F-EFB8BF9A7DAA}"/>
              </a:ext>
            </a:extLst>
          </p:cNvPr>
          <p:cNvSpPr>
            <a:spLocks noGrp="1"/>
          </p:cNvSpPr>
          <p:nvPr>
            <p:ph idx="1"/>
          </p:nvPr>
        </p:nvSpPr>
        <p:spPr/>
        <p:txBody>
          <a:bodyPr/>
          <a:lstStyle/>
          <a:p>
            <a:r>
              <a:rPr lang="en-GB" i="1" dirty="0"/>
              <a:t>The secure infant becomes a flexible resourceful child</a:t>
            </a:r>
          </a:p>
          <a:p>
            <a:r>
              <a:rPr lang="en-GB" i="1" dirty="0"/>
              <a:t>The avoidant child tends to be over-controlled</a:t>
            </a:r>
          </a:p>
          <a:p>
            <a:r>
              <a:rPr lang="en-GB" i="1" dirty="0"/>
              <a:t>The ambivalent child tends to be under-controlled</a:t>
            </a:r>
          </a:p>
          <a:p>
            <a:r>
              <a:rPr lang="en-GB" i="1" dirty="0"/>
              <a:t>Bowlby (1969)- the childhood internal working model becomes the model for the adult’s social emotional and cognitive competence</a:t>
            </a:r>
          </a:p>
          <a:p>
            <a:r>
              <a:rPr lang="en-GB" sz="1400" dirty="0"/>
              <a:t>(</a:t>
            </a:r>
            <a:r>
              <a:rPr lang="en-GB" sz="1400" dirty="0" err="1"/>
              <a:t>Claveirole</a:t>
            </a:r>
            <a:r>
              <a:rPr lang="en-GB" sz="1400" dirty="0"/>
              <a:t> &amp; </a:t>
            </a:r>
            <a:r>
              <a:rPr lang="en-GB" sz="1400" dirty="0" err="1"/>
              <a:t>Gaughan</a:t>
            </a:r>
            <a:r>
              <a:rPr lang="en-GB" sz="1400" dirty="0"/>
              <a:t>, 2011)</a:t>
            </a:r>
            <a:endParaRPr lang="en-GB" dirty="0"/>
          </a:p>
        </p:txBody>
      </p:sp>
    </p:spTree>
    <p:extLst>
      <p:ext uri="{BB962C8B-B14F-4D97-AF65-F5344CB8AC3E}">
        <p14:creationId xmlns:p14="http://schemas.microsoft.com/office/powerpoint/2010/main" val="2384068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Bowlby</a:t>
            </a:r>
            <a:r>
              <a:rPr lang="en-GB" dirty="0"/>
              <a:t> (1958)</a:t>
            </a:r>
          </a:p>
        </p:txBody>
      </p:sp>
      <p:sp>
        <p:nvSpPr>
          <p:cNvPr id="2" name="Content Placeholder 1"/>
          <p:cNvSpPr>
            <a:spLocks noGrp="1"/>
          </p:cNvSpPr>
          <p:nvPr>
            <p:ph idx="1"/>
          </p:nvPr>
        </p:nvSpPr>
        <p:spPr>
          <a:xfrm>
            <a:off x="1942415" y="1556792"/>
            <a:ext cx="6591985" cy="4354430"/>
          </a:xfrm>
        </p:spPr>
        <p:txBody>
          <a:bodyPr>
            <a:normAutofit/>
          </a:bodyPr>
          <a:lstStyle/>
          <a:p>
            <a:pPr>
              <a:lnSpc>
                <a:spcPct val="80000"/>
              </a:lnSpc>
              <a:buFontTx/>
              <a:buChar char="o"/>
            </a:pPr>
            <a:r>
              <a:rPr lang="en-GB" dirty="0"/>
              <a:t>Emphasised the importance of attachment</a:t>
            </a:r>
          </a:p>
          <a:p>
            <a:pPr>
              <a:lnSpc>
                <a:spcPct val="80000"/>
              </a:lnSpc>
              <a:buFontTx/>
              <a:buChar char="o"/>
            </a:pPr>
            <a:r>
              <a:rPr lang="en-GB" dirty="0"/>
              <a:t>At first recognised the importance between mother and child</a:t>
            </a:r>
          </a:p>
          <a:p>
            <a:pPr>
              <a:lnSpc>
                <a:spcPct val="80000"/>
              </a:lnSpc>
              <a:buFontTx/>
              <a:buChar char="o"/>
            </a:pPr>
            <a:r>
              <a:rPr lang="en-GB" dirty="0"/>
              <a:t>Then revised his theory to take other primary carers into consideration</a:t>
            </a:r>
          </a:p>
          <a:p>
            <a:endParaRPr lang="en-GB" dirty="0"/>
          </a:p>
          <a:p>
            <a:pPr marL="0" indent="0">
              <a:buNone/>
            </a:pPr>
            <a:r>
              <a:rPr lang="en-GB" dirty="0"/>
              <a:t>Stages of response to separation:</a:t>
            </a:r>
          </a:p>
          <a:p>
            <a:r>
              <a:rPr lang="en-GB" dirty="0"/>
              <a:t>Protest</a:t>
            </a:r>
          </a:p>
          <a:p>
            <a:r>
              <a:rPr lang="en-GB" dirty="0"/>
              <a:t>Despair </a:t>
            </a:r>
          </a:p>
          <a:p>
            <a:r>
              <a:rPr lang="en-GB" dirty="0"/>
              <a:t>Detachment</a:t>
            </a:r>
          </a:p>
          <a:p>
            <a:r>
              <a:rPr lang="en-GB" dirty="0"/>
              <a:t>But - </a:t>
            </a:r>
            <a:r>
              <a:rPr lang="en-GB" dirty="0" err="1"/>
              <a:t>Monotropy</a:t>
            </a:r>
            <a:r>
              <a:rPr lang="en-GB" dirty="0"/>
              <a:t> criticised.</a:t>
            </a:r>
          </a:p>
          <a:p>
            <a:r>
              <a:rPr lang="en-GB" dirty="0">
                <a:hlinkClick r:id="rId3"/>
              </a:rPr>
              <a:t>http://www.youtube.com/watch?v=g0LFewt4Zk4</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Ainsworth (1972)</a:t>
            </a:r>
          </a:p>
        </p:txBody>
      </p:sp>
      <p:sp>
        <p:nvSpPr>
          <p:cNvPr id="2" name="Content Placeholder 1"/>
          <p:cNvSpPr>
            <a:spLocks noGrp="1"/>
          </p:cNvSpPr>
          <p:nvPr>
            <p:ph idx="1"/>
          </p:nvPr>
        </p:nvSpPr>
        <p:spPr/>
        <p:txBody>
          <a:bodyPr>
            <a:normAutofit fontScale="77500" lnSpcReduction="20000"/>
          </a:bodyPr>
          <a:lstStyle/>
          <a:p>
            <a:pPr>
              <a:lnSpc>
                <a:spcPct val="120000"/>
              </a:lnSpc>
              <a:buFontTx/>
              <a:buChar char="o"/>
            </a:pPr>
            <a:r>
              <a:rPr lang="en-GB" sz="2100" i="1" dirty="0"/>
              <a:t>Mary Ainsworth -</a:t>
            </a:r>
            <a:r>
              <a:rPr lang="en-GB" sz="2100" dirty="0"/>
              <a:t>Added to Bowlby’s theory by suggesting that if the child’s primary carer provided a “secure base” – the child would be better equipped to build new relationships. </a:t>
            </a:r>
          </a:p>
          <a:p>
            <a:pPr>
              <a:lnSpc>
                <a:spcPct val="80000"/>
              </a:lnSpc>
              <a:buFont typeface="Wingdings" pitchFamily="2" charset="2"/>
              <a:buNone/>
            </a:pPr>
            <a:endParaRPr lang="en-GB" sz="2100" dirty="0"/>
          </a:p>
          <a:p>
            <a:r>
              <a:rPr lang="en-GB" sz="2100" i="1" dirty="0"/>
              <a:t>The Strange Situation</a:t>
            </a:r>
          </a:p>
          <a:p>
            <a:r>
              <a:rPr lang="en-GB" sz="2100" i="1" dirty="0"/>
              <a:t>Avoidant</a:t>
            </a:r>
          </a:p>
          <a:p>
            <a:r>
              <a:rPr lang="en-GB" sz="2100" i="1" dirty="0"/>
              <a:t>Ambivalent / resistant</a:t>
            </a:r>
          </a:p>
          <a:p>
            <a:r>
              <a:rPr lang="en-GB" sz="2100" i="1" dirty="0"/>
              <a:t>Disorganised</a:t>
            </a:r>
          </a:p>
          <a:p>
            <a:r>
              <a:rPr lang="en-GB" sz="2100" i="1" dirty="0"/>
              <a:t>Ambivalent, avoidant and disorganised coping strategies are ineffective ways that the child tries to maintain attachments</a:t>
            </a:r>
          </a:p>
          <a:p>
            <a:r>
              <a:rPr lang="en-GB" sz="2100" i="1" dirty="0">
                <a:hlinkClick r:id="rId2"/>
              </a:rPr>
              <a:t>https://www.youtube.com/watch?v=QTsewNrHUHU</a:t>
            </a:r>
            <a:endParaRPr lang="en-GB" sz="2100" i="1" dirty="0"/>
          </a:p>
          <a:p>
            <a:endParaRPr lang="en-GB" dirty="0">
              <a:hlinkClick r:id="rId3"/>
            </a:endParaRPr>
          </a:p>
          <a:p>
            <a:pPr marL="0" indent="0">
              <a:buNone/>
            </a:pPr>
            <a:endParaRPr lang="en-GB" dirty="0">
              <a:hlinkClick r:id="rId3"/>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435A-56D2-41DC-8E6E-FBA3E43C07A8}"/>
              </a:ext>
            </a:extLst>
          </p:cNvPr>
          <p:cNvSpPr>
            <a:spLocks noGrp="1"/>
          </p:cNvSpPr>
          <p:nvPr>
            <p:ph type="title"/>
          </p:nvPr>
        </p:nvSpPr>
        <p:spPr/>
        <p:txBody>
          <a:bodyPr/>
          <a:lstStyle/>
          <a:p>
            <a:r>
              <a:rPr lang="en-GB" dirty="0"/>
              <a:t>TASK (15 mins)</a:t>
            </a:r>
          </a:p>
        </p:txBody>
      </p:sp>
      <p:sp>
        <p:nvSpPr>
          <p:cNvPr id="3" name="Content Placeholder 2">
            <a:extLst>
              <a:ext uri="{FF2B5EF4-FFF2-40B4-BE49-F238E27FC236}">
                <a16:creationId xmlns:a16="http://schemas.microsoft.com/office/drawing/2014/main" id="{0446B341-317E-4D2D-8401-A7A84FDC4953}"/>
              </a:ext>
            </a:extLst>
          </p:cNvPr>
          <p:cNvSpPr>
            <a:spLocks noGrp="1"/>
          </p:cNvSpPr>
          <p:nvPr>
            <p:ph idx="1"/>
          </p:nvPr>
        </p:nvSpPr>
        <p:spPr/>
        <p:txBody>
          <a:bodyPr/>
          <a:lstStyle/>
          <a:p>
            <a:r>
              <a:rPr lang="en-GB" i="1" dirty="0"/>
              <a:t>What do you think are the factors that could affect attachment?</a:t>
            </a:r>
          </a:p>
          <a:p>
            <a:r>
              <a:rPr lang="en-GB" dirty="0"/>
              <a:t>In your groups list factors</a:t>
            </a:r>
          </a:p>
          <a:p>
            <a:r>
              <a:rPr lang="en-GB" dirty="0"/>
              <a:t>Then number in terms of which factors you consider to be most important. 1 being most important.</a:t>
            </a:r>
          </a:p>
          <a:p>
            <a:r>
              <a:rPr lang="en-GB" dirty="0"/>
              <a:t>Post your top 5 on the chat</a:t>
            </a:r>
          </a:p>
          <a:p>
            <a:r>
              <a:rPr lang="en-GB" dirty="0"/>
              <a:t>Be prepared to justify your ideas.</a:t>
            </a:r>
          </a:p>
        </p:txBody>
      </p:sp>
    </p:spTree>
    <p:extLst>
      <p:ext uri="{BB962C8B-B14F-4D97-AF65-F5344CB8AC3E}">
        <p14:creationId xmlns:p14="http://schemas.microsoft.com/office/powerpoint/2010/main" val="2893416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7BE74-FC90-4F1F-B7F1-DD054FE85596}"/>
              </a:ext>
            </a:extLst>
          </p:cNvPr>
          <p:cNvSpPr>
            <a:spLocks noGrp="1"/>
          </p:cNvSpPr>
          <p:nvPr>
            <p:ph type="title"/>
          </p:nvPr>
        </p:nvSpPr>
        <p:spPr/>
        <p:txBody>
          <a:bodyPr/>
          <a:lstStyle/>
          <a:p>
            <a:r>
              <a:rPr lang="en-GB" dirty="0"/>
              <a:t>FACTORS</a:t>
            </a:r>
          </a:p>
        </p:txBody>
      </p:sp>
      <p:sp>
        <p:nvSpPr>
          <p:cNvPr id="3" name="Content Placeholder 2">
            <a:extLst>
              <a:ext uri="{FF2B5EF4-FFF2-40B4-BE49-F238E27FC236}">
                <a16:creationId xmlns:a16="http://schemas.microsoft.com/office/drawing/2014/main" id="{A80DEAB1-8843-4E11-9948-9A68C12AE59E}"/>
              </a:ext>
            </a:extLst>
          </p:cNvPr>
          <p:cNvSpPr>
            <a:spLocks noGrp="1"/>
          </p:cNvSpPr>
          <p:nvPr>
            <p:ph idx="1"/>
          </p:nvPr>
        </p:nvSpPr>
        <p:spPr/>
        <p:txBody>
          <a:bodyPr>
            <a:normAutofit fontScale="62500" lnSpcReduction="20000"/>
          </a:bodyPr>
          <a:lstStyle/>
          <a:p>
            <a:pPr>
              <a:lnSpc>
                <a:spcPct val="90000"/>
              </a:lnSpc>
              <a:buFont typeface="Times" pitchFamily="18" charset="0"/>
              <a:buChar char="•"/>
            </a:pPr>
            <a:r>
              <a:rPr lang="en-US" altLang="en-US" sz="2900" i="1" dirty="0"/>
              <a:t>Opportunity for attachment </a:t>
            </a:r>
          </a:p>
          <a:p>
            <a:pPr>
              <a:lnSpc>
                <a:spcPct val="90000"/>
              </a:lnSpc>
              <a:buFont typeface="Times" pitchFamily="18" charset="0"/>
              <a:buChar char="•"/>
            </a:pPr>
            <a:r>
              <a:rPr lang="en-US" altLang="en-US" sz="2900" i="1" dirty="0"/>
              <a:t>Quality of caregiving </a:t>
            </a:r>
          </a:p>
          <a:p>
            <a:pPr lvl="2">
              <a:lnSpc>
                <a:spcPct val="90000"/>
              </a:lnSpc>
              <a:buFont typeface="Times" pitchFamily="18" charset="0"/>
              <a:buChar char="•"/>
            </a:pPr>
            <a:r>
              <a:rPr lang="en-US" altLang="en-US" sz="2900" i="1" dirty="0"/>
              <a:t>respond promptly and consistently</a:t>
            </a:r>
          </a:p>
          <a:p>
            <a:pPr lvl="2">
              <a:lnSpc>
                <a:spcPct val="90000"/>
              </a:lnSpc>
              <a:buFont typeface="Times" pitchFamily="18" charset="0"/>
              <a:buChar char="•"/>
            </a:pPr>
            <a:r>
              <a:rPr lang="en-US" altLang="en-US" sz="2900" i="1" dirty="0"/>
              <a:t>interactional synchrony – the sensitively tuned “emotional dance”</a:t>
            </a:r>
          </a:p>
          <a:p>
            <a:pPr>
              <a:lnSpc>
                <a:spcPct val="90000"/>
              </a:lnSpc>
              <a:buFont typeface="Times" pitchFamily="18" charset="0"/>
              <a:buChar char="•"/>
            </a:pPr>
            <a:r>
              <a:rPr lang="en-US" altLang="en-US" sz="2900" i="1" dirty="0"/>
              <a:t>Infant characteristics</a:t>
            </a:r>
          </a:p>
          <a:p>
            <a:pPr lvl="1">
              <a:buFont typeface="Times" pitchFamily="18" charset="0"/>
              <a:buChar char="•"/>
            </a:pPr>
            <a:r>
              <a:rPr lang="en-US" altLang="en-US" sz="2900" i="1" dirty="0"/>
              <a:t>infant's temperament, special needs, prematurity, or </a:t>
            </a:r>
            <a:r>
              <a:rPr lang="en-US" altLang="en-US" sz="2900" i="1" dirty="0" err="1"/>
              <a:t>illnessesFamily</a:t>
            </a:r>
            <a:r>
              <a:rPr lang="en-US" altLang="en-US" sz="2900" i="1" dirty="0"/>
              <a:t> circumstances</a:t>
            </a:r>
          </a:p>
          <a:p>
            <a:pPr>
              <a:buFont typeface="Times" pitchFamily="18" charset="0"/>
              <a:buChar char="•"/>
            </a:pPr>
            <a:r>
              <a:rPr lang="en-US" altLang="en-US" sz="2900" i="1" dirty="0"/>
              <a:t>Stress can undermine attachment</a:t>
            </a:r>
          </a:p>
          <a:p>
            <a:pPr>
              <a:buFont typeface="Times" pitchFamily="18" charset="0"/>
              <a:buChar char="•"/>
            </a:pPr>
            <a:r>
              <a:rPr lang="en-US" altLang="en-US" sz="2900" i="1" dirty="0"/>
              <a:t>Parents’ internal working models</a:t>
            </a:r>
          </a:p>
          <a:p>
            <a:pPr lvl="2">
              <a:buFont typeface="Times" pitchFamily="18" charset="0"/>
              <a:buChar char="•"/>
            </a:pPr>
            <a:r>
              <a:rPr lang="en-US" altLang="en-US" sz="2900" i="1" dirty="0"/>
              <a:t>Parents’ own attachment experiences</a:t>
            </a:r>
          </a:p>
          <a:p>
            <a:pPr lvl="2">
              <a:buFont typeface="Times" pitchFamily="18" charset="0"/>
              <a:buChar char="•"/>
            </a:pPr>
            <a:r>
              <a:rPr lang="en-US" altLang="en-US" sz="2900" i="1" dirty="0"/>
              <a:t>Parents’ ability to accept their past</a:t>
            </a:r>
          </a:p>
          <a:p>
            <a:pPr lvl="2">
              <a:lnSpc>
                <a:spcPct val="90000"/>
              </a:lnSpc>
              <a:buFont typeface="Times" pitchFamily="18" charset="0"/>
              <a:buChar char="•"/>
            </a:pPr>
            <a:endParaRPr lang="en-US" altLang="en-US" sz="2400" i="1" dirty="0"/>
          </a:p>
          <a:p>
            <a:endParaRPr lang="en-GB" dirty="0"/>
          </a:p>
        </p:txBody>
      </p:sp>
    </p:spTree>
    <p:extLst>
      <p:ext uri="{BB962C8B-B14F-4D97-AF65-F5344CB8AC3E}">
        <p14:creationId xmlns:p14="http://schemas.microsoft.com/office/powerpoint/2010/main" val="462380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D50D0-9A0B-42C7-B70A-3C8E49562BF9}"/>
              </a:ext>
            </a:extLst>
          </p:cNvPr>
          <p:cNvSpPr>
            <a:spLocks noGrp="1"/>
          </p:cNvSpPr>
          <p:nvPr>
            <p:ph type="title"/>
          </p:nvPr>
        </p:nvSpPr>
        <p:spPr/>
        <p:txBody>
          <a:bodyPr/>
          <a:lstStyle/>
          <a:p>
            <a:r>
              <a:rPr lang="en-GB" dirty="0"/>
              <a:t>Long term impact</a:t>
            </a:r>
          </a:p>
        </p:txBody>
      </p:sp>
      <p:sp>
        <p:nvSpPr>
          <p:cNvPr id="3" name="Content Placeholder 2">
            <a:extLst>
              <a:ext uri="{FF2B5EF4-FFF2-40B4-BE49-F238E27FC236}">
                <a16:creationId xmlns:a16="http://schemas.microsoft.com/office/drawing/2014/main" id="{CE06E7CB-6077-4C92-BF8C-183DE86F87C2}"/>
              </a:ext>
            </a:extLst>
          </p:cNvPr>
          <p:cNvSpPr>
            <a:spLocks noGrp="1"/>
          </p:cNvSpPr>
          <p:nvPr>
            <p:ph idx="1"/>
          </p:nvPr>
        </p:nvSpPr>
        <p:spPr/>
        <p:txBody>
          <a:bodyPr/>
          <a:lstStyle/>
          <a:p>
            <a:r>
              <a:rPr lang="en-GB" i="1" dirty="0"/>
              <a:t>Securely attached children</a:t>
            </a:r>
          </a:p>
          <a:p>
            <a:pPr lvl="1"/>
            <a:r>
              <a:rPr lang="en-GB" i="1" dirty="0"/>
              <a:t>More sociable</a:t>
            </a:r>
          </a:p>
          <a:p>
            <a:pPr lvl="1"/>
            <a:r>
              <a:rPr lang="en-GB" i="1" dirty="0"/>
              <a:t>More positive behaviour</a:t>
            </a:r>
          </a:p>
          <a:p>
            <a:pPr lvl="1"/>
            <a:r>
              <a:rPr lang="en-GB" i="1" dirty="0"/>
              <a:t>Less clinging</a:t>
            </a:r>
          </a:p>
          <a:p>
            <a:pPr lvl="1"/>
            <a:r>
              <a:rPr lang="en-GB" i="1" dirty="0"/>
              <a:t>Less dependent on teachers</a:t>
            </a:r>
          </a:p>
          <a:p>
            <a:pPr lvl="1"/>
            <a:r>
              <a:rPr lang="en-GB" i="1" dirty="0"/>
              <a:t>Less disruptive</a:t>
            </a:r>
          </a:p>
          <a:p>
            <a:pPr lvl="1"/>
            <a:r>
              <a:rPr lang="en-GB" i="1" dirty="0"/>
              <a:t>Less aggressive</a:t>
            </a:r>
          </a:p>
          <a:p>
            <a:pPr lvl="1"/>
            <a:r>
              <a:rPr lang="en-GB" i="1" dirty="0"/>
              <a:t>More empathetic</a:t>
            </a:r>
          </a:p>
          <a:p>
            <a:pPr lvl="1"/>
            <a:r>
              <a:rPr lang="en-GB" i="1" dirty="0"/>
              <a:t>More emotionally mature</a:t>
            </a:r>
          </a:p>
          <a:p>
            <a:pPr marL="393192" lvl="1" indent="0">
              <a:buNone/>
            </a:pPr>
            <a:r>
              <a:rPr lang="en-GB" sz="1700" dirty="0"/>
              <a:t>( Boyd and Bee, 2012, p.277)</a:t>
            </a:r>
            <a:endParaRPr lang="cy-GB" sz="1700" dirty="0"/>
          </a:p>
          <a:p>
            <a:endParaRPr lang="en-GB" dirty="0"/>
          </a:p>
        </p:txBody>
      </p:sp>
    </p:spTree>
    <p:extLst>
      <p:ext uri="{BB962C8B-B14F-4D97-AF65-F5344CB8AC3E}">
        <p14:creationId xmlns:p14="http://schemas.microsoft.com/office/powerpoint/2010/main" val="2107336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3839-8129-4857-811A-046872692C7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2830CD7-F180-41A9-B510-51B7F4B7BDFE}"/>
              </a:ext>
            </a:extLst>
          </p:cNvPr>
          <p:cNvSpPr>
            <a:spLocks noGrp="1"/>
          </p:cNvSpPr>
          <p:nvPr>
            <p:ph idx="1"/>
          </p:nvPr>
        </p:nvSpPr>
        <p:spPr/>
        <p:txBody>
          <a:bodyPr/>
          <a:lstStyle/>
          <a:p>
            <a:r>
              <a:rPr lang="en-GB" i="1" dirty="0"/>
              <a:t>So what?</a:t>
            </a:r>
          </a:p>
          <a:p>
            <a:r>
              <a:rPr lang="en-GB" i="1" dirty="0"/>
              <a:t>What are the implications of attachment issues for practitioners?</a:t>
            </a:r>
          </a:p>
          <a:p>
            <a:r>
              <a:rPr lang="en-GB" i="1" dirty="0"/>
              <a:t>Discuss in a small group</a:t>
            </a:r>
          </a:p>
          <a:p>
            <a:r>
              <a:rPr lang="en-GB" i="1" dirty="0"/>
              <a:t>Feedback</a:t>
            </a:r>
            <a:endParaRPr lang="en-GB" dirty="0"/>
          </a:p>
        </p:txBody>
      </p:sp>
    </p:spTree>
    <p:extLst>
      <p:ext uri="{BB962C8B-B14F-4D97-AF65-F5344CB8AC3E}">
        <p14:creationId xmlns:p14="http://schemas.microsoft.com/office/powerpoint/2010/main" val="22014303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 </a:t>
            </a:r>
          </a:p>
        </p:txBody>
      </p:sp>
      <p:sp>
        <p:nvSpPr>
          <p:cNvPr id="2" name="Content Placeholder 1"/>
          <p:cNvSpPr>
            <a:spLocks noGrp="1"/>
          </p:cNvSpPr>
          <p:nvPr>
            <p:ph idx="1"/>
          </p:nvPr>
        </p:nvSpPr>
        <p:spPr>
          <a:xfrm>
            <a:off x="1942415" y="2133600"/>
            <a:ext cx="6591985" cy="4175720"/>
          </a:xfrm>
        </p:spPr>
        <p:txBody>
          <a:bodyPr>
            <a:normAutofit fontScale="47500" lnSpcReduction="20000"/>
          </a:bodyPr>
          <a:lstStyle/>
          <a:p>
            <a:r>
              <a:rPr lang="en-GB" sz="2900" dirty="0"/>
              <a:t>Ainsworth, M ( 1972)  The effects of maternal deprivation : a review of findings and </a:t>
            </a:r>
            <a:r>
              <a:rPr lang="en-GB" sz="2900" dirty="0" err="1"/>
              <a:t>controversty</a:t>
            </a:r>
            <a:r>
              <a:rPr lang="en-GB" sz="2900" dirty="0"/>
              <a:t> in the context of research strategy. Available at  </a:t>
            </a:r>
            <a:r>
              <a:rPr lang="en-GB" sz="2900" dirty="0">
                <a:hlinkClick r:id="rId2"/>
              </a:rPr>
              <a:t>http://libdoc.who.int/php/WHO_PHP_14_(part6).pdf</a:t>
            </a:r>
            <a:r>
              <a:rPr lang="en-GB" sz="2900" dirty="0"/>
              <a:t> ( Accessed 17.2.15)</a:t>
            </a:r>
          </a:p>
          <a:p>
            <a:r>
              <a:rPr lang="en-GB" sz="2900" dirty="0"/>
              <a:t>Bowlby, J. (1958) The nature of a child’s tie to his mother</a:t>
            </a:r>
            <a:r>
              <a:rPr lang="en-GB" sz="2900" i="1" dirty="0"/>
              <a:t>. International Journal of Psychoanalysis </a:t>
            </a:r>
            <a:r>
              <a:rPr lang="en-GB" sz="2900" dirty="0"/>
              <a:t>39 350-373</a:t>
            </a:r>
          </a:p>
          <a:p>
            <a:r>
              <a:rPr lang="en-GB" sz="2900" dirty="0"/>
              <a:t>Boyd, D. &amp; Bee, H. (2014) Lifespan Development. 4</a:t>
            </a:r>
            <a:r>
              <a:rPr lang="en-GB" sz="2900" baseline="30000" dirty="0"/>
              <a:t>th</a:t>
            </a:r>
            <a:r>
              <a:rPr lang="en-GB" sz="2900" dirty="0"/>
              <a:t> Edition. Pearson. </a:t>
            </a:r>
            <a:r>
              <a:rPr lang="en-GB" sz="2900" dirty="0" err="1"/>
              <a:t>Allyn</a:t>
            </a:r>
            <a:r>
              <a:rPr lang="en-GB" sz="2900" dirty="0"/>
              <a:t> and Bacon. </a:t>
            </a:r>
          </a:p>
          <a:p>
            <a:r>
              <a:rPr lang="en-GB" sz="2900" dirty="0" err="1"/>
              <a:t>Claveirole</a:t>
            </a:r>
            <a:r>
              <a:rPr lang="en-GB" sz="2900" dirty="0"/>
              <a:t>, A. </a:t>
            </a:r>
            <a:r>
              <a:rPr lang="en-GB" sz="2900" dirty="0" err="1"/>
              <a:t>amd</a:t>
            </a:r>
            <a:r>
              <a:rPr lang="en-GB" sz="2900" dirty="0"/>
              <a:t> </a:t>
            </a:r>
            <a:r>
              <a:rPr lang="en-GB" sz="2900" dirty="0" err="1"/>
              <a:t>Gaughan</a:t>
            </a:r>
            <a:r>
              <a:rPr lang="en-GB" sz="2900" dirty="0"/>
              <a:t>, M. ( eds) (2011) </a:t>
            </a:r>
            <a:r>
              <a:rPr lang="en-GB" sz="2900" i="1" dirty="0"/>
              <a:t>Understanding Children and Young People’s Mental Health</a:t>
            </a:r>
            <a:r>
              <a:rPr lang="en-GB" sz="2900" dirty="0"/>
              <a:t>. Chichester: Wiley-Blackwell</a:t>
            </a:r>
          </a:p>
          <a:p>
            <a:r>
              <a:rPr lang="en-GB" sz="2900" dirty="0"/>
              <a:t>Doherty, J. &amp; Hughes, M. (2009) Child Development. Theory and practice 0-11. Pearson Longman. England.</a:t>
            </a:r>
          </a:p>
          <a:p>
            <a:r>
              <a:rPr lang="en-GB" sz="2900" dirty="0"/>
              <a:t>Goleman, G (1996) Emotional Intelligence –why it can matter more than IQ London, Bloomsbury</a:t>
            </a:r>
          </a:p>
          <a:p>
            <a:r>
              <a:rPr lang="en-GB" sz="2900" dirty="0" err="1"/>
              <a:t>Greenway,C</a:t>
            </a:r>
            <a:r>
              <a:rPr lang="en-GB" sz="2900" dirty="0"/>
              <a:t>. ( 2014) SJTA5001 </a:t>
            </a:r>
            <a:r>
              <a:rPr lang="en-GB" sz="2900" i="1" dirty="0"/>
              <a:t>Applications of Psychology in the Classroom</a:t>
            </a:r>
            <a:r>
              <a:rPr lang="en-GB" sz="2900" dirty="0"/>
              <a:t>. UWTSD: unpublished</a:t>
            </a:r>
          </a:p>
          <a:p>
            <a:r>
              <a:rPr lang="en-GB" sz="2900" dirty="0"/>
              <a:t>Steiner, C. (2003) </a:t>
            </a:r>
            <a:r>
              <a:rPr lang="en-GB" sz="2900" i="1" dirty="0"/>
              <a:t>Emotional Intelligence: Intelligence with a heart. </a:t>
            </a:r>
            <a:r>
              <a:rPr lang="en-GB" sz="2900" dirty="0"/>
              <a:t>London: Bloomsbury</a:t>
            </a:r>
          </a:p>
          <a:p>
            <a:endParaRPr lang="en-GB" sz="2800" dirty="0"/>
          </a:p>
          <a:p>
            <a:endParaRPr lang="en-GB" dirty="0"/>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B699D7B-CC5B-4712-B127-5D13798376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AF384C-1BFB-4366-AC28-BA630871B890}">
  <ds:schemaRefs>
    <ds:schemaRef ds:uri="http://schemas.microsoft.com/sharepoint/v3/contenttype/forms"/>
  </ds:schemaRefs>
</ds:datastoreItem>
</file>

<file path=customXml/itemProps3.xml><?xml version="1.0" encoding="utf-8"?>
<ds:datastoreItem xmlns:ds="http://schemas.openxmlformats.org/officeDocument/2006/customXml" ds:itemID="{47902BD9-C714-49BE-B0DB-CEB215925B18}">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5e4866c9-5473-4b36-a248-8ce6a7a4bde8"/>
    <ds:schemaRef ds:uri="http://schemas.microsoft.com/office/2006/documentManagement/types"/>
    <ds:schemaRef ds:uri="1f9d1f62-2b66-4e13-be38-f795d411800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459</TotalTime>
  <Words>2340</Words>
  <Application>Microsoft Office PowerPoint</Application>
  <PresentationFormat>On-screen Show (4:3)</PresentationFormat>
  <Paragraphs>296</Paragraphs>
  <Slides>35</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Century Gothic</vt:lpstr>
      <vt:lpstr>Tahoma</vt:lpstr>
      <vt:lpstr>Times</vt:lpstr>
      <vt:lpstr>Wingdings</vt:lpstr>
      <vt:lpstr>Wingdings 3</vt:lpstr>
      <vt:lpstr>Wisp</vt:lpstr>
      <vt:lpstr>Social Emotional Development</vt:lpstr>
      <vt:lpstr>Session Objectives</vt:lpstr>
      <vt:lpstr>What do I know about these topics?</vt:lpstr>
      <vt:lpstr>Emotions</vt:lpstr>
      <vt:lpstr>Emotional Development</vt:lpstr>
      <vt:lpstr>Expressing Emotions…</vt:lpstr>
      <vt:lpstr>Theories of emotional development</vt:lpstr>
      <vt:lpstr>Maximally Discriminative Facial Movement System </vt:lpstr>
      <vt:lpstr>The 6 basic emotions….</vt:lpstr>
      <vt:lpstr>Self-conscious emotions</vt:lpstr>
      <vt:lpstr>Erikson’s Stages of Psychosocial Development</vt:lpstr>
      <vt:lpstr>Erikson’s Stages of Psychosocial Development</vt:lpstr>
      <vt:lpstr>Trust Vs Mistrust</vt:lpstr>
      <vt:lpstr>Autonomy Vs Shame and Doubt.</vt:lpstr>
      <vt:lpstr>Initiative Vs Guilt</vt:lpstr>
      <vt:lpstr>TASK (30 minutes)</vt:lpstr>
      <vt:lpstr>Compare</vt:lpstr>
      <vt:lpstr>Evaluation of psychoanalytic theories </vt:lpstr>
      <vt:lpstr>Emotional self-regulation</vt:lpstr>
      <vt:lpstr>Emotional self-regulation</vt:lpstr>
      <vt:lpstr>Emotional display rules</vt:lpstr>
      <vt:lpstr>Emotional Intelligence</vt:lpstr>
      <vt:lpstr>Understanding and responding to the emotion of others</vt:lpstr>
      <vt:lpstr>Social Development</vt:lpstr>
      <vt:lpstr>Social Development…</vt:lpstr>
      <vt:lpstr>Social referencing</vt:lpstr>
      <vt:lpstr>Attachment</vt:lpstr>
      <vt:lpstr>Importance of attachment</vt:lpstr>
      <vt:lpstr>Bowlby (1958)</vt:lpstr>
      <vt:lpstr>Ainsworth (1972)</vt:lpstr>
      <vt:lpstr>TASK (15 mins)</vt:lpstr>
      <vt:lpstr>FACTORS</vt:lpstr>
      <vt:lpstr>Long term impact</vt:lpstr>
      <vt:lpstr>TASK</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Emotional Development</dc:title>
  <dc:creator>sm19097</dc:creator>
  <cp:lastModifiedBy>Alison</cp:lastModifiedBy>
  <cp:revision>56</cp:revision>
  <dcterms:created xsi:type="dcterms:W3CDTF">2010-10-04T14:15:50Z</dcterms:created>
  <dcterms:modified xsi:type="dcterms:W3CDTF">2021-03-02T15:12:46Z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