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0" r:id="rId11"/>
    <p:sldId id="265" r:id="rId12"/>
    <p:sldId id="269" r:id="rId13"/>
    <p:sldId id="266" r:id="rId14"/>
    <p:sldId id="267" r:id="rId15"/>
    <p:sldId id="268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10B24F-A2A3-4D03-B224-3B457265F6BF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6F6BBC-67E8-4501-89B4-27DE25B09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119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006DC69-3ECA-454F-BFBF-95734289B5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7620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DB61F6-9FF6-4CA1-B77F-8DC852902B97}" type="slidenum">
              <a:rPr kumimoji="0" lang="en-GB" altLang="en-US" sz="1000" b="0" i="1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pPr marL="0" marR="0" lvl="0" indent="0" algn="r" defTabSz="7620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000" b="0" i="1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5816DD4F-BEC1-4032-840E-01B03518B28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87325" y="736600"/>
            <a:ext cx="6477000" cy="3643313"/>
          </a:xfrm>
          <a:ln cap="flat"/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100C9E9F-AD15-436B-819A-68A466FFE2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2660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3E96C5C-FEAA-4568-9A3C-5DDD2A7509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AF3B31-69B5-4A28-8F28-CBD28D3F26FB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8BE28865-A44A-4A67-92B2-C855E5C7015F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F426EC7B-5378-4E89-B5B1-880C3F96C0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372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23F58F7-C6C5-450A-8D35-5420A1A1B8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B276947-C4A3-49AF-8971-267C5D490C75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07676817-39C3-404D-90B4-8C73B1EAB68A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3DD8DE87-B616-4E85-8BDC-CB4433ECE7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83030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5E1FCBC-74A1-4BBB-8298-3AFDDFE41F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C340098-EF97-4D18-91F5-13F84F1ED40A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6721B68E-DAC0-4681-BE31-682FEB8E214D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E26F442-DFAD-4B11-B6BC-829CD428B3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26979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44B256B-922C-4704-B255-04C502B494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CF3300-1779-4C8F-ACB9-8ED2F25A4106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E411DBBE-8708-430D-B9D0-DFB9656530EE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E8A08C0-53DD-49E6-B8D3-855C5CA909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9454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09C9BF9-9170-40ED-9CF1-73E639F3DE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2EA807-8605-483B-93D5-1A2AB84FAC6D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FAD64CA8-534E-4FFC-B33A-AE93E52585F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DA9D8D54-3A0F-46E3-A64F-E80C8D978C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90469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A18B4EE-CD5B-4424-9360-B2936CBAF4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B42C50-85B3-4B9B-BE56-EC35C14D27A6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D1A49CEB-7350-4CDC-A568-9F99780559A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 cap="flat"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C81CFD2-5299-4F01-A99D-D7D9B56637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2318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953A1-6847-46F0-BA64-0106E40143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282701-5888-43FD-9E36-A70D95003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22A4D-B2CE-4236-8058-A68A9812B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C57A8-A069-4119-9D37-E37E5C152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70160-3742-4C85-B75F-1859CC763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91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2766A-A591-4856-88AE-0BC61173B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214B2-9902-42FE-924F-A6B2F16C6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60FE5-C298-45AA-B16A-B64489637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0B0B2-2977-4398-9348-3ED9E86FB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57C53-45FA-4B75-997D-AEF579641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23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FF04B-57EE-4EF1-8770-127AF5C8A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55A45E-6724-46E2-A041-D659857E1E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12DA2-7CFD-462D-A0A9-E9374AC49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3E26A-0102-41CD-B251-194FDABCC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6F68E-E9FB-4C71-8D0A-6868892DB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5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C3B12-9D60-45B5-AE5B-9410B5244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FB4C4-EBF0-423E-93C0-21781AD1C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9E3C88-373F-40A2-8BC9-36D26FE5B6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709A4C-A32C-4F9F-ABE6-6802E0A67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C8964-1BAB-4398-A22B-4F2299FD6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61B8E-98CE-481E-B584-4AEC4D3EC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36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8CAFC-D643-4792-A006-5308D96F5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6BCFF-6785-4C81-A139-240D632C9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4847F8-0D8C-4116-B7B4-8F39606AA7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39A68E-A011-41C6-B156-F6DA882DBA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6CB5C4-D2BE-4C3E-AF64-2E66B41512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ACC6EF-DBCB-4898-BEC9-809BF987B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F37081-105C-4B5A-A684-583B73093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DFAA8C-8DF0-4311-B444-2FC6886E3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995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F8E4E-E7D5-4DFB-BBF7-653111A36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557D78-2662-4660-9D49-26B3A2942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5E0667-64EB-4683-9D9F-C50DFB02E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B5A681-C23D-4FF3-B823-2E540BA37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886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B4A261-FFD2-47A0-851D-DDFD8E7AD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5CCEEF-F1E8-4C5E-ADB9-C3460C7F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7A9C8-9A48-4C5E-825A-B3C05BB9F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13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A3526-C0FC-495D-A7CC-10C1821C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B6D2C-059E-40D1-A92D-02795B4D4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42A263-BF59-4972-AB46-FE7F8CEAEB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0AFA4-810D-4F17-84EA-B0EFFD9BF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499A60-84E0-4327-A847-5EE16D383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ED373D-AADE-4DA8-9DBF-88B1BE88D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78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A7D98-0C61-42E6-9DBB-3566501E2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7F182E-D1D9-444B-8204-820F243408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D766AB-C155-4A39-AEFB-7FD1C1BA9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13E67D-A84F-4D6C-830B-393FCBD52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83BF68-3A90-4CC4-98C7-42FD1A0DB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A4318-D7A0-4003-A1AD-E6165FE31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23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3AE12-825D-47C6-AAE5-6E83F8E2B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B66816-BDFB-4170-A798-73F72C1BA2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E5E55-0EE8-4AEB-A4AF-79074A432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9CCC3-6AEC-494C-B474-361E0C400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EF083-2766-4777-8E55-B2CE8A79A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77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686AEF-8DA8-43C8-98CA-37FC14285A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135ED9-7C09-4257-8FB8-84D5B6FC7C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B450B-C906-4F8A-B0B3-90C771FB3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E00FE-0F10-47D4-B9AE-6E915EBA6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DCD87-8581-464C-8CE8-7DD2DF4BA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903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019E2-663A-43AC-9318-240DF4FE5A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E29736-7D75-4CFA-804C-A88A4CC99A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91104-B259-459B-A2B2-A4FC0C4D5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70F18-B866-4553-BD53-268C677A0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25202-43A5-4805-8107-6893F5436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375304-D012-4A0C-A7DF-659389A6C28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04518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A140F-DA80-45EB-A77E-A8EA3E243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02CDA-1D04-457D-A8A2-C3BAE06F1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24050-195F-42B1-8BF9-B4AFBC302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D753E-F535-49B6-85CC-645AC8AB4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DC784-6D55-4423-8B42-459349463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9EAD64-4CB1-4281-B810-98429CD599E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51516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8FCC3-5BB2-41F4-8572-6BBFCC5F2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CE83A-0898-4ED3-AE10-243C35AF07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F32E9-07D9-4159-9BB2-29902008B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1EA37-A397-42A9-A7F8-2B8ED8A50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F58772-A77E-4948-BEAA-465171CB9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CE24DC-8A3E-4AAA-9293-45EFDBC8A2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19321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F0963-9761-4454-AEB6-BAB728136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BD8D7-296E-42F3-AFD5-9945C59F38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CFABEA-35C9-4BB6-B45B-A47A9213B9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2774D9-DEED-4E22-B9B1-8D56E5EF4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439D00-7682-4E6A-871E-08A9BBF4B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63C078-52DD-4552-A633-D47856592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9E5423-BA8F-42AE-A318-4DC5EFF8794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42430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43D5C-E3EF-42D2-8CE7-B7766C2D9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4A926-7B46-4CB5-85FF-7E8466CA62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26E7AD-AF6A-4F81-A735-89B8DCB44F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396561-C021-4429-A9F6-8CAE81788F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5EC2FC-0563-496A-9108-C535E4912E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0D2B67-9EC0-42EC-BA00-DC4742CA3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43FF-FFE9-4965-9F03-BAC217177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D1D86B-FB1F-4E24-A7E9-9512D7FED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1429E5-FA72-445E-AD5E-684D093539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61892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EEC5D-49BD-4DBE-AB4A-719CB5A09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A13DA0-ADF1-446A-AA23-331077DA9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AC3072-97BB-4774-AEA2-AB1EABE4C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15BBBE-E643-422A-B76E-CE1EA04BF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2B364-A566-4451-BBBB-5F7CC03C064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73640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01B843-4AD6-41C2-BC85-B9C3F1D1A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826D89-E693-413B-95D5-4DEBDADBE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1D7F4F-AC89-486B-882C-2F26E2A6E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738650-103C-4C75-9078-D776D5E475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08249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CBEDC-F487-4CE7-909A-22F542DE7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F9094-3B52-4AD1-AC05-7A75E6B75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53DC89-21C6-4681-A4A3-6B3E9A5435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D1BAA7-0184-4E26-AA1E-20903A010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27D545-E374-4167-81A1-5C0B2B544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453788-D2BA-4B1E-9EB1-B1B4EFA1F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29E9F4-613A-4AAA-BA3C-44BF315D4A8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597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FE10-F08E-48C9-BDED-4DE47A9C7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0A6B2C-D062-41A8-9429-D2735BF976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9C9008-4B15-4B91-846F-C2DF4BB07D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4036E-5CD8-4E0D-9713-8D8D267C7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1C755-F37F-464D-81F9-8A70DDB18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3F5E9-C2BE-46A5-A25C-974B555DE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533087-4257-491F-A71B-8F55322A06F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91614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D309D-9C5C-442D-B021-0986286BF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91A48B-EED7-4466-A811-3194C537EF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C48AC-4573-4E1B-88A1-6A4013852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BA99E-5677-4A6C-85BD-67BC3492B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D8A80-E62A-4DB0-8E27-ADF7DE36C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3EA450-46A5-4EEF-8F79-9454E9D474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43521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6A2ACF-B1E3-4E98-B363-697645AD93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D32AA4-7778-49AB-B1CF-DCA1011334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2A52EF-E743-405D-AED1-C6E1D67CD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15D36-235E-4121-A285-2A439F3E8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72C7B-F7AC-4A94-9F1D-5CB3FEA4F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4A813-A90F-4618-9361-315A4C45822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735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0611FB-F3AF-4A37-B60B-41B052290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B7837E-6C23-49A7-B4F8-694CD42B77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4F1EC-C94C-478C-89A8-F8D0E04737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BACBD-308A-4A77-97E5-DCB01DA785E6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B75FE-F66B-4649-A436-C0B4DD0930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E6B77-DD25-408C-837B-36CBFD562A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91C92-0830-4073-A67C-58026602EA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44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452EBE37-CFB4-417C-9BD5-E34A314BD2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67B80958-A83A-4C07-8448-C25E825458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1F84ED76-EABF-412D-823D-BF5FCD303B1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defTabSz="762000"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321827B0-4A7D-4203-8185-24E4A859F108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defTabSz="762000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E4476CE-40B0-4143-B477-BD1BF4BEA2C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defTabSz="762000">
              <a:defRPr sz="1400"/>
            </a:lvl1pPr>
          </a:lstStyle>
          <a:p>
            <a:fld id="{77936ECC-2E0B-47B9-8265-FA40414B69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890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7620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2pPr>
      <a:lvl3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3pPr>
      <a:lvl4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4pPr>
      <a:lvl5pPr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5pPr>
      <a:lvl6pPr marL="4572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6pPr>
      <a:lvl7pPr marL="9144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7pPr>
      <a:lvl8pPr marL="13716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8pPr>
      <a:lvl9pPr marL="1828800" algn="ctr" defTabSz="7620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  <a:cs typeface="Times New Roman" panose="02020603050405020304" pitchFamily="18" charset="0"/>
        </a:defRPr>
      </a:lvl9pPr>
    </p:titleStyle>
    <p:bodyStyle>
      <a:lvl1pPr marL="342900" indent="-3429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76200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76200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762000" rtl="0" eaLnBrk="0" fontAlgn="base" hangingPunct="0">
        <a:spcBef>
          <a:spcPct val="20000"/>
        </a:spcBef>
        <a:spcAft>
          <a:spcPct val="0"/>
        </a:spcAft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E3D28-5F3B-4CE9-A7C1-72EE8CBBCE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Principles of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3B5D8B-2F9F-4A3A-92F7-2852779DF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Entertainment Marketing</a:t>
            </a:r>
          </a:p>
        </p:txBody>
      </p:sp>
    </p:spTree>
    <p:extLst>
      <p:ext uri="{BB962C8B-B14F-4D97-AF65-F5344CB8AC3E}">
        <p14:creationId xmlns:p14="http://schemas.microsoft.com/office/powerpoint/2010/main" val="3241743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E74B659-0422-42CD-80DB-F3874EBFD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B678B246-9BD8-4353-B175-A9451AC7C975}" type="slidenum"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6712573C-D51D-4879-A27D-D3115853C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is Marketing?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66A68A6-C10C-46EF-BEDA-E8531A520D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Many definitions -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Best use - “</a:t>
            </a:r>
            <a:r>
              <a:rPr lang="en-GB" altLang="en-US" i="1"/>
              <a:t>philosophy”</a:t>
            </a:r>
            <a:r>
              <a:rPr lang="en-GB" altLang="en-US"/>
              <a:t>, </a:t>
            </a:r>
            <a:r>
              <a:rPr lang="en-GB" altLang="en-US" i="1"/>
              <a:t>“putting customer at heart of business”, “producing and offering distinctive value for customers”, ”making decisions based on the impact of the customer”</a:t>
            </a:r>
          </a:p>
          <a:p>
            <a:r>
              <a:rPr lang="en-GB" altLang="en-US"/>
              <a:t>A way of </a:t>
            </a:r>
            <a:r>
              <a:rPr lang="en-GB" altLang="en-US" i="1"/>
              <a:t>looking </a:t>
            </a:r>
            <a:r>
              <a:rPr lang="en-GB" altLang="en-US"/>
              <a:t>at a business and what it does from the </a:t>
            </a:r>
            <a:r>
              <a:rPr lang="en-GB" altLang="en-US" i="1"/>
              <a:t>outside</a:t>
            </a:r>
            <a:r>
              <a:rPr lang="en-GB" altLang="en-US"/>
              <a:t> whilst being </a:t>
            </a:r>
            <a:r>
              <a:rPr lang="en-GB" altLang="en-US" i="1"/>
              <a:t>inside</a:t>
            </a:r>
          </a:p>
        </p:txBody>
      </p:sp>
    </p:spTree>
    <p:extLst>
      <p:ext uri="{BB962C8B-B14F-4D97-AF65-F5344CB8AC3E}">
        <p14:creationId xmlns:p14="http://schemas.microsoft.com/office/powerpoint/2010/main" val="76579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FA76ED4-470F-4ED6-B5EA-5F6FF8CB2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9D979-224B-47B5-B5C3-0A826A1B7C4B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ED03F441-33D0-4745-BEDE-B2FA43C914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Basic Concepts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8265ED2E-F13D-45D6-AC3A-85E3356C4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Needs, wants, -&gt;  products  -&gt; utility, satisfaction, value -&gt; Exchange, Transactions, Relationships,  -&gt; Markets</a:t>
            </a:r>
          </a:p>
          <a:p>
            <a:r>
              <a:rPr lang="en-GB" altLang="en-US"/>
              <a:t>Marketing Management ;</a:t>
            </a:r>
            <a:br>
              <a:rPr lang="en-GB" altLang="en-US"/>
            </a:br>
            <a:r>
              <a:rPr lang="en-GB" altLang="en-US" sz="2800" i="1"/>
              <a:t>“the process of planning and executing the conception, pricing, promotion, and distribution of ideas, goods, and services to create exchanges that satisfy individual and organisational objectives”</a:t>
            </a:r>
          </a:p>
        </p:txBody>
      </p:sp>
    </p:spTree>
    <p:extLst>
      <p:ext uri="{BB962C8B-B14F-4D97-AF65-F5344CB8AC3E}">
        <p14:creationId xmlns:p14="http://schemas.microsoft.com/office/powerpoint/2010/main" val="1136089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12C51A0-E2E6-4A7D-8F61-53D7E2092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920E-64F6-430C-AFD9-104FC16C4749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BB1643FB-D6C5-4016-8286-F7B5344B02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Stages of Business Thought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950DCC58-1A54-413E-849A-7E24B1CD83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sz="2800"/>
              <a:t>Production Concept</a:t>
            </a:r>
            <a:br>
              <a:rPr lang="en-GB" altLang="en-US" sz="2800"/>
            </a:br>
            <a:r>
              <a:rPr lang="en-GB" altLang="en-US" sz="2800"/>
              <a:t>		</a:t>
            </a:r>
            <a:r>
              <a:rPr lang="en-GB" altLang="en-US" sz="2800" i="1"/>
              <a:t>“reduce unit costs”</a:t>
            </a:r>
          </a:p>
          <a:p>
            <a:r>
              <a:rPr lang="en-GB" altLang="en-US" sz="2800"/>
              <a:t>Product Concept</a:t>
            </a:r>
            <a:br>
              <a:rPr lang="en-GB" altLang="en-US" sz="2800"/>
            </a:br>
            <a:r>
              <a:rPr lang="en-GB" altLang="en-US" sz="2800"/>
              <a:t>		</a:t>
            </a:r>
            <a:r>
              <a:rPr lang="en-GB" altLang="en-US" sz="2800" i="1"/>
              <a:t>“make the best”</a:t>
            </a:r>
          </a:p>
          <a:p>
            <a:r>
              <a:rPr lang="en-GB" altLang="en-US" sz="2800"/>
              <a:t>Selling Concept</a:t>
            </a:r>
            <a:br>
              <a:rPr lang="en-GB" altLang="en-US" sz="2800"/>
            </a:br>
            <a:r>
              <a:rPr lang="en-GB" altLang="en-US" sz="2800"/>
              <a:t>		</a:t>
            </a:r>
            <a:r>
              <a:rPr lang="en-GB" altLang="en-US" sz="2800" i="1"/>
              <a:t>“all the same - sell harder”</a:t>
            </a:r>
          </a:p>
          <a:p>
            <a:r>
              <a:rPr lang="en-GB" altLang="en-US" sz="2800"/>
              <a:t>Marketing Concept</a:t>
            </a:r>
            <a:br>
              <a:rPr lang="en-GB" altLang="en-US" sz="2800"/>
            </a:br>
            <a:r>
              <a:rPr lang="en-GB" altLang="en-US" sz="2800"/>
              <a:t>		</a:t>
            </a:r>
            <a:r>
              <a:rPr lang="en-GB" altLang="en-US" sz="2800" i="1"/>
              <a:t>“listen to the customers, target, and be different or better”</a:t>
            </a:r>
          </a:p>
        </p:txBody>
      </p:sp>
    </p:spTree>
    <p:extLst>
      <p:ext uri="{BB962C8B-B14F-4D97-AF65-F5344CB8AC3E}">
        <p14:creationId xmlns:p14="http://schemas.microsoft.com/office/powerpoint/2010/main" val="1797236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39C573E-FA8B-49CC-9D2B-8F132AD66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66EC3-7F38-42F1-A0E6-126B9FDDBE9D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F1AD5F71-DD4F-4AD7-A2F9-71C4B69827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Marketing is not selling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583A7CA-9108-4111-822A-60938175F5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GB" altLang="en-US" sz="2400" b="1" i="1"/>
              <a:t>Selling is</a:t>
            </a:r>
          </a:p>
          <a:p>
            <a:pPr>
              <a:buFontTx/>
              <a:buNone/>
            </a:pPr>
            <a:r>
              <a:rPr lang="en-GB" altLang="en-US" sz="2400"/>
              <a:t>meeting the seller's needs</a:t>
            </a:r>
          </a:p>
          <a:p>
            <a:pPr>
              <a:buFontTx/>
              <a:buNone/>
            </a:pPr>
            <a:r>
              <a:rPr lang="en-GB" altLang="en-US" sz="2400"/>
              <a:t>converting product into cash</a:t>
            </a:r>
          </a:p>
          <a:p>
            <a:pPr>
              <a:buFontTx/>
              <a:buNone/>
            </a:pPr>
            <a:r>
              <a:rPr lang="en-GB" altLang="en-US" sz="2400"/>
              <a:t>inside- out perspective</a:t>
            </a:r>
          </a:p>
          <a:p>
            <a:pPr>
              <a:buFontTx/>
              <a:buNone/>
            </a:pPr>
            <a:endParaRPr lang="en-GB" altLang="en-US" sz="2400"/>
          </a:p>
          <a:p>
            <a:pPr>
              <a:buFontTx/>
              <a:buNone/>
            </a:pPr>
            <a:r>
              <a:rPr lang="en-GB" altLang="en-US" sz="2400" b="1" i="1"/>
              <a:t>Marketing is</a:t>
            </a:r>
          </a:p>
          <a:p>
            <a:pPr>
              <a:buFontTx/>
              <a:buNone/>
            </a:pPr>
            <a:r>
              <a:rPr lang="en-GB" altLang="en-US" sz="2400"/>
              <a:t>Meeting the buyers needs</a:t>
            </a:r>
          </a:p>
          <a:p>
            <a:pPr>
              <a:buFontTx/>
              <a:buNone/>
            </a:pPr>
            <a:r>
              <a:rPr lang="en-GB" altLang="en-US" sz="2400"/>
              <a:t>offer product to customers</a:t>
            </a:r>
          </a:p>
          <a:p>
            <a:pPr>
              <a:buFontTx/>
              <a:buNone/>
            </a:pPr>
            <a:r>
              <a:rPr lang="en-GB" altLang="en-US" sz="2400"/>
              <a:t>outside-in</a:t>
            </a:r>
          </a:p>
          <a:p>
            <a:pPr>
              <a:buFontTx/>
              <a:buNone/>
            </a:pPr>
            <a:r>
              <a:rPr lang="en-GB" altLang="en-US" sz="2400"/>
              <a:t>aims to make selling superfluous</a:t>
            </a:r>
          </a:p>
        </p:txBody>
      </p:sp>
    </p:spTree>
    <p:extLst>
      <p:ext uri="{BB962C8B-B14F-4D97-AF65-F5344CB8AC3E}">
        <p14:creationId xmlns:p14="http://schemas.microsoft.com/office/powerpoint/2010/main" val="4012695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C1A6A15-9319-4F18-84BC-E54E92387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37342-51E6-4694-8B61-CB580CC1B9A9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2B754C94-E4D2-4663-A0E4-37B97490F5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4 pillars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AB4333E5-2599-4720-9635-C89162B16B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sz="2400"/>
              <a:t>Market focus -  well defined target groups</a:t>
            </a:r>
          </a:p>
          <a:p>
            <a:r>
              <a:rPr lang="en-GB" altLang="en-US" sz="2400"/>
              <a:t>Customer Orientation - define needs from customer point of view; lifetime value, loyalty, retention better than attraction</a:t>
            </a:r>
            <a:br>
              <a:rPr lang="en-GB" altLang="en-US" sz="2400"/>
            </a:br>
            <a:r>
              <a:rPr lang="en-GB" altLang="en-US" sz="2400"/>
              <a:t>Good news travels fast 8x better than advertising</a:t>
            </a:r>
            <a:br>
              <a:rPr lang="en-GB" altLang="en-US" sz="2400"/>
            </a:br>
            <a:r>
              <a:rPr lang="en-GB" altLang="en-US" sz="2400"/>
              <a:t>Bad new 42x more effective than advertising</a:t>
            </a:r>
          </a:p>
          <a:p>
            <a:r>
              <a:rPr lang="en-GB" altLang="en-US" sz="2400"/>
              <a:t>Coordinated Marketing - all pulling together in the same direction, inside the marketing department and between departments</a:t>
            </a:r>
            <a:br>
              <a:rPr lang="en-GB" altLang="en-US" sz="2400"/>
            </a:br>
            <a:r>
              <a:rPr lang="en-GB" altLang="en-US" sz="2400"/>
              <a:t>Nordstrom bottom up structure</a:t>
            </a:r>
          </a:p>
          <a:p>
            <a:r>
              <a:rPr lang="en-GB" altLang="en-US" sz="2400"/>
              <a:t>Profitability - make money by satisfying customers</a:t>
            </a:r>
          </a:p>
        </p:txBody>
      </p:sp>
    </p:spTree>
    <p:extLst>
      <p:ext uri="{BB962C8B-B14F-4D97-AF65-F5344CB8AC3E}">
        <p14:creationId xmlns:p14="http://schemas.microsoft.com/office/powerpoint/2010/main" val="811898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7613E2D5-F31F-46CA-AE02-A031C22C5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CACC-5D8D-4633-A3E2-ED69CEADBFF3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A9E2C657-E984-4A7A-A9E0-BA46297D59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business context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9EFB8D69-F052-4609-A912-2C3A14017F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sz="2800"/>
              <a:t>Change - a constant factor</a:t>
            </a:r>
            <a:br>
              <a:rPr lang="en-GB" altLang="en-US" sz="2800"/>
            </a:br>
            <a:r>
              <a:rPr lang="en-GB" altLang="en-US" sz="2800"/>
              <a:t>Change in customer behaviour</a:t>
            </a:r>
            <a:br>
              <a:rPr lang="en-GB" altLang="en-US" sz="2800"/>
            </a:br>
            <a:r>
              <a:rPr lang="en-GB" altLang="en-US" sz="2800"/>
              <a:t>Change in competitor activity</a:t>
            </a:r>
            <a:br>
              <a:rPr lang="en-GB" altLang="en-US" sz="2800"/>
            </a:br>
            <a:r>
              <a:rPr lang="en-GB" altLang="en-US" sz="2800"/>
              <a:t>More sales from - 	more new customers, </a:t>
            </a:r>
            <a:br>
              <a:rPr lang="en-GB" altLang="en-US" sz="2800"/>
            </a:br>
            <a:r>
              <a:rPr lang="en-GB" altLang="en-US" sz="2800"/>
              <a:t>				each buys more, </a:t>
            </a:r>
            <a:br>
              <a:rPr lang="en-GB" altLang="en-US" sz="2800"/>
            </a:br>
            <a:r>
              <a:rPr lang="en-GB" altLang="en-US" sz="2800"/>
              <a:t>				buys more often, </a:t>
            </a:r>
            <a:br>
              <a:rPr lang="en-GB" altLang="en-US" sz="2800"/>
            </a:br>
            <a:r>
              <a:rPr lang="en-GB" altLang="en-US" sz="2800"/>
              <a:t>				finds new uses, </a:t>
            </a:r>
            <a:br>
              <a:rPr lang="en-GB" altLang="en-US" sz="2800"/>
            </a:br>
            <a:r>
              <a:rPr lang="en-GB" altLang="en-US" sz="2800"/>
              <a:t>				willing to pay more, add value </a:t>
            </a:r>
            <a:br>
              <a:rPr lang="en-GB" altLang="en-US" sz="2800"/>
            </a:br>
            <a:r>
              <a:rPr lang="en-GB" altLang="en-US" sz="2800" b="1" i="1"/>
              <a:t>and vice versa</a:t>
            </a:r>
          </a:p>
        </p:txBody>
      </p:sp>
    </p:spTree>
    <p:extLst>
      <p:ext uri="{BB962C8B-B14F-4D97-AF65-F5344CB8AC3E}">
        <p14:creationId xmlns:p14="http://schemas.microsoft.com/office/powerpoint/2010/main" val="3348083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5AD176E-9E98-41C7-96E6-B216ABE40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380B1-4F7C-4CA0-949B-E451AC05921E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61043EB0-762A-4AF4-B171-46FECFC816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Functional Marketing Strategy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FE05F09-18E1-41F4-9815-17F37AB14E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dirty="0"/>
              <a:t>4P’s: Price, Product, Promotion, Place</a:t>
            </a:r>
          </a:p>
          <a:p>
            <a:r>
              <a:rPr lang="en-GB" altLang="en-US" dirty="0"/>
              <a:t>for services; 7P’s:  as above + Physical Evidence, Processes, People 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plus </a:t>
            </a:r>
            <a:r>
              <a:rPr lang="en-GB" altLang="en-US" b="1" dirty="0"/>
              <a:t>“POSITIONING”</a:t>
            </a:r>
            <a:r>
              <a:rPr lang="en-GB" altLang="en-US" dirty="0"/>
              <a:t>; psychological, competitive, over, under, and </a:t>
            </a:r>
            <a:r>
              <a:rPr lang="en-GB" altLang="en-US" dirty="0" err="1"/>
              <a:t>depositioned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b="1" dirty="0"/>
              <a:t>S-T-P + 4/7 P’s = The Marketing Strategy</a:t>
            </a:r>
          </a:p>
        </p:txBody>
      </p:sp>
    </p:spTree>
    <p:extLst>
      <p:ext uri="{BB962C8B-B14F-4D97-AF65-F5344CB8AC3E}">
        <p14:creationId xmlns:p14="http://schemas.microsoft.com/office/powerpoint/2010/main" val="3891279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65361-739A-4DB5-98FE-974785D7E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Insights into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795A2-64C7-4A54-AA52-B593791574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Adoption Cycle – we can be seduced</a:t>
            </a:r>
          </a:p>
          <a:p>
            <a:r>
              <a:rPr lang="en-GB" dirty="0"/>
              <a:t>Product Life Cycle  is important</a:t>
            </a:r>
          </a:p>
          <a:p>
            <a:r>
              <a:rPr lang="en-GB" dirty="0"/>
              <a:t>Involvement - centrality</a:t>
            </a:r>
          </a:p>
          <a:p>
            <a:r>
              <a:rPr lang="en-GB" dirty="0"/>
              <a:t>Information Processing – cognitive misers</a:t>
            </a:r>
          </a:p>
          <a:p>
            <a:r>
              <a:rPr lang="en-GB" dirty="0"/>
              <a:t>Perception and perceptual defence – tuning out</a:t>
            </a:r>
          </a:p>
          <a:p>
            <a:r>
              <a:rPr lang="en-GB" dirty="0"/>
              <a:t>I want to be me I think – self image</a:t>
            </a:r>
          </a:p>
          <a:p>
            <a:r>
              <a:rPr lang="en-GB" dirty="0"/>
              <a:t>Influencers count – many influencing models</a:t>
            </a:r>
          </a:p>
          <a:p>
            <a:r>
              <a:rPr lang="en-GB" dirty="0"/>
              <a:t>Cognitive relationships are “BRANDS”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2E0C80-0887-4867-944F-1FC38BB94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3623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EED34-36FE-4D91-8977-436E5B560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 Analysis of the Musical Entertainment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2B07F-134B-4CFF-BE3C-AECD42A57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“vertical/transaction marketing” environments vs. Music business environment</a:t>
            </a:r>
          </a:p>
          <a:p>
            <a:r>
              <a:rPr lang="en-GB" dirty="0"/>
              <a:t>Media is free to user, and not neutral</a:t>
            </a:r>
          </a:p>
          <a:p>
            <a:r>
              <a:rPr lang="en-GB" dirty="0"/>
              <a:t>Consumers are sophisticated</a:t>
            </a:r>
          </a:p>
          <a:p>
            <a:r>
              <a:rPr lang="en-GB" dirty="0"/>
              <a:t>Music has a special cognitive relationship</a:t>
            </a:r>
          </a:p>
          <a:p>
            <a:r>
              <a:rPr lang="en-GB" dirty="0"/>
              <a:t>Artist – Media – </a:t>
            </a:r>
            <a:r>
              <a:rPr lang="en-GB" dirty="0" err="1"/>
              <a:t>Segement</a:t>
            </a:r>
            <a:r>
              <a:rPr lang="en-GB" dirty="0"/>
              <a:t> (target group) closely connected</a:t>
            </a:r>
          </a:p>
          <a:p>
            <a:r>
              <a:rPr lang="en-GB" dirty="0"/>
              <a:t>Decline of the physical deliverable?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9FF033-F24E-4726-BE5F-7BCE951FB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6202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FA3ED-AFAD-42C1-A216-B95056025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Interruptive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2C222-BDC2-4CE2-A041-C388F9FA1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Old fashioned Marketing??</a:t>
            </a:r>
          </a:p>
          <a:p>
            <a:r>
              <a:rPr lang="en-GB" dirty="0"/>
              <a:t>Cognitive burden – high opportunity cost</a:t>
            </a:r>
          </a:p>
          <a:p>
            <a:r>
              <a:rPr lang="en-GB" dirty="0"/>
              <a:t>Huge investment – uncertain returns</a:t>
            </a:r>
          </a:p>
          <a:p>
            <a:r>
              <a:rPr lang="en-GB" dirty="0"/>
              <a:t>Traditional Media fragmenting and failing</a:t>
            </a:r>
          </a:p>
          <a:p>
            <a:r>
              <a:rPr lang="en-GB" dirty="0"/>
              <a:t>Constantly renewed fixed costs rising in proportion to sales</a:t>
            </a:r>
          </a:p>
          <a:p>
            <a:r>
              <a:rPr lang="en-GB" dirty="0"/>
              <a:t>Do consumers still try new? – the elusive diffusion of innovations model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B8406B-5A46-4E13-A1D5-917F75BCA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5075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7C694-7FAA-457A-9C0E-A4C8C77E7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Permission Marketing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D53C5-0384-4B40-858C-A234CB0BD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81200"/>
            <a:ext cx="10363200" cy="4538870"/>
          </a:xfrm>
        </p:spPr>
        <p:txBody>
          <a:bodyPr/>
          <a:lstStyle/>
          <a:p>
            <a:r>
              <a:rPr lang="en-GB" sz="2800" dirty="0"/>
              <a:t>Only one interruptive stage – recruitment</a:t>
            </a:r>
          </a:p>
          <a:p>
            <a:r>
              <a:rPr lang="en-GB" sz="2800" dirty="0"/>
              <a:t>Still may be constantly renewable and expensive</a:t>
            </a:r>
          </a:p>
          <a:p>
            <a:r>
              <a:rPr lang="en-GB" sz="2800" dirty="0"/>
              <a:t>Technology dependent?</a:t>
            </a:r>
          </a:p>
          <a:p>
            <a:r>
              <a:rPr lang="en-GB" sz="2800" dirty="0"/>
              <a:t>Are our technology assumptions reliable?</a:t>
            </a:r>
          </a:p>
          <a:p>
            <a:r>
              <a:rPr lang="en-GB" sz="2800" dirty="0"/>
              <a:t>Media owners build (and own) the marketing intelligence</a:t>
            </a:r>
          </a:p>
          <a:p>
            <a:r>
              <a:rPr lang="en-GB" sz="2800" dirty="0"/>
              <a:t>Assumptions of preference stability</a:t>
            </a:r>
          </a:p>
          <a:p>
            <a:r>
              <a:rPr lang="en-GB" sz="2800" dirty="0"/>
              <a:t>Are we “loyal”?</a:t>
            </a:r>
          </a:p>
          <a:p>
            <a:r>
              <a:rPr lang="en-GB" sz="2800" dirty="0"/>
              <a:t>4 “C” – content, conduit, consumption, convergence</a:t>
            </a:r>
          </a:p>
          <a:p>
            <a:r>
              <a:rPr lang="en-GB" sz="2800" dirty="0"/>
              <a:t>Portfolio Management is important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04951E-38F5-4338-9D08-2B55128D8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5019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0489E-F390-4943-9AB8-133A0A4DF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Disruption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8E5BF-CCBE-4FFF-9169-A4CB3A171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offers in perpetual state of disruption</a:t>
            </a:r>
          </a:p>
          <a:p>
            <a:r>
              <a:rPr lang="en-GB" dirty="0"/>
              <a:t>Its like “the wild west”?</a:t>
            </a:r>
          </a:p>
          <a:p>
            <a:r>
              <a:rPr lang="en-GB" dirty="0"/>
              <a:t>Rules? Norms? Stability?</a:t>
            </a:r>
          </a:p>
          <a:p>
            <a:r>
              <a:rPr lang="en-GB" dirty="0"/>
              <a:t>Complexity – predictability sometimes possible</a:t>
            </a:r>
            <a:br>
              <a:rPr lang="en-GB" dirty="0"/>
            </a:br>
            <a:r>
              <a:rPr lang="en-GB" dirty="0"/>
              <a:t>deterministic complexity vs stochastic complexity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D5A8B-706F-4B05-95D0-698101524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5761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7F841-B7F8-48F5-8A72-FAAC7650C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Goods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E9BE8-BDF1-48BB-A3D2-D7A9C57264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 of dealing with uncertainty</a:t>
            </a:r>
          </a:p>
          <a:p>
            <a:r>
              <a:rPr lang="en-GB" dirty="0"/>
              <a:t>Some IP protection</a:t>
            </a:r>
          </a:p>
          <a:p>
            <a:r>
              <a:rPr lang="en-GB" dirty="0"/>
              <a:t>Are cultural goods public or private?</a:t>
            </a:r>
            <a:br>
              <a:rPr lang="en-GB" dirty="0"/>
            </a:br>
            <a:r>
              <a:rPr lang="en-GB" dirty="0"/>
              <a:t>Have we produced Heritage?</a:t>
            </a:r>
            <a:br>
              <a:rPr lang="en-GB" dirty="0"/>
            </a:br>
            <a:r>
              <a:rPr lang="en-GB" dirty="0"/>
              <a:t>Is an icon no longer ours?</a:t>
            </a:r>
            <a:br>
              <a:rPr lang="en-GB" dirty="0"/>
            </a:br>
            <a:r>
              <a:rPr lang="en-GB" dirty="0"/>
              <a:t>Are markets sustainable?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712CF-8336-4B8C-87D8-9879ACE80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71999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C1B5C-C483-4B74-820D-F7B7BE0D9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 over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A9065-A1A4-40F5-84B3-43634E44F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New model is :</a:t>
            </a:r>
          </a:p>
          <a:p>
            <a:r>
              <a:rPr lang="en-GB" dirty="0"/>
              <a:t>4 C (Entertainment version)</a:t>
            </a:r>
          </a:p>
          <a:p>
            <a:r>
              <a:rPr lang="en-GB" dirty="0"/>
              <a:t>Permissions model</a:t>
            </a:r>
          </a:p>
          <a:p>
            <a:r>
              <a:rPr lang="en-GB" dirty="0"/>
              <a:t>The good has a short productive private good life</a:t>
            </a:r>
          </a:p>
          <a:p>
            <a:r>
              <a:rPr lang="en-GB" dirty="0"/>
              <a:t>We are faced with the same issues as conventional consumer goods but with special circumstances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25D752-62AE-4C96-9F76-1C89E74A6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EAD64-4CB1-4281-B810-98429CD599E2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0631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cs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33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9999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9F9F9F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CBCBCB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005CE7"/>
        </a:accent6>
        <a:hlink>
          <a:srgbClr val="FF0033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458</Words>
  <Application>Microsoft Office PowerPoint</Application>
  <PresentationFormat>Widescreen</PresentationFormat>
  <Paragraphs>103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Default Design</vt:lpstr>
      <vt:lpstr>Principles of Marketing</vt:lpstr>
      <vt:lpstr>What is Marketing?</vt:lpstr>
      <vt:lpstr>Basic Concepts</vt:lpstr>
      <vt:lpstr>Stages of Business Thought</vt:lpstr>
      <vt:lpstr>Marketing is not selling</vt:lpstr>
      <vt:lpstr>The 4 pillars</vt:lpstr>
      <vt:lpstr>The business context</vt:lpstr>
      <vt:lpstr>Functional Marketing Strategy</vt:lpstr>
      <vt:lpstr>Key Insights into People</vt:lpstr>
      <vt:lpstr>Micro Analysis of the Musical Entertainment Market</vt:lpstr>
      <vt:lpstr>Interruptive Model</vt:lpstr>
      <vt:lpstr>Permission Marketing Model</vt:lpstr>
      <vt:lpstr>Role of Disruption</vt:lpstr>
      <vt:lpstr>Cultural Goods Marketing</vt:lpstr>
      <vt:lpstr>Style over Content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Marketing</dc:title>
  <dc:creator>Richard</dc:creator>
  <cp:lastModifiedBy>Richard</cp:lastModifiedBy>
  <cp:revision>15</cp:revision>
  <dcterms:created xsi:type="dcterms:W3CDTF">2018-02-16T13:12:48Z</dcterms:created>
  <dcterms:modified xsi:type="dcterms:W3CDTF">2018-02-16T20:51:59Z</dcterms:modified>
</cp:coreProperties>
</file>