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93" r:id="rId2"/>
    <p:sldId id="435" r:id="rId3"/>
    <p:sldId id="451" r:id="rId4"/>
    <p:sldId id="273" r:id="rId5"/>
    <p:sldId id="463" r:id="rId6"/>
    <p:sldId id="465" r:id="rId7"/>
    <p:sldId id="440" r:id="rId8"/>
    <p:sldId id="464" r:id="rId9"/>
    <p:sldId id="287" r:id="rId10"/>
    <p:sldId id="466" r:id="rId11"/>
    <p:sldId id="461" r:id="rId12"/>
    <p:sldId id="289" r:id="rId13"/>
    <p:sldId id="433" r:id="rId14"/>
    <p:sldId id="460" r:id="rId15"/>
    <p:sldId id="467" r:id="rId16"/>
    <p:sldId id="26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99"/>
    <a:srgbClr val="FF9900"/>
    <a:srgbClr val="FFFF99"/>
    <a:srgbClr val="66FFFF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58892" autoAdjust="0"/>
  </p:normalViewPr>
  <p:slideViewPr>
    <p:cSldViewPr snapToGrid="0" snapToObjects="1">
      <p:cViewPr>
        <p:scale>
          <a:sx n="55" d="100"/>
          <a:sy n="55" d="100"/>
        </p:scale>
        <p:origin x="1107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84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687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773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8255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2188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472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6378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9228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4534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8731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155997-F820-43A5-BE38-E3AE50B864C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748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61AA-0733-B3EB-47B7-BE0764FC5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DA104-FC8C-8C66-466E-B2392F901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06E15-F268-4632-AB02-1382174E8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9A4-703E-4CEE-8F85-AFB57DCD0DE6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15DF1-5FEC-B730-9C1C-64117C651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1D775-25F2-EC55-73D2-9A3A1A4A8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B344D-66D3-493D-871B-098D8B4D8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450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reephotos.com/food/coffee-patterns-in-cup.jpg.php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estyn.llyw.cymru/adnoddau-gwella?_ga=2.80078551.194253011.1663145347-751467295.1663145347" TargetMode="External"/><Relationship Id="rId4" Type="http://schemas.openxmlformats.org/officeDocument/2006/relationships/hyperlink" Target="https://www.estyn.gov.wales/improvement-resource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10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www.estyn.gov.wales/effective-practice/supporting-parental-engagement-through-workshops" TargetMode="External"/><Relationship Id="rId7" Type="http://schemas.openxmlformats.org/officeDocument/2006/relationships/hyperlink" Target="https://gov.wales/sites/default/files/publications/2018-12/theme-4-helping-families-to-actively-support-their-child-s-learning-resources-1-5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gov.wales/sites/default/files/publications/2018-12/face-the-challenge-together-family-and-community-engagement-toolkit-for-schools-in-wales-main-guidance.pdf" TargetMode="External"/><Relationship Id="rId5" Type="http://schemas.openxmlformats.org/officeDocument/2006/relationships/hyperlink" Target="https://gov.wales/sites/default/files/publications/2018-12/theme-3-welcoming-families-to-engage-with-the-school-resources-1-9.pdf" TargetMode="External"/><Relationship Id="rId4" Type="http://schemas.openxmlformats.org/officeDocument/2006/relationships/hyperlink" Target="https://gov.wales/sites/default/files/publications/2018-03/respect-and-resilience-developing-community-cohesion.pdf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gov.wales/effective-practice/supporting-pupil-wellbeing" TargetMode="External"/><Relationship Id="rId13" Type="http://schemas.openxmlformats.org/officeDocument/2006/relationships/hyperlink" Target="https://www.estyn.gov.wales/effective-practice/building-partnerships-families" TargetMode="External"/><Relationship Id="rId3" Type="http://schemas.openxmlformats.org/officeDocument/2006/relationships/hyperlink" Target="https://www.estyn.llyw.cymru/arfer-effeithiol/cefnogi-lles-disgyblion" TargetMode="External"/><Relationship Id="rId7" Type="http://schemas.openxmlformats.org/officeDocument/2006/relationships/hyperlink" Target="https://www.estyn.llyw.cymru/arfer-effeithiol/gwneud-teuluoedd-yn-bartneriaid-mewn-dysgu" TargetMode="External"/><Relationship Id="rId12" Type="http://schemas.openxmlformats.org/officeDocument/2006/relationships/hyperlink" Target="https://www.estyn.gov.wales/effective-practice/making-families-partners-learnin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styn.llyw.cymru/arfer-effeithiol/ysgol-yn-cynnig-dull-hyblyg-o-ddysgu" TargetMode="External"/><Relationship Id="rId11" Type="http://schemas.openxmlformats.org/officeDocument/2006/relationships/hyperlink" Target="https://www.estyn.gov.wales/effective-practice/school-offers-flexible-approach-learning" TargetMode="External"/><Relationship Id="rId5" Type="http://schemas.openxmlformats.org/officeDocument/2006/relationships/hyperlink" Target="https://www.estyn.llyw.cymru/arfer-effeithiol/cysylltur-cenedlaethau" TargetMode="External"/><Relationship Id="rId10" Type="http://schemas.openxmlformats.org/officeDocument/2006/relationships/hyperlink" Target="https://www.estyn.gov.wales/effective-practice/connecting-generations" TargetMode="External"/><Relationship Id="rId4" Type="http://schemas.openxmlformats.org/officeDocument/2006/relationships/hyperlink" Target="https://www.estyn.llyw.cymru/arfer-effeithiol/cynnwys-rhieni-mewn-addysg" TargetMode="External"/><Relationship Id="rId9" Type="http://schemas.openxmlformats.org/officeDocument/2006/relationships/hyperlink" Target="https://www.estyn.gov.wales/effective-practice/involving-parents-education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omic Sans MS" panose="030F0702030302020204" pitchFamily="66" charset="0"/>
              </a:rPr>
              <a:t>ECAD4013</a:t>
            </a:r>
          </a:p>
        </p:txBody>
      </p:sp>
      <p:sp>
        <p:nvSpPr>
          <p:cNvPr id="3" name="Rectangle 2"/>
          <p:cNvSpPr/>
          <p:nvPr/>
        </p:nvSpPr>
        <p:spPr>
          <a:xfrm>
            <a:off x="-3670" y="3676920"/>
            <a:ext cx="91422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Learners, Schools and Communities: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where am I teaching?</a:t>
            </a:r>
          </a:p>
        </p:txBody>
      </p:sp>
      <p:sp>
        <p:nvSpPr>
          <p:cNvPr id="4" name="Rectangle 3"/>
          <p:cNvSpPr/>
          <p:nvPr/>
        </p:nvSpPr>
        <p:spPr>
          <a:xfrm>
            <a:off x="294226" y="1770222"/>
            <a:ext cx="85555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Dysgwyr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,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Ysgolion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a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Chymunedau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ble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ydw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i’n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 </a:t>
            </a:r>
            <a:r>
              <a:rPr kumimoji="0" lang="en-US" sz="4000" b="1" i="0" u="none" strike="noStrike" kern="1200" cap="none" spc="0" normalizeH="0" baseline="0" noProof="0" dirty="0" err="1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addysgu</a:t>
            </a:r>
            <a:r>
              <a:rPr kumimoji="0" lang="en-US" sz="4000" b="1" i="0" u="none" strike="noStrike" kern="1200" cap="none" spc="0" normalizeH="0" baseline="0" noProof="0" dirty="0">
                <a:ln w="12700">
                  <a:solidFill>
                    <a:srgbClr val="5B9BD5"/>
                  </a:solidFill>
                  <a:prstDash val="solid"/>
                </a:ln>
                <a:pattFill prst="pct50">
                  <a:fgClr>
                    <a:srgbClr val="5B9BD5"/>
                  </a:fgClr>
                  <a:bgClr>
                    <a:srgbClr val="5B9BD5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5B9BD5"/>
                  </a:outerShdw>
                </a:effectLst>
                <a:uLnTx/>
                <a:uFillTx/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7170" name="Picture 2" descr="Wales Map Flag | Wales map, Welsh flag, Wales flag">
            <a:extLst>
              <a:ext uri="{FF2B5EF4-FFF2-40B4-BE49-F238E27FC236}">
                <a16:creationId xmlns:a16="http://schemas.microsoft.com/office/drawing/2014/main" id="{DEB6A32B-B86E-4BF3-B2D3-653157B9F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616" y="208799"/>
            <a:ext cx="2850158" cy="164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702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576" y="423803"/>
            <a:ext cx="2749184" cy="1460568"/>
          </a:xfrm>
          <a:ln w="76200">
            <a:solidFill>
              <a:srgbClr val="0070C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468761" y="1253824"/>
            <a:ext cx="29116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Day 4</a:t>
            </a:r>
          </a:p>
          <a:p>
            <a:r>
              <a:rPr lang="en-GB" sz="2800" dirty="0">
                <a:latin typeface="Comic Sans MS" panose="030F0702030302020204" pitchFamily="66" charset="0"/>
              </a:rPr>
              <a:t>Working with Parents and Communities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Diwrnod 4</a:t>
            </a:r>
          </a:p>
          <a:p>
            <a:r>
              <a:rPr lang="cy-GB" sz="2800" dirty="0">
                <a:latin typeface="Comic Sans MS" panose="030F0702030302020204" pitchFamily="66" charset="0"/>
              </a:rPr>
              <a:t>Gweithio gyda Rhieni a </a:t>
            </a:r>
            <a:r>
              <a:rPr lang="cy-GB" sz="2800" dirty="0" err="1">
                <a:latin typeface="Comic Sans MS" panose="030F0702030302020204" pitchFamily="66" charset="0"/>
              </a:rPr>
              <a:t>Chymenadau</a:t>
            </a:r>
            <a:endParaRPr lang="cy-GB" sz="28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870" y="2134232"/>
            <a:ext cx="2787234" cy="1460568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576" y="4017265"/>
            <a:ext cx="3083169" cy="144161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960555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A4731-63E2-C2A0-BD24-025341B1E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Heddiw -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DC03E-3281-BAED-2715-1ECBA08EE3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1628617"/>
            <a:ext cx="3886200" cy="4351338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cy-GB" sz="1350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Rhan 1: Sut mae’r ysgol yn gweithio gyda’i chymuned?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cy-GB" sz="1350" dirty="0">
                <a:latin typeface="Comic Sans MS" panose="030F0702030302020204" pitchFamily="66" charset="0"/>
                <a:ea typeface="DengXian" panose="02010600030101010101" pitchFamily="2" charset="-122"/>
              </a:rPr>
              <a:t>Rhannu Pont 2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cy-GB" sz="1350" dirty="0">
                <a:latin typeface="Comic Sans MS" panose="030F0702030302020204" pitchFamily="66" charset="0"/>
                <a:ea typeface="DengXian" panose="02010600030101010101" pitchFamily="2" charset="-122"/>
              </a:rPr>
              <a:t>Dechrau ymgysylltu ag ymchwil cyfredol i adnabod sut y mae cymunedau, teuluoedd ac ysgolion yn dylanwadu ar addysgu a dysgu. 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0" indent="0" algn="just" fontAlgn="base">
              <a:buNone/>
            </a:pP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cy-GB" sz="1350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Rhan 2: Sut mae ysgolion yn gweithio gyda’u cymunedau.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cy-GB" sz="1350" dirty="0">
                <a:latin typeface="Comic Sans MS" panose="030F0702030302020204" pitchFamily="66" charset="0"/>
                <a:ea typeface="DengXian" panose="02010600030101010101" pitchFamily="2" charset="-122"/>
              </a:rPr>
              <a:t>Edrychwch ar wefan Estyn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cy-GB" sz="1350" dirty="0">
                <a:latin typeface="Comic Sans MS" panose="030F0702030302020204" pitchFamily="66" charset="0"/>
                <a:ea typeface="DengXian" panose="02010600030101010101" pitchFamily="2" charset="-122"/>
              </a:rPr>
              <a:t>Edrychwch ar astudiaethau achos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cy-GB" sz="1350" dirty="0">
                <a:latin typeface="Comic Sans MS" panose="030F0702030302020204" pitchFamily="66" charset="0"/>
                <a:ea typeface="DengXian" panose="02010600030101010101" pitchFamily="2" charset="-122"/>
              </a:rPr>
              <a:t>Gwnewch gysylltiadau gyda </a:t>
            </a:r>
            <a:r>
              <a:rPr lang="cy-GB" sz="1350" dirty="0" err="1">
                <a:latin typeface="Comic Sans MS" panose="030F0702030302020204" pitchFamily="66" charset="0"/>
                <a:ea typeface="DengXian" panose="02010600030101010101" pitchFamily="2" charset="-122"/>
              </a:rPr>
              <a:t>damcaniaethiaethau</a:t>
            </a:r>
            <a:r>
              <a:rPr lang="cy-GB" sz="1350" dirty="0">
                <a:latin typeface="Comic Sans MS" panose="030F0702030302020204" pitchFamily="66" charset="0"/>
                <a:ea typeface="DengXian" panose="02010600030101010101" pitchFamily="2" charset="-122"/>
              </a:rPr>
              <a:t> / llenyddiaeth / </a:t>
            </a:r>
            <a:r>
              <a:rPr lang="cy-GB" sz="1350" dirty="0" err="1">
                <a:latin typeface="Comic Sans MS" panose="030F0702030302020204" pitchFamily="66" charset="0"/>
                <a:ea typeface="DengXian" panose="02010600030101010101" pitchFamily="2" charset="-122"/>
              </a:rPr>
              <a:t>polisiau</a:t>
            </a:r>
            <a:r>
              <a:rPr lang="cy-GB" sz="1350" dirty="0">
                <a:latin typeface="Comic Sans MS" panose="030F0702030302020204" pitchFamily="66" charset="0"/>
                <a:ea typeface="DengXian" panose="02010600030101010101" pitchFamily="2" charset="-122"/>
              </a:rPr>
              <a:t> / arferion mewn ysgolion.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F0A250-710E-96B6-5201-D409FB64A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2" y="1566545"/>
            <a:ext cx="3886200" cy="4351338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1350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Part 1: How do schools work with its community?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35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Share Bridge 2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r>
              <a:rPr lang="en-GB" sz="1350" dirty="0">
                <a:latin typeface="Comic Sans MS" panose="030F0702030302020204" pitchFamily="66" charset="0"/>
                <a:ea typeface="Times New Roman" panose="02020603050405020304" pitchFamily="18" charset="0"/>
                <a:cs typeface="Calibri" panose="020F0502020204030204" pitchFamily="34" charset="0"/>
              </a:rPr>
              <a:t>Begin to engage with current research to identify how communities, families and schools influence teaching and learning. 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 algn="just" fontAlgn="base">
              <a:buFont typeface="Symbol" panose="05050102010706020507" pitchFamily="18" charset="2"/>
              <a:buChar char=""/>
            </a:pP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1350" u="sng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Part 2: How do schools work with their communities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35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Look at Estyn website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35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Look at some case studies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pPr marL="257175" indent="-257175">
              <a:buFont typeface="Symbol" panose="05050102010706020507" pitchFamily="18" charset="2"/>
              <a:buChar char=""/>
            </a:pPr>
            <a:r>
              <a:rPr lang="en-GB" sz="1350" dirty="0"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Making links with theories / literature / policies / practices in schools.</a:t>
            </a:r>
            <a:endParaRPr lang="en-GB" sz="1350" dirty="0">
              <a:latin typeface="Comic Sans MS" panose="030F0702030302020204" pitchFamily="66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226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45" y="588745"/>
            <a:ext cx="4078034" cy="823912"/>
          </a:xfrm>
        </p:spPr>
        <p:txBody>
          <a:bodyPr>
            <a:noAutofit/>
          </a:bodyPr>
          <a:lstStyle/>
          <a:p>
            <a:pPr algn="ctr">
              <a:lnSpc>
                <a:spcPct val="120000"/>
              </a:lnSpc>
            </a:pPr>
            <a:r>
              <a:rPr lang="cy-GB" sz="1400" b="0" dirty="0">
                <a:latin typeface="Comic Sans MS" panose="030F0702030302020204" pitchFamily="66" charset="0"/>
              </a:rPr>
              <a:t>Sut mae ysgolion yn cydweithio gyda </a:t>
            </a:r>
          </a:p>
          <a:p>
            <a:pPr algn="ctr">
              <a:lnSpc>
                <a:spcPct val="120000"/>
              </a:lnSpc>
            </a:pPr>
            <a:r>
              <a:rPr lang="cy-GB" sz="1400" b="0" dirty="0">
                <a:latin typeface="Comic Sans MS" panose="030F0702030302020204" pitchFamily="66" charset="0"/>
              </a:rPr>
              <a:t>rhieni a gofalwyr i gynorthwyo dysgu plant?  </a:t>
            </a:r>
          </a:p>
          <a:p>
            <a:pPr algn="ctr">
              <a:lnSpc>
                <a:spcPct val="120000"/>
              </a:lnSpc>
            </a:pPr>
            <a:r>
              <a:rPr lang="cy-GB" sz="1400" b="0" dirty="0">
                <a:latin typeface="Comic Sans MS" panose="030F0702030302020204" pitchFamily="66" charset="0"/>
              </a:rPr>
              <a:t>Rhannwch ac adfyfyriwch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56609" y="337485"/>
            <a:ext cx="3887391" cy="823912"/>
          </a:xfrm>
        </p:spPr>
        <p:txBody>
          <a:bodyPr>
            <a:normAutofit fontScale="62500" lnSpcReduction="20000"/>
          </a:bodyPr>
          <a:lstStyle/>
          <a:p>
            <a:r>
              <a:rPr lang="en-GB" b="0" dirty="0">
                <a:latin typeface="Comic Sans MS" panose="030F0702030302020204" pitchFamily="66" charset="0"/>
              </a:rPr>
              <a:t>How do schools work with parents and carers to support children’s learning?</a:t>
            </a:r>
          </a:p>
          <a:p>
            <a:pPr algn="ctr"/>
            <a:r>
              <a:rPr lang="en-GB" b="0" dirty="0">
                <a:latin typeface="Comic Sans MS" panose="030F0702030302020204" pitchFamily="66" charset="0"/>
              </a:rPr>
              <a:t>Share and reflect</a:t>
            </a:r>
          </a:p>
        </p:txBody>
      </p:sp>
      <p:pic>
        <p:nvPicPr>
          <p:cNvPr id="2" name="Content Placeholder 1" descr="File:PowerPoint Presentation Flat Icon.svg - Wikimedia Commons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6790" y="1872343"/>
            <a:ext cx="1355766" cy="1355766"/>
          </a:xfrm>
        </p:spPr>
      </p:pic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4814150" y="1412657"/>
            <a:ext cx="3867150" cy="408305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Comic Sans MS" panose="030F0702030302020204" pitchFamily="66" charset="0"/>
              </a:rPr>
              <a:t>Collaborate to make a short PPP.</a:t>
            </a:r>
          </a:p>
          <a:p>
            <a:pPr marL="0" indent="0">
              <a:buNone/>
            </a:pPr>
            <a:r>
              <a:rPr lang="en-GB" b="1" dirty="0">
                <a:latin typeface="Comic Sans MS" panose="030F0702030302020204" pitchFamily="66" charset="0"/>
              </a:rPr>
              <a:t>Your final slide MUST include 2 things each of you learnt from the Bridging experience.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Task 1</a:t>
            </a:r>
          </a:p>
          <a:p>
            <a:r>
              <a:rPr lang="en-GB" dirty="0">
                <a:latin typeface="Comic Sans MS" panose="030F0702030302020204" pitchFamily="66" charset="0"/>
              </a:rPr>
              <a:t>How the schools work with parents, carers and the communities.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Task 2</a:t>
            </a:r>
          </a:p>
          <a:p>
            <a:r>
              <a:rPr lang="en-GB" dirty="0">
                <a:latin typeface="Comic Sans MS" panose="030F0702030302020204" pitchFamily="66" charset="0"/>
              </a:rPr>
              <a:t>How the schools work with families before a child starts school.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Task 3</a:t>
            </a:r>
          </a:p>
          <a:p>
            <a:r>
              <a:rPr lang="en-GB" dirty="0">
                <a:latin typeface="Comic Sans MS" panose="030F0702030302020204" pitchFamily="66" charset="0"/>
              </a:rPr>
              <a:t>How do schools encourage families to support the different areas of learning.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Task 4</a:t>
            </a:r>
          </a:p>
          <a:p>
            <a:r>
              <a:rPr lang="en-GB" dirty="0">
                <a:latin typeface="Comic Sans MS" panose="030F0702030302020204" pitchFamily="66" charset="0"/>
              </a:rPr>
              <a:t>How the schools engage with the community to support learning.</a:t>
            </a:r>
          </a:p>
          <a:p>
            <a:r>
              <a:rPr lang="en-GB" dirty="0">
                <a:latin typeface="Comic Sans MS" panose="030F0702030302020204" pitchFamily="66" charset="0"/>
              </a:rPr>
              <a:t>Task 5 </a:t>
            </a:r>
          </a:p>
          <a:p>
            <a:r>
              <a:rPr lang="en-GB" dirty="0">
                <a:latin typeface="Comic Sans MS" panose="030F0702030302020204" pitchFamily="66" charset="0"/>
              </a:rPr>
              <a:t>Your final slide MUST include 2 things each of you learnt from the Bridging experience.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File:New severn bridge best 750pix.jpg - Wikipedi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7138" y="330583"/>
            <a:ext cx="1088822" cy="778145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63E827-1FAA-4F37-9D3F-F76DEC93D96E}"/>
              </a:ext>
            </a:extLst>
          </p:cNvPr>
          <p:cNvSpPr txBox="1"/>
          <p:nvPr/>
        </p:nvSpPr>
        <p:spPr>
          <a:xfrm>
            <a:off x="236891" y="1507664"/>
            <a:ext cx="347830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y-GB" sz="1100" b="1" dirty="0">
                <a:latin typeface="Comic Sans MS" panose="030F0702030302020204" pitchFamily="66" charset="0"/>
              </a:rPr>
              <a:t>Cydweithiwch er mwyn creu Cyflwyniad Pwynt </a:t>
            </a:r>
            <a:r>
              <a:rPr lang="cy-GB" sz="1100" b="1" dirty="0" err="1">
                <a:latin typeface="Comic Sans MS" panose="030F0702030302020204" pitchFamily="66" charset="0"/>
              </a:rPr>
              <a:t>Pwer</a:t>
            </a:r>
            <a:r>
              <a:rPr lang="cy-GB" sz="1100" b="1" dirty="0">
                <a:latin typeface="Comic Sans MS" panose="030F0702030302020204" pitchFamily="66" charset="0"/>
              </a:rPr>
              <a:t> byr. </a:t>
            </a:r>
          </a:p>
          <a:p>
            <a:pPr marL="0" indent="0">
              <a:buNone/>
            </a:pPr>
            <a:r>
              <a:rPr lang="cy-GB" sz="1100" b="1" dirty="0">
                <a:latin typeface="Comic Sans MS" panose="030F0702030302020204" pitchFamily="66" charset="0"/>
              </a:rPr>
              <a:t>RHAID i’ch sleid olaf  gynnwys 2 beth y gwnaeth pob un ohonoch ei ddysgu yn ystod y profiad Pontio. </a:t>
            </a:r>
          </a:p>
          <a:p>
            <a:pPr marL="0" indent="0">
              <a:buNone/>
            </a:pPr>
            <a:endParaRPr lang="cy-GB" sz="11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100" dirty="0">
                <a:latin typeface="Comic Sans MS" panose="030F0702030302020204" pitchFamily="66" charset="0"/>
              </a:rPr>
              <a:t>Tasg 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>
                <a:latin typeface="Comic Sans MS" panose="030F0702030302020204" pitchFamily="66" charset="0"/>
              </a:rPr>
              <a:t>Sut mae’r ysgol yn gweithio gyda rhieni, gofalwyr a’r gymuned.</a:t>
            </a:r>
          </a:p>
          <a:p>
            <a:pPr marL="0" indent="0">
              <a:buNone/>
            </a:pPr>
            <a:r>
              <a:rPr lang="cy-GB" sz="1100" dirty="0">
                <a:latin typeface="Comic Sans MS" panose="030F0702030302020204" pitchFamily="66" charset="0"/>
              </a:rPr>
              <a:t>Tasg 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>
                <a:latin typeface="Comic Sans MS" panose="030F0702030302020204" pitchFamily="66" charset="0"/>
              </a:rPr>
              <a:t>Sut mae’r ysgol yn gweithio gyda theuluoedd cyn i’r plentyn ddechrau yn yr ysgol.</a:t>
            </a:r>
            <a:endParaRPr lang="cy-GB" sz="1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200" dirty="0">
                <a:latin typeface="Comic Sans MS" panose="030F0702030302020204" pitchFamily="66" charset="0"/>
              </a:rPr>
              <a:t>Tasg 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200" dirty="0">
                <a:latin typeface="Comic Sans MS" panose="030F0702030302020204" pitchFamily="66" charset="0"/>
              </a:rPr>
              <a:t>Sut mae’r ysgol yn annog teuluoedd i gefnogi’r gwahanol feysydd dysgu.</a:t>
            </a:r>
          </a:p>
          <a:p>
            <a:pPr marL="0" indent="0">
              <a:buNone/>
            </a:pPr>
            <a:r>
              <a:rPr lang="cy-GB" sz="1200" dirty="0">
                <a:latin typeface="Comic Sans MS" panose="030F0702030302020204" pitchFamily="66" charset="0"/>
              </a:rPr>
              <a:t>Tasg 4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200" dirty="0">
                <a:latin typeface="Comic Sans MS" panose="030F0702030302020204" pitchFamily="66" charset="0"/>
              </a:rPr>
              <a:t>Sut mae’r ysgol yn ennyn diddordeb y gymuned er mwyn cefnogi dysgu.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Tasg 5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200" dirty="0">
                <a:latin typeface="Comic Sans MS" panose="030F0702030302020204" pitchFamily="66" charset="0"/>
              </a:rPr>
              <a:t>Rhaid i’ch sleid olaf gynnwys 2 beth y gwnaeth pob un ohonoch ddysgu yn ystod y profiad Pontio</a:t>
            </a:r>
            <a:r>
              <a:rPr lang="cy-GB" sz="1200" dirty="0"/>
              <a:t>. </a:t>
            </a:r>
          </a:p>
        </p:txBody>
      </p:sp>
      <p:pic>
        <p:nvPicPr>
          <p:cNvPr id="10" name="Picture 9" descr="Public Domain Clip Art Image | briefcase | ID ...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6790" y="4510578"/>
            <a:ext cx="1520820" cy="1073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266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BA078-8D96-57DA-32E6-3FF775BBF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640" y="858858"/>
            <a:ext cx="430868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Looking at relevant literature</a:t>
            </a:r>
          </a:p>
        </p:txBody>
      </p:sp>
      <p:pic>
        <p:nvPicPr>
          <p:cNvPr id="12" name="Content Placeholder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745ABDC7-48A9-44B9-6498-155965CF22E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049667" y="3037591"/>
            <a:ext cx="1655326" cy="2417589"/>
          </a:xfrm>
          <a:ln>
            <a:solidFill>
              <a:schemeClr val="accent1"/>
            </a:solidFill>
          </a:ln>
        </p:spPr>
      </p:pic>
      <p:pic>
        <p:nvPicPr>
          <p:cNvPr id="10" name="Content Placeholder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D4BF678-A61F-7083-B591-A69A0A2D05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28329" y="3018132"/>
            <a:ext cx="1652045" cy="2457701"/>
          </a:xfrm>
          <a:ln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C48245-0E71-7F45-E1B6-B247D4FCCBC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29" t="14133" r="31883" b="7515"/>
          <a:stretch/>
        </p:blipFill>
        <p:spPr>
          <a:xfrm>
            <a:off x="2798072" y="3010387"/>
            <a:ext cx="1712456" cy="244479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CA01F8-C347-51ED-6D9F-7DEEC4C7B8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589" y="233403"/>
            <a:ext cx="1704804" cy="241758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4" name="Picture 13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CEDF9FE9-48AA-1D5E-C2B6-812D639FBB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329" y="99299"/>
            <a:ext cx="1652045" cy="235616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6" name="Picture 15" descr="Text, letter&#10;&#10;Description automatically generated">
            <a:extLst>
              <a:ext uri="{FF2B5EF4-FFF2-40B4-BE49-F238E27FC236}">
                <a16:creationId xmlns:a16="http://schemas.microsoft.com/office/drawing/2014/main" id="{AFE52281-A7C8-3A07-9FC1-6DF3D7AE98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4348" y="2989089"/>
            <a:ext cx="1652045" cy="248674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82130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A7ECE-5090-0000-8565-09540A30B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Making notes</a:t>
            </a:r>
          </a:p>
        </p:txBody>
      </p:sp>
      <p:pic>
        <p:nvPicPr>
          <p:cNvPr id="8" name="Content Placeholder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8A94C859-299F-1D66-3E1F-23041CC9D9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b="10875"/>
          <a:stretch/>
        </p:blipFill>
        <p:spPr>
          <a:xfrm>
            <a:off x="629841" y="1504239"/>
            <a:ext cx="7886700" cy="4143526"/>
          </a:xfrm>
        </p:spPr>
      </p:pic>
      <p:pic>
        <p:nvPicPr>
          <p:cNvPr id="3" name="Picture 2" descr="Public Domain Clip Art Image | briefcase | ID ...">
            <a:extLst>
              <a:ext uri="{FF2B5EF4-FFF2-40B4-BE49-F238E27FC236}">
                <a16:creationId xmlns:a16="http://schemas.microsoft.com/office/drawing/2014/main" id="{4A13C1B8-8E8C-E935-0783-F1B91A3E36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159" y="365126"/>
            <a:ext cx="1295383" cy="91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230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7AAB6-A7B8-9975-2160-8B35E5E6C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7838" y="1205934"/>
            <a:ext cx="4813994" cy="617934"/>
          </a:xfrm>
        </p:spPr>
        <p:txBody>
          <a:bodyPr>
            <a:noAutofit/>
          </a:bodyPr>
          <a:lstStyle/>
          <a:p>
            <a:pPr algn="ctr"/>
            <a:r>
              <a:rPr lang="cy-GB" sz="4000" b="0" dirty="0">
                <a:latin typeface="Comic Sans MS" panose="030F0702030302020204" pitchFamily="66" charset="0"/>
              </a:rPr>
              <a:t>Coffi - </a:t>
            </a:r>
            <a:r>
              <a:rPr lang="cy-GB" sz="4000" b="0" dirty="0" err="1">
                <a:latin typeface="Comic Sans MS" panose="030F0702030302020204" pitchFamily="66" charset="0"/>
              </a:rPr>
              <a:t>Coffee</a:t>
            </a:r>
            <a:endParaRPr lang="en-GB" sz="4000" b="0" dirty="0">
              <a:latin typeface="Comic Sans MS" panose="030F0702030302020204" pitchFamily="66" charset="0"/>
            </a:endParaRPr>
          </a:p>
        </p:txBody>
      </p:sp>
      <p:pic>
        <p:nvPicPr>
          <p:cNvPr id="6" name="Picture 5" descr="A cup of coffee&#10;&#10;Description automatically generated with medium confidence">
            <a:extLst>
              <a:ext uri="{FF2B5EF4-FFF2-40B4-BE49-F238E27FC236}">
                <a16:creationId xmlns:a16="http://schemas.microsoft.com/office/drawing/2014/main" id="{49F9202B-8D50-6604-0E3A-9E2A601C93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68592" y="2208456"/>
            <a:ext cx="4339712" cy="2441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670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FA8C3-96E2-4F17-2A6E-5DAB8E1AB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Gwefan</a:t>
            </a:r>
            <a:r>
              <a:rPr lang="en-GB" dirty="0">
                <a:latin typeface="Comic Sans MS" panose="030F0702030302020204" pitchFamily="66" charset="0"/>
              </a:rPr>
              <a:t> Estyn Website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613AA8-2A70-D543-2551-7D9B0E202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90933" y="1459071"/>
            <a:ext cx="3887391" cy="823912"/>
          </a:xfrm>
        </p:spPr>
        <p:txBody>
          <a:bodyPr/>
          <a:lstStyle/>
          <a:p>
            <a:r>
              <a:rPr lang="en-GB" b="0" dirty="0">
                <a:latin typeface="Comic Sans MS" panose="030F0702030302020204" pitchFamily="66" charset="0"/>
              </a:rPr>
              <a:t>Let us look at the Estyn website.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73DE7-DF2B-C32D-74E3-61FDFC2CA2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986087" y="2339431"/>
            <a:ext cx="3887391" cy="161925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It contains </a:t>
            </a:r>
          </a:p>
          <a:p>
            <a:r>
              <a:rPr lang="en-GB" dirty="0">
                <a:latin typeface="Comic Sans MS" panose="030F0702030302020204" pitchFamily="66" charset="0"/>
              </a:rPr>
              <a:t>Inspection reports.</a:t>
            </a:r>
          </a:p>
          <a:p>
            <a:r>
              <a:rPr lang="en-GB" dirty="0">
                <a:latin typeface="Comic Sans MS" panose="030F0702030302020204" pitchFamily="66" charset="0"/>
              </a:rPr>
              <a:t>Thematic reports.</a:t>
            </a:r>
          </a:p>
        </p:txBody>
      </p:sp>
      <p:pic>
        <p:nvPicPr>
          <p:cNvPr id="1026" name="Picture 2" descr="Estyn - SICI">
            <a:extLst>
              <a:ext uri="{FF2B5EF4-FFF2-40B4-BE49-F238E27FC236}">
                <a16:creationId xmlns:a16="http://schemas.microsoft.com/office/drawing/2014/main" id="{94C691B9-EA4F-69D1-6DC0-BF1734BFCC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715" y="4354919"/>
            <a:ext cx="3286125" cy="13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18E5F2-5651-68A7-F83A-FFA8E6BC3433}"/>
              </a:ext>
            </a:extLst>
          </p:cNvPr>
          <p:cNvSpPr txBox="1"/>
          <p:nvPr/>
        </p:nvSpPr>
        <p:spPr>
          <a:xfrm>
            <a:off x="6740434" y="4450080"/>
            <a:ext cx="2194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  <a:hlinkClick r:id="rId4"/>
              </a:rPr>
              <a:t>https://www.estyn.gov.wales/improvement-resources</a:t>
            </a:r>
            <a:endParaRPr lang="en-GB" dirty="0">
              <a:latin typeface="Comic Sans MS" panose="030F0702030302020204" pitchFamily="66" charset="0"/>
            </a:endParaRPr>
          </a:p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ACDBFF-0CCF-082A-8334-C6779DA08987}"/>
              </a:ext>
            </a:extLst>
          </p:cNvPr>
          <p:cNvSpPr txBox="1"/>
          <p:nvPr/>
        </p:nvSpPr>
        <p:spPr>
          <a:xfrm>
            <a:off x="390933" y="4061548"/>
            <a:ext cx="25951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  <a:hlinkClick r:id="rId5"/>
              </a:rPr>
              <a:t>https://www.estyn.llyw.cymru/adnoddau-gwella?_ga=2.80078551.194253011.1663145347-751467295.1663145347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807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1979" y="330583"/>
            <a:ext cx="2800443" cy="823912"/>
          </a:xfrm>
        </p:spPr>
        <p:txBody>
          <a:bodyPr>
            <a:normAutofit fontScale="92500"/>
          </a:bodyPr>
          <a:lstStyle/>
          <a:p>
            <a:r>
              <a:rPr lang="en-GB" b="0" dirty="0">
                <a:latin typeface="Comic Sans MS" panose="030F0702030302020204" pitchFamily="66" charset="0"/>
              </a:rPr>
              <a:t>Astudiaethau Achos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30834" y="330583"/>
            <a:ext cx="2506576" cy="823912"/>
          </a:xfrm>
        </p:spPr>
        <p:txBody>
          <a:bodyPr>
            <a:normAutofit fontScale="92500"/>
          </a:bodyPr>
          <a:lstStyle/>
          <a:p>
            <a:pPr algn="ctr"/>
            <a:r>
              <a:rPr lang="en-GB" sz="3200" b="0" dirty="0">
                <a:latin typeface="Comic Sans MS" panose="030F0702030302020204" pitchFamily="66" charset="0"/>
              </a:rPr>
              <a:t>Case Studies</a:t>
            </a:r>
          </a:p>
        </p:txBody>
      </p:sp>
      <p:pic>
        <p:nvPicPr>
          <p:cNvPr id="7" name="Picture 6" descr="A picture containing text, person, indoor&#10;&#10;Description automatically generated">
            <a:extLst>
              <a:ext uri="{FF2B5EF4-FFF2-40B4-BE49-F238E27FC236}">
                <a16:creationId xmlns:a16="http://schemas.microsoft.com/office/drawing/2014/main" id="{145F4255-9890-F665-BF5A-6F40F678C9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08" y="1404034"/>
            <a:ext cx="2821440" cy="193234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3" name="Picture 12" descr="A person and a group of children&#10;&#10;Description automatically generated with low confidence">
            <a:extLst>
              <a:ext uri="{FF2B5EF4-FFF2-40B4-BE49-F238E27FC236}">
                <a16:creationId xmlns:a16="http://schemas.microsoft.com/office/drawing/2014/main" id="{BCBDC188-9F72-F235-A122-22E667042C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2954" y="1412110"/>
            <a:ext cx="2699214" cy="193234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5" name="Picture 14" descr="A person and a child looking at a book&#10;&#10;Description automatically generated with medium confidence">
            <a:extLst>
              <a:ext uri="{FF2B5EF4-FFF2-40B4-BE49-F238E27FC236}">
                <a16:creationId xmlns:a16="http://schemas.microsoft.com/office/drawing/2014/main" id="{36168DFC-9502-843C-2690-D9ED38D445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2422" y="3732352"/>
            <a:ext cx="2703150" cy="188763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BE2CB55-4386-3BB7-D412-7F2362F7F1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1779" y="1790004"/>
            <a:ext cx="2800444" cy="191357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9" name="Picture 18" descr="A group of children smiling&#10;&#10;Description automatically generated with medium confidence">
            <a:extLst>
              <a:ext uri="{FF2B5EF4-FFF2-40B4-BE49-F238E27FC236}">
                <a16:creationId xmlns:a16="http://schemas.microsoft.com/office/drawing/2014/main" id="{B661A2B8-0614-BB9E-E02E-FD04B4E732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2954" y="3683936"/>
            <a:ext cx="2797005" cy="188763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Picture 3" descr="A person and a child&#10;&#10;Description automatically generated with low confidence">
            <a:extLst>
              <a:ext uri="{FF2B5EF4-FFF2-40B4-BE49-F238E27FC236}">
                <a16:creationId xmlns:a16="http://schemas.microsoft.com/office/drawing/2014/main" id="{3E445526-3B87-7D15-0FC4-BFA9F9F25F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59" y="3683936"/>
            <a:ext cx="2976706" cy="198447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8B50E7D3-0114-E8A7-EA72-850FA1DA170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56273" y="21455"/>
            <a:ext cx="2864195" cy="176854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2" name="Picture 1" descr="Public Domain Clip Art Image | briefcase | ID ...">
            <a:extLst>
              <a:ext uri="{FF2B5EF4-FFF2-40B4-BE49-F238E27FC236}">
                <a16:creationId xmlns:a16="http://schemas.microsoft.com/office/drawing/2014/main" id="{1ABDA45A-1A91-7C70-5D02-106F492CB01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08" y="67118"/>
            <a:ext cx="746743" cy="526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083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925" y="124183"/>
            <a:ext cx="3887391" cy="823912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Home learning environment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F929DF-9122-4F04-008E-EA4D1301F2AD}"/>
              </a:ext>
            </a:extLst>
          </p:cNvPr>
          <p:cNvSpPr txBox="1"/>
          <p:nvPr/>
        </p:nvSpPr>
        <p:spPr>
          <a:xfrm>
            <a:off x="3878826" y="4894855"/>
            <a:ext cx="1791929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Child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EED08B-55BC-1C7C-9A27-D0878130F94D}"/>
              </a:ext>
            </a:extLst>
          </p:cNvPr>
          <p:cNvSpPr txBox="1"/>
          <p:nvPr/>
        </p:nvSpPr>
        <p:spPr>
          <a:xfrm>
            <a:off x="6236187" y="4160743"/>
            <a:ext cx="2796267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Domain-specific Processes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(e.g., literacy and numeracy)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C8D1A6-55E3-D313-2538-35C511BEFBFF}"/>
              </a:ext>
            </a:extLst>
          </p:cNvPr>
          <p:cNvSpPr txBox="1"/>
          <p:nvPr/>
        </p:nvSpPr>
        <p:spPr>
          <a:xfrm>
            <a:off x="1137076" y="1435430"/>
            <a:ext cx="2741750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Structures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(e.g., SES, education-level, family size</a:t>
            </a: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B5DCD7-CF13-55CF-0C59-DBBB9BD79C2D}"/>
              </a:ext>
            </a:extLst>
          </p:cNvPr>
          <p:cNvSpPr txBox="1"/>
          <p:nvPr/>
        </p:nvSpPr>
        <p:spPr>
          <a:xfrm>
            <a:off x="175680" y="4136902"/>
            <a:ext cx="2877592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General Processes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(e.g., emotional support and activities)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EE159D-8586-0719-FA2A-60AE56C559A4}"/>
              </a:ext>
            </a:extLst>
          </p:cNvPr>
          <p:cNvSpPr txBox="1"/>
          <p:nvPr/>
        </p:nvSpPr>
        <p:spPr>
          <a:xfrm>
            <a:off x="3030821" y="2945826"/>
            <a:ext cx="3274087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Processes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(e.g., parent-child interaction and activities)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5B0A9C-AF55-4027-204B-F1DEEF11587A}"/>
              </a:ext>
            </a:extLst>
          </p:cNvPr>
          <p:cNvSpPr txBox="1"/>
          <p:nvPr/>
        </p:nvSpPr>
        <p:spPr>
          <a:xfrm>
            <a:off x="5467108" y="1448693"/>
            <a:ext cx="2653923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Educational Beliefs</a:t>
            </a:r>
          </a:p>
          <a:p>
            <a:pPr algn="ctr"/>
            <a:r>
              <a:rPr lang="en-GB" dirty="0">
                <a:latin typeface="Comic Sans MS" panose="030F0702030302020204" pitchFamily="66" charset="0"/>
              </a:rPr>
              <a:t>(e.g., perception of children, educational goals, orientations)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6C8D93A-8745-1A8B-214A-ED250494713D}"/>
              </a:ext>
            </a:extLst>
          </p:cNvPr>
          <p:cNvCxnSpPr>
            <a:cxnSpLocks/>
          </p:cNvCxnSpPr>
          <p:nvPr/>
        </p:nvCxnSpPr>
        <p:spPr>
          <a:xfrm>
            <a:off x="4070555" y="1880419"/>
            <a:ext cx="1194621" cy="0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930CFCD-6442-C3A2-0C8D-E129E6241FD9}"/>
              </a:ext>
            </a:extLst>
          </p:cNvPr>
          <p:cNvCxnSpPr/>
          <p:nvPr/>
        </p:nvCxnSpPr>
        <p:spPr>
          <a:xfrm>
            <a:off x="3672348" y="2678080"/>
            <a:ext cx="140110" cy="17664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CC2991F-C8EB-780F-F96C-419815081A1C}"/>
              </a:ext>
            </a:extLst>
          </p:cNvPr>
          <p:cNvCxnSpPr>
            <a:cxnSpLocks/>
          </p:cNvCxnSpPr>
          <p:nvPr/>
        </p:nvCxnSpPr>
        <p:spPr>
          <a:xfrm flipH="1">
            <a:off x="5579922" y="2735753"/>
            <a:ext cx="519122" cy="32904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7D61603-087B-745F-8BAB-696E50BC061B}"/>
              </a:ext>
            </a:extLst>
          </p:cNvPr>
          <p:cNvCxnSpPr>
            <a:cxnSpLocks/>
          </p:cNvCxnSpPr>
          <p:nvPr/>
        </p:nvCxnSpPr>
        <p:spPr>
          <a:xfrm>
            <a:off x="4644729" y="3916826"/>
            <a:ext cx="0" cy="93035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57756EC-6B3A-76C3-0F67-5CED73C2033B}"/>
              </a:ext>
            </a:extLst>
          </p:cNvPr>
          <p:cNvCxnSpPr>
            <a:cxnSpLocks/>
          </p:cNvCxnSpPr>
          <p:nvPr/>
        </p:nvCxnSpPr>
        <p:spPr>
          <a:xfrm flipV="1">
            <a:off x="3361697" y="4382005"/>
            <a:ext cx="2359857" cy="20139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1244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15" y="338626"/>
            <a:ext cx="3868340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Amgylchedd dysgu yn y cartref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F929DF-9122-4F04-008E-EA4D1301F2AD}"/>
              </a:ext>
            </a:extLst>
          </p:cNvPr>
          <p:cNvSpPr txBox="1"/>
          <p:nvPr/>
        </p:nvSpPr>
        <p:spPr>
          <a:xfrm>
            <a:off x="3878826" y="4894855"/>
            <a:ext cx="1791929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Datblygiad plant </a:t>
            </a:r>
            <a:r>
              <a:rPr lang="en-GB" dirty="0"/>
              <a:t>
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EED08B-55BC-1C7C-9A27-D0878130F94D}"/>
              </a:ext>
            </a:extLst>
          </p:cNvPr>
          <p:cNvSpPr txBox="1"/>
          <p:nvPr/>
        </p:nvSpPr>
        <p:spPr>
          <a:xfrm>
            <a:off x="6258638" y="4444281"/>
            <a:ext cx="2796267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Prosesau penodol i’r parth
(e.e., llythrennedd a rhifedd)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C8D1A6-55E3-D313-2538-35C511BEFBFF}"/>
              </a:ext>
            </a:extLst>
          </p:cNvPr>
          <p:cNvSpPr txBox="1"/>
          <p:nvPr/>
        </p:nvSpPr>
        <p:spPr>
          <a:xfrm>
            <a:off x="1137076" y="1435430"/>
            <a:ext cx="2741750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Strwythurau
(e.e., SES, lefel addysg, maint teulu</a:t>
            </a:r>
            <a:r>
              <a:rPr lang="en-GB" dirty="0"/>
              <a:t>
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B5DCD7-CF13-55CF-0C59-DBBB9BD79C2D}"/>
              </a:ext>
            </a:extLst>
          </p:cNvPr>
          <p:cNvSpPr txBox="1"/>
          <p:nvPr/>
        </p:nvSpPr>
        <p:spPr>
          <a:xfrm>
            <a:off x="175680" y="4136902"/>
            <a:ext cx="2877592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Prosesau Cyffredinol
(e.e., cefnogaeth emosiynol a gweithgareddau</a:t>
            </a:r>
            <a:r>
              <a:rPr lang="en-GB" dirty="0">
                <a:latin typeface="Comic Sans MS" panose="030F0702030302020204" pitchFamily="66" charset="0"/>
              </a:rPr>
              <a:t>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EE159D-8586-0719-FA2A-60AE56C559A4}"/>
              </a:ext>
            </a:extLst>
          </p:cNvPr>
          <p:cNvSpPr txBox="1"/>
          <p:nvPr/>
        </p:nvSpPr>
        <p:spPr>
          <a:xfrm>
            <a:off x="3030821" y="2945826"/>
            <a:ext cx="3274087" cy="14773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Prosesau
(e.e., rhyngweithio a gweithgareddau rhieni a phlant</a:t>
            </a:r>
            <a:r>
              <a:rPr lang="en-GB" dirty="0">
                <a:latin typeface="Comic Sans MS" panose="030F0702030302020204" pitchFamily="66" charset="0"/>
              </a:rPr>
              <a:t>)
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5B0A9C-AF55-4027-204B-F1DEEF11587A}"/>
              </a:ext>
            </a:extLst>
          </p:cNvPr>
          <p:cNvSpPr txBox="1"/>
          <p:nvPr/>
        </p:nvSpPr>
        <p:spPr>
          <a:xfrm>
            <a:off x="5467108" y="1448693"/>
            <a:ext cx="2653923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Cred Addysgol
(e.e., canfyddiad o blant, nodau addysgol, </a:t>
            </a:r>
            <a:r>
              <a:rPr lang="cy-GB" dirty="0" err="1">
                <a:latin typeface="Comic Sans MS" panose="030F0702030302020204" pitchFamily="66" charset="0"/>
              </a:rPr>
              <a:t>cyfeiriadeddau</a:t>
            </a:r>
            <a:r>
              <a:rPr lang="en-GB" dirty="0">
                <a:latin typeface="Comic Sans MS" panose="030F0702030302020204" pitchFamily="66" charset="0"/>
              </a:rPr>
              <a:t>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6C8D93A-8745-1A8B-214A-ED250494713D}"/>
              </a:ext>
            </a:extLst>
          </p:cNvPr>
          <p:cNvCxnSpPr>
            <a:cxnSpLocks/>
          </p:cNvCxnSpPr>
          <p:nvPr/>
        </p:nvCxnSpPr>
        <p:spPr>
          <a:xfrm>
            <a:off x="4070555" y="1880419"/>
            <a:ext cx="1194621" cy="0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930CFCD-6442-C3A2-0C8D-E129E6241FD9}"/>
              </a:ext>
            </a:extLst>
          </p:cNvPr>
          <p:cNvCxnSpPr/>
          <p:nvPr/>
        </p:nvCxnSpPr>
        <p:spPr>
          <a:xfrm>
            <a:off x="3672348" y="2678080"/>
            <a:ext cx="140110" cy="17664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CC2991F-C8EB-780F-F96C-419815081A1C}"/>
              </a:ext>
            </a:extLst>
          </p:cNvPr>
          <p:cNvCxnSpPr>
            <a:cxnSpLocks/>
          </p:cNvCxnSpPr>
          <p:nvPr/>
        </p:nvCxnSpPr>
        <p:spPr>
          <a:xfrm flipH="1">
            <a:off x="5579922" y="2735753"/>
            <a:ext cx="519122" cy="32904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7D61603-087B-745F-8BAB-696E50BC061B}"/>
              </a:ext>
            </a:extLst>
          </p:cNvPr>
          <p:cNvCxnSpPr>
            <a:cxnSpLocks/>
          </p:cNvCxnSpPr>
          <p:nvPr/>
        </p:nvCxnSpPr>
        <p:spPr>
          <a:xfrm>
            <a:off x="4644729" y="3916826"/>
            <a:ext cx="0" cy="93035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57756EC-6B3A-76C3-0F67-5CED73C2033B}"/>
              </a:ext>
            </a:extLst>
          </p:cNvPr>
          <p:cNvCxnSpPr>
            <a:cxnSpLocks/>
          </p:cNvCxnSpPr>
          <p:nvPr/>
        </p:nvCxnSpPr>
        <p:spPr>
          <a:xfrm flipV="1">
            <a:off x="3487251" y="4625100"/>
            <a:ext cx="2359857" cy="20139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4586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566738"/>
            <a:ext cx="3868340" cy="823912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Cyngor i rieni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52" t="21317" r="41876" b="46312"/>
          <a:stretch/>
        </p:blipFill>
        <p:spPr>
          <a:xfrm rot="20824188">
            <a:off x="3250407" y="2080896"/>
            <a:ext cx="2283618" cy="2869723"/>
          </a:xfrm>
          <a:ln w="57150">
            <a:solidFill>
              <a:schemeClr val="accent1"/>
            </a:solidFill>
          </a:ln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6306" y="597695"/>
            <a:ext cx="3887391" cy="823912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Advice for parents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729288" y="1769269"/>
            <a:ext cx="2787253" cy="24812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omic Sans MS" panose="030F0702030302020204" pitchFamily="66" charset="0"/>
              </a:rPr>
              <a:t>With a partner or within a group, create an A4 “Advice Sheet” for parents on how they can support the development of their ‘Foundation Learning’ child at home.</a:t>
            </a:r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7242A19B-75CD-415A-AE3A-D6B4FE532BB0}"/>
              </a:ext>
            </a:extLst>
          </p:cNvPr>
          <p:cNvSpPr txBox="1">
            <a:spLocks/>
          </p:cNvSpPr>
          <p:nvPr/>
        </p:nvSpPr>
        <p:spPr>
          <a:xfrm>
            <a:off x="171036" y="1830826"/>
            <a:ext cx="2787253" cy="2481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dirty="0">
                <a:latin typeface="Comic Sans MS" panose="030F0702030302020204" pitchFamily="66" charset="0"/>
              </a:rPr>
              <a:t>Gyda phartner neu mewn grŵp, lluniwch “Daflen Gyngor” A4 i rieni ar sut y gallan nhw gefnogi datblygiad eu plentyn ‘Dysgu Sylfaen’ yn y cartref.</a:t>
            </a:r>
          </a:p>
        </p:txBody>
      </p:sp>
      <p:pic>
        <p:nvPicPr>
          <p:cNvPr id="4" name="Picture 3" descr="Public Domain Clip Art Image | briefcase | ID ...">
            <a:extLst>
              <a:ext uri="{FF2B5EF4-FFF2-40B4-BE49-F238E27FC236}">
                <a16:creationId xmlns:a16="http://schemas.microsoft.com/office/drawing/2014/main" id="{8EB437E0-9181-5672-862F-5BEEFCE538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4308" y="270590"/>
            <a:ext cx="1295383" cy="91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131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975970" cy="740571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Review and reflect on your own learning.</a:t>
            </a:r>
          </a:p>
        </p:txBody>
      </p:sp>
      <p:pic>
        <p:nvPicPr>
          <p:cNvPr id="10" name="Picture 9" descr="Table&#10;&#10;Description automatically generated">
            <a:extLst>
              <a:ext uri="{FF2B5EF4-FFF2-40B4-BE49-F238E27FC236}">
                <a16:creationId xmlns:a16="http://schemas.microsoft.com/office/drawing/2014/main" id="{D4624E42-EB61-4CD0-ACF9-74A2297C7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5139" y="1375447"/>
            <a:ext cx="6069759" cy="4107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983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5962" y="747629"/>
            <a:ext cx="2901255" cy="617934"/>
          </a:xfrm>
        </p:spPr>
        <p:txBody>
          <a:bodyPr/>
          <a:lstStyle/>
          <a:p>
            <a:r>
              <a:rPr lang="cy-GB" b="0" dirty="0">
                <a:latin typeface="Comic Sans MS" panose="030F0702030302020204" pitchFamily="66" charset="0"/>
              </a:rPr>
              <a:t>Cyfeirnodau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43266" y="732932"/>
            <a:ext cx="2915543" cy="617934"/>
          </a:xfrm>
        </p:spPr>
        <p:txBody>
          <a:bodyPr/>
          <a:lstStyle/>
          <a:p>
            <a:r>
              <a:rPr lang="en-GB" b="0" dirty="0"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4F13F6-31DE-2E2E-4546-6ED669FDAEC0}"/>
              </a:ext>
            </a:extLst>
          </p:cNvPr>
          <p:cNvSpPr txBox="1"/>
          <p:nvPr/>
        </p:nvSpPr>
        <p:spPr>
          <a:xfrm>
            <a:off x="258418" y="1365563"/>
            <a:ext cx="8706678" cy="4739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Estyn (2009). 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Good Practice in Parental Involvement in Primary Schools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Cardiff: Crown Copyright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Estyn (2011a). 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Tackling Poverty and Disadvantage in Schools: Working with The Community and Other Services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Cardiff: Crown Copyright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Estyn (2018c)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Supporting parental engagement through workshops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3"/>
              </a:rPr>
              <a:t>https://www.estyn.gov.wales/effective-practice/supporting-parental-engagement-through-workshops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 [Accessed: 4.10.22]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Flint, N.  (2011).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Schools, communities and social capital: building blocks in the 'Big Society' Spring 2011. 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National College for School Leadership Welsh Government (2016)  Respect and resilience Developing community cohesion available at 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4"/>
              </a:rPr>
              <a:t>https://gov.wales/sites/default/files/publications/2018-03/respect-and-resilience-developing-community-cohesion.pdf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[Accessed: 4.10.22]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Harris, A. and Goodall, J. (2008) ‘Do parents know they matter? Engaging all parents in learning.’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Educational Research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50(3), pp. 277-289. DOI: 10.1080/00131880802309424 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Kerr, K. Dyson, A. </a:t>
            </a:r>
            <a:r>
              <a:rPr lang="en-US" sz="9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Raffo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C (2014)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Education, disadvantage and place: Making the local matter. 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University Press: Bristol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Welsh Government (2016)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Theme 3: Welcoming families to engage with the school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5"/>
              </a:rPr>
              <a:t>https://gov.wales/sites/default/files/publications/2018-12/theme-3-welcoming-families-to-engage-with-the-school-resources-1-9.pdf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 </a:t>
            </a:r>
            <a:r>
              <a:rPr lang="cy-GB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 [</a:t>
            </a:r>
            <a:r>
              <a:rPr lang="cy-GB" sz="9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Accessed</a:t>
            </a:r>
            <a:r>
              <a:rPr lang="cy-GB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: 4.10.22]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Welsh Government (2016) </a:t>
            </a:r>
            <a:r>
              <a:rPr lang="en-US" sz="900" i="1" dirty="0">
                <a:latin typeface="Comic Sans MS" panose="030F0702030302020204" pitchFamily="66" charset="0"/>
                <a:ea typeface="Times New Roman" panose="02020603050405020304" pitchFamily="18" charset="0"/>
              </a:rPr>
              <a:t>FaCE the challenge together: Family and community engagement toolkit for schools in Wales</a:t>
            </a: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. Available: </a:t>
            </a: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6"/>
              </a:rPr>
              <a:t>https://gov.wales/sites/default/files/publications/2018-12/face-the-challenge-together-family-and-community-engagement-toolkit-for-schools-in-wales-main-guidance.pdf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 </a:t>
            </a:r>
            <a:r>
              <a:rPr lang="cy-GB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[</a:t>
            </a:r>
            <a:r>
              <a:rPr lang="cy-GB" sz="9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Accessed</a:t>
            </a:r>
            <a:r>
              <a:rPr lang="cy-GB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: 4.10.22]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900" dirty="0">
                <a:latin typeface="Comic Sans MS" panose="030F0702030302020204" pitchFamily="66" charset="0"/>
                <a:ea typeface="Times New Roman" panose="02020603050405020304" pitchFamily="18" charset="0"/>
              </a:rPr>
              <a:t>Welsh Government (2016c) Theme 4: Helping families to actively support their child’s learning. Available at: </a:t>
            </a:r>
            <a:r>
              <a:rPr lang="en-US" sz="900" u="sng" dirty="0">
                <a:solidFill>
                  <a:srgbClr val="0000FF"/>
                </a:solidFill>
                <a:latin typeface="Comic Sans MS" panose="030F0702030302020204" pitchFamily="66" charset="0"/>
                <a:ea typeface="Times New Roman" panose="02020603050405020304" pitchFamily="18" charset="0"/>
                <a:hlinkClick r:id="rId7"/>
              </a:rPr>
              <a:t>https://gov.wales/sites/default/files/publications/2018-12/theme-4-helping-families-to-actively-support-their-child-s-learning-resources-1-5.pdf</a:t>
            </a:r>
            <a:endParaRPr lang="en-GB" sz="9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CC661-5EF2-9C16-DC73-947449074FE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830" y="144392"/>
            <a:ext cx="2302340" cy="1206474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58480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6554" y="1105187"/>
            <a:ext cx="2901255" cy="617934"/>
          </a:xfrm>
        </p:spPr>
        <p:txBody>
          <a:bodyPr/>
          <a:lstStyle/>
          <a:p>
            <a:pPr algn="ctr"/>
            <a:r>
              <a:rPr lang="cy-GB" b="0" dirty="0">
                <a:latin typeface="Comic Sans MS" panose="030F0702030302020204" pitchFamily="66" charset="0"/>
              </a:rPr>
              <a:t>Cyfeirnodau: Estyn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516" y="1105187"/>
            <a:ext cx="2915543" cy="617934"/>
          </a:xfrm>
        </p:spPr>
        <p:txBody>
          <a:bodyPr/>
          <a:lstStyle/>
          <a:p>
            <a:pPr algn="ctr"/>
            <a:r>
              <a:rPr lang="en-GB" b="0" dirty="0">
                <a:latin typeface="Comic Sans MS" panose="030F0702030302020204" pitchFamily="66" charset="0"/>
              </a:rPr>
              <a:t>References: Estyn</a:t>
            </a:r>
          </a:p>
        </p:txBody>
      </p:sp>
      <p:sp>
        <p:nvSpPr>
          <p:cNvPr id="8" name="Content Placeholder 3"/>
          <p:cNvSpPr>
            <a:spLocks noGrp="1"/>
          </p:cNvSpPr>
          <p:nvPr>
            <p:ph sz="half" idx="2"/>
          </p:nvPr>
        </p:nvSpPr>
        <p:spPr>
          <a:xfrm>
            <a:off x="980855" y="1916743"/>
            <a:ext cx="2900363" cy="3062288"/>
          </a:xfrm>
        </p:spPr>
        <p:txBody>
          <a:bodyPr>
            <a:normAutofit fontScale="32500" lnSpcReduction="20000"/>
          </a:bodyPr>
          <a:lstStyle/>
          <a:p>
            <a:r>
              <a:rPr lang="en-GB" sz="2175" dirty="0">
                <a:hlinkClick r:id="rId3"/>
              </a:rPr>
              <a:t>https://www.estyn.llyw.cymru/arfer-effeithiol/cefnogi-lles-disgyblion</a:t>
            </a:r>
            <a:endParaRPr lang="en-GB" sz="2175" dirty="0">
              <a:hlinkClick r:id="" action="ppaction://noaction"/>
            </a:endParaRPr>
          </a:p>
          <a:p>
            <a:endParaRPr lang="en-GB" sz="2175" dirty="0">
              <a:hlinkClick r:id="" action="ppaction://noaction"/>
            </a:endParaRPr>
          </a:p>
          <a:p>
            <a:r>
              <a:rPr lang="en-GB" sz="2175" dirty="0">
                <a:hlinkClick r:id="rId4"/>
              </a:rPr>
              <a:t>https://www.estyn.llyw.cymru/arfer-effeithiol/cynnwys-rhieni-mewn-addysg</a:t>
            </a:r>
            <a:endParaRPr lang="en-GB" sz="2175" dirty="0"/>
          </a:p>
          <a:p>
            <a:endParaRPr lang="en-GB" sz="2175" dirty="0"/>
          </a:p>
          <a:p>
            <a:r>
              <a:rPr lang="en-GB" sz="2175" dirty="0">
                <a:hlinkClick r:id="rId5"/>
              </a:rPr>
              <a:t>https://www.estyn.llyw.cymru/arfer-effeithiol/cysylltur-cenedlaethau</a:t>
            </a:r>
            <a:endParaRPr lang="en-GB" sz="2175" dirty="0"/>
          </a:p>
          <a:p>
            <a:endParaRPr lang="en-GB" sz="2175" dirty="0"/>
          </a:p>
          <a:p>
            <a:r>
              <a:rPr lang="en-GB" sz="2175" dirty="0">
                <a:hlinkClick r:id="rId6"/>
              </a:rPr>
              <a:t>https://www.estyn.llyw.cymru/arfer-effeithiol/ysgol-yn-cynnig-dull-hyblyg-o-ddysgu</a:t>
            </a:r>
            <a:endParaRPr lang="en-GB" sz="2175" dirty="0"/>
          </a:p>
          <a:p>
            <a:endParaRPr lang="en-GB" sz="2175" dirty="0"/>
          </a:p>
          <a:p>
            <a:r>
              <a:rPr lang="en-GB" sz="2175" dirty="0">
                <a:hlinkClick r:id="rId7"/>
              </a:rPr>
              <a:t>https://www.estyn.llyw.cymru/arfer-effeithiol/gwneud-teuluoedd-yn-bartneriaid-mewn-dysgu</a:t>
            </a:r>
            <a:endParaRPr lang="en-GB" sz="2175" dirty="0">
              <a:hlinkClick r:id="" action="ppaction://noaction"/>
            </a:endParaRPr>
          </a:p>
          <a:p>
            <a:endParaRPr lang="en-GB" sz="2175" dirty="0">
              <a:hlinkClick r:id="" action="ppaction://noaction"/>
            </a:endParaRPr>
          </a:p>
          <a:p>
            <a:r>
              <a:rPr lang="en-GB" sz="2175" dirty="0">
                <a:hlinkClick r:id="" action="ppaction://noaction"/>
              </a:rPr>
              <a:t>https://www.estyn.llyw.cymru/arfer-effeithiol/meithrin-partneriaethau-theuluoedd</a:t>
            </a:r>
            <a:endParaRPr lang="en-GB" sz="2175" dirty="0"/>
          </a:p>
          <a:p>
            <a:endParaRPr lang="en-GB"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4753613" y="1916743"/>
            <a:ext cx="2962143" cy="3062288"/>
          </a:xfrm>
        </p:spPr>
        <p:txBody>
          <a:bodyPr>
            <a:normAutofit fontScale="25000" lnSpcReduction="20000"/>
          </a:bodyPr>
          <a:lstStyle/>
          <a:p>
            <a:r>
              <a:rPr lang="en-GB" sz="3300" dirty="0">
                <a:hlinkClick r:id="rId8"/>
              </a:rPr>
              <a:t>https://www.estyn.gov.wales/effective-practice/supporting-pupil-wellbeing</a:t>
            </a:r>
            <a:endParaRPr lang="en-GB" sz="3300" dirty="0">
              <a:hlinkClick r:id="" action="ppaction://noaction"/>
            </a:endParaRPr>
          </a:p>
          <a:p>
            <a:endParaRPr lang="en-GB" sz="3300" dirty="0">
              <a:hlinkClick r:id="" action="ppaction://noaction"/>
            </a:endParaRPr>
          </a:p>
          <a:p>
            <a:r>
              <a:rPr lang="en-GB" sz="3300" dirty="0">
                <a:hlinkClick r:id="rId9"/>
              </a:rPr>
              <a:t>https://www.estyn.gov.wales/effective-practice/involving-parents-education</a:t>
            </a:r>
            <a:endParaRPr lang="en-GB" sz="3300" dirty="0"/>
          </a:p>
          <a:p>
            <a:endParaRPr lang="en-GB" sz="3300" dirty="0"/>
          </a:p>
          <a:p>
            <a:r>
              <a:rPr lang="en-GB" sz="3300" dirty="0">
                <a:hlinkClick r:id="rId10"/>
              </a:rPr>
              <a:t>https://www.estyn.gov.wales/effective-practice/connecting-generations</a:t>
            </a:r>
            <a:endParaRPr lang="en-GB" sz="3300" dirty="0"/>
          </a:p>
          <a:p>
            <a:endParaRPr lang="en-GB" sz="3300" dirty="0"/>
          </a:p>
          <a:p>
            <a:r>
              <a:rPr lang="en-GB" sz="3300" dirty="0">
                <a:hlinkClick r:id="rId11"/>
              </a:rPr>
              <a:t>https://www.estyn.gov.wales/effective-practice/school-offers-flexible-approach-learning</a:t>
            </a:r>
            <a:endParaRPr lang="en-GB" sz="3300" dirty="0"/>
          </a:p>
          <a:p>
            <a:endParaRPr lang="en-GB" sz="3300" dirty="0"/>
          </a:p>
          <a:p>
            <a:r>
              <a:rPr lang="en-GB" sz="3300" dirty="0">
                <a:hlinkClick r:id="rId12"/>
              </a:rPr>
              <a:t>https://www.estyn.gov.wales/effective-practice/making-families-partners-learning</a:t>
            </a:r>
            <a:endParaRPr lang="en-GB" sz="3300" dirty="0"/>
          </a:p>
          <a:p>
            <a:endParaRPr lang="en-GB" sz="3300" dirty="0"/>
          </a:p>
          <a:p>
            <a:r>
              <a:rPr lang="en-GB" sz="3300" dirty="0">
                <a:hlinkClick r:id="rId13"/>
              </a:rPr>
              <a:t>https://www.estyn.gov.wales/effective-practice/building-partnerships-families</a:t>
            </a:r>
            <a:endParaRPr lang="en-GB" sz="3300" dirty="0"/>
          </a:p>
          <a:p>
            <a:endParaRPr lang="en-GB" sz="3300" dirty="0"/>
          </a:p>
          <a:p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2397353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6439567D-F4D4-D4B4-B713-531C0144B904}"/>
              </a:ext>
            </a:extLst>
          </p:cNvPr>
          <p:cNvSpPr txBox="1">
            <a:spLocks/>
          </p:cNvSpPr>
          <p:nvPr/>
        </p:nvSpPr>
        <p:spPr>
          <a:xfrm>
            <a:off x="4816753" y="1106567"/>
            <a:ext cx="2915543" cy="617934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100" dirty="0">
                <a:latin typeface="Comic Sans MS" panose="030F0702030302020204" pitchFamily="66" charset="0"/>
              </a:rPr>
              <a:t>The Qualified Teacher Status (QTS) standards this session will help you meet</a:t>
            </a:r>
          </a:p>
        </p:txBody>
      </p:sp>
      <p:pic>
        <p:nvPicPr>
          <p:cNvPr id="4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69A9AC5F-F088-77AD-7F73-8C17E0F1AC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51" t="24464" r="25620" b="33964"/>
          <a:stretch/>
        </p:blipFill>
        <p:spPr>
          <a:xfrm>
            <a:off x="4014651" y="2161902"/>
            <a:ext cx="4519748" cy="2534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607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1222</Words>
  <Application>Microsoft Office PowerPoint</Application>
  <PresentationFormat>On-screen Show (4:3)</PresentationFormat>
  <Paragraphs>147</Paragraphs>
  <Slides>16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Comic Sans MS</vt:lpstr>
      <vt:lpstr>Symbol</vt:lpstr>
      <vt:lpstr>Office Theme</vt:lpstr>
      <vt:lpstr>ECAD4013</vt:lpstr>
      <vt:lpstr>PowerPoint Presentation</vt:lpstr>
      <vt:lpstr>Heddiw - Today</vt:lpstr>
      <vt:lpstr>PowerPoint Presentation</vt:lpstr>
      <vt:lpstr>Looking at relevant literature</vt:lpstr>
      <vt:lpstr>Making notes</vt:lpstr>
      <vt:lpstr>PowerPoint Presentation</vt:lpstr>
      <vt:lpstr>Gwefan Estyn Website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Lisa Regan</cp:lastModifiedBy>
  <cp:revision>219</cp:revision>
  <dcterms:created xsi:type="dcterms:W3CDTF">2017-02-08T11:33:06Z</dcterms:created>
  <dcterms:modified xsi:type="dcterms:W3CDTF">2023-11-27T14:27:16Z</dcterms:modified>
</cp:coreProperties>
</file>