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sldIdLst>
    <p:sldId id="257" r:id="rId5"/>
    <p:sldId id="263" r:id="rId6"/>
    <p:sldId id="261" r:id="rId7"/>
    <p:sldId id="264" r:id="rId8"/>
    <p:sldId id="265" r:id="rId9"/>
    <p:sldId id="266" r:id="rId10"/>
    <p:sldId id="258" r:id="rId11"/>
    <p:sldId id="270" r:id="rId12"/>
    <p:sldId id="259" r:id="rId13"/>
    <p:sldId id="260" r:id="rId14"/>
    <p:sldId id="269"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19" autoAdjust="0"/>
  </p:normalViewPr>
  <p:slideViewPr>
    <p:cSldViewPr snapToGrid="0">
      <p:cViewPr varScale="1">
        <p:scale>
          <a:sx n="76" d="100"/>
          <a:sy n="76" d="100"/>
        </p:scale>
        <p:origin x="72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3/16/2023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3/16/2023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3/16/2023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3/16/2023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3/16/2023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581191" y="2328753"/>
            <a:ext cx="5680277" cy="1667235"/>
          </a:xfrm>
        </p:spPr>
        <p:txBody>
          <a:bodyPr>
            <a:normAutofit/>
          </a:bodyPr>
          <a:lstStyle/>
          <a:p>
            <a:r>
              <a:rPr lang="en-US" sz="3600" dirty="0">
                <a:solidFill>
                  <a:schemeClr val="tx1"/>
                </a:solidFill>
              </a:rPr>
              <a:t>Aggression theories and Prosocial </a:t>
            </a:r>
            <a:r>
              <a:rPr lang="en-US" sz="3600" dirty="0" err="1">
                <a:solidFill>
                  <a:schemeClr val="tx1"/>
                </a:solidFill>
              </a:rPr>
              <a:t>Behaviours</a:t>
            </a:r>
            <a:endParaRPr lang="en-US" sz="36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Part 1 Week 9 – LCHS4006 Psychology in Health and Social Care</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5C1CB-3B7E-466A-BB8E-9D84752C960D}"/>
              </a:ext>
            </a:extLst>
          </p:cNvPr>
          <p:cNvSpPr>
            <a:spLocks noGrp="1"/>
          </p:cNvSpPr>
          <p:nvPr>
            <p:ph type="title"/>
          </p:nvPr>
        </p:nvSpPr>
        <p:spPr/>
        <p:txBody>
          <a:bodyPr/>
          <a:lstStyle/>
          <a:p>
            <a:r>
              <a:rPr lang="en-GB" dirty="0"/>
              <a:t>So far we have: </a:t>
            </a:r>
          </a:p>
        </p:txBody>
      </p:sp>
      <p:sp>
        <p:nvSpPr>
          <p:cNvPr id="3" name="Content Placeholder 2">
            <a:extLst>
              <a:ext uri="{FF2B5EF4-FFF2-40B4-BE49-F238E27FC236}">
                <a16:creationId xmlns:a16="http://schemas.microsoft.com/office/drawing/2014/main" id="{2C858FD7-0443-4CB8-A66A-F0EEF6C926F7}"/>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Discussed:</a:t>
            </a:r>
          </a:p>
          <a:p>
            <a:r>
              <a:rPr lang="en-GB" sz="1800" dirty="0">
                <a:latin typeface="Arial" panose="020B0604020202020204" pitchFamily="34" charset="0"/>
                <a:cs typeface="Arial" panose="020B0604020202020204" pitchFamily="34" charset="0"/>
              </a:rPr>
              <a:t>Theories of cognitive development</a:t>
            </a:r>
          </a:p>
          <a:p>
            <a:r>
              <a:rPr lang="en-GB" sz="1800" dirty="0">
                <a:latin typeface="Arial" panose="020B0604020202020204" pitchFamily="34" charset="0"/>
                <a:cs typeface="Arial" panose="020B0604020202020204" pitchFamily="34" charset="0"/>
              </a:rPr>
              <a:t>Behaviourist Approaches</a:t>
            </a:r>
          </a:p>
          <a:p>
            <a:r>
              <a:rPr lang="en-GB" sz="1800" dirty="0">
                <a:latin typeface="Arial" panose="020B0604020202020204" pitchFamily="34" charset="0"/>
                <a:cs typeface="Arial" panose="020B0604020202020204" pitchFamily="34" charset="0"/>
              </a:rPr>
              <a:t>Psychodynamic theories</a:t>
            </a:r>
          </a:p>
          <a:p>
            <a:r>
              <a:rPr lang="en-GB" sz="1800" dirty="0">
                <a:latin typeface="Arial" panose="020B0604020202020204" pitchFamily="34" charset="0"/>
                <a:cs typeface="Arial" panose="020B0604020202020204" pitchFamily="34" charset="0"/>
              </a:rPr>
              <a:t>Self concept and Social identity theory. </a:t>
            </a:r>
          </a:p>
          <a:p>
            <a:r>
              <a:rPr lang="en-GB" sz="1800" dirty="0">
                <a:latin typeface="Arial" panose="020B0604020202020204" pitchFamily="34" charset="0"/>
                <a:cs typeface="Arial" panose="020B0604020202020204" pitchFamily="34" charset="0"/>
              </a:rPr>
              <a:t>Attitude formation and Attribution Theory. </a:t>
            </a:r>
          </a:p>
        </p:txBody>
      </p:sp>
    </p:spTree>
    <p:extLst>
      <p:ext uri="{BB962C8B-B14F-4D97-AF65-F5344CB8AC3E}">
        <p14:creationId xmlns:p14="http://schemas.microsoft.com/office/powerpoint/2010/main" val="529836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This week we will be: </a:t>
            </a:r>
          </a:p>
        </p:txBody>
      </p:sp>
      <p:sp>
        <p:nvSpPr>
          <p:cNvPr id="4" name="Oval 3">
            <a:extLst>
              <a:ext uri="{FF2B5EF4-FFF2-40B4-BE49-F238E27FC236}">
                <a16:creationId xmlns:a16="http://schemas.microsoft.com/office/drawing/2014/main" id="{BCF8F100-389C-4536-AB32-E8820B1A20F3}"/>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Bar graph with downward trend">
            <a:extLst>
              <a:ext uri="{FF2B5EF4-FFF2-40B4-BE49-F238E27FC236}">
                <a16:creationId xmlns:a16="http://schemas.microsoft.com/office/drawing/2014/main" id="{B303C86D-B95D-4FD9-AF45-1A201E8E2EBD}"/>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23F17695-1D3D-4B72-849A-2BCE4B74943C}"/>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Introducing</a:t>
            </a:r>
            <a:r>
              <a:rPr lang="en-US" sz="1600" kern="1200" baseline="0" dirty="0"/>
              <a:t> theories of aggression</a:t>
            </a:r>
            <a:endParaRPr lang="en-US" sz="1600" kern="1200" dirty="0"/>
          </a:p>
        </p:txBody>
      </p:sp>
      <p:sp>
        <p:nvSpPr>
          <p:cNvPr id="8" name="Oval 7">
            <a:extLst>
              <a:ext uri="{FF2B5EF4-FFF2-40B4-BE49-F238E27FC236}">
                <a16:creationId xmlns:a16="http://schemas.microsoft.com/office/drawing/2014/main" id="{8069D7C3-41CE-4CBA-901E-674B703F9F40}"/>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Presentation with bar chart">
            <a:extLst>
              <a:ext uri="{FF2B5EF4-FFF2-40B4-BE49-F238E27FC236}">
                <a16:creationId xmlns:a16="http://schemas.microsoft.com/office/drawing/2014/main" id="{D4F1DC50-1798-40D5-A1E6-C4D810A855A4}"/>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33140FF6-0F88-4F69-9076-825585E54E3E}"/>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Theories</a:t>
            </a:r>
            <a:r>
              <a:rPr lang="en-US" sz="1600" kern="1200" baseline="0" dirty="0"/>
              <a:t> of Prosocial </a:t>
            </a:r>
            <a:r>
              <a:rPr lang="en-US" sz="1600" kern="1200" baseline="0" dirty="0" err="1"/>
              <a:t>Behaviour</a:t>
            </a:r>
            <a:endParaRPr lang="en-US" sz="1600" kern="1200" dirty="0"/>
          </a:p>
        </p:txBody>
      </p:sp>
      <p:sp>
        <p:nvSpPr>
          <p:cNvPr id="11" name="Oval 10">
            <a:extLst>
              <a:ext uri="{FF2B5EF4-FFF2-40B4-BE49-F238E27FC236}">
                <a16:creationId xmlns:a16="http://schemas.microsoft.com/office/drawing/2014/main" id="{F25EBEB6-DCA2-488D-AEB4-A50D3EE65504}"/>
              </a:ext>
            </a:extLst>
          </p:cNvPr>
          <p:cNvSpPr/>
          <p:nvPr/>
        </p:nvSpPr>
        <p:spPr>
          <a:xfrm>
            <a:off x="8689687" y="252923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Stopwatch">
            <a:extLst>
              <a:ext uri="{FF2B5EF4-FFF2-40B4-BE49-F238E27FC236}">
                <a16:creationId xmlns:a16="http://schemas.microsoft.com/office/drawing/2014/main" id="{16BCFE57-257A-4444-8E94-B7636DC7C45D}"/>
              </a:ext>
            </a:extLst>
          </p:cNvPr>
          <p:cNvSpPr/>
          <p:nvPr/>
        </p:nvSpPr>
        <p:spPr>
          <a:xfrm>
            <a:off x="9103753" y="2877032"/>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39AFF84D-2DD5-4C25-865E-F0B1A38431AA}"/>
              </a:ext>
            </a:extLst>
          </p:cNvPr>
          <p:cNvSpPr/>
          <p:nvPr/>
        </p:nvSpPr>
        <p:spPr>
          <a:xfrm>
            <a:off x="8143939" y="4951139"/>
            <a:ext cx="2981250" cy="1084536"/>
          </a:xfrm>
          <a:custGeom>
            <a:avLst/>
            <a:gdLst>
              <a:gd name="connsiteX0" fmla="*/ 0 w 2981250"/>
              <a:gd name="connsiteY0" fmla="*/ 0 h 1084536"/>
              <a:gd name="connsiteX1" fmla="*/ 2981250 w 2981250"/>
              <a:gd name="connsiteY1" fmla="*/ 0 h 1084536"/>
              <a:gd name="connsiteX2" fmla="*/ 2981250 w 2981250"/>
              <a:gd name="connsiteY2" fmla="*/ 1084536 h 1084536"/>
              <a:gd name="connsiteX3" fmla="*/ 0 w 2981250"/>
              <a:gd name="connsiteY3" fmla="*/ 1084536 h 1084536"/>
              <a:gd name="connsiteX4" fmla="*/ 0 w 2981250"/>
              <a:gd name="connsiteY4" fmla="*/ 0 h 1084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1084536">
                <a:moveTo>
                  <a:pt x="0" y="0"/>
                </a:moveTo>
                <a:lnTo>
                  <a:pt x="2981250" y="0"/>
                </a:lnTo>
                <a:lnTo>
                  <a:pt x="2981250" y="1084536"/>
                </a:lnTo>
                <a:lnTo>
                  <a:pt x="0" y="108453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err="1"/>
              <a:t>UsinG</a:t>
            </a:r>
            <a:r>
              <a:rPr lang="en-US" sz="1600" kern="1200" dirty="0"/>
              <a:t> the Leganto reading list to locate relevant sources of information. </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470626-0C57-494F-B8B2-04457346DCA7}"/>
              </a:ext>
            </a:extLst>
          </p:cNvPr>
          <p:cNvSpPr>
            <a:spLocks noGrp="1"/>
          </p:cNvSpPr>
          <p:nvPr>
            <p:ph idx="1"/>
          </p:nvPr>
        </p:nvSpPr>
        <p:spPr>
          <a:xfrm>
            <a:off x="402921" y="2394165"/>
            <a:ext cx="2824386" cy="2522219"/>
          </a:xfrm>
        </p:spPr>
        <p:txBody>
          <a:bodyPr>
            <a:normAutofit fontScale="92500" lnSpcReduction="20000"/>
          </a:bodyPr>
          <a:lstStyle/>
          <a:p>
            <a:pPr marL="0" indent="0">
              <a:buNone/>
            </a:pPr>
            <a:r>
              <a:rPr lang="en-GB" sz="2000" dirty="0">
                <a:latin typeface="Arial" panose="020B0604020202020204" pitchFamily="34" charset="0"/>
                <a:cs typeface="Arial" panose="020B0604020202020204" pitchFamily="34" charset="0"/>
              </a:rPr>
              <a:t>This is a complex task as aggression can be defined in a number of ways. </a:t>
            </a:r>
          </a:p>
          <a:p>
            <a:pPr marL="0" indent="0">
              <a:buNone/>
            </a:pPr>
            <a:r>
              <a:rPr lang="en-GB" sz="2000" dirty="0">
                <a:latin typeface="Arial" panose="020B0604020202020204" pitchFamily="34" charset="0"/>
                <a:cs typeface="Arial" panose="020B0604020202020204" pitchFamily="34" charset="0"/>
              </a:rPr>
              <a:t>What are the different definitions of aggression and the criticisms for each? </a:t>
            </a:r>
          </a:p>
          <a:p>
            <a:endParaRPr lang="en-GB" dirty="0"/>
          </a:p>
        </p:txBody>
      </p:sp>
      <p:sp>
        <p:nvSpPr>
          <p:cNvPr id="4" name="Title 1">
            <a:extLst>
              <a:ext uri="{FF2B5EF4-FFF2-40B4-BE49-F238E27FC236}">
                <a16:creationId xmlns:a16="http://schemas.microsoft.com/office/drawing/2014/main" id="{9C8DBEC0-1FDA-490B-91A9-26ED5301780E}"/>
              </a:ext>
            </a:extLst>
          </p:cNvPr>
          <p:cNvSpPr txBox="1">
            <a:spLocks/>
          </p:cNvSpPr>
          <p:nvPr/>
        </p:nvSpPr>
        <p:spPr>
          <a:xfrm>
            <a:off x="571930" y="393895"/>
            <a:ext cx="5372669" cy="214902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b="1" dirty="0"/>
              <a:t>Defining </a:t>
            </a:r>
          </a:p>
          <a:p>
            <a:r>
              <a:rPr lang="en-GB" b="1" dirty="0"/>
              <a:t>Aggression</a:t>
            </a:r>
            <a:endParaRPr lang="en-GB" dirty="0"/>
          </a:p>
        </p:txBody>
      </p:sp>
      <p:sp>
        <p:nvSpPr>
          <p:cNvPr id="9" name="Freeform: Shape 8">
            <a:extLst>
              <a:ext uri="{FF2B5EF4-FFF2-40B4-BE49-F238E27FC236}">
                <a16:creationId xmlns:a16="http://schemas.microsoft.com/office/drawing/2014/main" id="{B924DB34-E107-4D81-BED5-4672E48D7830}"/>
              </a:ext>
            </a:extLst>
          </p:cNvPr>
          <p:cNvSpPr/>
          <p:nvPr/>
        </p:nvSpPr>
        <p:spPr>
          <a:xfrm>
            <a:off x="3509490" y="551560"/>
            <a:ext cx="2525990" cy="1087470"/>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Bandura (1973) </a:t>
            </a:r>
          </a:p>
        </p:txBody>
      </p:sp>
      <p:sp>
        <p:nvSpPr>
          <p:cNvPr id="10" name="Freeform: Shape 9">
            <a:extLst>
              <a:ext uri="{FF2B5EF4-FFF2-40B4-BE49-F238E27FC236}">
                <a16:creationId xmlns:a16="http://schemas.microsoft.com/office/drawing/2014/main" id="{C8292D26-7FCA-4BF3-8B29-FAD7289E780E}"/>
              </a:ext>
            </a:extLst>
          </p:cNvPr>
          <p:cNvSpPr/>
          <p:nvPr/>
        </p:nvSpPr>
        <p:spPr>
          <a:xfrm>
            <a:off x="5942988" y="567803"/>
            <a:ext cx="2525990" cy="1054985"/>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behaviour that causes personal injury or destruction of property.</a:t>
            </a:r>
          </a:p>
        </p:txBody>
      </p:sp>
      <p:sp>
        <p:nvSpPr>
          <p:cNvPr id="11" name="Freeform: Shape 10">
            <a:extLst>
              <a:ext uri="{FF2B5EF4-FFF2-40B4-BE49-F238E27FC236}">
                <a16:creationId xmlns:a16="http://schemas.microsoft.com/office/drawing/2014/main" id="{912EB7AF-DDC7-4DD1-BC5A-32C13DF10CE1}"/>
              </a:ext>
            </a:extLst>
          </p:cNvPr>
          <p:cNvSpPr/>
          <p:nvPr/>
        </p:nvSpPr>
        <p:spPr>
          <a:xfrm>
            <a:off x="8285870" y="567803"/>
            <a:ext cx="3505795" cy="1166525"/>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2365746"/>
              <a:satOff val="-11410"/>
              <a:lumOff val="-987"/>
              <a:alphaOff val="0"/>
            </a:schemeClr>
          </a:lnRef>
          <a:fillRef idx="1">
            <a:schemeClr val="accent2">
              <a:tint val="40000"/>
              <a:alpha val="90000"/>
              <a:hueOff val="2365746"/>
              <a:satOff val="-11410"/>
              <a:lumOff val="-987"/>
              <a:alphaOff val="0"/>
            </a:schemeClr>
          </a:fillRef>
          <a:effectRef idx="0">
            <a:schemeClr val="accent2">
              <a:tint val="40000"/>
              <a:alpha val="90000"/>
              <a:hueOff val="2365746"/>
              <a:satOff val="-11410"/>
              <a:lumOff val="-987"/>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only sees behaviour in terms of physical consequences of the behaviour, so does not consider verbal aggression or physical aggression that has no apparent consequences.</a:t>
            </a:r>
          </a:p>
        </p:txBody>
      </p:sp>
      <p:sp>
        <p:nvSpPr>
          <p:cNvPr id="12" name="Freeform: Shape 11">
            <a:extLst>
              <a:ext uri="{FF2B5EF4-FFF2-40B4-BE49-F238E27FC236}">
                <a16:creationId xmlns:a16="http://schemas.microsoft.com/office/drawing/2014/main" id="{E26F48CA-1443-4CAB-B6F2-0379159D831D}"/>
              </a:ext>
            </a:extLst>
          </p:cNvPr>
          <p:cNvSpPr/>
          <p:nvPr/>
        </p:nvSpPr>
        <p:spPr>
          <a:xfrm>
            <a:off x="3516172" y="1797276"/>
            <a:ext cx="2474334" cy="1070249"/>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1404314"/>
              <a:satOff val="-4480"/>
              <a:lumOff val="-1740"/>
              <a:alphaOff val="0"/>
            </a:schemeClr>
          </a:fillRef>
          <a:effectRef idx="0">
            <a:schemeClr val="accent2">
              <a:hueOff val="1404314"/>
              <a:satOff val="-4480"/>
              <a:lumOff val="-1740"/>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Scherer, Abeles and Fischer (1975) </a:t>
            </a:r>
          </a:p>
        </p:txBody>
      </p:sp>
      <p:sp>
        <p:nvSpPr>
          <p:cNvPr id="13" name="Freeform: Shape 12">
            <a:extLst>
              <a:ext uri="{FF2B5EF4-FFF2-40B4-BE49-F238E27FC236}">
                <a16:creationId xmlns:a16="http://schemas.microsoft.com/office/drawing/2014/main" id="{033331D2-306E-41FD-8E97-2CA6CD6FD4BE}"/>
              </a:ext>
            </a:extLst>
          </p:cNvPr>
          <p:cNvSpPr/>
          <p:nvPr/>
        </p:nvSpPr>
        <p:spPr>
          <a:xfrm>
            <a:off x="5888030" y="1785979"/>
            <a:ext cx="2525989" cy="1097653"/>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4731493"/>
              <a:satOff val="-22820"/>
              <a:lumOff val="-1974"/>
              <a:alphaOff val="0"/>
            </a:schemeClr>
          </a:lnRef>
          <a:fillRef idx="1">
            <a:schemeClr val="accent2">
              <a:tint val="40000"/>
              <a:alpha val="90000"/>
              <a:hueOff val="4731493"/>
              <a:satOff val="-22820"/>
              <a:lumOff val="-1974"/>
              <a:alphaOff val="0"/>
            </a:schemeClr>
          </a:fillRef>
          <a:effectRef idx="0">
            <a:schemeClr val="accent2">
              <a:tint val="40000"/>
              <a:alpha val="90000"/>
              <a:hueOff val="4731493"/>
              <a:satOff val="-22820"/>
              <a:lumOff val="-1974"/>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behaviour intended to harm another member of the same species.</a:t>
            </a:r>
          </a:p>
        </p:txBody>
      </p:sp>
      <p:sp>
        <p:nvSpPr>
          <p:cNvPr id="14" name="Freeform: Shape 13">
            <a:extLst>
              <a:ext uri="{FF2B5EF4-FFF2-40B4-BE49-F238E27FC236}">
                <a16:creationId xmlns:a16="http://schemas.microsoft.com/office/drawing/2014/main" id="{B5A30449-FAFE-446E-B6CA-9E6D5A3579B0}"/>
              </a:ext>
            </a:extLst>
          </p:cNvPr>
          <p:cNvSpPr/>
          <p:nvPr/>
        </p:nvSpPr>
        <p:spPr>
          <a:xfrm>
            <a:off x="8285870" y="1783566"/>
            <a:ext cx="3505795" cy="1166524"/>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7097240"/>
              <a:satOff val="-34230"/>
              <a:lumOff val="-2962"/>
              <a:alphaOff val="0"/>
            </a:schemeClr>
          </a:lnRef>
          <a:fillRef idx="1">
            <a:schemeClr val="accent2">
              <a:tint val="40000"/>
              <a:alpha val="90000"/>
              <a:hueOff val="7097240"/>
              <a:satOff val="-34230"/>
              <a:lumOff val="-2962"/>
              <a:alphaOff val="0"/>
            </a:schemeClr>
          </a:fillRef>
          <a:effectRef idx="0">
            <a:schemeClr val="accent2">
              <a:tint val="40000"/>
              <a:alpha val="90000"/>
              <a:hueOff val="7097240"/>
              <a:satOff val="-34230"/>
              <a:lumOff val="-2962"/>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does not include all types of aggression, such as animal cruelty and damage caused to property.</a:t>
            </a:r>
          </a:p>
        </p:txBody>
      </p:sp>
      <p:sp>
        <p:nvSpPr>
          <p:cNvPr id="15" name="Freeform: Shape 14">
            <a:extLst>
              <a:ext uri="{FF2B5EF4-FFF2-40B4-BE49-F238E27FC236}">
                <a16:creationId xmlns:a16="http://schemas.microsoft.com/office/drawing/2014/main" id="{2F362256-3BDA-41A0-96DE-AEEE8DB718AA}"/>
              </a:ext>
            </a:extLst>
          </p:cNvPr>
          <p:cNvSpPr/>
          <p:nvPr/>
        </p:nvSpPr>
        <p:spPr>
          <a:xfrm>
            <a:off x="3468654" y="3013216"/>
            <a:ext cx="2474334" cy="1014024"/>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2808628"/>
              <a:satOff val="-8960"/>
              <a:lumOff val="-3480"/>
              <a:alphaOff val="0"/>
            </a:schemeClr>
          </a:fillRef>
          <a:effectRef idx="0">
            <a:schemeClr val="accent2">
              <a:hueOff val="2808628"/>
              <a:satOff val="-8960"/>
              <a:lumOff val="-3480"/>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Baron (1977) </a:t>
            </a:r>
          </a:p>
        </p:txBody>
      </p:sp>
      <p:sp>
        <p:nvSpPr>
          <p:cNvPr id="16" name="Freeform: Shape 15">
            <a:extLst>
              <a:ext uri="{FF2B5EF4-FFF2-40B4-BE49-F238E27FC236}">
                <a16:creationId xmlns:a16="http://schemas.microsoft.com/office/drawing/2014/main" id="{9F1D1502-CEE6-4F85-9EFD-C07FA2F6D959}"/>
              </a:ext>
            </a:extLst>
          </p:cNvPr>
          <p:cNvSpPr/>
          <p:nvPr/>
        </p:nvSpPr>
        <p:spPr>
          <a:xfrm>
            <a:off x="5942988" y="2986762"/>
            <a:ext cx="2765984" cy="1110817"/>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9462986"/>
              <a:satOff val="-45640"/>
              <a:lumOff val="-3949"/>
              <a:alphaOff val="0"/>
            </a:schemeClr>
          </a:lnRef>
          <a:fillRef idx="1">
            <a:schemeClr val="accent2">
              <a:tint val="40000"/>
              <a:alpha val="90000"/>
              <a:hueOff val="9462986"/>
              <a:satOff val="-45640"/>
              <a:lumOff val="-3949"/>
              <a:alphaOff val="0"/>
            </a:schemeClr>
          </a:fillRef>
          <a:effectRef idx="0">
            <a:schemeClr val="accent2">
              <a:tint val="40000"/>
              <a:alpha val="90000"/>
              <a:hueOff val="9462986"/>
              <a:satOff val="-45640"/>
              <a:lumOff val="-3949"/>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behaviour with the goal of harming/injuring another who is motivated to avoid such treatment.</a:t>
            </a:r>
          </a:p>
        </p:txBody>
      </p:sp>
      <p:sp>
        <p:nvSpPr>
          <p:cNvPr id="17" name="Freeform: Shape 16">
            <a:extLst>
              <a:ext uri="{FF2B5EF4-FFF2-40B4-BE49-F238E27FC236}">
                <a16:creationId xmlns:a16="http://schemas.microsoft.com/office/drawing/2014/main" id="{5364248B-2914-426D-8F20-6C5ABC75A5A7}"/>
              </a:ext>
            </a:extLst>
          </p:cNvPr>
          <p:cNvSpPr/>
          <p:nvPr/>
        </p:nvSpPr>
        <p:spPr>
          <a:xfrm>
            <a:off x="8540582" y="2954772"/>
            <a:ext cx="2980812" cy="1098651"/>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11828732"/>
              <a:satOff val="-57050"/>
              <a:lumOff val="-4936"/>
              <a:alphaOff val="0"/>
            </a:schemeClr>
          </a:lnRef>
          <a:fillRef idx="1">
            <a:schemeClr val="accent2">
              <a:tint val="40000"/>
              <a:alpha val="90000"/>
              <a:hueOff val="11828732"/>
              <a:satOff val="-57050"/>
              <a:lumOff val="-4936"/>
              <a:alphaOff val="0"/>
            </a:schemeClr>
          </a:fillRef>
          <a:effectRef idx="0">
            <a:schemeClr val="accent2">
              <a:tint val="40000"/>
              <a:alpha val="90000"/>
              <a:hueOff val="11828732"/>
              <a:satOff val="-57050"/>
              <a:lumOff val="-4936"/>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places the emphasis on the victim of the act to state that they did not want to be harmed</a:t>
            </a:r>
          </a:p>
        </p:txBody>
      </p:sp>
      <p:sp>
        <p:nvSpPr>
          <p:cNvPr id="18" name="Freeform: Shape 17">
            <a:extLst>
              <a:ext uri="{FF2B5EF4-FFF2-40B4-BE49-F238E27FC236}">
                <a16:creationId xmlns:a16="http://schemas.microsoft.com/office/drawing/2014/main" id="{BF05B654-9549-4247-AB0B-B60DBF1B99EC}"/>
              </a:ext>
            </a:extLst>
          </p:cNvPr>
          <p:cNvSpPr/>
          <p:nvPr/>
        </p:nvSpPr>
        <p:spPr>
          <a:xfrm>
            <a:off x="3519332" y="4166146"/>
            <a:ext cx="2525989" cy="1092116"/>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4212943"/>
              <a:satOff val="-13440"/>
              <a:lumOff val="-5221"/>
              <a:alphaOff val="0"/>
            </a:schemeClr>
          </a:fillRef>
          <a:effectRef idx="0">
            <a:schemeClr val="accent2">
              <a:hueOff val="4212943"/>
              <a:satOff val="-13440"/>
              <a:lumOff val="-522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Baron and Byrne (2000) </a:t>
            </a:r>
          </a:p>
        </p:txBody>
      </p:sp>
      <p:sp>
        <p:nvSpPr>
          <p:cNvPr id="19" name="Freeform: Shape 18">
            <a:extLst>
              <a:ext uri="{FF2B5EF4-FFF2-40B4-BE49-F238E27FC236}">
                <a16:creationId xmlns:a16="http://schemas.microsoft.com/office/drawing/2014/main" id="{412F2F7C-8BEC-4E4C-A99C-277E1498F1F1}"/>
              </a:ext>
            </a:extLst>
          </p:cNvPr>
          <p:cNvSpPr/>
          <p:nvPr/>
        </p:nvSpPr>
        <p:spPr>
          <a:xfrm>
            <a:off x="5942988" y="4164038"/>
            <a:ext cx="2765984" cy="1112820"/>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9362095"/>
              <a:satOff val="-29868"/>
              <a:lumOff val="-11602"/>
              <a:alpha val="38000"/>
            </a:schemeClr>
          </a:solidFill>
        </p:spPr>
        <p:style>
          <a:lnRef idx="2">
            <a:schemeClr val="lt1">
              <a:hueOff val="0"/>
              <a:satOff val="0"/>
              <a:lumOff val="0"/>
              <a:alphaOff val="0"/>
            </a:schemeClr>
          </a:lnRef>
          <a:fillRef idx="1">
            <a:scrgbClr r="0" g="0" b="0"/>
          </a:fillRef>
          <a:effectRef idx="0">
            <a:schemeClr val="accent2">
              <a:hueOff val="5617257"/>
              <a:satOff val="-17921"/>
              <a:lumOff val="-696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the intentional infliction of a form of harm on others.</a:t>
            </a:r>
          </a:p>
        </p:txBody>
      </p:sp>
      <p:sp>
        <p:nvSpPr>
          <p:cNvPr id="20" name="Freeform: Shape 19">
            <a:extLst>
              <a:ext uri="{FF2B5EF4-FFF2-40B4-BE49-F238E27FC236}">
                <a16:creationId xmlns:a16="http://schemas.microsoft.com/office/drawing/2014/main" id="{22EB9CF6-58EF-4C18-8FDB-5C33993783D1}"/>
              </a:ext>
            </a:extLst>
          </p:cNvPr>
          <p:cNvSpPr/>
          <p:nvPr/>
        </p:nvSpPr>
        <p:spPr>
          <a:xfrm>
            <a:off x="8468978" y="4140605"/>
            <a:ext cx="3220806" cy="1166523"/>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11234514"/>
              <a:satOff val="-35841"/>
              <a:lumOff val="-13922"/>
              <a:alpha val="22000"/>
            </a:schemeClr>
          </a:solidFill>
        </p:spPr>
        <p:style>
          <a:lnRef idx="2">
            <a:schemeClr val="lt1">
              <a:hueOff val="0"/>
              <a:satOff val="0"/>
              <a:lumOff val="0"/>
              <a:alphaOff val="0"/>
            </a:schemeClr>
          </a:lnRef>
          <a:fillRef idx="1">
            <a:scrgbClr r="0" g="0" b="0"/>
          </a:fillRef>
          <a:effectRef idx="0">
            <a:schemeClr val="accent2">
              <a:hueOff val="7021571"/>
              <a:satOff val="-22401"/>
              <a:lumOff val="-870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This does not consider harm which is caused within the context of boxing, for example. The aim of boxing is the intentional infliction of harm.</a:t>
            </a:r>
          </a:p>
        </p:txBody>
      </p:sp>
      <p:sp>
        <p:nvSpPr>
          <p:cNvPr id="21" name="Freeform: Shape 20">
            <a:extLst>
              <a:ext uri="{FF2B5EF4-FFF2-40B4-BE49-F238E27FC236}">
                <a16:creationId xmlns:a16="http://schemas.microsoft.com/office/drawing/2014/main" id="{9973F05C-EBF4-4A06-A580-6BA86ED72385}"/>
              </a:ext>
            </a:extLst>
          </p:cNvPr>
          <p:cNvSpPr/>
          <p:nvPr/>
        </p:nvSpPr>
        <p:spPr>
          <a:xfrm>
            <a:off x="3516172" y="5392206"/>
            <a:ext cx="2580948" cy="1070249"/>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8425886"/>
              <a:satOff val="-26881"/>
              <a:lumOff val="-10441"/>
              <a:alphaOff val="0"/>
            </a:schemeClr>
          </a:fillRef>
          <a:effectRef idx="0">
            <a:schemeClr val="accent2">
              <a:hueOff val="8425886"/>
              <a:satOff val="-26881"/>
              <a:lumOff val="-1044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Anderson and </a:t>
            </a:r>
            <a:r>
              <a:rPr lang="en-GB" sz="2000" kern="1200" dirty="0" err="1">
                <a:solidFill>
                  <a:schemeClr val="tx1"/>
                </a:solidFill>
                <a:latin typeface="Arial" panose="020B0604020202020204" pitchFamily="34" charset="0"/>
                <a:cs typeface="Arial" panose="020B0604020202020204" pitchFamily="34" charset="0"/>
              </a:rPr>
              <a:t>Huesmann</a:t>
            </a:r>
            <a:r>
              <a:rPr lang="en-GB" sz="2000" kern="1200" dirty="0">
                <a:solidFill>
                  <a:schemeClr val="tx1"/>
                </a:solidFill>
                <a:latin typeface="Arial" panose="020B0604020202020204" pitchFamily="34" charset="0"/>
                <a:cs typeface="Arial" panose="020B0604020202020204" pitchFamily="34" charset="0"/>
              </a:rPr>
              <a:t> (2003) </a:t>
            </a:r>
          </a:p>
        </p:txBody>
      </p:sp>
      <p:sp>
        <p:nvSpPr>
          <p:cNvPr id="22" name="Freeform: Shape 21">
            <a:extLst>
              <a:ext uri="{FF2B5EF4-FFF2-40B4-BE49-F238E27FC236}">
                <a16:creationId xmlns:a16="http://schemas.microsoft.com/office/drawing/2014/main" id="{47613291-835B-4088-9AA3-0138B0C93619}"/>
              </a:ext>
            </a:extLst>
          </p:cNvPr>
          <p:cNvSpPr/>
          <p:nvPr/>
        </p:nvSpPr>
        <p:spPr>
          <a:xfrm>
            <a:off x="6009047" y="5460963"/>
            <a:ext cx="2699926" cy="1001492"/>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11234514"/>
              <a:satOff val="-35841"/>
              <a:lumOff val="-13922"/>
              <a:alpha val="50000"/>
            </a:schemeClr>
          </a:solidFill>
        </p:spPr>
        <p:style>
          <a:lnRef idx="2">
            <a:schemeClr val="lt1">
              <a:hueOff val="0"/>
              <a:satOff val="0"/>
              <a:lumOff val="0"/>
              <a:alphaOff val="0"/>
            </a:schemeClr>
          </a:lnRef>
          <a:fillRef idx="1">
            <a:scrgbClr r="0" g="0" b="0"/>
          </a:fillRef>
          <a:effectRef idx="0">
            <a:schemeClr val="accent2">
              <a:hueOff val="9830199"/>
              <a:satOff val="-31361"/>
              <a:lumOff val="-12182"/>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behaviour carried out    towards another with the intent to cause harm.</a:t>
            </a:r>
          </a:p>
        </p:txBody>
      </p:sp>
      <p:sp>
        <p:nvSpPr>
          <p:cNvPr id="23" name="Freeform: Shape 22">
            <a:extLst>
              <a:ext uri="{FF2B5EF4-FFF2-40B4-BE49-F238E27FC236}">
                <a16:creationId xmlns:a16="http://schemas.microsoft.com/office/drawing/2014/main" id="{89A5AF23-08D7-41A8-95C2-55907DF562A9}"/>
              </a:ext>
            </a:extLst>
          </p:cNvPr>
          <p:cNvSpPr/>
          <p:nvPr/>
        </p:nvSpPr>
        <p:spPr>
          <a:xfrm>
            <a:off x="8708972" y="5460963"/>
            <a:ext cx="2980811" cy="934326"/>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11234514"/>
              <a:satOff val="-35841"/>
              <a:lumOff val="-13922"/>
              <a:alpha val="50000"/>
            </a:schemeClr>
          </a:solidFill>
        </p:spPr>
        <p:style>
          <a:lnRef idx="2">
            <a:schemeClr val="lt1">
              <a:hueOff val="0"/>
              <a:satOff val="0"/>
              <a:lumOff val="0"/>
              <a:alphaOff val="0"/>
            </a:schemeClr>
          </a:lnRef>
          <a:fillRef idx="1">
            <a:scrgbClr r="0" g="0" b="0"/>
          </a:fillRef>
          <a:effectRef idx="0">
            <a:schemeClr val="accent2">
              <a:hueOff val="11234514"/>
              <a:satOff val="-35841"/>
              <a:lumOff val="-13922"/>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This does not consider that the harm intended is self-harm.</a:t>
            </a:r>
          </a:p>
        </p:txBody>
      </p:sp>
    </p:spTree>
    <p:extLst>
      <p:ext uri="{BB962C8B-B14F-4D97-AF65-F5344CB8AC3E}">
        <p14:creationId xmlns:p14="http://schemas.microsoft.com/office/powerpoint/2010/main" val="378709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fade">
                                      <p:cBhvr>
                                        <p:cTn id="52" dur="500"/>
                                        <p:tgtEl>
                                          <p:spTgt spid="16"/>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8"/>
                                        </p:tgtEl>
                                        <p:attrNameLst>
                                          <p:attrName>style.visibility</p:attrName>
                                        </p:attrNameLst>
                                      </p:cBhvr>
                                      <p:to>
                                        <p:strVal val="visible"/>
                                      </p:to>
                                    </p:set>
                                    <p:animEffect transition="in" filter="fade">
                                      <p:cBhvr>
                                        <p:cTn id="62" dur="500"/>
                                        <p:tgtEl>
                                          <p:spTgt spid="18"/>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9"/>
                                        </p:tgtEl>
                                        <p:attrNameLst>
                                          <p:attrName>style.visibility</p:attrName>
                                        </p:attrNameLst>
                                      </p:cBhvr>
                                      <p:to>
                                        <p:strVal val="visible"/>
                                      </p:to>
                                    </p:set>
                                    <p:animEffect transition="in" filter="fade">
                                      <p:cBhvr>
                                        <p:cTn id="67" dur="500"/>
                                        <p:tgtEl>
                                          <p:spTgt spid="19"/>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0"/>
                                        </p:tgtEl>
                                        <p:attrNameLst>
                                          <p:attrName>style.visibility</p:attrName>
                                        </p:attrNameLst>
                                      </p:cBhvr>
                                      <p:to>
                                        <p:strVal val="visible"/>
                                      </p:to>
                                    </p:set>
                                    <p:animEffect transition="in" filter="fade">
                                      <p:cBhvr>
                                        <p:cTn id="72" dur="500"/>
                                        <p:tgtEl>
                                          <p:spTgt spid="20"/>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1"/>
                                        </p:tgtEl>
                                        <p:attrNameLst>
                                          <p:attrName>style.visibility</p:attrName>
                                        </p:attrNameLst>
                                      </p:cBhvr>
                                      <p:to>
                                        <p:strVal val="visible"/>
                                      </p:to>
                                    </p:set>
                                    <p:animEffect transition="in" filter="fade">
                                      <p:cBhvr>
                                        <p:cTn id="77" dur="500"/>
                                        <p:tgtEl>
                                          <p:spTgt spid="21"/>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2"/>
                                        </p:tgtEl>
                                        <p:attrNameLst>
                                          <p:attrName>style.visibility</p:attrName>
                                        </p:attrNameLst>
                                      </p:cBhvr>
                                      <p:to>
                                        <p:strVal val="visible"/>
                                      </p:to>
                                    </p:set>
                                    <p:animEffect transition="in" filter="fade">
                                      <p:cBhvr>
                                        <p:cTn id="82" dur="500"/>
                                        <p:tgtEl>
                                          <p:spTgt spid="22"/>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3"/>
                                        </p:tgtEl>
                                        <p:attrNameLst>
                                          <p:attrName>style.visibility</p:attrName>
                                        </p:attrNameLst>
                                      </p:cBhvr>
                                      <p:to>
                                        <p:strVal val="visible"/>
                                      </p:to>
                                    </p:set>
                                    <p:animEffect transition="in" filter="fade">
                                      <p:cBhvr>
                                        <p:cTn id="8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C40E34E-DB50-4F85-B069-22183B703982}"/>
              </a:ext>
            </a:extLst>
          </p:cNvPr>
          <p:cNvSpPr txBox="1"/>
          <p:nvPr/>
        </p:nvSpPr>
        <p:spPr>
          <a:xfrm>
            <a:off x="8206901" y="342784"/>
            <a:ext cx="3084679" cy="369332"/>
          </a:xfrm>
          <a:prstGeom prst="rect">
            <a:avLst/>
          </a:prstGeom>
          <a:noFill/>
        </p:spPr>
        <p:txBody>
          <a:bodyPr wrap="square" rtlCol="0">
            <a:spAutoFit/>
          </a:bodyPr>
          <a:lstStyle/>
          <a:p>
            <a:r>
              <a:rPr lang="en-GB" dirty="0"/>
              <a:t>-</a:t>
            </a:r>
          </a:p>
        </p:txBody>
      </p:sp>
      <p:sp>
        <p:nvSpPr>
          <p:cNvPr id="19" name="Freeform: Shape 18">
            <a:extLst>
              <a:ext uri="{FF2B5EF4-FFF2-40B4-BE49-F238E27FC236}">
                <a16:creationId xmlns:a16="http://schemas.microsoft.com/office/drawing/2014/main" id="{9B41D0AB-0132-4C25-8717-CD0D72A4945C}"/>
              </a:ext>
            </a:extLst>
          </p:cNvPr>
          <p:cNvSpPr/>
          <p:nvPr/>
        </p:nvSpPr>
        <p:spPr>
          <a:xfrm>
            <a:off x="1263752" y="876308"/>
            <a:ext cx="3169908" cy="1584954"/>
          </a:xfrm>
          <a:custGeom>
            <a:avLst/>
            <a:gdLst>
              <a:gd name="connsiteX0" fmla="*/ 0 w 3169908"/>
              <a:gd name="connsiteY0" fmla="*/ 158495 h 1584954"/>
              <a:gd name="connsiteX1" fmla="*/ 158495 w 3169908"/>
              <a:gd name="connsiteY1" fmla="*/ 0 h 1584954"/>
              <a:gd name="connsiteX2" fmla="*/ 3011413 w 3169908"/>
              <a:gd name="connsiteY2" fmla="*/ 0 h 1584954"/>
              <a:gd name="connsiteX3" fmla="*/ 3169908 w 3169908"/>
              <a:gd name="connsiteY3" fmla="*/ 158495 h 1584954"/>
              <a:gd name="connsiteX4" fmla="*/ 3169908 w 3169908"/>
              <a:gd name="connsiteY4" fmla="*/ 1426459 h 1584954"/>
              <a:gd name="connsiteX5" fmla="*/ 3011413 w 3169908"/>
              <a:gd name="connsiteY5" fmla="*/ 1584954 h 1584954"/>
              <a:gd name="connsiteX6" fmla="*/ 158495 w 3169908"/>
              <a:gd name="connsiteY6" fmla="*/ 1584954 h 1584954"/>
              <a:gd name="connsiteX7" fmla="*/ 0 w 3169908"/>
              <a:gd name="connsiteY7" fmla="*/ 1426459 h 1584954"/>
              <a:gd name="connsiteX8" fmla="*/ 0 w 3169908"/>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9908" h="1584954">
                <a:moveTo>
                  <a:pt x="0" y="158495"/>
                </a:moveTo>
                <a:cubicBezTo>
                  <a:pt x="0" y="70961"/>
                  <a:pt x="70961" y="0"/>
                  <a:pt x="158495" y="0"/>
                </a:cubicBezTo>
                <a:lnTo>
                  <a:pt x="3011413" y="0"/>
                </a:lnTo>
                <a:cubicBezTo>
                  <a:pt x="3098947" y="0"/>
                  <a:pt x="3169908" y="70961"/>
                  <a:pt x="3169908" y="158495"/>
                </a:cubicBezTo>
                <a:lnTo>
                  <a:pt x="3169908" y="1426459"/>
                </a:lnTo>
                <a:cubicBezTo>
                  <a:pt x="3169908" y="1513993"/>
                  <a:pt x="3098947" y="1584954"/>
                  <a:pt x="3011413" y="1584954"/>
                </a:cubicBezTo>
                <a:lnTo>
                  <a:pt x="158495" y="1584954"/>
                </a:lnTo>
                <a:cubicBezTo>
                  <a:pt x="70961" y="1584954"/>
                  <a:pt x="0" y="1513993"/>
                  <a:pt x="0" y="1426459"/>
                </a:cubicBezTo>
                <a:lnTo>
                  <a:pt x="0" y="158495"/>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28337" tIns="101032" rIns="128337" bIns="101032" numCol="1" spcCol="1270" anchor="ctr" anchorCtr="0">
            <a:noAutofit/>
          </a:bodyPr>
          <a:lstStyle/>
          <a:p>
            <a:pPr marL="0" lvl="0" indent="0" algn="ctr" defTabSz="1911350">
              <a:lnSpc>
                <a:spcPct val="90000"/>
              </a:lnSpc>
              <a:spcBef>
                <a:spcPct val="0"/>
              </a:spcBef>
              <a:spcAft>
                <a:spcPct val="35000"/>
              </a:spcAft>
              <a:buNone/>
            </a:pPr>
            <a:r>
              <a:rPr lang="en-GB" sz="4300" kern="1200" dirty="0"/>
              <a:t>Theories of Aggression </a:t>
            </a:r>
          </a:p>
        </p:txBody>
      </p:sp>
      <p:sp>
        <p:nvSpPr>
          <p:cNvPr id="20" name="Freeform: Shape 19">
            <a:extLst>
              <a:ext uri="{FF2B5EF4-FFF2-40B4-BE49-F238E27FC236}">
                <a16:creationId xmlns:a16="http://schemas.microsoft.com/office/drawing/2014/main" id="{4FFF6C0F-B86B-4C2C-8AEC-3AFC53742ECD}"/>
              </a:ext>
            </a:extLst>
          </p:cNvPr>
          <p:cNvSpPr/>
          <p:nvPr/>
        </p:nvSpPr>
        <p:spPr>
          <a:xfrm rot="16200000" flipH="1">
            <a:off x="5598387" y="2420554"/>
            <a:ext cx="314818" cy="1188715"/>
          </a:xfrm>
          <a:custGeom>
            <a:avLst/>
            <a:gdLst/>
            <a:ahLst/>
            <a:cxnLst/>
            <a:rect l="0" t="0" r="0" b="0"/>
            <a:pathLst>
              <a:path>
                <a:moveTo>
                  <a:pt x="0" y="0"/>
                </a:moveTo>
                <a:lnTo>
                  <a:pt x="0" y="1188715"/>
                </a:lnTo>
                <a:lnTo>
                  <a:pt x="316990" y="1188715"/>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21" name="Freeform: Shape 20">
            <a:extLst>
              <a:ext uri="{FF2B5EF4-FFF2-40B4-BE49-F238E27FC236}">
                <a16:creationId xmlns:a16="http://schemas.microsoft.com/office/drawing/2014/main" id="{5649A50F-8648-4E16-B2C0-BFCD8D33A91D}"/>
              </a:ext>
            </a:extLst>
          </p:cNvPr>
          <p:cNvSpPr/>
          <p:nvPr/>
        </p:nvSpPr>
        <p:spPr>
          <a:xfrm>
            <a:off x="2625513" y="3208022"/>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Biological theories of aggression </a:t>
            </a:r>
          </a:p>
        </p:txBody>
      </p:sp>
      <p:sp>
        <p:nvSpPr>
          <p:cNvPr id="22" name="Freeform: Shape 21">
            <a:extLst>
              <a:ext uri="{FF2B5EF4-FFF2-40B4-BE49-F238E27FC236}">
                <a16:creationId xmlns:a16="http://schemas.microsoft.com/office/drawing/2014/main" id="{57477706-62BB-48DB-98E8-57A58A5C0500}"/>
              </a:ext>
            </a:extLst>
          </p:cNvPr>
          <p:cNvSpPr/>
          <p:nvPr/>
        </p:nvSpPr>
        <p:spPr>
          <a:xfrm rot="5400000" flipH="1">
            <a:off x="3419077" y="1115139"/>
            <a:ext cx="314816" cy="3169908"/>
          </a:xfrm>
          <a:custGeom>
            <a:avLst/>
            <a:gdLst/>
            <a:ahLst/>
            <a:cxnLst/>
            <a:rect l="0" t="0" r="0" b="0"/>
            <a:pathLst>
              <a:path>
                <a:moveTo>
                  <a:pt x="0" y="0"/>
                </a:moveTo>
                <a:lnTo>
                  <a:pt x="0" y="3169908"/>
                </a:lnTo>
                <a:lnTo>
                  <a:pt x="316990" y="3169908"/>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23" name="Freeform: Shape 22">
            <a:extLst>
              <a:ext uri="{FF2B5EF4-FFF2-40B4-BE49-F238E27FC236}">
                <a16:creationId xmlns:a16="http://schemas.microsoft.com/office/drawing/2014/main" id="{B1B04497-EF52-498F-9DE2-6AD9A958B428}"/>
              </a:ext>
            </a:extLst>
          </p:cNvPr>
          <p:cNvSpPr/>
          <p:nvPr/>
        </p:nvSpPr>
        <p:spPr>
          <a:xfrm>
            <a:off x="5597544" y="3231529"/>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8352737"/>
              <a:satOff val="-33685"/>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Social theories of aggression </a:t>
            </a:r>
          </a:p>
        </p:txBody>
      </p:sp>
      <p:sp>
        <p:nvSpPr>
          <p:cNvPr id="25" name="Freeform: Shape 24">
            <a:extLst>
              <a:ext uri="{FF2B5EF4-FFF2-40B4-BE49-F238E27FC236}">
                <a16:creationId xmlns:a16="http://schemas.microsoft.com/office/drawing/2014/main" id="{61D2EDA3-ECBE-4987-BCE7-BA5B6ABE40EC}"/>
              </a:ext>
            </a:extLst>
          </p:cNvPr>
          <p:cNvSpPr/>
          <p:nvPr/>
        </p:nvSpPr>
        <p:spPr>
          <a:xfrm rot="16200000" flipH="1">
            <a:off x="3076061" y="2420554"/>
            <a:ext cx="314818" cy="1188715"/>
          </a:xfrm>
          <a:custGeom>
            <a:avLst/>
            <a:gdLst/>
            <a:ahLst/>
            <a:cxnLst/>
            <a:rect l="0" t="0" r="0" b="0"/>
            <a:pathLst>
              <a:path>
                <a:moveTo>
                  <a:pt x="0" y="0"/>
                </a:moveTo>
                <a:lnTo>
                  <a:pt x="0" y="1188715"/>
                </a:lnTo>
                <a:lnTo>
                  <a:pt x="316990" y="1188715"/>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Tree>
    <p:extLst>
      <p:ext uri="{BB962C8B-B14F-4D97-AF65-F5344CB8AC3E}">
        <p14:creationId xmlns:p14="http://schemas.microsoft.com/office/powerpoint/2010/main" val="1055059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par>
                                <p:cTn id="13" presetID="10"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500"/>
                                        <p:tgtEl>
                                          <p:spTgt spid="2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500"/>
                                        <p:tgtEl>
                                          <p:spTgt spid="2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500"/>
                                        <p:tgtEl>
                                          <p:spTgt spid="2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fade">
                                      <p:cBhvr>
                                        <p:cTn id="26"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1" grpId="0" animBg="1"/>
      <p:bldP spid="2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4B60F0B0-61FA-42D6-9CBC-DACDF94FA0E1}"/>
              </a:ext>
            </a:extLst>
          </p:cNvPr>
          <p:cNvSpPr/>
          <p:nvPr/>
        </p:nvSpPr>
        <p:spPr>
          <a:xfrm>
            <a:off x="506435" y="5026245"/>
            <a:ext cx="11024381" cy="966592"/>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06CA157B-6FF4-4CF1-91A6-0A0DA3EF0B05}"/>
              </a:ext>
            </a:extLst>
          </p:cNvPr>
          <p:cNvSpPr/>
          <p:nvPr/>
        </p:nvSpPr>
        <p:spPr>
          <a:xfrm>
            <a:off x="506436" y="3436598"/>
            <a:ext cx="11024381" cy="1416755"/>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C62CF780-6681-4664-948B-6B82F32C2A05}"/>
              </a:ext>
            </a:extLst>
          </p:cNvPr>
          <p:cNvSpPr/>
          <p:nvPr/>
        </p:nvSpPr>
        <p:spPr>
          <a:xfrm>
            <a:off x="506437" y="2424906"/>
            <a:ext cx="11024381" cy="838800"/>
          </a:xfrm>
          <a:prstGeom prst="round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81E98D81-FB68-40BE-A2FA-B657312A9EB9}"/>
              </a:ext>
            </a:extLst>
          </p:cNvPr>
          <p:cNvSpPr>
            <a:spLocks noGrp="1"/>
          </p:cNvSpPr>
          <p:nvPr>
            <p:ph sz="half" idx="1"/>
          </p:nvPr>
        </p:nvSpPr>
        <p:spPr>
          <a:xfrm>
            <a:off x="3739662" y="1002323"/>
            <a:ext cx="7589744" cy="974188"/>
          </a:xfrm>
        </p:spPr>
        <p:txBody>
          <a:bodyPr>
            <a:normAutofit fontScale="92500" lnSpcReduction="20000"/>
          </a:bodyPr>
          <a:lstStyle/>
          <a:p>
            <a:pPr marL="0" indent="0">
              <a:buNone/>
            </a:pPr>
            <a:r>
              <a:rPr lang="en-GB" sz="2000" dirty="0">
                <a:latin typeface="Arial" panose="020B0604020202020204" pitchFamily="34" charset="0"/>
                <a:cs typeface="Arial" panose="020B0604020202020204" pitchFamily="34" charset="0"/>
              </a:rPr>
              <a:t>These theories consider that aggression is an innate tendency of human beings. </a:t>
            </a:r>
          </a:p>
        </p:txBody>
      </p:sp>
      <p:sp>
        <p:nvSpPr>
          <p:cNvPr id="4" name="Content Placeholder 3">
            <a:extLst>
              <a:ext uri="{FF2B5EF4-FFF2-40B4-BE49-F238E27FC236}">
                <a16:creationId xmlns:a16="http://schemas.microsoft.com/office/drawing/2014/main" id="{2922394E-DA18-4A51-90FD-EF9426A4A6CC}"/>
              </a:ext>
            </a:extLst>
          </p:cNvPr>
          <p:cNvSpPr>
            <a:spLocks noGrp="1"/>
          </p:cNvSpPr>
          <p:nvPr>
            <p:ph sz="half" idx="2"/>
          </p:nvPr>
        </p:nvSpPr>
        <p:spPr>
          <a:xfrm>
            <a:off x="661181" y="2518117"/>
            <a:ext cx="10869637" cy="3607775"/>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Mercer and Clayton (2012) outlines that Freud’s psychodynamic theory views that humans are aggressive by nature but in a self-destructive nature which is refocused an outward aggressive behaviour.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view is reiterated by Lorenz (1974) that also viewed humans as being instinctively aggressive. Suggesting that aggressive energy is continually produced within people in anticipation of an encounter requiring aggression such as a rival for a mate or in defence of a valued resource. If no outlet for the built-up aggression occurs then there will be a spontaneous outburst to ‘let off steam’ like a pressure cooker or boiler might.  However, this study involved animals but the findings could be generalised to humans.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Hormones and genes have also been linked to aggressive behaviour, particularly in men. This has been attributed to an increase in testosterone and high levels of cortisol. However, there have been no conclusive studies of this yet. </a:t>
            </a:r>
          </a:p>
        </p:txBody>
      </p:sp>
      <p:sp>
        <p:nvSpPr>
          <p:cNvPr id="5" name="Freeform: Shape 4">
            <a:extLst>
              <a:ext uri="{FF2B5EF4-FFF2-40B4-BE49-F238E27FC236}">
                <a16:creationId xmlns:a16="http://schemas.microsoft.com/office/drawing/2014/main" id="{6E5F1480-38AE-4E93-AF0F-8D5C60576450}"/>
              </a:ext>
            </a:extLst>
          </p:cNvPr>
          <p:cNvSpPr/>
          <p:nvPr/>
        </p:nvSpPr>
        <p:spPr>
          <a:xfrm>
            <a:off x="862594" y="732108"/>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Biological theories of aggression </a:t>
            </a:r>
          </a:p>
        </p:txBody>
      </p:sp>
    </p:spTree>
    <p:extLst>
      <p:ext uri="{BB962C8B-B14F-4D97-AF65-F5344CB8AC3E}">
        <p14:creationId xmlns:p14="http://schemas.microsoft.com/office/powerpoint/2010/main" val="270795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500"/>
                                        <p:tgtEl>
                                          <p:spTgt spid="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D85B053F-F7A5-4BA1-9E3B-E7C0A5A3F5DD}"/>
              </a:ext>
            </a:extLst>
          </p:cNvPr>
          <p:cNvSpPr/>
          <p:nvPr/>
        </p:nvSpPr>
        <p:spPr>
          <a:xfrm>
            <a:off x="550985" y="518166"/>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8352737"/>
              <a:satOff val="-33685"/>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Social theories of aggression </a:t>
            </a:r>
          </a:p>
        </p:txBody>
      </p:sp>
      <p:sp>
        <p:nvSpPr>
          <p:cNvPr id="5" name="TextBox 4">
            <a:extLst>
              <a:ext uri="{FF2B5EF4-FFF2-40B4-BE49-F238E27FC236}">
                <a16:creationId xmlns:a16="http://schemas.microsoft.com/office/drawing/2014/main" id="{AE2CB0DB-78F6-4DF3-8F0A-2C800C6D0C8F}"/>
              </a:ext>
            </a:extLst>
          </p:cNvPr>
          <p:cNvSpPr txBox="1"/>
          <p:nvPr/>
        </p:nvSpPr>
        <p:spPr>
          <a:xfrm>
            <a:off x="3366052" y="625792"/>
            <a:ext cx="6785113" cy="110799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There are many theories of aggression, here the focus will be on three key theories and models. </a:t>
            </a:r>
          </a:p>
          <a:p>
            <a:endParaRPr lang="en-GB" dirty="0"/>
          </a:p>
        </p:txBody>
      </p:sp>
      <p:sp>
        <p:nvSpPr>
          <p:cNvPr id="17" name="Freeform: Shape 16">
            <a:extLst>
              <a:ext uri="{FF2B5EF4-FFF2-40B4-BE49-F238E27FC236}">
                <a16:creationId xmlns:a16="http://schemas.microsoft.com/office/drawing/2014/main" id="{78EE7D12-EB69-4022-897C-1D130BBF6D1F}"/>
              </a:ext>
            </a:extLst>
          </p:cNvPr>
          <p:cNvSpPr/>
          <p:nvPr/>
        </p:nvSpPr>
        <p:spPr>
          <a:xfrm>
            <a:off x="945194" y="2478153"/>
            <a:ext cx="2853895"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00206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Frustration  Aggression Hypothesis </a:t>
            </a:r>
          </a:p>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(FAH) </a:t>
            </a:r>
            <a:endParaRPr lang="en-GB" sz="3200" kern="1200" dirty="0"/>
          </a:p>
        </p:txBody>
      </p:sp>
      <p:sp>
        <p:nvSpPr>
          <p:cNvPr id="20" name="Freeform: Shape 19">
            <a:extLst>
              <a:ext uri="{FF2B5EF4-FFF2-40B4-BE49-F238E27FC236}">
                <a16:creationId xmlns:a16="http://schemas.microsoft.com/office/drawing/2014/main" id="{56CAF25A-3156-4A62-B7BC-3C0D28B8F214}"/>
              </a:ext>
            </a:extLst>
          </p:cNvPr>
          <p:cNvSpPr/>
          <p:nvPr/>
        </p:nvSpPr>
        <p:spPr>
          <a:xfrm>
            <a:off x="4680240" y="2517911"/>
            <a:ext cx="2738914" cy="284009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7030A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Aggressive Cues Model</a:t>
            </a:r>
            <a:endParaRPr lang="en-GB" sz="3200" kern="1200" dirty="0"/>
          </a:p>
        </p:txBody>
      </p:sp>
      <p:sp>
        <p:nvSpPr>
          <p:cNvPr id="21" name="Freeform: Shape 20">
            <a:extLst>
              <a:ext uri="{FF2B5EF4-FFF2-40B4-BE49-F238E27FC236}">
                <a16:creationId xmlns:a16="http://schemas.microsoft.com/office/drawing/2014/main" id="{B5A3FB5B-C3FC-4916-B9BE-7ACDBA115D03}"/>
              </a:ext>
            </a:extLst>
          </p:cNvPr>
          <p:cNvSpPr/>
          <p:nvPr/>
        </p:nvSpPr>
        <p:spPr>
          <a:xfrm>
            <a:off x="-779567" y="3727558"/>
            <a:ext cx="2169318" cy="1205177"/>
          </a:xfrm>
          <a:custGeom>
            <a:avLst/>
            <a:gdLst>
              <a:gd name="connsiteX0" fmla="*/ 0 w 2169318"/>
              <a:gd name="connsiteY0" fmla="*/ 0 h 1205177"/>
              <a:gd name="connsiteX1" fmla="*/ 2169318 w 2169318"/>
              <a:gd name="connsiteY1" fmla="*/ 0 h 1205177"/>
              <a:gd name="connsiteX2" fmla="*/ 2169318 w 2169318"/>
              <a:gd name="connsiteY2" fmla="*/ 1205177 h 1205177"/>
              <a:gd name="connsiteX3" fmla="*/ 0 w 2169318"/>
              <a:gd name="connsiteY3" fmla="*/ 1205177 h 1205177"/>
              <a:gd name="connsiteX4" fmla="*/ 0 w 2169318"/>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9318" h="1205177">
                <a:moveTo>
                  <a:pt x="0" y="0"/>
                </a:moveTo>
                <a:lnTo>
                  <a:pt x="2169318" y="0"/>
                </a:lnTo>
                <a:lnTo>
                  <a:pt x="2169318"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0" indent="0" algn="r" defTabSz="711200">
              <a:lnSpc>
                <a:spcPct val="90000"/>
              </a:lnSpc>
              <a:spcBef>
                <a:spcPct val="0"/>
              </a:spcBef>
              <a:spcAft>
                <a:spcPct val="35000"/>
              </a:spcAft>
              <a:buNone/>
            </a:pPr>
            <a:endParaRPr lang="en-GB" sz="1600" kern="1200"/>
          </a:p>
        </p:txBody>
      </p:sp>
      <p:sp>
        <p:nvSpPr>
          <p:cNvPr id="23" name="Freeform: Shape 22">
            <a:extLst>
              <a:ext uri="{FF2B5EF4-FFF2-40B4-BE49-F238E27FC236}">
                <a16:creationId xmlns:a16="http://schemas.microsoft.com/office/drawing/2014/main" id="{7E8EE4EA-9929-4EDA-856F-3707ACB297F1}"/>
              </a:ext>
            </a:extLst>
          </p:cNvPr>
          <p:cNvSpPr/>
          <p:nvPr/>
        </p:nvSpPr>
        <p:spPr>
          <a:xfrm>
            <a:off x="8339904" y="2520532"/>
            <a:ext cx="2738914"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FF00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General Aggression Model </a:t>
            </a:r>
          </a:p>
          <a:p>
            <a:pPr marL="0" lvl="0" indent="0" algn="ctr" defTabSz="711200">
              <a:lnSpc>
                <a:spcPct val="90000"/>
              </a:lnSpc>
              <a:spcBef>
                <a:spcPct val="0"/>
              </a:spcBef>
              <a:spcAft>
                <a:spcPct val="35000"/>
              </a:spcAft>
              <a:buFont typeface="Arial" panose="020B0604020202020204" pitchFamily="34" charset="0"/>
              <a:buNone/>
            </a:pPr>
            <a:r>
              <a:rPr lang="en-GB" sz="3200" dirty="0">
                <a:latin typeface="Arial" panose="020B0604020202020204" pitchFamily="34" charset="0"/>
                <a:cs typeface="Arial" panose="020B0604020202020204" pitchFamily="34" charset="0"/>
              </a:rPr>
              <a:t>(GAM)</a:t>
            </a:r>
            <a:endParaRPr lang="en-GB" sz="3200" kern="1200" dirty="0"/>
          </a:p>
        </p:txBody>
      </p:sp>
    </p:spTree>
    <p:extLst>
      <p:ext uri="{BB962C8B-B14F-4D97-AF65-F5344CB8AC3E}">
        <p14:creationId xmlns:p14="http://schemas.microsoft.com/office/powerpoint/2010/main" val="3630624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p:bldP spid="17" grpId="0" animBg="1"/>
      <p:bldP spid="20" grpId="0" animBg="1"/>
      <p:bldP spid="2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9C11026-76C4-4FCC-B2DF-357BC3F80CC7}"/>
              </a:ext>
            </a:extLst>
          </p:cNvPr>
          <p:cNvSpPr txBox="1">
            <a:spLocks/>
          </p:cNvSpPr>
          <p:nvPr/>
        </p:nvSpPr>
        <p:spPr>
          <a:xfrm>
            <a:off x="718507" y="600875"/>
            <a:ext cx="7714293" cy="581443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1800" dirty="0">
                <a:latin typeface="Arial" panose="020B0604020202020204" pitchFamily="34" charset="0"/>
                <a:cs typeface="Arial" panose="020B0604020202020204" pitchFamily="34" charset="0"/>
              </a:rPr>
              <a:t>Frustration-Aggression Hypothesis developed by Dollard et al., (1939) was one of the first attempts to model and explain aggression in humans. </a:t>
            </a:r>
          </a:p>
          <a:p>
            <a:endParaRPr lang="en-GB" sz="1800" b="1"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Frustration                 Aggression</a:t>
            </a:r>
          </a:p>
          <a:p>
            <a:endParaRPr lang="en-GB" sz="1800"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Principally,  the hypothesis suggests that aggression occurs due to frustration being experienced. They proposed that if an individual is frustrated by an encounter or an object then they will respond with aggressive behaviour – if appropriate to do so.</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When a person is unable to express their frustration with aggressive behaviour then the individual may redirect this aggressive energy towards to different object or situation – this is referred to as </a:t>
            </a:r>
            <a:r>
              <a:rPr lang="en-GB" sz="1800" i="1" u="sng" dirty="0">
                <a:latin typeface="Arial" panose="020B0604020202020204" pitchFamily="34" charset="0"/>
                <a:cs typeface="Arial" panose="020B0604020202020204" pitchFamily="34" charset="0"/>
              </a:rPr>
              <a:t>displaced aggression</a:t>
            </a:r>
            <a:r>
              <a:rPr lang="en-GB" sz="1800" u="sng" dirty="0">
                <a:latin typeface="Arial" panose="020B0604020202020204" pitchFamily="34" charset="0"/>
                <a:cs typeface="Arial" panose="020B0604020202020204" pitchFamily="34" charset="0"/>
              </a:rPr>
              <a:t>.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Could this hypothesis be applied to our practice or experience working in Health </a:t>
            </a:r>
            <a:r>
              <a:rPr lang="en-GB" sz="1800">
                <a:latin typeface="Arial" panose="020B0604020202020204" pitchFamily="34" charset="0"/>
                <a:cs typeface="Arial" panose="020B0604020202020204" pitchFamily="34" charset="0"/>
              </a:rPr>
              <a:t>and Social Care? </a:t>
            </a:r>
            <a:endParaRPr lang="en-GB" sz="1800" dirty="0">
              <a:latin typeface="Arial" panose="020B0604020202020204" pitchFamily="34" charset="0"/>
              <a:cs typeface="Arial" panose="020B0604020202020204" pitchFamily="34" charset="0"/>
            </a:endParaRPr>
          </a:p>
        </p:txBody>
      </p:sp>
      <p:sp>
        <p:nvSpPr>
          <p:cNvPr id="7" name="Arrow: Right 6">
            <a:extLst>
              <a:ext uri="{FF2B5EF4-FFF2-40B4-BE49-F238E27FC236}">
                <a16:creationId xmlns:a16="http://schemas.microsoft.com/office/drawing/2014/main" id="{4CD8DFF3-A955-4DED-AEC4-7456DA04FEA6}"/>
              </a:ext>
            </a:extLst>
          </p:cNvPr>
          <p:cNvSpPr/>
          <p:nvPr/>
        </p:nvSpPr>
        <p:spPr>
          <a:xfrm>
            <a:off x="4034984" y="2317622"/>
            <a:ext cx="657727" cy="3529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751235B4-3687-4F89-AB5B-C20952F72A79}"/>
              </a:ext>
            </a:extLst>
          </p:cNvPr>
          <p:cNvSpPr/>
          <p:nvPr/>
        </p:nvSpPr>
        <p:spPr>
          <a:xfrm>
            <a:off x="8565194" y="600876"/>
            <a:ext cx="2853895"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00206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Frustration  Aggression Hypothesis </a:t>
            </a:r>
          </a:p>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(FAH) </a:t>
            </a:r>
            <a:endParaRPr lang="en-GB" sz="3200" kern="1200" dirty="0"/>
          </a:p>
        </p:txBody>
      </p:sp>
    </p:spTree>
    <p:extLst>
      <p:ext uri="{BB962C8B-B14F-4D97-AF65-F5344CB8AC3E}">
        <p14:creationId xmlns:p14="http://schemas.microsoft.com/office/powerpoint/2010/main" val="168870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animEffect transition="in" filter="fade">
                                      <p:cBhvr>
                                        <p:cTn id="31" dur="500"/>
                                        <p:tgtEl>
                                          <p:spTgt spid="4">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10" end="10"/>
                                            </p:txEl>
                                          </p:spTgt>
                                        </p:tgtEl>
                                        <p:attrNameLst>
                                          <p:attrName>style.visibility</p:attrName>
                                        </p:attrNameLst>
                                      </p:cBhvr>
                                      <p:to>
                                        <p:strVal val="visible"/>
                                      </p:to>
                                    </p:set>
                                    <p:animEffect transition="in" filter="fade">
                                      <p:cBhvr>
                                        <p:cTn id="36"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50BF553-F2B8-4203-B3F9-14DBC15B54C2}"/>
              </a:ext>
            </a:extLst>
          </p:cNvPr>
          <p:cNvSpPr>
            <a:spLocks noGrp="1"/>
          </p:cNvSpPr>
          <p:nvPr>
            <p:ph sz="half" idx="2"/>
          </p:nvPr>
        </p:nvSpPr>
        <p:spPr>
          <a:xfrm>
            <a:off x="3742068" y="642236"/>
            <a:ext cx="7941932" cy="2550501"/>
          </a:xfrm>
        </p:spPr>
        <p:txBody>
          <a:bodyPr>
            <a:normAutofit/>
          </a:bodyPr>
          <a:lstStyle/>
          <a:p>
            <a:pPr marL="0" indent="0">
              <a:buNone/>
            </a:pPr>
            <a:r>
              <a:rPr lang="en-GB" dirty="0">
                <a:latin typeface="Arial" panose="020B0604020202020204" pitchFamily="34" charset="0"/>
                <a:cs typeface="Arial" panose="020B0604020202020204" pitchFamily="34" charset="0"/>
              </a:rPr>
              <a:t>Berkowitz (1969) argued that frustration alone was not enough to cause aggression. The aggressive cues theory states that contextual and situational factors come into play. Frustration may lead to aggression and a propensity to be aggressive, but the aggressive act is only committed if there are socially acceptable cues.</a:t>
            </a:r>
          </a:p>
        </p:txBody>
      </p:sp>
      <p:sp>
        <p:nvSpPr>
          <p:cNvPr id="7" name="Freeform: Shape 6">
            <a:extLst>
              <a:ext uri="{FF2B5EF4-FFF2-40B4-BE49-F238E27FC236}">
                <a16:creationId xmlns:a16="http://schemas.microsoft.com/office/drawing/2014/main" id="{31BDF2CB-C2A2-4F9A-8BD6-3D3BCE5A3444}"/>
              </a:ext>
            </a:extLst>
          </p:cNvPr>
          <p:cNvSpPr/>
          <p:nvPr/>
        </p:nvSpPr>
        <p:spPr>
          <a:xfrm>
            <a:off x="1030487" y="4668289"/>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Frustration</a:t>
            </a:r>
          </a:p>
        </p:txBody>
      </p:sp>
      <p:sp>
        <p:nvSpPr>
          <p:cNvPr id="9" name="Freeform: Shape 8">
            <a:extLst>
              <a:ext uri="{FF2B5EF4-FFF2-40B4-BE49-F238E27FC236}">
                <a16:creationId xmlns:a16="http://schemas.microsoft.com/office/drawing/2014/main" id="{76A7D237-90AD-4336-9539-3A2309914AE1}"/>
              </a:ext>
            </a:extLst>
          </p:cNvPr>
          <p:cNvSpPr/>
          <p:nvPr/>
        </p:nvSpPr>
        <p:spPr>
          <a:xfrm>
            <a:off x="2816046" y="5006776"/>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0" name="Freeform: Shape 9">
            <a:extLst>
              <a:ext uri="{FF2B5EF4-FFF2-40B4-BE49-F238E27FC236}">
                <a16:creationId xmlns:a16="http://schemas.microsoft.com/office/drawing/2014/main" id="{727CED81-4BEF-4182-A5B9-F508835C9A9E}"/>
              </a:ext>
            </a:extLst>
          </p:cNvPr>
          <p:cNvSpPr/>
          <p:nvPr/>
        </p:nvSpPr>
        <p:spPr>
          <a:xfrm>
            <a:off x="3229466" y="4676875"/>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3744838"/>
              <a:satOff val="-11947"/>
              <a:lumOff val="-4641"/>
              <a:alphaOff val="0"/>
            </a:schemeClr>
          </a:fillRef>
          <a:effectRef idx="0">
            <a:schemeClr val="accent2">
              <a:hueOff val="3744838"/>
              <a:satOff val="-11947"/>
              <a:lumOff val="-4641"/>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Increased arousal</a:t>
            </a:r>
          </a:p>
        </p:txBody>
      </p:sp>
      <p:sp>
        <p:nvSpPr>
          <p:cNvPr id="11" name="Freeform: Shape 10">
            <a:extLst>
              <a:ext uri="{FF2B5EF4-FFF2-40B4-BE49-F238E27FC236}">
                <a16:creationId xmlns:a16="http://schemas.microsoft.com/office/drawing/2014/main" id="{567743A7-CE34-4B00-8A6C-F0BF48A2F5D4}"/>
              </a:ext>
            </a:extLst>
          </p:cNvPr>
          <p:cNvSpPr/>
          <p:nvPr/>
        </p:nvSpPr>
        <p:spPr>
          <a:xfrm>
            <a:off x="5006312" y="4682626"/>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2" name="Freeform: Shape 11">
            <a:extLst>
              <a:ext uri="{FF2B5EF4-FFF2-40B4-BE49-F238E27FC236}">
                <a16:creationId xmlns:a16="http://schemas.microsoft.com/office/drawing/2014/main" id="{55616E26-74F2-4065-B3D1-80D636D9F4B0}"/>
              </a:ext>
            </a:extLst>
          </p:cNvPr>
          <p:cNvSpPr/>
          <p:nvPr/>
        </p:nvSpPr>
        <p:spPr>
          <a:xfrm>
            <a:off x="5485343" y="3990471"/>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7489676"/>
              <a:satOff val="-23894"/>
              <a:lumOff val="-9281"/>
              <a:alphaOff val="0"/>
            </a:schemeClr>
          </a:fillRef>
          <a:effectRef idx="0">
            <a:schemeClr val="accent2">
              <a:hueOff val="7489676"/>
              <a:satOff val="-23894"/>
              <a:lumOff val="-9281"/>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Presence of aggressive cue.</a:t>
            </a:r>
          </a:p>
        </p:txBody>
      </p:sp>
      <p:sp>
        <p:nvSpPr>
          <p:cNvPr id="13" name="Freeform: Shape 12">
            <a:extLst>
              <a:ext uri="{FF2B5EF4-FFF2-40B4-BE49-F238E27FC236}">
                <a16:creationId xmlns:a16="http://schemas.microsoft.com/office/drawing/2014/main" id="{F5694D68-BD4B-40E5-B193-E7230E9ADC4D}"/>
              </a:ext>
            </a:extLst>
          </p:cNvPr>
          <p:cNvSpPr/>
          <p:nvPr/>
        </p:nvSpPr>
        <p:spPr>
          <a:xfrm>
            <a:off x="7172743" y="4474638"/>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4" name="Freeform: Shape 13">
            <a:extLst>
              <a:ext uri="{FF2B5EF4-FFF2-40B4-BE49-F238E27FC236}">
                <a16:creationId xmlns:a16="http://schemas.microsoft.com/office/drawing/2014/main" id="{7E032E79-6398-42BF-8F4F-691AFE63A640}"/>
              </a:ext>
            </a:extLst>
          </p:cNvPr>
          <p:cNvSpPr/>
          <p:nvPr/>
        </p:nvSpPr>
        <p:spPr>
          <a:xfrm>
            <a:off x="7629522" y="3985814"/>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Greater likelihood of aggression. </a:t>
            </a:r>
          </a:p>
        </p:txBody>
      </p:sp>
      <p:sp>
        <p:nvSpPr>
          <p:cNvPr id="16" name="Freeform: Shape 15">
            <a:extLst>
              <a:ext uri="{FF2B5EF4-FFF2-40B4-BE49-F238E27FC236}">
                <a16:creationId xmlns:a16="http://schemas.microsoft.com/office/drawing/2014/main" id="{814B4760-DE9F-4DDC-A53E-6EB9C6E763C2}"/>
              </a:ext>
            </a:extLst>
          </p:cNvPr>
          <p:cNvSpPr/>
          <p:nvPr/>
        </p:nvSpPr>
        <p:spPr>
          <a:xfrm>
            <a:off x="5015025" y="5268001"/>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20" name="Freeform: Shape 19">
            <a:extLst>
              <a:ext uri="{FF2B5EF4-FFF2-40B4-BE49-F238E27FC236}">
                <a16:creationId xmlns:a16="http://schemas.microsoft.com/office/drawing/2014/main" id="{40EAB1C5-B3D9-4F72-A74D-2AE08C13D5DB}"/>
              </a:ext>
            </a:extLst>
          </p:cNvPr>
          <p:cNvSpPr/>
          <p:nvPr/>
        </p:nvSpPr>
        <p:spPr>
          <a:xfrm>
            <a:off x="5486351" y="5234462"/>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a:solidFill>
            <a:schemeClr val="accent2">
              <a:lumMod val="60000"/>
              <a:lumOff val="40000"/>
            </a:schemeClr>
          </a:solidFill>
        </p:spPr>
        <p:style>
          <a:lnRef idx="2">
            <a:schemeClr val="lt1">
              <a:hueOff val="0"/>
              <a:satOff val="0"/>
              <a:lumOff val="0"/>
              <a:alphaOff val="0"/>
            </a:schemeClr>
          </a:lnRef>
          <a:fillRef idx="1">
            <a:schemeClr val="accent2">
              <a:hueOff val="7489676"/>
              <a:satOff val="-23894"/>
              <a:lumOff val="-9281"/>
              <a:alphaOff val="0"/>
            </a:schemeClr>
          </a:fillRef>
          <a:effectRef idx="0">
            <a:schemeClr val="accent2">
              <a:hueOff val="7489676"/>
              <a:satOff val="-23894"/>
              <a:lumOff val="-9281"/>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b="1" dirty="0">
                <a:solidFill>
                  <a:schemeClr val="tx1"/>
                </a:solidFill>
              </a:rPr>
              <a:t>No</a:t>
            </a:r>
            <a:r>
              <a:rPr lang="en-GB" sz="1800" b="1" kern="1200" dirty="0">
                <a:solidFill>
                  <a:schemeClr val="tx1"/>
                </a:solidFill>
              </a:rPr>
              <a:t> aggressive cue.</a:t>
            </a:r>
          </a:p>
        </p:txBody>
      </p:sp>
      <p:sp>
        <p:nvSpPr>
          <p:cNvPr id="22" name="Freeform: Shape 21">
            <a:extLst>
              <a:ext uri="{FF2B5EF4-FFF2-40B4-BE49-F238E27FC236}">
                <a16:creationId xmlns:a16="http://schemas.microsoft.com/office/drawing/2014/main" id="{279F12E5-8064-4E51-86D4-BCD456E7CD7C}"/>
              </a:ext>
            </a:extLst>
          </p:cNvPr>
          <p:cNvSpPr/>
          <p:nvPr/>
        </p:nvSpPr>
        <p:spPr>
          <a:xfrm>
            <a:off x="7179693" y="5268001"/>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24" name="Freeform: Shape 23">
            <a:extLst>
              <a:ext uri="{FF2B5EF4-FFF2-40B4-BE49-F238E27FC236}">
                <a16:creationId xmlns:a16="http://schemas.microsoft.com/office/drawing/2014/main" id="{2FDC905E-39FE-458B-B9BF-ECDA26D5E420}"/>
              </a:ext>
            </a:extLst>
          </p:cNvPr>
          <p:cNvSpPr/>
          <p:nvPr/>
        </p:nvSpPr>
        <p:spPr>
          <a:xfrm>
            <a:off x="7642413" y="5268001"/>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b="1" dirty="0">
                <a:solidFill>
                  <a:schemeClr val="tx1"/>
                </a:solidFill>
              </a:rPr>
              <a:t>Less</a:t>
            </a:r>
            <a:r>
              <a:rPr lang="en-GB" sz="1800" b="1" kern="1200" dirty="0">
                <a:solidFill>
                  <a:schemeClr val="tx1"/>
                </a:solidFill>
              </a:rPr>
              <a:t> likelihood of aggression. </a:t>
            </a:r>
          </a:p>
        </p:txBody>
      </p:sp>
      <p:sp>
        <p:nvSpPr>
          <p:cNvPr id="26" name="TextBox 25">
            <a:extLst>
              <a:ext uri="{FF2B5EF4-FFF2-40B4-BE49-F238E27FC236}">
                <a16:creationId xmlns:a16="http://schemas.microsoft.com/office/drawing/2014/main" id="{2A35B7BD-6DB3-4C4C-A793-00C3E861DCA3}"/>
              </a:ext>
            </a:extLst>
          </p:cNvPr>
          <p:cNvSpPr txBox="1"/>
          <p:nvPr/>
        </p:nvSpPr>
        <p:spPr>
          <a:xfrm>
            <a:off x="471330" y="3890434"/>
            <a:ext cx="6541476" cy="646331"/>
          </a:xfrm>
          <a:prstGeom prst="rect">
            <a:avLst/>
          </a:prstGeom>
          <a:noFill/>
        </p:spPr>
        <p:txBody>
          <a:bodyPr wrap="square">
            <a:spAutoFit/>
          </a:bodyPr>
          <a:lstStyle/>
          <a:p>
            <a:r>
              <a:rPr lang="en-GB" b="1" u="sng" dirty="0">
                <a:latin typeface="Arial" panose="020B0604020202020204" pitchFamily="34" charset="0"/>
                <a:cs typeface="Arial" panose="020B0604020202020204" pitchFamily="34" charset="0"/>
              </a:rPr>
              <a:t>Aggressive Cues flowchart </a:t>
            </a:r>
            <a:r>
              <a:rPr lang="en-GB" sz="1800" b="1" u="sng" dirty="0">
                <a:latin typeface="Arial" panose="020B0604020202020204" pitchFamily="34" charset="0"/>
                <a:cs typeface="Arial" panose="020B0604020202020204" pitchFamily="34" charset="0"/>
              </a:rPr>
              <a:t>Berkowitz (1969</a:t>
            </a:r>
            <a:r>
              <a:rPr lang="en-GB" sz="1800" dirty="0"/>
              <a:t>)</a:t>
            </a:r>
          </a:p>
          <a:p>
            <a:endParaRPr lang="en-GB" u="sng" dirty="0"/>
          </a:p>
        </p:txBody>
      </p:sp>
      <p:sp>
        <p:nvSpPr>
          <p:cNvPr id="17" name="Freeform: Shape 16">
            <a:extLst>
              <a:ext uri="{FF2B5EF4-FFF2-40B4-BE49-F238E27FC236}">
                <a16:creationId xmlns:a16="http://schemas.microsoft.com/office/drawing/2014/main" id="{A20D4E9D-FB85-4707-BE65-4C9C8C87F7C3}"/>
              </a:ext>
            </a:extLst>
          </p:cNvPr>
          <p:cNvSpPr/>
          <p:nvPr/>
        </p:nvSpPr>
        <p:spPr>
          <a:xfrm>
            <a:off x="630754" y="642236"/>
            <a:ext cx="2738914" cy="284009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7030A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Aggressive Cues Model</a:t>
            </a:r>
            <a:endParaRPr lang="en-GB" sz="3200" kern="1200" dirty="0"/>
          </a:p>
        </p:txBody>
      </p:sp>
    </p:spTree>
    <p:extLst>
      <p:ext uri="{BB962C8B-B14F-4D97-AF65-F5344CB8AC3E}">
        <p14:creationId xmlns:p14="http://schemas.microsoft.com/office/powerpoint/2010/main" val="3134566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fade">
                                      <p:cBhvr>
                                        <p:cTn id="46" dur="500"/>
                                        <p:tgtEl>
                                          <p:spTgt spid="1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fade">
                                      <p:cBhvr>
                                        <p:cTn id="54" dur="500"/>
                                        <p:tgtEl>
                                          <p:spTgt spid="20"/>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22"/>
                                        </p:tgtEl>
                                        <p:attrNameLst>
                                          <p:attrName>style.visibility</p:attrName>
                                        </p:attrNameLst>
                                      </p:cBhvr>
                                      <p:to>
                                        <p:strVal val="visible"/>
                                      </p:to>
                                    </p:set>
                                    <p:animEffect transition="in" filter="fade">
                                      <p:cBhvr>
                                        <p:cTn id="59" dur="500"/>
                                        <p:tgtEl>
                                          <p:spTgt spid="22"/>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4"/>
                                        </p:tgtEl>
                                        <p:attrNameLst>
                                          <p:attrName>style.visibility</p:attrName>
                                        </p:attrNameLst>
                                      </p:cBhvr>
                                      <p:to>
                                        <p:strVal val="visible"/>
                                      </p:to>
                                    </p:set>
                                    <p:animEffect transition="in" filter="fade">
                                      <p:cBhvr>
                                        <p:cTn id="6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P spid="11" grpId="0" animBg="1"/>
      <p:bldP spid="12" grpId="0" animBg="1"/>
      <p:bldP spid="13" grpId="0" animBg="1"/>
      <p:bldP spid="14" grpId="0" animBg="1"/>
      <p:bldP spid="16" grpId="0" animBg="1"/>
      <p:bldP spid="20" grpId="0" animBg="1"/>
      <p:bldP spid="22" grpId="0" animBg="1"/>
      <p:bldP spid="24" grpId="0" animBg="1"/>
      <p:bldP spid="26" grpId="0"/>
      <p:bldP spid="1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415EC30-D6C1-4DA5-AD17-8B06C59E2B0D}"/>
              </a:ext>
            </a:extLst>
          </p:cNvPr>
          <p:cNvSpPr>
            <a:spLocks noGrp="1"/>
          </p:cNvSpPr>
          <p:nvPr>
            <p:ph type="body" sz="half" idx="2"/>
          </p:nvPr>
        </p:nvSpPr>
        <p:spPr>
          <a:xfrm>
            <a:off x="8505370" y="3972130"/>
            <a:ext cx="3381829" cy="2078519"/>
          </a:xfrm>
        </p:spPr>
        <p:txBody>
          <a:bodyPr vert="horz" lIns="91440" tIns="45720" rIns="91440" bIns="45720" rtlCol="0">
            <a:normAutofit/>
          </a:bodyPr>
          <a:lstStyle/>
          <a:p>
            <a:pPr>
              <a:lnSpc>
                <a:spcPct val="112000"/>
              </a:lnSpc>
              <a:spcAft>
                <a:spcPts val="600"/>
              </a:spcAft>
            </a:pPr>
            <a:r>
              <a:rPr lang="en-US" sz="2300" dirty="0">
                <a:solidFill>
                  <a:schemeClr val="tx1">
                    <a:lumMod val="95000"/>
                  </a:schemeClr>
                </a:solidFill>
                <a:latin typeface="Arial" panose="020B0604020202020204" pitchFamily="34" charset="0"/>
                <a:cs typeface="Arial" panose="020B0604020202020204" pitchFamily="34" charset="0"/>
              </a:rPr>
              <a:t>This model puts forward a series of events that lead to aggression:</a:t>
            </a:r>
          </a:p>
        </p:txBody>
      </p:sp>
      <p:sp>
        <p:nvSpPr>
          <p:cNvPr id="5" name="Freeform: Shape 4">
            <a:extLst>
              <a:ext uri="{FF2B5EF4-FFF2-40B4-BE49-F238E27FC236}">
                <a16:creationId xmlns:a16="http://schemas.microsoft.com/office/drawing/2014/main" id="{188DD5FD-8649-46DC-B1E1-F260C874AC52}"/>
              </a:ext>
            </a:extLst>
          </p:cNvPr>
          <p:cNvSpPr/>
          <p:nvPr/>
        </p:nvSpPr>
        <p:spPr>
          <a:xfrm>
            <a:off x="8717276" y="513437"/>
            <a:ext cx="2738914"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FF00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General Aggression Model </a:t>
            </a:r>
          </a:p>
          <a:p>
            <a:pPr marL="0" lvl="0" indent="0" algn="ctr" defTabSz="711200">
              <a:lnSpc>
                <a:spcPct val="90000"/>
              </a:lnSpc>
              <a:spcBef>
                <a:spcPct val="0"/>
              </a:spcBef>
              <a:spcAft>
                <a:spcPct val="35000"/>
              </a:spcAft>
              <a:buFont typeface="Arial" panose="020B0604020202020204" pitchFamily="34" charset="0"/>
              <a:buNone/>
            </a:pPr>
            <a:r>
              <a:rPr lang="en-GB" sz="3200" dirty="0">
                <a:latin typeface="Arial" panose="020B0604020202020204" pitchFamily="34" charset="0"/>
                <a:cs typeface="Arial" panose="020B0604020202020204" pitchFamily="34" charset="0"/>
              </a:rPr>
              <a:t>(GAM)</a:t>
            </a:r>
            <a:endParaRPr lang="en-GB" sz="3200" kern="1200" dirty="0"/>
          </a:p>
        </p:txBody>
      </p:sp>
      <p:sp>
        <p:nvSpPr>
          <p:cNvPr id="10" name="Freeform: Shape 9">
            <a:extLst>
              <a:ext uri="{FF2B5EF4-FFF2-40B4-BE49-F238E27FC236}">
                <a16:creationId xmlns:a16="http://schemas.microsoft.com/office/drawing/2014/main" id="{26C887F8-475A-41FB-AE17-3BF2ADC02A60}"/>
              </a:ext>
            </a:extLst>
          </p:cNvPr>
          <p:cNvSpPr/>
          <p:nvPr/>
        </p:nvSpPr>
        <p:spPr>
          <a:xfrm>
            <a:off x="304801" y="4973330"/>
            <a:ext cx="7358742" cy="1498968"/>
          </a:xfrm>
          <a:custGeom>
            <a:avLst/>
            <a:gdLst>
              <a:gd name="connsiteX0" fmla="*/ 0 w 7358742"/>
              <a:gd name="connsiteY0" fmla="*/ 0 h 1498968"/>
              <a:gd name="connsiteX1" fmla="*/ 7358742 w 7358742"/>
              <a:gd name="connsiteY1" fmla="*/ 0 h 1498968"/>
              <a:gd name="connsiteX2" fmla="*/ 7358742 w 7358742"/>
              <a:gd name="connsiteY2" fmla="*/ 1498968 h 1498968"/>
              <a:gd name="connsiteX3" fmla="*/ 0 w 7358742"/>
              <a:gd name="connsiteY3" fmla="*/ 1498968 h 1498968"/>
              <a:gd name="connsiteX4" fmla="*/ 0 w 7358742"/>
              <a:gd name="connsiteY4" fmla="*/ 0 h 1498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8742" h="1498968">
                <a:moveTo>
                  <a:pt x="0" y="0"/>
                </a:moveTo>
                <a:lnTo>
                  <a:pt x="7358742" y="0"/>
                </a:lnTo>
                <a:lnTo>
                  <a:pt x="7358742" y="1498968"/>
                </a:lnTo>
                <a:lnTo>
                  <a:pt x="0" y="1498968"/>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12928" tIns="312928" rIns="312928" bIns="1002454"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Outcome</a:t>
            </a:r>
            <a:endParaRPr lang="en-GB" sz="2500" kern="1200"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385F049D-F322-466F-964C-16A9C3EF1F0A}"/>
              </a:ext>
            </a:extLst>
          </p:cNvPr>
          <p:cNvSpPr/>
          <p:nvPr/>
        </p:nvSpPr>
        <p:spPr>
          <a:xfrm>
            <a:off x="304801" y="5752793"/>
            <a:ext cx="3679370" cy="689525"/>
          </a:xfrm>
          <a:custGeom>
            <a:avLst/>
            <a:gdLst>
              <a:gd name="connsiteX0" fmla="*/ 0 w 3679370"/>
              <a:gd name="connsiteY0" fmla="*/ 0 h 689525"/>
              <a:gd name="connsiteX1" fmla="*/ 3679370 w 3679370"/>
              <a:gd name="connsiteY1" fmla="*/ 0 h 689525"/>
              <a:gd name="connsiteX2" fmla="*/ 3679370 w 3679370"/>
              <a:gd name="connsiteY2" fmla="*/ 689525 h 689525"/>
              <a:gd name="connsiteX3" fmla="*/ 0 w 3679370"/>
              <a:gd name="connsiteY3" fmla="*/ 689525 h 689525"/>
              <a:gd name="connsiteX4" fmla="*/ 0 w 3679370"/>
              <a:gd name="connsiteY4" fmla="*/ 0 h 689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525">
                <a:moveTo>
                  <a:pt x="0" y="0"/>
                </a:moveTo>
                <a:lnTo>
                  <a:pt x="3679370" y="0"/>
                </a:lnTo>
                <a:lnTo>
                  <a:pt x="3679370" y="689525"/>
                </a:lnTo>
                <a:lnTo>
                  <a:pt x="0" y="689525"/>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Automatic appraisal and reappraisal </a:t>
            </a:r>
          </a:p>
        </p:txBody>
      </p:sp>
      <p:sp>
        <p:nvSpPr>
          <p:cNvPr id="12" name="Freeform: Shape 11">
            <a:extLst>
              <a:ext uri="{FF2B5EF4-FFF2-40B4-BE49-F238E27FC236}">
                <a16:creationId xmlns:a16="http://schemas.microsoft.com/office/drawing/2014/main" id="{06B3EB26-C667-4688-A6B2-74EAAC219FB0}"/>
              </a:ext>
            </a:extLst>
          </p:cNvPr>
          <p:cNvSpPr/>
          <p:nvPr/>
        </p:nvSpPr>
        <p:spPr>
          <a:xfrm>
            <a:off x="3984172" y="5752793"/>
            <a:ext cx="3679370" cy="689525"/>
          </a:xfrm>
          <a:custGeom>
            <a:avLst/>
            <a:gdLst>
              <a:gd name="connsiteX0" fmla="*/ 0 w 3679370"/>
              <a:gd name="connsiteY0" fmla="*/ 0 h 689525"/>
              <a:gd name="connsiteX1" fmla="*/ 3679370 w 3679370"/>
              <a:gd name="connsiteY1" fmla="*/ 0 h 689525"/>
              <a:gd name="connsiteX2" fmla="*/ 3679370 w 3679370"/>
              <a:gd name="connsiteY2" fmla="*/ 689525 h 689525"/>
              <a:gd name="connsiteX3" fmla="*/ 0 w 3679370"/>
              <a:gd name="connsiteY3" fmla="*/ 689525 h 689525"/>
              <a:gd name="connsiteX4" fmla="*/ 0 w 3679370"/>
              <a:gd name="connsiteY4" fmla="*/ 0 h 689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525">
                <a:moveTo>
                  <a:pt x="0" y="0"/>
                </a:moveTo>
                <a:lnTo>
                  <a:pt x="3679370" y="0"/>
                </a:lnTo>
                <a:lnTo>
                  <a:pt x="3679370" y="689525"/>
                </a:lnTo>
                <a:lnTo>
                  <a:pt x="0" y="689525"/>
                </a:lnTo>
                <a:lnTo>
                  <a:pt x="0" y="0"/>
                </a:lnTo>
                <a:close/>
              </a:path>
            </a:pathLst>
          </a:custGeom>
        </p:spPr>
        <p:style>
          <a:lnRef idx="2">
            <a:schemeClr val="accent2">
              <a:tint val="40000"/>
              <a:alpha val="90000"/>
              <a:hueOff val="2365746"/>
              <a:satOff val="-11410"/>
              <a:lumOff val="-987"/>
              <a:alphaOff val="0"/>
            </a:schemeClr>
          </a:lnRef>
          <a:fillRef idx="1">
            <a:schemeClr val="accent2">
              <a:tint val="40000"/>
              <a:alpha val="90000"/>
              <a:hueOff val="2365746"/>
              <a:satOff val="-11410"/>
              <a:lumOff val="-987"/>
              <a:alphaOff val="0"/>
            </a:schemeClr>
          </a:fillRef>
          <a:effectRef idx="0">
            <a:schemeClr val="accent2">
              <a:tint val="40000"/>
              <a:alpha val="90000"/>
              <a:hueOff val="2365746"/>
              <a:satOff val="-11410"/>
              <a:lumOff val="-987"/>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Decision process may lead to thoughtful or impulsive action. </a:t>
            </a:r>
          </a:p>
        </p:txBody>
      </p:sp>
      <p:sp>
        <p:nvSpPr>
          <p:cNvPr id="13" name="Freeform: Shape 12">
            <a:extLst>
              <a:ext uri="{FF2B5EF4-FFF2-40B4-BE49-F238E27FC236}">
                <a16:creationId xmlns:a16="http://schemas.microsoft.com/office/drawing/2014/main" id="{B8C6DFC8-C162-4322-B152-D542492B2928}"/>
              </a:ext>
            </a:extLst>
          </p:cNvPr>
          <p:cNvSpPr/>
          <p:nvPr/>
        </p:nvSpPr>
        <p:spPr>
          <a:xfrm>
            <a:off x="304800" y="2690401"/>
            <a:ext cx="7358743" cy="2305414"/>
          </a:xfrm>
          <a:custGeom>
            <a:avLst/>
            <a:gdLst>
              <a:gd name="connsiteX0" fmla="*/ 0 w 7358742"/>
              <a:gd name="connsiteY0" fmla="*/ 807425 h 2305413"/>
              <a:gd name="connsiteX1" fmla="*/ 3391194 w 7358742"/>
              <a:gd name="connsiteY1" fmla="*/ 807425 h 2305413"/>
              <a:gd name="connsiteX2" fmla="*/ 3391194 w 7358742"/>
              <a:gd name="connsiteY2" fmla="*/ 576353 h 2305413"/>
              <a:gd name="connsiteX3" fmla="*/ 3103018 w 7358742"/>
              <a:gd name="connsiteY3" fmla="*/ 576353 h 2305413"/>
              <a:gd name="connsiteX4" fmla="*/ 3679371 w 7358742"/>
              <a:gd name="connsiteY4" fmla="*/ 0 h 2305413"/>
              <a:gd name="connsiteX5" fmla="*/ 4255724 w 7358742"/>
              <a:gd name="connsiteY5" fmla="*/ 576353 h 2305413"/>
              <a:gd name="connsiteX6" fmla="*/ 3967548 w 7358742"/>
              <a:gd name="connsiteY6" fmla="*/ 576353 h 2305413"/>
              <a:gd name="connsiteX7" fmla="*/ 3967548 w 7358742"/>
              <a:gd name="connsiteY7" fmla="*/ 807425 h 2305413"/>
              <a:gd name="connsiteX8" fmla="*/ 7358742 w 7358742"/>
              <a:gd name="connsiteY8" fmla="*/ 807425 h 2305413"/>
              <a:gd name="connsiteX9" fmla="*/ 7358742 w 7358742"/>
              <a:gd name="connsiteY9" fmla="*/ 2305413 h 2305413"/>
              <a:gd name="connsiteX10" fmla="*/ 0 w 7358742"/>
              <a:gd name="connsiteY10" fmla="*/ 2305413 h 2305413"/>
              <a:gd name="connsiteX11" fmla="*/ 0 w 7358742"/>
              <a:gd name="connsiteY11" fmla="*/ 807425 h 230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58742" h="2305413">
                <a:moveTo>
                  <a:pt x="7358742" y="1497988"/>
                </a:moveTo>
                <a:lnTo>
                  <a:pt x="3967548" y="1497988"/>
                </a:lnTo>
                <a:lnTo>
                  <a:pt x="3967548" y="1729060"/>
                </a:lnTo>
                <a:lnTo>
                  <a:pt x="4255724" y="1729060"/>
                </a:lnTo>
                <a:lnTo>
                  <a:pt x="3679371" y="2305412"/>
                </a:lnTo>
                <a:lnTo>
                  <a:pt x="3103018" y="1729060"/>
                </a:lnTo>
                <a:lnTo>
                  <a:pt x="3391194" y="1729060"/>
                </a:lnTo>
                <a:lnTo>
                  <a:pt x="3391194" y="1497988"/>
                </a:lnTo>
                <a:lnTo>
                  <a:pt x="0" y="1497988"/>
                </a:lnTo>
                <a:lnTo>
                  <a:pt x="0" y="1"/>
                </a:lnTo>
                <a:lnTo>
                  <a:pt x="7358742" y="1"/>
                </a:lnTo>
                <a:lnTo>
                  <a:pt x="7358742" y="1497988"/>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312929" tIns="312928" rIns="312928" bIns="1809142"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Routes</a:t>
            </a:r>
          </a:p>
        </p:txBody>
      </p:sp>
      <p:sp>
        <p:nvSpPr>
          <p:cNvPr id="14" name="Freeform: Shape 13">
            <a:extLst>
              <a:ext uri="{FF2B5EF4-FFF2-40B4-BE49-F238E27FC236}">
                <a16:creationId xmlns:a16="http://schemas.microsoft.com/office/drawing/2014/main" id="{8893BB01-2E57-4CBB-AE05-CB8A4C1CE325}"/>
              </a:ext>
            </a:extLst>
          </p:cNvPr>
          <p:cNvSpPr/>
          <p:nvPr/>
        </p:nvSpPr>
        <p:spPr>
          <a:xfrm>
            <a:off x="304801" y="3499601"/>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4731493"/>
              <a:satOff val="-22820"/>
              <a:lumOff val="-1974"/>
              <a:alphaOff val="0"/>
            </a:schemeClr>
          </a:lnRef>
          <a:fillRef idx="1">
            <a:schemeClr val="accent2">
              <a:tint val="40000"/>
              <a:alpha val="90000"/>
              <a:hueOff val="4731493"/>
              <a:satOff val="-22820"/>
              <a:lumOff val="-1974"/>
              <a:alphaOff val="0"/>
            </a:schemeClr>
          </a:fillRef>
          <a:effectRef idx="0">
            <a:schemeClr val="accent2">
              <a:tint val="40000"/>
              <a:alpha val="90000"/>
              <a:hueOff val="4731493"/>
              <a:satOff val="-22820"/>
              <a:lumOff val="-1974"/>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Current Internal State</a:t>
            </a:r>
          </a:p>
        </p:txBody>
      </p:sp>
      <p:sp>
        <p:nvSpPr>
          <p:cNvPr id="15" name="Freeform: Shape 14">
            <a:extLst>
              <a:ext uri="{FF2B5EF4-FFF2-40B4-BE49-F238E27FC236}">
                <a16:creationId xmlns:a16="http://schemas.microsoft.com/office/drawing/2014/main" id="{9601625C-2E5A-47B7-9D39-5DE95926C8C8}"/>
              </a:ext>
            </a:extLst>
          </p:cNvPr>
          <p:cNvSpPr/>
          <p:nvPr/>
        </p:nvSpPr>
        <p:spPr>
          <a:xfrm>
            <a:off x="3984172" y="3499601"/>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7097240"/>
              <a:satOff val="-34230"/>
              <a:lumOff val="-2962"/>
              <a:alphaOff val="0"/>
            </a:schemeClr>
          </a:lnRef>
          <a:fillRef idx="1">
            <a:schemeClr val="accent2">
              <a:tint val="40000"/>
              <a:alpha val="90000"/>
              <a:hueOff val="7097240"/>
              <a:satOff val="-34230"/>
              <a:lumOff val="-2962"/>
              <a:alphaOff val="0"/>
            </a:schemeClr>
          </a:fillRef>
          <a:effectRef idx="0">
            <a:schemeClr val="accent2">
              <a:tint val="40000"/>
              <a:alpha val="90000"/>
              <a:hueOff val="7097240"/>
              <a:satOff val="-34230"/>
              <a:lumOff val="-2962"/>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Affect, Cognition and arousal interact</a:t>
            </a:r>
          </a:p>
        </p:txBody>
      </p:sp>
      <p:sp>
        <p:nvSpPr>
          <p:cNvPr id="16" name="Freeform: Shape 15">
            <a:extLst>
              <a:ext uri="{FF2B5EF4-FFF2-40B4-BE49-F238E27FC236}">
                <a16:creationId xmlns:a16="http://schemas.microsoft.com/office/drawing/2014/main" id="{E32F3A35-208F-4E3F-8397-3CEAD10CA539}"/>
              </a:ext>
            </a:extLst>
          </p:cNvPr>
          <p:cNvSpPr/>
          <p:nvPr/>
        </p:nvSpPr>
        <p:spPr>
          <a:xfrm>
            <a:off x="304801" y="407471"/>
            <a:ext cx="7358742" cy="2305415"/>
          </a:xfrm>
          <a:custGeom>
            <a:avLst/>
            <a:gdLst>
              <a:gd name="connsiteX0" fmla="*/ 0 w 7358742"/>
              <a:gd name="connsiteY0" fmla="*/ 807425 h 2305413"/>
              <a:gd name="connsiteX1" fmla="*/ 3391194 w 7358742"/>
              <a:gd name="connsiteY1" fmla="*/ 807425 h 2305413"/>
              <a:gd name="connsiteX2" fmla="*/ 3391194 w 7358742"/>
              <a:gd name="connsiteY2" fmla="*/ 576353 h 2305413"/>
              <a:gd name="connsiteX3" fmla="*/ 3103018 w 7358742"/>
              <a:gd name="connsiteY3" fmla="*/ 576353 h 2305413"/>
              <a:gd name="connsiteX4" fmla="*/ 3679371 w 7358742"/>
              <a:gd name="connsiteY4" fmla="*/ 0 h 2305413"/>
              <a:gd name="connsiteX5" fmla="*/ 4255724 w 7358742"/>
              <a:gd name="connsiteY5" fmla="*/ 576353 h 2305413"/>
              <a:gd name="connsiteX6" fmla="*/ 3967548 w 7358742"/>
              <a:gd name="connsiteY6" fmla="*/ 576353 h 2305413"/>
              <a:gd name="connsiteX7" fmla="*/ 3967548 w 7358742"/>
              <a:gd name="connsiteY7" fmla="*/ 807425 h 2305413"/>
              <a:gd name="connsiteX8" fmla="*/ 7358742 w 7358742"/>
              <a:gd name="connsiteY8" fmla="*/ 807425 h 2305413"/>
              <a:gd name="connsiteX9" fmla="*/ 7358742 w 7358742"/>
              <a:gd name="connsiteY9" fmla="*/ 2305413 h 2305413"/>
              <a:gd name="connsiteX10" fmla="*/ 0 w 7358742"/>
              <a:gd name="connsiteY10" fmla="*/ 2305413 h 2305413"/>
              <a:gd name="connsiteX11" fmla="*/ 0 w 7358742"/>
              <a:gd name="connsiteY11" fmla="*/ 807425 h 230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58742" h="2305413">
                <a:moveTo>
                  <a:pt x="7358742" y="1497988"/>
                </a:moveTo>
                <a:lnTo>
                  <a:pt x="3967548" y="1497988"/>
                </a:lnTo>
                <a:lnTo>
                  <a:pt x="3967548" y="1729060"/>
                </a:lnTo>
                <a:lnTo>
                  <a:pt x="4255724" y="1729060"/>
                </a:lnTo>
                <a:lnTo>
                  <a:pt x="3679371" y="2305412"/>
                </a:lnTo>
                <a:lnTo>
                  <a:pt x="3103018" y="1729060"/>
                </a:lnTo>
                <a:lnTo>
                  <a:pt x="3391194" y="1729060"/>
                </a:lnTo>
                <a:lnTo>
                  <a:pt x="3391194" y="1497988"/>
                </a:lnTo>
                <a:lnTo>
                  <a:pt x="0" y="1497988"/>
                </a:lnTo>
                <a:lnTo>
                  <a:pt x="0" y="1"/>
                </a:lnTo>
                <a:lnTo>
                  <a:pt x="7358742" y="1"/>
                </a:lnTo>
                <a:lnTo>
                  <a:pt x="7358742" y="1497988"/>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12928" tIns="312929" rIns="312928" bIns="1809142"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Input</a:t>
            </a:r>
          </a:p>
        </p:txBody>
      </p:sp>
      <p:sp>
        <p:nvSpPr>
          <p:cNvPr id="17" name="Freeform: Shape 16">
            <a:extLst>
              <a:ext uri="{FF2B5EF4-FFF2-40B4-BE49-F238E27FC236}">
                <a16:creationId xmlns:a16="http://schemas.microsoft.com/office/drawing/2014/main" id="{F8B6CCB8-8790-4A47-848A-3D284DD742FE}"/>
              </a:ext>
            </a:extLst>
          </p:cNvPr>
          <p:cNvSpPr/>
          <p:nvPr/>
        </p:nvSpPr>
        <p:spPr>
          <a:xfrm>
            <a:off x="304801" y="1216672"/>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9462986"/>
              <a:satOff val="-45640"/>
              <a:lumOff val="-3949"/>
              <a:alphaOff val="0"/>
            </a:schemeClr>
          </a:lnRef>
          <a:fillRef idx="1">
            <a:schemeClr val="accent2">
              <a:tint val="40000"/>
              <a:alpha val="90000"/>
              <a:hueOff val="9462986"/>
              <a:satOff val="-45640"/>
              <a:lumOff val="-3949"/>
              <a:alphaOff val="0"/>
            </a:schemeClr>
          </a:fillRef>
          <a:effectRef idx="0">
            <a:schemeClr val="accent2">
              <a:tint val="40000"/>
              <a:alpha val="90000"/>
              <a:hueOff val="9462986"/>
              <a:satOff val="-45640"/>
              <a:lumOff val="-3949"/>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Situational Factors</a:t>
            </a:r>
          </a:p>
        </p:txBody>
      </p:sp>
      <p:sp>
        <p:nvSpPr>
          <p:cNvPr id="18" name="Freeform: Shape 17">
            <a:extLst>
              <a:ext uri="{FF2B5EF4-FFF2-40B4-BE49-F238E27FC236}">
                <a16:creationId xmlns:a16="http://schemas.microsoft.com/office/drawing/2014/main" id="{B185962A-2DD8-4D9B-8708-6DCF7FB396DE}"/>
              </a:ext>
            </a:extLst>
          </p:cNvPr>
          <p:cNvSpPr/>
          <p:nvPr/>
        </p:nvSpPr>
        <p:spPr>
          <a:xfrm>
            <a:off x="3984172" y="1216672"/>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11828732"/>
              <a:satOff val="-57050"/>
              <a:lumOff val="-4936"/>
              <a:alphaOff val="0"/>
            </a:schemeClr>
          </a:lnRef>
          <a:fillRef idx="1">
            <a:schemeClr val="accent2">
              <a:tint val="40000"/>
              <a:alpha val="90000"/>
              <a:hueOff val="11828732"/>
              <a:satOff val="-57050"/>
              <a:lumOff val="-4936"/>
              <a:alphaOff val="0"/>
            </a:schemeClr>
          </a:fillRef>
          <a:effectRef idx="0">
            <a:schemeClr val="accent2">
              <a:tint val="40000"/>
              <a:alpha val="90000"/>
              <a:hueOff val="11828732"/>
              <a:satOff val="-57050"/>
              <a:lumOff val="-4936"/>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Personal Factors</a:t>
            </a:r>
          </a:p>
        </p:txBody>
      </p:sp>
    </p:spTree>
    <p:extLst>
      <p:ext uri="{BB962C8B-B14F-4D97-AF65-F5344CB8AC3E}">
        <p14:creationId xmlns:p14="http://schemas.microsoft.com/office/powerpoint/2010/main" val="134588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fade">
                                      <p:cBhvr>
                                        <p:cTn id="5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1" grpId="0" animBg="1"/>
      <p:bldP spid="12" grpId="0" animBg="1"/>
      <p:bldP spid="13" grpId="0" animBg="1"/>
      <p:bldP spid="14" grpId="0" animBg="1"/>
      <p:bldP spid="15" grpId="0" animBg="1"/>
      <p:bldP spid="16" grpId="0" animBg="1"/>
      <p:bldP spid="17" grpId="0" animBg="1"/>
      <p:bldP spid="1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 text, application&#10;&#10;Description automatically generated">
            <a:extLst>
              <a:ext uri="{FF2B5EF4-FFF2-40B4-BE49-F238E27FC236}">
                <a16:creationId xmlns:a16="http://schemas.microsoft.com/office/drawing/2014/main" id="{CC594705-EE76-4D6F-B437-6717140B0562}"/>
              </a:ext>
            </a:extLst>
          </p:cNvPr>
          <p:cNvPicPr>
            <a:picLocks noGrp="1" noChangeAspect="1"/>
          </p:cNvPicPr>
          <p:nvPr>
            <p:ph type="pic" idx="1"/>
          </p:nvPr>
        </p:nvPicPr>
        <p:blipFill rotWithShape="1">
          <a:blip r:embed="rId2"/>
          <a:stretch/>
        </p:blipFill>
        <p:spPr>
          <a:xfrm>
            <a:off x="803616" y="237744"/>
            <a:ext cx="6546166" cy="6382512"/>
          </a:xfrm>
          <a:noFill/>
        </p:spPr>
      </p:pic>
      <p:sp>
        <p:nvSpPr>
          <p:cNvPr id="2" name="Title 1">
            <a:extLst>
              <a:ext uri="{FF2B5EF4-FFF2-40B4-BE49-F238E27FC236}">
                <a16:creationId xmlns:a16="http://schemas.microsoft.com/office/drawing/2014/main" id="{2D20A585-72DF-422D-ABA3-13410FF0DAFA}"/>
              </a:ext>
            </a:extLst>
          </p:cNvPr>
          <p:cNvSpPr>
            <a:spLocks noGrp="1"/>
          </p:cNvSpPr>
          <p:nvPr>
            <p:ph type="title"/>
          </p:nvPr>
        </p:nvSpPr>
        <p:spPr>
          <a:xfrm>
            <a:off x="8477250" y="603504"/>
            <a:ext cx="3144774" cy="1225296"/>
          </a:xfrm>
        </p:spPr>
        <p:txBody>
          <a:bodyPr anchor="b">
            <a:normAutofit/>
          </a:bodyPr>
          <a:lstStyle/>
          <a:p>
            <a:r>
              <a:rPr lang="en-GB" dirty="0"/>
              <a:t>Activity – 45mins</a:t>
            </a:r>
          </a:p>
        </p:txBody>
      </p:sp>
      <p:sp>
        <p:nvSpPr>
          <p:cNvPr id="4" name="Text Placeholder 3">
            <a:extLst>
              <a:ext uri="{FF2B5EF4-FFF2-40B4-BE49-F238E27FC236}">
                <a16:creationId xmlns:a16="http://schemas.microsoft.com/office/drawing/2014/main" id="{5C047F94-47F8-4AAE-8E39-EAC912C90B6A}"/>
              </a:ext>
            </a:extLst>
          </p:cNvPr>
          <p:cNvSpPr>
            <a:spLocks noGrp="1"/>
          </p:cNvSpPr>
          <p:nvPr>
            <p:ph type="body" sz="half" idx="2"/>
          </p:nvPr>
        </p:nvSpPr>
        <p:spPr>
          <a:xfrm>
            <a:off x="8477250" y="2386584"/>
            <a:ext cx="3144774" cy="3511296"/>
          </a:xfrm>
        </p:spPr>
        <p:txBody>
          <a:bodyPr>
            <a:normAutofit/>
          </a:bodyPr>
          <a:lstStyle/>
          <a:p>
            <a:r>
              <a:rPr lang="en-GB" dirty="0"/>
              <a:t>Open the Anderson &amp; Bushman (2002) article ‘Human Aggression’ available on Moodle Week 9. </a:t>
            </a:r>
          </a:p>
          <a:p>
            <a:endParaRPr lang="en-GB" dirty="0"/>
          </a:p>
          <a:p>
            <a:r>
              <a:rPr lang="en-GB" b="1" dirty="0"/>
              <a:t>Use the article to complete the Moodle activity</a:t>
            </a:r>
            <a:r>
              <a:rPr lang="en-GB" dirty="0"/>
              <a:t> , the GAM section is found on pages 32 – 38. </a:t>
            </a:r>
          </a:p>
          <a:p>
            <a:endParaRPr lang="en-GB" dirty="0"/>
          </a:p>
        </p:txBody>
      </p:sp>
    </p:spTree>
    <p:extLst>
      <p:ext uri="{BB962C8B-B14F-4D97-AF65-F5344CB8AC3E}">
        <p14:creationId xmlns:p14="http://schemas.microsoft.com/office/powerpoint/2010/main" val="13008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CECBD-EEB3-4E4A-8198-8903D413032A}"/>
              </a:ext>
            </a:extLst>
          </p:cNvPr>
          <p:cNvSpPr>
            <a:spLocks noGrp="1"/>
          </p:cNvSpPr>
          <p:nvPr>
            <p:ph type="title"/>
          </p:nvPr>
        </p:nvSpPr>
        <p:spPr>
          <a:xfrm>
            <a:off x="667657" y="428171"/>
            <a:ext cx="10058400" cy="1371600"/>
          </a:xfrm>
        </p:spPr>
        <p:txBody>
          <a:bodyPr/>
          <a:lstStyle/>
          <a:p>
            <a:r>
              <a:rPr lang="en-GB" dirty="0"/>
              <a:t>References</a:t>
            </a:r>
          </a:p>
        </p:txBody>
      </p:sp>
      <p:sp>
        <p:nvSpPr>
          <p:cNvPr id="3" name="Content Placeholder 2">
            <a:extLst>
              <a:ext uri="{FF2B5EF4-FFF2-40B4-BE49-F238E27FC236}">
                <a16:creationId xmlns:a16="http://schemas.microsoft.com/office/drawing/2014/main" id="{A286D586-1F44-476E-B2CA-976F3A491AEF}"/>
              </a:ext>
            </a:extLst>
          </p:cNvPr>
          <p:cNvSpPr>
            <a:spLocks noGrp="1"/>
          </p:cNvSpPr>
          <p:nvPr>
            <p:ph idx="1"/>
          </p:nvPr>
        </p:nvSpPr>
        <p:spPr>
          <a:xfrm>
            <a:off x="667657" y="1799771"/>
            <a:ext cx="10457543" cy="4152973"/>
          </a:xfrm>
        </p:spPr>
        <p:txBody>
          <a:bodyPr>
            <a:noAutofit/>
          </a:bodyPr>
          <a:lstStyle/>
          <a:p>
            <a:pPr marL="0" indent="0">
              <a:buNone/>
            </a:pPr>
            <a:r>
              <a:rPr lang="en-GB" sz="1600" dirty="0">
                <a:latin typeface="Arial" panose="020B0604020202020204" pitchFamily="34" charset="0"/>
                <a:cs typeface="Arial" panose="020B0604020202020204" pitchFamily="34" charset="0"/>
              </a:rPr>
              <a:t>Anderson, C.A., &amp; </a:t>
            </a:r>
            <a:r>
              <a:rPr lang="en-GB" sz="1600" dirty="0" err="1">
                <a:latin typeface="Arial" panose="020B0604020202020204" pitchFamily="34" charset="0"/>
                <a:cs typeface="Arial" panose="020B0604020202020204" pitchFamily="34" charset="0"/>
              </a:rPr>
              <a:t>Huesmann</a:t>
            </a:r>
            <a:r>
              <a:rPr lang="en-GB" sz="1600" dirty="0">
                <a:latin typeface="Arial" panose="020B0604020202020204" pitchFamily="34" charset="0"/>
                <a:cs typeface="Arial" panose="020B0604020202020204" pitchFamily="34" charset="0"/>
              </a:rPr>
              <a:t>, L.R. (2003). </a:t>
            </a:r>
            <a:r>
              <a:rPr lang="en-GB" sz="1600" i="1" dirty="0">
                <a:latin typeface="Arial" panose="020B0604020202020204" pitchFamily="34" charset="0"/>
                <a:cs typeface="Arial" panose="020B0604020202020204" pitchFamily="34" charset="0"/>
              </a:rPr>
              <a:t>Human aggression: A social-cognitive view</a:t>
            </a:r>
            <a:r>
              <a:rPr lang="en-GB" sz="1600" dirty="0">
                <a:latin typeface="Arial" panose="020B0604020202020204" pitchFamily="34" charset="0"/>
                <a:cs typeface="Arial" panose="020B0604020202020204" pitchFamily="34" charset="0"/>
              </a:rPr>
              <a:t>. In M.A. Hogg &amp; J. Cooper (Eds.), </a:t>
            </a:r>
            <a:r>
              <a:rPr lang="en-GB" sz="1600" i="1" dirty="0">
                <a:latin typeface="Arial" panose="020B0604020202020204" pitchFamily="34" charset="0"/>
                <a:cs typeface="Arial" panose="020B0604020202020204" pitchFamily="34" charset="0"/>
              </a:rPr>
              <a:t>Handbook of social psychology </a:t>
            </a:r>
            <a:r>
              <a:rPr lang="en-GB" sz="1600" dirty="0">
                <a:latin typeface="Arial" panose="020B0604020202020204" pitchFamily="34" charset="0"/>
                <a:cs typeface="Arial" panose="020B0604020202020204" pitchFamily="34" charset="0"/>
              </a:rPr>
              <a:t>(pp. 296-323). London: Sage Publications.</a:t>
            </a:r>
          </a:p>
          <a:p>
            <a:pPr marL="0" indent="0">
              <a:buNone/>
            </a:pPr>
            <a:r>
              <a:rPr lang="en-GB" sz="1600" b="0" i="0" dirty="0">
                <a:effectLst/>
                <a:latin typeface="Arial" panose="020B0604020202020204" pitchFamily="34" charset="0"/>
                <a:cs typeface="Arial" panose="020B0604020202020204" pitchFamily="34" charset="0"/>
              </a:rPr>
              <a:t>Anderson, C.A. and Bushman, B.J., 2002. Human aggression. </a:t>
            </a:r>
            <a:r>
              <a:rPr lang="en-GB" sz="1600" b="0" i="1" dirty="0">
                <a:effectLst/>
                <a:latin typeface="Arial" panose="020B0604020202020204" pitchFamily="34" charset="0"/>
                <a:cs typeface="Arial" panose="020B0604020202020204" pitchFamily="34" charset="0"/>
              </a:rPr>
              <a:t>Annual Review of Psychology, </a:t>
            </a:r>
            <a:r>
              <a:rPr lang="en-GB" sz="1600" b="1" i="0" dirty="0">
                <a:effectLst/>
                <a:latin typeface="Arial" panose="020B0604020202020204" pitchFamily="34" charset="0"/>
                <a:cs typeface="Arial" panose="020B0604020202020204" pitchFamily="34" charset="0"/>
              </a:rPr>
              <a:t>53</a:t>
            </a:r>
            <a:r>
              <a:rPr lang="en-GB" sz="1600" b="0" i="0" dirty="0">
                <a:effectLst/>
                <a:latin typeface="Arial" panose="020B0604020202020204" pitchFamily="34" charset="0"/>
                <a:cs typeface="Arial" panose="020B0604020202020204" pitchFamily="34" charset="0"/>
              </a:rPr>
              <a:t>, pp. 27-51</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Bandura, A. (1973). </a:t>
            </a:r>
            <a:r>
              <a:rPr lang="en-GB" sz="1600" i="1" dirty="0">
                <a:latin typeface="Arial" panose="020B0604020202020204" pitchFamily="34" charset="0"/>
                <a:cs typeface="Arial" panose="020B0604020202020204" pitchFamily="34" charset="0"/>
              </a:rPr>
              <a:t>Aggression: A social learning theory analysis</a:t>
            </a:r>
            <a:r>
              <a:rPr lang="en-GB" sz="1600" dirty="0">
                <a:latin typeface="Arial" panose="020B0604020202020204" pitchFamily="34" charset="0"/>
                <a:cs typeface="Arial" panose="020B0604020202020204" pitchFamily="34" charset="0"/>
              </a:rPr>
              <a:t>. Englewood Cliffs, NJ: Prentice-Hall.</a:t>
            </a:r>
          </a:p>
          <a:p>
            <a:pPr marL="0" indent="0">
              <a:buNone/>
            </a:pPr>
            <a:r>
              <a:rPr lang="en-GB" sz="1600" dirty="0">
                <a:latin typeface="Arial" panose="020B0604020202020204" pitchFamily="34" charset="0"/>
                <a:cs typeface="Arial" panose="020B0604020202020204" pitchFamily="34" charset="0"/>
              </a:rPr>
              <a:t>Baron, R.A. (1977). </a:t>
            </a:r>
            <a:r>
              <a:rPr lang="en-GB" sz="1600" i="1" dirty="0">
                <a:latin typeface="Arial" panose="020B0604020202020204" pitchFamily="34" charset="0"/>
                <a:cs typeface="Arial" panose="020B0604020202020204" pitchFamily="34" charset="0"/>
              </a:rPr>
              <a:t>Human aggression</a:t>
            </a:r>
            <a:r>
              <a:rPr lang="en-GB" sz="1600" dirty="0">
                <a:latin typeface="Arial" panose="020B0604020202020204" pitchFamily="34" charset="0"/>
                <a:cs typeface="Arial" panose="020B0604020202020204" pitchFamily="34" charset="0"/>
              </a:rPr>
              <a:t>. New York: Plenum.</a:t>
            </a:r>
          </a:p>
          <a:p>
            <a:pPr marL="0" indent="0">
              <a:buNone/>
            </a:pPr>
            <a:r>
              <a:rPr lang="en-GB" sz="1600" dirty="0">
                <a:latin typeface="Arial" panose="020B0604020202020204" pitchFamily="34" charset="0"/>
                <a:cs typeface="Arial" panose="020B0604020202020204" pitchFamily="34" charset="0"/>
              </a:rPr>
              <a:t>Baron, R.A., &amp; Byrne, D. (2000). </a:t>
            </a:r>
            <a:r>
              <a:rPr lang="en-GB" sz="1600" i="1" dirty="0">
                <a:latin typeface="Arial" panose="020B0604020202020204" pitchFamily="34" charset="0"/>
                <a:cs typeface="Arial" panose="020B0604020202020204" pitchFamily="34" charset="0"/>
              </a:rPr>
              <a:t>Social psychology: Understanding human interaction</a:t>
            </a:r>
            <a:r>
              <a:rPr lang="en-GB" sz="1600" dirty="0">
                <a:latin typeface="Arial" panose="020B0604020202020204" pitchFamily="34" charset="0"/>
                <a:cs typeface="Arial" panose="020B0604020202020204" pitchFamily="34" charset="0"/>
              </a:rPr>
              <a:t> (9th ed.). Boston: </a:t>
            </a:r>
            <a:r>
              <a:rPr lang="en-GB" sz="1600" dirty="0" err="1">
                <a:latin typeface="Arial" panose="020B0604020202020204" pitchFamily="34" charset="0"/>
                <a:cs typeface="Arial" panose="020B0604020202020204" pitchFamily="34" charset="0"/>
              </a:rPr>
              <a:t>Allyn</a:t>
            </a:r>
            <a:r>
              <a:rPr lang="en-GB" sz="1600" dirty="0">
                <a:latin typeface="Arial" panose="020B0604020202020204" pitchFamily="34" charset="0"/>
                <a:cs typeface="Arial" panose="020B0604020202020204" pitchFamily="34" charset="0"/>
              </a:rPr>
              <a:t> &amp; Bacon.</a:t>
            </a:r>
          </a:p>
          <a:p>
            <a:pPr marL="0" indent="0">
              <a:buNone/>
            </a:pPr>
            <a:r>
              <a:rPr lang="en-GB" sz="1600" dirty="0">
                <a:latin typeface="Arial" panose="020B0604020202020204" pitchFamily="34" charset="0"/>
                <a:cs typeface="Arial" panose="020B0604020202020204" pitchFamily="34" charset="0"/>
              </a:rPr>
              <a:t>Dollard, J., Doob, L.W., Miller, N.E., Mowrer, O.H., &amp; Sears, R.R. (1939). </a:t>
            </a:r>
            <a:r>
              <a:rPr lang="en-GB" sz="1600" i="1" dirty="0">
                <a:latin typeface="Arial" panose="020B0604020202020204" pitchFamily="34" charset="0"/>
                <a:cs typeface="Arial" panose="020B0604020202020204" pitchFamily="34" charset="0"/>
              </a:rPr>
              <a:t>Frustration and aggression</a:t>
            </a:r>
            <a:r>
              <a:rPr lang="en-GB" sz="1600" dirty="0">
                <a:latin typeface="Arial" panose="020B0604020202020204" pitchFamily="34" charset="0"/>
                <a:cs typeface="Arial" panose="020B0604020202020204" pitchFamily="34" charset="0"/>
              </a:rPr>
              <a:t>. New Haven: Yale University Press.</a:t>
            </a:r>
          </a:p>
          <a:p>
            <a:pPr marL="0" indent="0">
              <a:buNone/>
            </a:pPr>
            <a:r>
              <a:rPr lang="en-GB" sz="1600" dirty="0">
                <a:latin typeface="Arial" panose="020B0604020202020204" pitchFamily="34" charset="0"/>
                <a:cs typeface="Arial" panose="020B0604020202020204" pitchFamily="34" charset="0"/>
              </a:rPr>
              <a:t>Lorenz, K., (1974),</a:t>
            </a:r>
            <a:r>
              <a:rPr lang="en-GB" sz="1600" i="1" dirty="0">
                <a:latin typeface="Arial" panose="020B0604020202020204" pitchFamily="34" charset="0"/>
                <a:cs typeface="Arial" panose="020B0604020202020204" pitchFamily="34" charset="0"/>
              </a:rPr>
              <a:t> Civilised world’s eight deadly sins</a:t>
            </a:r>
            <a:r>
              <a:rPr lang="en-GB" sz="1600" dirty="0">
                <a:latin typeface="Arial" panose="020B0604020202020204" pitchFamily="34" charset="0"/>
                <a:cs typeface="Arial" panose="020B0604020202020204" pitchFamily="34" charset="0"/>
              </a:rPr>
              <a:t>, New York, Harcourt Brace </a:t>
            </a:r>
            <a:r>
              <a:rPr lang="en-GB" sz="1600" dirty="0" err="1">
                <a:latin typeface="Arial" panose="020B0604020202020204" pitchFamily="34" charset="0"/>
                <a:cs typeface="Arial" panose="020B0604020202020204" pitchFamily="34" charset="0"/>
              </a:rPr>
              <a:t>Jonvanovich</a:t>
            </a:r>
            <a:endParaRPr lang="en-GB" sz="1600" dirty="0">
              <a:latin typeface="Arial" panose="020B0604020202020204" pitchFamily="34" charset="0"/>
              <a:cs typeface="Arial" panose="020B0604020202020204" pitchFamily="34" charset="0"/>
            </a:endParaRPr>
          </a:p>
          <a:p>
            <a:pPr marL="0" indent="0">
              <a:buNone/>
            </a:pPr>
            <a:r>
              <a:rPr lang="en-GB" sz="1600" b="0" i="0" dirty="0">
                <a:solidFill>
                  <a:srgbClr val="000000"/>
                </a:solidFill>
                <a:effectLst/>
                <a:latin typeface="Arial" panose="020B0604020202020204" pitchFamily="34" charset="0"/>
                <a:cs typeface="Arial" panose="020B0604020202020204" pitchFamily="34" charset="0"/>
              </a:rPr>
              <a:t>Mercer, J., &amp; Clayton, D., (2012), </a:t>
            </a:r>
            <a:r>
              <a:rPr lang="en-GB" sz="1600" b="0" i="1" dirty="0">
                <a:solidFill>
                  <a:srgbClr val="000000"/>
                </a:solidFill>
                <a:effectLst/>
                <a:latin typeface="Arial" panose="020B0604020202020204" pitchFamily="34" charset="0"/>
                <a:cs typeface="Arial" panose="020B0604020202020204" pitchFamily="34" charset="0"/>
              </a:rPr>
              <a:t>Social Psychology</a:t>
            </a:r>
            <a:r>
              <a:rPr lang="en-GB" sz="1600" b="0" i="0" dirty="0">
                <a:solidFill>
                  <a:srgbClr val="000000"/>
                </a:solidFill>
                <a:effectLst/>
                <a:latin typeface="Arial" panose="020B0604020202020204" pitchFamily="34" charset="0"/>
                <a:cs typeface="Arial" panose="020B0604020202020204" pitchFamily="34" charset="0"/>
              </a:rPr>
              <a:t>, Harlow: Pearson Education. </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Scherer, K.R., Abeles, R.P., &amp; Fischer, C.S. (1975). </a:t>
            </a:r>
            <a:r>
              <a:rPr lang="en-GB" sz="1600" i="1" dirty="0">
                <a:latin typeface="Arial" panose="020B0604020202020204" pitchFamily="34" charset="0"/>
                <a:cs typeface="Arial" panose="020B0604020202020204" pitchFamily="34" charset="0"/>
              </a:rPr>
              <a:t>Human aggression and conflict</a:t>
            </a:r>
            <a:r>
              <a:rPr lang="en-GB" sz="1600" dirty="0">
                <a:latin typeface="Arial" panose="020B0604020202020204" pitchFamily="34" charset="0"/>
                <a:cs typeface="Arial" panose="020B0604020202020204" pitchFamily="34" charset="0"/>
              </a:rPr>
              <a:t>. Englewood Cliffs: Prentice Hall.</a:t>
            </a:r>
          </a:p>
        </p:txBody>
      </p:sp>
    </p:spTree>
    <p:extLst>
      <p:ext uri="{BB962C8B-B14F-4D97-AF65-F5344CB8AC3E}">
        <p14:creationId xmlns:p14="http://schemas.microsoft.com/office/powerpoint/2010/main" val="22540718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44</TotalTime>
  <Words>1099</Words>
  <Application>Microsoft Office PowerPoint</Application>
  <PresentationFormat>Widescreen</PresentationFormat>
  <Paragraphs>98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Garamond</vt:lpstr>
      <vt:lpstr>SavonVTI</vt:lpstr>
      <vt:lpstr>Aggression theories and Prosocial Behaviours</vt:lpstr>
      <vt:lpstr>So far we have: </vt:lpstr>
      <vt:lpstr>This week we will be: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 45mins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Aggression theories and Prosocial Behaviours</dc:title>
  <dc:creator>Rebecca Kavanagh</dc:creator>
  <cp:lastModifiedBy>Rebecca Stewart</cp:lastModifiedBy>
  <cp:revision>9</cp:revision>
  <dcterms:created xsi:type="dcterms:W3CDTF">2020-11-04T19:31:46Z</dcterms:created>
  <dcterms:modified xsi:type="dcterms:W3CDTF">2023-03-16T16:54:14Z</dcterms:modified>
</cp:coreProperties>
</file>