
<file path=[Content_Types].xml><?xml version="1.0" encoding="utf-8"?>
<Types xmlns="http://schemas.openxmlformats.org/package/2006/content-types">
  <Default Extension="gif" ContentType="image/gif"/>
  <Default Extension="rels" ContentType="application/vnd.openxmlformats-package.relationships+xml"/>
  <Override PartName="/ppt/slides/slide14.xml" ContentType="application/vnd.openxmlformats-officedocument.presentationml.slide+xml"/>
  <Default Extension="xml" ContentType="application/xml"/>
  <Override PartName="/ppt/slides/slide45.xml" ContentType="application/vnd.openxmlformats-officedocument.presentationml.slide+xml"/>
  <Override PartName="/ppt/tableStyles.xml" ContentType="application/vnd.openxmlformats-officedocument.presentationml.tableStyles+xml"/>
  <Override PartName="/ppt/notesSlides/notesSlide1.xml" ContentType="application/vnd.openxmlformats-officedocument.presentationml.notesSlide+xml"/>
  <Override PartName="/ppt/slides/slide28.xml" ContentType="application/vnd.openxmlformats-officedocument.presentationml.slide+xml"/>
  <Override PartName="/ppt/slides/slide54.xml" ContentType="application/vnd.openxmlformats-officedocument.presentationml.slide+xml"/>
  <Override PartName="/ppt/slides/slide21.xml" ContentType="application/vnd.openxmlformats-officedocument.presentationml.slide+xml"/>
  <Override PartName="/ppt/slides/slide37.xml" ContentType="application/vnd.openxmlformats-officedocument.presentationml.slide+xml"/>
  <Override PartName="/ppt/slides/slide5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30.xml" ContentType="application/vnd.openxmlformats-officedocument.presentationml.slide+xml"/>
  <Override PartName="/ppt/slides/slide13.xml" ContentType="application/vnd.openxmlformats-officedocument.presentationml.slide+xml"/>
  <Override PartName="/ppt/slideMasters/slideMaster1.xml" ContentType="application/vnd.openxmlformats-officedocument.presentationml.slideMaster+xml"/>
  <Override PartName="/docProps/core.xml" ContentType="application/vnd.openxmlformats-package.core-properties+xml"/>
  <Override PartName="/ppt/slides/slide44.xml" ContentType="application/vnd.openxmlformats-officedocument.presentationml.slide+xml"/>
  <Override PartName="/ppt/slides/slide27.xml" ContentType="application/vnd.openxmlformats-officedocument.presentationml.slide+xml"/>
  <Override PartName="/ppt/slides/slide53.xml" ContentType="application/vnd.openxmlformats-officedocument.presentationml.slide+xml"/>
  <Override PartName="/ppt/slides/slide20.xml" ContentType="application/vnd.openxmlformats-officedocument.presentationml.slide+xml"/>
  <Override PartName="/ppt/slides/slide36.xml" ContentType="application/vnd.openxmlformats-officedocument.presentationml.slide+xml"/>
  <Override PartName="/ppt/slides/slide4.xml" ContentType="application/vnd.openxmlformats-officedocument.presentationml.slide+xml"/>
  <Override PartName="/ppt/slides/slide19.xml" ContentType="application/vnd.openxmlformats-officedocument.presentationml.slide+xml"/>
  <Override PartName="/ppt/slideLayouts/slideLayout4.xml" ContentType="application/vnd.openxmlformats-officedocument.presentationml.slideLayout+xml"/>
  <Default Extension="png" ContentType="image/png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slides/slide43.xml" ContentType="application/vnd.openxmlformats-officedocument.presentationml.slide+xml"/>
  <Override PartName="/ppt/slides/slide26.xml" ContentType="application/vnd.openxmlformats-officedocument.presentationml.slide+xml"/>
  <Override PartName="/ppt/slides/slide52.xml" ContentType="application/vnd.openxmlformats-officedocument.presentationml.slide+xml"/>
  <Override PartName="/ppt/slides/slide35.xml" ContentType="application/vnd.openxmlformats-officedocument.presentationml.slide+xml"/>
  <Override PartName="/ppt/slides/slide3.xml" ContentType="application/vnd.openxmlformats-officedocument.presentationml.slide+xml"/>
  <Override PartName="/ppt/slides/slide1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11.xml" ContentType="application/vnd.openxmlformats-officedocument.presentationml.slide+xml"/>
  <Override PartName="/ppt/slides/slide49.xml" ContentType="application/vnd.openxmlformats-officedocument.presentationml.slide+xml"/>
  <Override PartName="/ppt/media/audio1.bin" ContentType="audio/unknown"/>
  <Override PartName="/ppt/slides/slide42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25.xml" ContentType="application/vnd.openxmlformats-officedocument.presentationml.slide+xml"/>
  <Override PartName="/ppt/slides/slide51.xml" ContentType="application/vnd.openxmlformats-officedocument.presentationml.slide+xml"/>
  <Override PartName="/ppt/slides/slide9.xml" ContentType="application/vnd.openxmlformats-officedocument.presentationml.slide+xml"/>
  <Override PartName="/ppt/slideLayouts/slideLayout9.xml" ContentType="application/vnd.openxmlformats-officedocument.presentationml.slideLayout+xml"/>
  <Override PartName="/ppt/slides/slide34.xml" ContentType="application/vnd.openxmlformats-officedocument.presentationml.slide+xml"/>
  <Override PartName="/ppt/slides/slide2.xml" ContentType="application/vnd.openxmlformats-officedocument.presentationml.slide+xml"/>
  <Override PartName="/ppt/slideLayouts/slideLayout2.xml" ContentType="application/vnd.openxmlformats-officedocument.presentationml.slideLayout+xml"/>
  <Override PartName="/ppt/slides/slide17.xml" ContentType="application/vnd.openxmlformats-officedocument.presentationml.slide+xml"/>
  <Override PartName="/ppt/slides/slide10.xml" ContentType="application/vnd.openxmlformats-officedocument.presentationml.slide+xml"/>
  <Default Extension="wmf" ContentType="image/x-wmf"/>
  <Override PartName="/ppt/slides/slide48.xml" ContentType="application/vnd.openxmlformats-officedocument.presentationml.slide+xml"/>
  <Override PartName="/docProps/app.xml" ContentType="application/vnd.openxmlformats-officedocument.extended-properties+xml"/>
  <Override PartName="/ppt/slides/slide41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24.xml" ContentType="application/vnd.openxmlformats-officedocument.presentationml.slide+xml"/>
  <Override PartName="/ppt/slides/slide50.xml" ContentType="application/vnd.openxmlformats-officedocument.presentationml.slide+xml"/>
  <Override PartName="/ppt/slides/slide8.xml" ContentType="application/vnd.openxmlformats-officedocument.presentationml.slide+xml"/>
  <Override PartName="/ppt/slideLayouts/slideLayout8.xml" ContentType="application/vnd.openxmlformats-officedocument.presentationml.slideLayout+xml"/>
  <Override PartName="/ppt/slides/slide33.xml" ContentType="application/vnd.openxmlformats-officedocument.presentationml.slide+xml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ppt/slides/slide16.xml" ContentType="application/vnd.openxmlformats-officedocument.presentationml.slide+xml"/>
  <Default Extension="jpeg" ContentType="image/jpeg"/>
  <Override PartName="/ppt/viewProps.xml" ContentType="application/vnd.openxmlformats-officedocument.presentationml.viewProps+xml"/>
  <Override PartName="/ppt/slides/slide47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40.xml" ContentType="application/vnd.openxmlformats-officedocument.presentationml.slide+xml"/>
  <Override PartName="/ppt/theme/theme2.xml" ContentType="application/vnd.openxmlformats-officedocument.theme+xml"/>
  <Override PartName="/ppt/slides/slide56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39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5.xml" ContentType="application/vnd.openxmlformats-officedocument.presentationml.slide+xml"/>
  <Override PartName="/ppt/slides/slide46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29.xml" ContentType="application/vnd.openxmlformats-officedocument.presentationml.slide+xml"/>
  <Override PartName="/ppt/slides/slide55.xml" ContentType="application/vnd.openxmlformats-officedocument.presentationml.slide+xml"/>
  <Override PartName="/ppt/theme/theme1.xml" ContentType="application/vnd.openxmlformats-officedocument.theme+xml"/>
  <Override PartName="/ppt/slides/slide22.xml" ContentType="application/vnd.openxmlformats-officedocument.presentationml.slide+xml"/>
  <Override PartName="/ppt/slides/slide38.xml" ContentType="application/vnd.openxmlformats-officedocument.presentationml.slide+xml"/>
  <Override PartName="/ppt/presentation.xml" ContentType="application/vnd.openxmlformats-officedocument.presentationml.presentation.main+xml"/>
  <Override PartName="/ppt/slides/slide6.xml" ContentType="application/vnd.openxmlformats-officedocument.presentationml.slide+xml"/>
  <Override PartName="/ppt/slideLayouts/slideLayout1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31.xml" ContentType="application/vnd.openxmlformats-officedocument.presentationml.slide+xml"/>
  <Default Extension="bin" ContentType="application/vnd.openxmlformats-officedocument.presentationml.printerSettings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3" r:id="rId1"/>
  </p:sldMasterIdLst>
  <p:notesMasterIdLst>
    <p:notesMasterId r:id="rId58"/>
  </p:notesMasterIdLst>
  <p:sldIdLst>
    <p:sldId id="256" r:id="rId2"/>
    <p:sldId id="288" r:id="rId3"/>
    <p:sldId id="257" r:id="rId4"/>
    <p:sldId id="258" r:id="rId5"/>
    <p:sldId id="259" r:id="rId6"/>
    <p:sldId id="261" r:id="rId7"/>
    <p:sldId id="263" r:id="rId8"/>
    <p:sldId id="260" r:id="rId9"/>
    <p:sldId id="265" r:id="rId10"/>
    <p:sldId id="272" r:id="rId11"/>
    <p:sldId id="267" r:id="rId12"/>
    <p:sldId id="273" r:id="rId13"/>
    <p:sldId id="282" r:id="rId14"/>
    <p:sldId id="281" r:id="rId15"/>
    <p:sldId id="264" r:id="rId16"/>
    <p:sldId id="283" r:id="rId17"/>
    <p:sldId id="285" r:id="rId18"/>
    <p:sldId id="287" r:id="rId19"/>
    <p:sldId id="271" r:id="rId20"/>
    <p:sldId id="266" r:id="rId21"/>
    <p:sldId id="268" r:id="rId22"/>
    <p:sldId id="269" r:id="rId23"/>
    <p:sldId id="270" r:id="rId24"/>
    <p:sldId id="314" r:id="rId25"/>
    <p:sldId id="289" r:id="rId26"/>
    <p:sldId id="290" r:id="rId27"/>
    <p:sldId id="291" r:id="rId28"/>
    <p:sldId id="292" r:id="rId29"/>
    <p:sldId id="293" r:id="rId30"/>
    <p:sldId id="294" r:id="rId31"/>
    <p:sldId id="295" r:id="rId32"/>
    <p:sldId id="296" r:id="rId33"/>
    <p:sldId id="297" r:id="rId34"/>
    <p:sldId id="298" r:id="rId35"/>
    <p:sldId id="299" r:id="rId36"/>
    <p:sldId id="300" r:id="rId37"/>
    <p:sldId id="301" r:id="rId38"/>
    <p:sldId id="302" r:id="rId39"/>
    <p:sldId id="303" r:id="rId40"/>
    <p:sldId id="304" r:id="rId41"/>
    <p:sldId id="305" r:id="rId42"/>
    <p:sldId id="306" r:id="rId43"/>
    <p:sldId id="307" r:id="rId44"/>
    <p:sldId id="308" r:id="rId45"/>
    <p:sldId id="309" r:id="rId46"/>
    <p:sldId id="310" r:id="rId47"/>
    <p:sldId id="311" r:id="rId48"/>
    <p:sldId id="312" r:id="rId49"/>
    <p:sldId id="313" r:id="rId50"/>
    <p:sldId id="275" r:id="rId51"/>
    <p:sldId id="276" r:id="rId52"/>
    <p:sldId id="277" r:id="rId53"/>
    <p:sldId id="278" r:id="rId54"/>
    <p:sldId id="279" r:id="rId55"/>
    <p:sldId id="280" r:id="rId56"/>
    <p:sldId id="315" r:id="rId5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mc="http://schemas.openxmlformats.org/markup-compatibility/2006" xmlns:mv="urn:schemas-microsoft-com:mac:vml"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extLst>
    <p:ext uri="{E76CE94A-603C-4142-B9EB-6D1370010A27}">
      <p14:discardImageEditData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  <p:ext uri="{FD5EFAAD-0ECE-453E-9831-46B23BE46B34}">
      <p15:chartTrackingRefBased xmlns:mc="http://schemas.openxmlformats.org/markup-compatibility/2006" xmlns:mv="urn:schemas-microsoft-com:mac:vml" xmlns:p15="http://schemas.microsoft.com/office/powerpoint/2012/main" xmlns:p="http://schemas.openxmlformats.org/presentationml/2006/main" xmlns:r="http://schemas.openxmlformats.org/officeDocument/2006/relationships" xmlns:a="http://schemas.openxmlformats.org/drawingml/2006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95" d="100"/>
          <a:sy n="95" d="100"/>
        </p:scale>
        <p:origin x="-72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tableStyles" Target="tableStyles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notesMaster" Target="notesMasters/notesMaster1.xml"/><Relationship Id="rId59" Type="http://schemas.openxmlformats.org/officeDocument/2006/relationships/printerSettings" Target="printerSettings/printerSettings1.bin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60" Type="http://schemas.openxmlformats.org/officeDocument/2006/relationships/presProps" Target="presProps.xml"/><Relationship Id="rId61" Type="http://schemas.openxmlformats.org/officeDocument/2006/relationships/viewProps" Target="viewProps.xml"/><Relationship Id="rId62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E58B6-4DD6-144E-A6B1-1B7AC8C3288C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0699C-D775-784B-8D8B-F51D9CF27F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049695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0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Students to come up with questions.</a:t>
            </a:r>
          </a:p>
          <a:p>
            <a:endParaRPr lang="en-US" dirty="0" smtClean="0"/>
          </a:p>
          <a:p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ol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dasg</a:t>
            </a:r>
            <a:r>
              <a:rPr lang="en-US" dirty="0" smtClean="0"/>
              <a:t> – </a:t>
            </a:r>
            <a:r>
              <a:rPr lang="en-US" dirty="0" err="1" smtClean="0"/>
              <a:t>rhoi</a:t>
            </a:r>
            <a:r>
              <a:rPr lang="en-US" dirty="0" smtClean="0"/>
              <a:t> allan </a:t>
            </a:r>
            <a:r>
              <a:rPr lang="en-US" dirty="0" err="1" smtClean="0"/>
              <a:t>taflen</a:t>
            </a:r>
            <a:r>
              <a:rPr lang="en-US" dirty="0" smtClean="0"/>
              <a:t> ‘</a:t>
            </a:r>
            <a:r>
              <a:rPr lang="en-US" dirty="0" err="1" smtClean="0"/>
              <a:t>Hobiau</a:t>
            </a:r>
            <a:r>
              <a:rPr lang="en-US" dirty="0" smtClean="0"/>
              <a:t>’.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70699C-D775-784B-8D8B-F51D9CF27F07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5934366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Ll</a:t>
            </a:r>
            <a:r>
              <a:rPr lang="en-US" dirty="0" smtClean="0"/>
              <a:t> does not mutate after </a:t>
            </a:r>
            <a:r>
              <a:rPr lang="en-US" dirty="0" err="1" smtClean="0"/>
              <a:t>yn</a:t>
            </a:r>
            <a:endParaRPr lang="en-US" dirty="0" smtClean="0"/>
          </a:p>
          <a:p>
            <a:r>
              <a:rPr lang="en-US" dirty="0" err="1" smtClean="0"/>
              <a:t>Rh</a:t>
            </a:r>
            <a:r>
              <a:rPr lang="en-US" dirty="0" smtClean="0"/>
              <a:t> does not mutate after </a:t>
            </a:r>
            <a:r>
              <a:rPr lang="en-US" dirty="0" err="1" smtClean="0"/>
              <a:t>yn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70699C-D775-784B-8D8B-F51D9CF27F07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7153369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70699C-D775-784B-8D8B-F51D9CF27F07}" type="slidenum">
              <a:rPr lang="en-US" smtClean="0"/>
              <a:pPr/>
              <a:t>50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y-GB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6" y="228600"/>
            <a:ext cx="260909" cy="110799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5035"/>
            <a:ext cx="8229600" cy="585073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36F6BE8-B8D1-824F-A6EB-E351CB9598B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y-GB" smtClean="0"/>
              <a:t>Click to edit Master text styles</a:t>
            </a:r>
          </a:p>
          <a:p>
            <a:pPr lvl="1" eaLnBrk="1" latinLnBrk="0" hangingPunct="1"/>
            <a:r>
              <a:rPr kumimoji="0" lang="cy-GB" smtClean="0"/>
              <a:t>Second level</a:t>
            </a:r>
          </a:p>
          <a:p>
            <a:pPr lvl="2" eaLnBrk="1" latinLnBrk="0" hangingPunct="1"/>
            <a:r>
              <a:rPr kumimoji="0" lang="cy-GB" smtClean="0"/>
              <a:t>Third level</a:t>
            </a:r>
          </a:p>
          <a:p>
            <a:pPr lvl="3" eaLnBrk="1" latinLnBrk="0" hangingPunct="1"/>
            <a:r>
              <a:rPr kumimoji="0" lang="cy-GB" smtClean="0"/>
              <a:t>Fourth level</a:t>
            </a:r>
          </a:p>
          <a:p>
            <a:pPr lvl="4" eaLnBrk="1" latinLnBrk="0" hangingPunct="1"/>
            <a:r>
              <a:rPr kumimoji="0" lang="cy-GB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D8F13F4-1659-D74C-BC63-8C69999A2455}" type="datetimeFigureOut">
              <a:rPr lang="en-US" smtClean="0"/>
              <a:pPr/>
              <a:t>11/2/17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C381116-25C4-4647-BE9A-B8A8EDB6F45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eg"/><Relationship Id="rId3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4" Type="http://schemas.openxmlformats.org/officeDocument/2006/relationships/image" Target="../media/image8.jpeg"/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audio" Target="../media/audio1.bin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wm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wmf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wmf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wmf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wm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wm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wm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wmf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wm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wmf"/><Relationship Id="rId3" Type="http://schemas.openxmlformats.org/officeDocument/2006/relationships/image" Target="../media/image22.gif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e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6.gi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gif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gif"/><Relationship Id="rId3" Type="http://schemas.openxmlformats.org/officeDocument/2006/relationships/image" Target="../media/image18.wmf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wmf"/><Relationship Id="rId3" Type="http://schemas.openxmlformats.org/officeDocument/2006/relationships/image" Target="../media/image22.gif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gif"/><Relationship Id="rId3" Type="http://schemas.openxmlformats.org/officeDocument/2006/relationships/image" Target="../media/image17.wmf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Amser </a:t>
            </a:r>
            <a:r>
              <a:rPr lang="en-US" dirty="0" err="1" smtClean="0"/>
              <a:t>Hamdden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Content Placeholder 3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6048375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sz="2400" u="sng" dirty="0" err="1"/>
              <a:t>Geirfa</a:t>
            </a:r>
            <a:r>
              <a:rPr lang="en-GB" sz="1400" u="sng" dirty="0"/>
              <a:t>                                                                    </a:t>
            </a:r>
          </a:p>
          <a:p>
            <a:pPr>
              <a:buFontTx/>
              <a:buNone/>
            </a:pPr>
            <a:endParaRPr lang="en-GB" sz="1400" u="sng" dirty="0"/>
          </a:p>
          <a:p>
            <a:pPr>
              <a:buFontTx/>
              <a:buNone/>
            </a:pPr>
            <a:r>
              <a:rPr lang="en-GB" sz="1400" dirty="0" err="1">
                <a:latin typeface="Georgia"/>
                <a:cs typeface="Georgia"/>
              </a:rPr>
              <a:t>pêl-droed</a:t>
            </a:r>
            <a:r>
              <a:rPr lang="en-GB" sz="1400" dirty="0">
                <a:latin typeface="Georgia"/>
                <a:cs typeface="Georgia"/>
              </a:rPr>
              <a:t>- football                                                 </a:t>
            </a:r>
            <a:r>
              <a:rPr lang="en-GB" sz="1400" dirty="0" err="1">
                <a:latin typeface="Georgia"/>
                <a:cs typeface="Georgia"/>
              </a:rPr>
              <a:t>hwylio</a:t>
            </a:r>
            <a:r>
              <a:rPr lang="en-GB" sz="1400" dirty="0">
                <a:latin typeface="Georgia"/>
                <a:cs typeface="Georgia"/>
              </a:rPr>
              <a:t> – sailing</a:t>
            </a:r>
          </a:p>
          <a:p>
            <a:pPr>
              <a:buFontTx/>
              <a:buNone/>
            </a:pPr>
            <a:r>
              <a:rPr lang="en-GB" sz="1400" dirty="0" err="1">
                <a:latin typeface="Georgia"/>
                <a:cs typeface="Georgia"/>
              </a:rPr>
              <a:t>pêl-rwyd</a:t>
            </a:r>
            <a:r>
              <a:rPr lang="en-GB" sz="1400" dirty="0">
                <a:latin typeface="Georgia"/>
                <a:cs typeface="Georgia"/>
              </a:rPr>
              <a:t> – netball                                                   </a:t>
            </a:r>
            <a:r>
              <a:rPr lang="en-GB" sz="1400" dirty="0" err="1">
                <a:latin typeface="Georgia"/>
                <a:cs typeface="Georgia"/>
              </a:rPr>
              <a:t>marchogaeth</a:t>
            </a:r>
            <a:r>
              <a:rPr lang="en-GB" sz="1400" dirty="0">
                <a:latin typeface="Georgia"/>
                <a:cs typeface="Georgia"/>
              </a:rPr>
              <a:t> – horse riding</a:t>
            </a:r>
          </a:p>
          <a:p>
            <a:pPr>
              <a:buFontTx/>
              <a:buNone/>
            </a:pPr>
            <a:r>
              <a:rPr lang="en-GB" sz="1400" dirty="0" err="1">
                <a:latin typeface="Georgia"/>
                <a:cs typeface="Georgia"/>
              </a:rPr>
              <a:t>pêl-fasged</a:t>
            </a:r>
            <a:r>
              <a:rPr lang="en-GB" sz="1400" dirty="0">
                <a:latin typeface="Georgia"/>
                <a:cs typeface="Georgia"/>
              </a:rPr>
              <a:t> – basketball                                           </a:t>
            </a:r>
            <a:r>
              <a:rPr lang="en-GB" sz="1400" dirty="0" err="1">
                <a:latin typeface="Georgia"/>
                <a:cs typeface="Georgia"/>
              </a:rPr>
              <a:t>merlota</a:t>
            </a:r>
            <a:r>
              <a:rPr lang="en-GB" sz="1400" dirty="0">
                <a:latin typeface="Georgia"/>
                <a:cs typeface="Georgia"/>
              </a:rPr>
              <a:t> – pony trekking</a:t>
            </a:r>
          </a:p>
          <a:p>
            <a:pPr>
              <a:buFontTx/>
              <a:buNone/>
            </a:pPr>
            <a:r>
              <a:rPr lang="en-GB" sz="1400" dirty="0" err="1">
                <a:latin typeface="Georgia"/>
                <a:cs typeface="Georgia"/>
              </a:rPr>
              <a:t>snwcer</a:t>
            </a:r>
            <a:r>
              <a:rPr lang="en-GB" sz="1400" dirty="0">
                <a:latin typeface="Georgia"/>
                <a:cs typeface="Georgia"/>
              </a:rPr>
              <a:t> – snooker                                                     </a:t>
            </a:r>
            <a:r>
              <a:rPr lang="en-GB" sz="1400" dirty="0" err="1">
                <a:latin typeface="Georgia"/>
                <a:cs typeface="Georgia"/>
              </a:rPr>
              <a:t>arlunio</a:t>
            </a:r>
            <a:r>
              <a:rPr lang="en-GB" sz="1400" dirty="0">
                <a:latin typeface="Georgia"/>
                <a:cs typeface="Georgia"/>
              </a:rPr>
              <a:t> - drawing</a:t>
            </a:r>
          </a:p>
          <a:p>
            <a:pPr>
              <a:buFontTx/>
              <a:buNone/>
            </a:pPr>
            <a:r>
              <a:rPr lang="en-GB" sz="1400" dirty="0" err="1">
                <a:latin typeface="Georgia"/>
                <a:cs typeface="Georgia"/>
              </a:rPr>
              <a:t>tenis</a:t>
            </a:r>
            <a:r>
              <a:rPr lang="en-GB" sz="1400" dirty="0">
                <a:latin typeface="Georgia"/>
                <a:cs typeface="Georgia"/>
              </a:rPr>
              <a:t> </a:t>
            </a:r>
            <a:r>
              <a:rPr lang="en-GB" sz="1400" dirty="0" err="1">
                <a:latin typeface="Georgia"/>
                <a:cs typeface="Georgia"/>
              </a:rPr>
              <a:t>bwrdd</a:t>
            </a:r>
            <a:r>
              <a:rPr lang="en-GB" sz="1400" dirty="0">
                <a:latin typeface="Georgia"/>
                <a:cs typeface="Georgia"/>
              </a:rPr>
              <a:t>- table tennis                                      </a:t>
            </a:r>
            <a:r>
              <a:rPr lang="en-GB" sz="1400" dirty="0" smtClean="0">
                <a:latin typeface="Georgia"/>
                <a:cs typeface="Georgia"/>
              </a:rPr>
              <a:t> canu’r </a:t>
            </a:r>
            <a:r>
              <a:rPr lang="en-GB" sz="1400" dirty="0">
                <a:latin typeface="Georgia"/>
                <a:cs typeface="Georgia"/>
              </a:rPr>
              <a:t>piano – playing the piano</a:t>
            </a:r>
          </a:p>
          <a:p>
            <a:pPr>
              <a:buFontTx/>
              <a:buNone/>
            </a:pPr>
            <a:r>
              <a:rPr lang="en-GB" sz="1400" dirty="0" err="1">
                <a:latin typeface="Georgia"/>
                <a:cs typeface="Georgia"/>
              </a:rPr>
              <a:t>sgio</a:t>
            </a:r>
            <a:r>
              <a:rPr lang="en-GB" sz="1400" dirty="0">
                <a:latin typeface="Georgia"/>
                <a:cs typeface="Georgia"/>
              </a:rPr>
              <a:t> – skiing                                                             canu’r </a:t>
            </a:r>
            <a:r>
              <a:rPr lang="en-GB" sz="1400" dirty="0" err="1">
                <a:latin typeface="Georgia"/>
                <a:cs typeface="Georgia"/>
              </a:rPr>
              <a:t>trwmped</a:t>
            </a:r>
            <a:r>
              <a:rPr lang="en-GB" sz="1400" dirty="0">
                <a:latin typeface="Georgia"/>
                <a:cs typeface="Georgia"/>
              </a:rPr>
              <a:t> – playing the trumpet</a:t>
            </a:r>
          </a:p>
          <a:p>
            <a:pPr>
              <a:buFontTx/>
              <a:buNone/>
            </a:pPr>
            <a:r>
              <a:rPr lang="en-GB" sz="1400" dirty="0" err="1">
                <a:latin typeface="Georgia"/>
                <a:cs typeface="Georgia"/>
              </a:rPr>
              <a:t>sgio</a:t>
            </a:r>
            <a:r>
              <a:rPr lang="en-GB" sz="1400" dirty="0">
                <a:latin typeface="Georgia"/>
                <a:cs typeface="Georgia"/>
              </a:rPr>
              <a:t> </a:t>
            </a:r>
            <a:r>
              <a:rPr lang="en-GB" sz="1400" dirty="0" err="1">
                <a:latin typeface="Georgia"/>
                <a:cs typeface="Georgia"/>
              </a:rPr>
              <a:t>d</a:t>
            </a:r>
            <a:r>
              <a:rPr lang="en-GB" sz="1400" dirty="0" err="1">
                <a:latin typeface="Georgia"/>
                <a:ea typeface="Arial" pitchFamily="-111" charset="0"/>
                <a:cs typeface="Georgia"/>
              </a:rPr>
              <a:t>ŵr</a:t>
            </a:r>
            <a:r>
              <a:rPr lang="en-GB" sz="1400" dirty="0">
                <a:latin typeface="Georgia"/>
                <a:ea typeface="Arial" pitchFamily="-111" charset="0"/>
                <a:cs typeface="Georgia"/>
              </a:rPr>
              <a:t> – water skiing                                         </a:t>
            </a:r>
            <a:r>
              <a:rPr lang="en-GB" sz="1400" dirty="0" smtClean="0">
                <a:latin typeface="Georgia"/>
                <a:ea typeface="Arial" pitchFamily="-111" charset="0"/>
                <a:cs typeface="Georgia"/>
              </a:rPr>
              <a:t> </a:t>
            </a:r>
            <a:r>
              <a:rPr lang="en-GB" sz="1400" dirty="0" err="1" smtClean="0">
                <a:latin typeface="Georgia"/>
                <a:ea typeface="Arial" pitchFamily="-111" charset="0"/>
                <a:cs typeface="Georgia"/>
              </a:rPr>
              <a:t>cerdded</a:t>
            </a:r>
            <a:r>
              <a:rPr lang="en-GB" sz="1400" dirty="0" smtClean="0">
                <a:latin typeface="Georgia"/>
                <a:ea typeface="Arial" pitchFamily="-111" charset="0"/>
                <a:cs typeface="Georgia"/>
              </a:rPr>
              <a:t> </a:t>
            </a:r>
            <a:r>
              <a:rPr lang="en-GB" sz="1400" dirty="0">
                <a:latin typeface="Georgia"/>
                <a:ea typeface="Arial" pitchFamily="-111" charset="0"/>
                <a:cs typeface="Georgia"/>
              </a:rPr>
              <a:t>-  walking</a:t>
            </a:r>
          </a:p>
          <a:p>
            <a:pPr>
              <a:buFontTx/>
              <a:buNone/>
            </a:pPr>
            <a:r>
              <a:rPr lang="en-GB" sz="1400" dirty="0" err="1">
                <a:latin typeface="Georgia"/>
                <a:ea typeface="Arial" pitchFamily="-111" charset="0"/>
                <a:cs typeface="Georgia"/>
              </a:rPr>
              <a:t>rownderi</a:t>
            </a:r>
            <a:r>
              <a:rPr lang="en-GB" sz="1400" dirty="0">
                <a:latin typeface="Georgia"/>
                <a:ea typeface="Arial" pitchFamily="-111" charset="0"/>
                <a:cs typeface="Georgia"/>
              </a:rPr>
              <a:t> – </a:t>
            </a:r>
            <a:r>
              <a:rPr lang="en-GB" sz="1400" dirty="0" err="1">
                <a:latin typeface="Georgia"/>
                <a:ea typeface="Arial" pitchFamily="-111" charset="0"/>
                <a:cs typeface="Georgia"/>
              </a:rPr>
              <a:t>rounders</a:t>
            </a:r>
            <a:r>
              <a:rPr lang="en-GB" sz="1400" dirty="0">
                <a:latin typeface="Georgia"/>
                <a:ea typeface="Arial" pitchFamily="-111" charset="0"/>
                <a:cs typeface="Georgia"/>
              </a:rPr>
              <a:t>                                              </a:t>
            </a:r>
            <a:r>
              <a:rPr lang="en-GB" sz="1400" dirty="0" smtClean="0">
                <a:latin typeface="Georgia"/>
                <a:ea typeface="Arial" pitchFamily="-111" charset="0"/>
                <a:cs typeface="Georgia"/>
              </a:rPr>
              <a:t> </a:t>
            </a:r>
            <a:r>
              <a:rPr lang="en-GB" sz="1400" dirty="0" err="1" smtClean="0">
                <a:ea typeface="Arial" pitchFamily="-111" charset="0"/>
                <a:cs typeface="Arial" pitchFamily="-111" charset="0"/>
              </a:rPr>
              <a:t>dawnsio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>
                <a:ea typeface="Arial" pitchFamily="-111" charset="0"/>
                <a:cs typeface="Arial" pitchFamily="-111" charset="0"/>
              </a:rPr>
              <a:t>stryd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street dancing</a:t>
            </a: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bowlio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deg – tenpin bowling                                 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 smtClean="0">
                <a:ea typeface="Arial" pitchFamily="-111" charset="0"/>
                <a:cs typeface="Arial" pitchFamily="-111" charset="0"/>
              </a:rPr>
              <a:t>actio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- acting</a:t>
            </a: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gymnasteg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gymnastics                                        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 smtClean="0">
                <a:ea typeface="Arial" pitchFamily="-111" charset="0"/>
                <a:cs typeface="Arial" pitchFamily="-111" charset="0"/>
              </a:rPr>
              <a:t>darllen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- reading</a:t>
            </a:r>
          </a:p>
          <a:p>
            <a:pPr>
              <a:buFontTx/>
              <a:buNone/>
            </a:pPr>
            <a:r>
              <a:rPr lang="en-GB" sz="1400" dirty="0">
                <a:ea typeface="Arial" pitchFamily="-111" charset="0"/>
                <a:cs typeface="Arial" pitchFamily="-111" charset="0"/>
              </a:rPr>
              <a:t>raced – </a:t>
            </a:r>
            <a:r>
              <a:rPr lang="en-GB" sz="1400" dirty="0" err="1">
                <a:ea typeface="Arial" pitchFamily="-111" charset="0"/>
                <a:cs typeface="Arial" pitchFamily="-111" charset="0"/>
              </a:rPr>
              <a:t>raquet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                                                         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 smtClean="0">
                <a:ea typeface="Arial" pitchFamily="-111" charset="0"/>
                <a:cs typeface="Arial" pitchFamily="-111" charset="0"/>
              </a:rPr>
              <a:t>peintio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- painting</a:t>
            </a: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peli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balls                                                                 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 smtClean="0">
                <a:ea typeface="Arial" pitchFamily="-111" charset="0"/>
                <a:cs typeface="Arial" pitchFamily="-111" charset="0"/>
              </a:rPr>
              <a:t>canu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– singing</a:t>
            </a: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rygbi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rugby                                                                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 smtClean="0">
                <a:ea typeface="Arial" pitchFamily="-111" charset="0"/>
                <a:cs typeface="Arial" pitchFamily="-111" charset="0"/>
              </a:rPr>
              <a:t>reidio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>
                <a:ea typeface="Arial" pitchFamily="-111" charset="0"/>
                <a:cs typeface="Arial" pitchFamily="-111" charset="0"/>
              </a:rPr>
              <a:t>beic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bike riding</a:t>
            </a: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nofio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swimming                                                       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 smtClean="0">
                <a:ea typeface="Arial" pitchFamily="-111" charset="0"/>
                <a:cs typeface="Arial" pitchFamily="-111" charset="0"/>
              </a:rPr>
              <a:t>siopa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- shopping</a:t>
            </a: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hoci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hockey                                                            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chwarae </a:t>
            </a:r>
            <a:r>
              <a:rPr lang="en-GB" sz="1400" dirty="0" err="1">
                <a:ea typeface="Arial" pitchFamily="-111" charset="0"/>
                <a:cs typeface="Arial" pitchFamily="-111" charset="0"/>
              </a:rPr>
              <a:t>ar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>
                <a:ea typeface="Arial" pitchFamily="-111" charset="0"/>
                <a:cs typeface="Arial" pitchFamily="-111" charset="0"/>
              </a:rPr>
              <a:t>y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>
                <a:ea typeface="Arial" pitchFamily="-111" charset="0"/>
                <a:cs typeface="Arial" pitchFamily="-111" charset="0"/>
              </a:rPr>
              <a:t>cyfrifiadur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playing on the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							computer</a:t>
            </a:r>
            <a:endParaRPr lang="en-GB" sz="1400" dirty="0">
              <a:ea typeface="Arial" pitchFamily="-111" charset="0"/>
              <a:cs typeface="Arial" pitchFamily="-111" charset="0"/>
            </a:endParaRP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tenis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tennis                                                             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 err="1" smtClean="0">
                <a:ea typeface="Arial" pitchFamily="-111" charset="0"/>
                <a:cs typeface="Arial" pitchFamily="-111" charset="0"/>
              </a:rPr>
              <a:t>golff</a:t>
            </a:r>
            <a:r>
              <a:rPr lang="en-GB" sz="1400" dirty="0" smtClean="0">
                <a:ea typeface="Arial" pitchFamily="-111" charset="0"/>
                <a:cs typeface="Arial" pitchFamily="-111" charset="0"/>
              </a:rPr>
              <a:t> 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- golf</a:t>
            </a: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rhedeg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running</a:t>
            </a: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criced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cricket</a:t>
            </a:r>
          </a:p>
          <a:p>
            <a:pPr>
              <a:buFontTx/>
              <a:buNone/>
            </a:pPr>
            <a:r>
              <a:rPr lang="en-GB" sz="1400" dirty="0" err="1">
                <a:ea typeface="Arial" pitchFamily="-111" charset="0"/>
                <a:cs typeface="Arial" pitchFamily="-111" charset="0"/>
              </a:rPr>
              <a:t>jiwdo</a:t>
            </a:r>
            <a:r>
              <a:rPr lang="en-GB" sz="1400" dirty="0">
                <a:ea typeface="Arial" pitchFamily="-111" charset="0"/>
                <a:cs typeface="Arial" pitchFamily="-111" charset="0"/>
              </a:rPr>
              <a:t> – judo</a:t>
            </a:r>
          </a:p>
          <a:p>
            <a:pPr>
              <a:buFontTx/>
              <a:buNone/>
            </a:pPr>
            <a:r>
              <a:rPr lang="en-GB" sz="1400" dirty="0" err="1">
                <a:latin typeface="Georgia"/>
                <a:ea typeface="Arial" pitchFamily="-111" charset="0"/>
                <a:cs typeface="Georgia"/>
              </a:rPr>
              <a:t>sglefrio</a:t>
            </a:r>
            <a:r>
              <a:rPr lang="en-GB" sz="1400" dirty="0">
                <a:latin typeface="Georgia"/>
                <a:ea typeface="Arial" pitchFamily="-111" charset="0"/>
                <a:cs typeface="Georgia"/>
              </a:rPr>
              <a:t>  - skating</a:t>
            </a:r>
          </a:p>
          <a:p>
            <a:pPr>
              <a:buFontTx/>
              <a:buNone/>
            </a:pPr>
            <a:r>
              <a:rPr lang="en-GB" sz="1400" dirty="0" err="1">
                <a:latin typeface="Georgia"/>
                <a:cs typeface="Georgia"/>
              </a:rPr>
              <a:t>pêl</a:t>
            </a:r>
            <a:r>
              <a:rPr lang="en-GB" sz="1400" dirty="0">
                <a:latin typeface="Georgia"/>
                <a:cs typeface="Georgia"/>
              </a:rPr>
              <a:t> – ball</a:t>
            </a:r>
          </a:p>
          <a:p>
            <a:pPr>
              <a:buFontTx/>
              <a:buNone/>
            </a:pPr>
            <a:r>
              <a:rPr lang="en-GB" sz="1400" dirty="0">
                <a:latin typeface="Georgia"/>
                <a:cs typeface="Georgia"/>
              </a:rPr>
              <a:t>bat - bat</a:t>
            </a:r>
          </a:p>
          <a:p>
            <a:pPr>
              <a:buFontTx/>
              <a:buNone/>
            </a:pPr>
            <a:endParaRPr lang="en-GB" sz="1400" dirty="0">
              <a:ea typeface="Arial" pitchFamily="-111" charset="0"/>
              <a:cs typeface="Arial" pitchFamily="-111" charset="0"/>
            </a:endParaRPr>
          </a:p>
          <a:p>
            <a:pPr>
              <a:buFontTx/>
              <a:buNone/>
            </a:pPr>
            <a:endParaRPr lang="en-GB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Ysgrifennwch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ddyddiadur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wythnos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yn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sôn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am eich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gweithgareddau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hamdden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.</a:t>
            </a:r>
            <a:endParaRPr lang="en-US" dirty="0" smtClean="0">
              <a:latin typeface="Georgia"/>
              <a:cs typeface="Georgia"/>
            </a:endParaRP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Arweiniad</a:t>
            </a:r>
            <a:r>
              <a:rPr lang="en-US" dirty="0" smtClean="0"/>
              <a:t> / Guidance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	This is a written piece of work to be completed individually.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1784"/>
            <a:ext cx="8229600" cy="989729"/>
          </a:xfrm>
        </p:spPr>
        <p:txBody>
          <a:bodyPr/>
          <a:lstStyle/>
          <a:p>
            <a:r>
              <a:rPr lang="en-US" dirty="0" err="1" smtClean="0"/>
              <a:t>Meini</a:t>
            </a:r>
            <a:r>
              <a:rPr lang="en-US" dirty="0" smtClean="0"/>
              <a:t> </a:t>
            </a:r>
            <a:r>
              <a:rPr lang="en-US" dirty="0" err="1" smtClean="0"/>
              <a:t>Prawf</a:t>
            </a:r>
            <a:r>
              <a:rPr lang="en-US" dirty="0" smtClean="0"/>
              <a:t> </a:t>
            </a:r>
            <a:r>
              <a:rPr lang="en-US" dirty="0" err="1" smtClean="0"/>
              <a:t>Llwyddiant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1513"/>
            <a:ext cx="8229600" cy="479302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2400" dirty="0" smtClean="0"/>
              <a:t>You must:</a:t>
            </a:r>
          </a:p>
          <a:p>
            <a:r>
              <a:rPr lang="en-US" sz="2400" dirty="0" smtClean="0"/>
              <a:t>Include 7 days</a:t>
            </a:r>
          </a:p>
          <a:p>
            <a:r>
              <a:rPr lang="en-US" sz="2400" dirty="0" smtClean="0"/>
              <a:t>Include the present tense</a:t>
            </a:r>
          </a:p>
          <a:p>
            <a:r>
              <a:rPr lang="en-US" sz="2400" dirty="0" smtClean="0"/>
              <a:t>Include the past tense</a:t>
            </a:r>
          </a:p>
          <a:p>
            <a:endParaRPr lang="en-US" sz="2400" dirty="0" smtClean="0"/>
          </a:p>
          <a:p>
            <a:pPr>
              <a:buNone/>
            </a:pPr>
            <a:r>
              <a:rPr lang="en-US" sz="2400" dirty="0" smtClean="0"/>
              <a:t>You should:</a:t>
            </a:r>
          </a:p>
          <a:p>
            <a:r>
              <a:rPr lang="en-US" sz="2400" dirty="0" smtClean="0"/>
              <a:t>Include descriptive vocabulary</a:t>
            </a:r>
          </a:p>
          <a:p>
            <a:r>
              <a:rPr lang="en-US" sz="2400" dirty="0" smtClean="0"/>
              <a:t>Include opinions</a:t>
            </a:r>
          </a:p>
          <a:p>
            <a:endParaRPr lang="en-US" sz="2400" dirty="0" smtClean="0"/>
          </a:p>
          <a:p>
            <a:pPr>
              <a:buNone/>
            </a:pPr>
            <a:r>
              <a:rPr lang="en-US" sz="2400" dirty="0" smtClean="0"/>
              <a:t>You could:</a:t>
            </a:r>
          </a:p>
          <a:p>
            <a:r>
              <a:rPr lang="en-US" sz="2400" dirty="0" smtClean="0"/>
              <a:t>Include the future tense</a:t>
            </a:r>
          </a:p>
          <a:p>
            <a:r>
              <a:rPr lang="en-US" sz="2400" dirty="0" smtClean="0"/>
              <a:t>Extend your opinions</a:t>
            </a:r>
          </a:p>
          <a:p>
            <a:r>
              <a:rPr lang="en-US" sz="2400" dirty="0" smtClean="0"/>
              <a:t>Use the negative</a:t>
            </a:r>
          </a:p>
          <a:p>
            <a:pPr>
              <a:buNone/>
            </a:pP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Geirfa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err="1" smtClean="0"/>
              <a:t>Ysgrifennwch</a:t>
            </a:r>
            <a:r>
              <a:rPr lang="en-US" dirty="0" smtClean="0"/>
              <a:t> </a:t>
            </a:r>
            <a:r>
              <a:rPr lang="en-US" dirty="0" err="1" smtClean="0"/>
              <a:t>rhestr</a:t>
            </a:r>
            <a:r>
              <a:rPr lang="en-US" dirty="0" smtClean="0"/>
              <a:t> </a:t>
            </a:r>
            <a:r>
              <a:rPr lang="en-US" dirty="0" err="1" smtClean="0"/>
              <a:t>geirfa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Chwaraeon</a:t>
            </a:r>
            <a:endParaRPr lang="en-US" dirty="0" smtClean="0"/>
          </a:p>
          <a:p>
            <a:r>
              <a:rPr lang="en-US" dirty="0" err="1" smtClean="0"/>
              <a:t>Hobiau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sz="2000" dirty="0" smtClean="0"/>
              <a:t>(present tense)</a:t>
            </a:r>
            <a:endParaRPr lang="en-US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What?</a:t>
            </a:r>
          </a:p>
          <a:p>
            <a:endParaRPr lang="en-US" dirty="0" smtClean="0"/>
          </a:p>
          <a:p>
            <a:r>
              <a:rPr lang="en-US" dirty="0" smtClean="0"/>
              <a:t>Where?</a:t>
            </a:r>
          </a:p>
          <a:p>
            <a:endParaRPr lang="en-US" dirty="0" smtClean="0"/>
          </a:p>
          <a:p>
            <a:r>
              <a:rPr lang="en-US" dirty="0" smtClean="0"/>
              <a:t>When?</a:t>
            </a:r>
          </a:p>
          <a:p>
            <a:endParaRPr lang="en-US" dirty="0" smtClean="0"/>
          </a:p>
          <a:p>
            <a:r>
              <a:rPr lang="en-US" dirty="0" smtClean="0"/>
              <a:t>With whom?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Gweithgaredd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Gofynnwch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5 person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maen</a:t>
            </a:r>
            <a:r>
              <a:rPr lang="en-US" dirty="0" smtClean="0"/>
              <a:t> </a:t>
            </a:r>
            <a:r>
              <a:rPr lang="en-US" dirty="0" err="1" smtClean="0"/>
              <a:t>nhw’n</a:t>
            </a:r>
            <a:r>
              <a:rPr lang="en-US" dirty="0" smtClean="0"/>
              <a:t> hoffi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penwythnos</a:t>
            </a:r>
            <a:r>
              <a:rPr lang="en-US" dirty="0" smtClean="0"/>
              <a:t> (Beth? </a:t>
            </a:r>
            <a:r>
              <a:rPr lang="en-US" dirty="0" err="1" smtClean="0"/>
              <a:t>Ble</a:t>
            </a:r>
            <a:r>
              <a:rPr lang="en-US" dirty="0" smtClean="0"/>
              <a:t>?, Pryd? Gyda </a:t>
            </a:r>
            <a:r>
              <a:rPr lang="en-US" dirty="0" err="1" smtClean="0"/>
              <a:t>phwy</a:t>
            </a:r>
            <a:r>
              <a:rPr lang="en-US" dirty="0" smtClean="0"/>
              <a:t>?)</a:t>
            </a:r>
          </a:p>
          <a:p>
            <a:endParaRPr lang="en-US" dirty="0" smtClean="0"/>
          </a:p>
          <a:p>
            <a:r>
              <a:rPr lang="en-US" dirty="0" err="1" smtClean="0"/>
              <a:t>Dywedwch</a:t>
            </a:r>
            <a:r>
              <a:rPr lang="en-US" dirty="0" smtClean="0"/>
              <a:t> wrth eich partner </a:t>
            </a:r>
            <a:r>
              <a:rPr lang="en-US" dirty="0" err="1" smtClean="0"/>
              <a:t>beth</a:t>
            </a:r>
            <a:r>
              <a:rPr lang="en-US" dirty="0" smtClean="0"/>
              <a:t> yw </a:t>
            </a:r>
            <a:r>
              <a:rPr lang="en-US" dirty="0" err="1" smtClean="0"/>
              <a:t>diddordebau’r</a:t>
            </a:r>
            <a:r>
              <a:rPr lang="en-US" dirty="0" smtClean="0"/>
              <a:t> 5 person </a:t>
            </a:r>
            <a:r>
              <a:rPr lang="en-US" dirty="0" err="1" smtClean="0"/>
              <a:t>rydych</a:t>
            </a:r>
            <a:r>
              <a:rPr lang="en-US" dirty="0" smtClean="0"/>
              <a:t> wedi </a:t>
            </a:r>
            <a:r>
              <a:rPr lang="en-US" dirty="0" err="1" smtClean="0"/>
              <a:t>holi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Darlith</a:t>
            </a:r>
            <a:r>
              <a:rPr lang="en-US" dirty="0" smtClean="0"/>
              <a:t>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Ysgrifennwch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ddyddiadur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wythnos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yn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sôn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am eich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gweithgareddau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 </a:t>
            </a:r>
            <a:r>
              <a:rPr lang="en-US" dirty="0" err="1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hamdden</a:t>
            </a:r>
            <a:r>
              <a:rPr lang="en-US" dirty="0" smtClean="0">
                <a:solidFill>
                  <a:srgbClr val="000000"/>
                </a:solidFill>
                <a:latin typeface="Georgia"/>
                <a:ea typeface="Helvetica"/>
                <a:cs typeface="Georgia"/>
              </a:rPr>
              <a:t>.</a:t>
            </a:r>
            <a:endParaRPr lang="en-US" dirty="0" smtClean="0">
              <a:latin typeface="Georgia"/>
              <a:cs typeface="Georgia"/>
            </a:endParaRP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Arweiniad</a:t>
            </a:r>
            <a:r>
              <a:rPr lang="en-US" dirty="0" smtClean="0"/>
              <a:t> / Guidance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	This is a written piece of work to be completed individually.</a:t>
            </a: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465638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Darlith 2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Creating sentences </a:t>
            </a:r>
          </a:p>
          <a:p>
            <a:r>
              <a:rPr lang="en-US" dirty="0" err="1" smtClean="0"/>
              <a:t>Llenwch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bylchau</a:t>
            </a:r>
            <a:endParaRPr lang="en-US" dirty="0" smtClean="0"/>
          </a:p>
          <a:p>
            <a:r>
              <a:rPr lang="en-US" dirty="0" err="1" smtClean="0"/>
              <a:t>Atodiad</a:t>
            </a:r>
            <a:r>
              <a:rPr lang="en-US" dirty="0" smtClean="0"/>
              <a:t> 11</a:t>
            </a:r>
          </a:p>
          <a:p>
            <a:r>
              <a:rPr lang="en-US" dirty="0" err="1" smtClean="0"/>
              <a:t>Atodiad</a:t>
            </a:r>
            <a:r>
              <a:rPr lang="en-US" dirty="0" smtClean="0"/>
              <a:t> 9 – creating questions</a:t>
            </a:r>
          </a:p>
          <a:p>
            <a:r>
              <a:rPr lang="en-US" dirty="0" err="1" smtClean="0"/>
              <a:t>Taflen</a:t>
            </a:r>
            <a:r>
              <a:rPr lang="en-US" dirty="0" smtClean="0"/>
              <a:t> – ‘Amser </a:t>
            </a:r>
            <a:r>
              <a:rPr lang="en-US" dirty="0" err="1" smtClean="0"/>
              <a:t>Hamdden</a:t>
            </a:r>
            <a:r>
              <a:rPr lang="en-US" dirty="0" smtClean="0"/>
              <a:t>’</a:t>
            </a:r>
          </a:p>
          <a:p>
            <a:r>
              <a:rPr lang="en-US" dirty="0" err="1" smtClean="0"/>
              <a:t>Taflen</a:t>
            </a:r>
            <a:r>
              <a:rPr lang="en-US" dirty="0" smtClean="0"/>
              <a:t> – ‘</a:t>
            </a:r>
            <a:r>
              <a:rPr lang="en-US" dirty="0" err="1" smtClean="0"/>
              <a:t>Llafar</a:t>
            </a:r>
            <a:r>
              <a:rPr lang="en-US" dirty="0" smtClean="0"/>
              <a:t> </a:t>
            </a:r>
            <a:r>
              <a:rPr lang="en-US" dirty="0" err="1" smtClean="0"/>
              <a:t>Grwp</a:t>
            </a:r>
            <a:r>
              <a:rPr lang="en-US" dirty="0" smtClean="0"/>
              <a:t>’</a:t>
            </a:r>
          </a:p>
          <a:p>
            <a:r>
              <a:rPr lang="en-US" dirty="0" err="1" smtClean="0"/>
              <a:t>Taflen</a:t>
            </a:r>
            <a:r>
              <a:rPr lang="en-US" dirty="0" smtClean="0"/>
              <a:t> - ‘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penwythnos</a:t>
            </a:r>
            <a:r>
              <a:rPr lang="en-US" dirty="0" smtClean="0"/>
              <a:t>’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Darlith</a:t>
            </a:r>
            <a:r>
              <a:rPr lang="en-GB" dirty="0" smtClean="0"/>
              <a:t>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008936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Siaradwch</a:t>
            </a:r>
            <a:r>
              <a:rPr lang="en-US" dirty="0" smtClean="0"/>
              <a:t> gyda </a:t>
            </a:r>
            <a:r>
              <a:rPr lang="en-US" dirty="0" err="1" smtClean="0"/>
              <a:t>phartner</a:t>
            </a:r>
            <a:r>
              <a:rPr lang="en-US" dirty="0" smtClean="0"/>
              <a:t> am…</a:t>
            </a:r>
            <a:br>
              <a:rPr lang="en-US" dirty="0" smtClean="0"/>
            </a:br>
            <a:r>
              <a:rPr lang="en-US" dirty="0" smtClean="0"/>
              <a:t>			</a:t>
            </a:r>
            <a:r>
              <a:rPr lang="en-US" sz="1400" dirty="0" err="1" smtClean="0"/>
              <a:t>http://www.online-stopwatch.com/countdown-clock/full-screen</a:t>
            </a:r>
            <a:r>
              <a:rPr lang="en-US" sz="1400" dirty="0" smtClean="0"/>
              <a:t>/</a:t>
            </a:r>
            <a:endParaRPr lang="en-US" sz="1400" dirty="0"/>
          </a:p>
        </p:txBody>
      </p:sp>
      <p:pic>
        <p:nvPicPr>
          <p:cNvPr id="10" name="Content Placeholder 9" descr="family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-8896" r="-8896"/>
          <a:stretch>
            <a:fillRect/>
          </a:stretch>
        </p:blipFill>
        <p:spPr/>
      </p:pic>
      <p:pic>
        <p:nvPicPr>
          <p:cNvPr id="11" name="Content Placeholder 10" descr="pets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18978" b="-18978"/>
          <a:stretch>
            <a:fillRect/>
          </a:stretch>
        </p:blipFill>
        <p:spPr/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Tasgau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Taflen</a:t>
            </a:r>
            <a:r>
              <a:rPr lang="en-US" dirty="0" smtClean="0"/>
              <a:t> – ‘</a:t>
            </a:r>
            <a:r>
              <a:rPr lang="en-US" dirty="0" err="1" smtClean="0"/>
              <a:t>Llafar</a:t>
            </a:r>
            <a:r>
              <a:rPr lang="en-US" dirty="0" smtClean="0"/>
              <a:t> </a:t>
            </a:r>
            <a:r>
              <a:rPr lang="en-US" dirty="0" err="1" smtClean="0"/>
              <a:t>Grwp</a:t>
            </a:r>
            <a:r>
              <a:rPr lang="en-US" dirty="0" smtClean="0"/>
              <a:t>’</a:t>
            </a:r>
          </a:p>
          <a:p>
            <a:r>
              <a:rPr lang="en-US" dirty="0" err="1" smtClean="0"/>
              <a:t>Taflen</a:t>
            </a:r>
            <a:r>
              <a:rPr lang="en-US" dirty="0" smtClean="0"/>
              <a:t> - ‘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penwythnos</a:t>
            </a:r>
            <a:r>
              <a:rPr lang="en-US" dirty="0" smtClean="0"/>
              <a:t>’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Darlith</a:t>
            </a:r>
            <a:r>
              <a:rPr lang="en-US" dirty="0" smtClean="0"/>
              <a:t>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Siaradwch</a:t>
            </a:r>
            <a:r>
              <a:rPr lang="en-US" dirty="0" smtClean="0"/>
              <a:t> gyda </a:t>
            </a:r>
            <a:r>
              <a:rPr lang="en-US" dirty="0" err="1" smtClean="0"/>
              <a:t>phartner</a:t>
            </a:r>
            <a:r>
              <a:rPr lang="en-US" dirty="0" smtClean="0"/>
              <a:t> am…</a:t>
            </a:r>
            <a:br>
              <a:rPr lang="en-US" dirty="0" smtClean="0"/>
            </a:br>
            <a:r>
              <a:rPr lang="en-US" dirty="0" smtClean="0"/>
              <a:t>				</a:t>
            </a:r>
            <a:r>
              <a:rPr lang="en-US" sz="1400" dirty="0" smtClean="0"/>
              <a:t/>
            </a:r>
            <a:br>
              <a:rPr lang="en-US" sz="1400" dirty="0" smtClean="0"/>
            </a:br>
            <a:endParaRPr lang="en-US" sz="1400" dirty="0"/>
          </a:p>
        </p:txBody>
      </p:sp>
      <p:pic>
        <p:nvPicPr>
          <p:cNvPr id="11" name="Content Placeholder 10" descr="hobbies 1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-74071" r="-74071"/>
          <a:stretch>
            <a:fillRect/>
          </a:stretch>
        </p:blipFill>
        <p:spPr>
          <a:xfrm>
            <a:off x="2216130" y="2600915"/>
            <a:ext cx="4876032" cy="2620867"/>
          </a:xfrm>
        </p:spPr>
      </p:pic>
      <p:pic>
        <p:nvPicPr>
          <p:cNvPr id="12" name="Content Placeholder 11" descr="hobbies 2.jpg"/>
          <p:cNvPicPr>
            <a:picLocks noGrp="1" noChangeAspect="1"/>
          </p:cNvPicPr>
          <p:nvPr>
            <p:ph sz="half" idx="16"/>
          </p:nvPr>
        </p:nvPicPr>
        <p:blipFill>
          <a:blip r:embed="rId3"/>
          <a:srcRect l="-65551" r="-65551"/>
          <a:stretch>
            <a:fillRect/>
          </a:stretch>
        </p:blipFill>
        <p:spPr>
          <a:xfrm>
            <a:off x="4926523" y="2578517"/>
            <a:ext cx="5001555" cy="2688336"/>
          </a:xfrm>
        </p:spPr>
      </p:pic>
      <p:pic>
        <p:nvPicPr>
          <p:cNvPr id="14" name="Content Placeholder 13" descr="hobbies 3.jpg"/>
          <p:cNvPicPr>
            <a:picLocks noGrp="1" noChangeAspect="1"/>
          </p:cNvPicPr>
          <p:nvPr>
            <p:ph sz="half" idx="15"/>
          </p:nvPr>
        </p:nvPicPr>
        <p:blipFill>
          <a:blip r:embed="rId4"/>
          <a:srcRect l="-12408" r="-12408"/>
          <a:stretch>
            <a:fillRect/>
          </a:stretch>
        </p:blipFill>
        <p:spPr>
          <a:xfrm>
            <a:off x="0" y="1756471"/>
            <a:ext cx="3657600" cy="4140200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" name="Text Box 61"/>
          <p:cNvSpPr txBox="1">
            <a:spLocks noChangeArrowheads="1"/>
          </p:cNvSpPr>
          <p:nvPr/>
        </p:nvSpPr>
        <p:spPr bwMode="auto">
          <a:xfrm>
            <a:off x="457200" y="5562600"/>
            <a:ext cx="3581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rgbClr val="FF0000"/>
                </a:solidFill>
                <a:latin typeface="Comic Sans MS" pitchFamily="-111" charset="0"/>
              </a:rPr>
              <a:t>Pryd mae’r clwb tenis?</a:t>
            </a:r>
          </a:p>
        </p:txBody>
      </p:sp>
      <p:sp>
        <p:nvSpPr>
          <p:cNvPr id="2110" name="Text Box 62"/>
          <p:cNvSpPr txBox="1">
            <a:spLocks noChangeArrowheads="1"/>
          </p:cNvSpPr>
          <p:nvPr/>
        </p:nvSpPr>
        <p:spPr bwMode="auto">
          <a:xfrm>
            <a:off x="381000" y="6019800"/>
            <a:ext cx="762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2"/>
                </a:solidFill>
                <a:latin typeface="Comic Sans MS" pitchFamily="-111" charset="0"/>
              </a:rPr>
              <a:t>Mae’r clwb tenis ar ddydd Gwener yn y prynhawn.</a:t>
            </a:r>
          </a:p>
        </p:txBody>
      </p:sp>
      <p:sp>
        <p:nvSpPr>
          <p:cNvPr id="2115" name="Text Box 67"/>
          <p:cNvSpPr txBox="1">
            <a:spLocks noChangeArrowheads="1"/>
          </p:cNvSpPr>
          <p:nvPr/>
        </p:nvSpPr>
        <p:spPr bwMode="auto">
          <a:xfrm>
            <a:off x="1828800" y="228600"/>
            <a:ext cx="5867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000" b="1" u="sng">
                <a:latin typeface="Comic Sans MS" pitchFamily="-111" charset="0"/>
              </a:rPr>
              <a:t>Y Ganolfan Hamdden</a:t>
            </a:r>
          </a:p>
        </p:txBody>
      </p:sp>
      <p:graphicFrame>
        <p:nvGraphicFramePr>
          <p:cNvPr id="2117" name="Group 69"/>
          <p:cNvGraphicFramePr>
            <a:graphicFrameLocks noGrp="1"/>
          </p:cNvGraphicFramePr>
          <p:nvPr/>
        </p:nvGraphicFramePr>
        <p:xfrm>
          <a:off x="457200" y="1066800"/>
          <a:ext cx="8077200" cy="4178934"/>
        </p:xfrm>
        <a:graphic>
          <a:graphicData uri="http://schemas.openxmlformats.org/drawingml/2006/table">
            <a:tbl>
              <a:tblPr/>
              <a:tblGrid>
                <a:gridCol w="3414713"/>
                <a:gridCol w="2414587"/>
                <a:gridCol w="2247900"/>
              </a:tblGrid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Dydd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Bore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Prynhawn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Dydd Llun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cadw’n heini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nofio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Dydd Mawrth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clwb athletau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nofio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0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Dydd Mercher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clwb p</a:t>
                      </a: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  <a:ea typeface="Times New Roman" pitchFamily="-111" charset="0"/>
                          <a:cs typeface="Times New Roman" pitchFamily="-111" charset="0"/>
                        </a:rPr>
                        <a:t>ê</a:t>
                      </a: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l-rwyd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  <a:ea typeface="Times New Roman" pitchFamily="-111" charset="0"/>
                          <a:cs typeface="Times New Roman" pitchFamily="-111" charset="0"/>
                        </a:rPr>
                        <a:t>pê</a:t>
                      </a: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l-droed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Dydd Iau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cadw’n heini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nofio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6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Dydd Gwener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clwb p</a:t>
                      </a: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  <a:ea typeface="Times New Roman" pitchFamily="-111" charset="0"/>
                          <a:cs typeface="Times New Roman" pitchFamily="-111" charset="0"/>
                        </a:rPr>
                        <a:t>ê</a:t>
                      </a: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l-fasged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clwb tenis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Dydd Sadwrn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clwb dawnsio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clwb criced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2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Dydd Sul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sboncen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-111" charset="0"/>
                        </a:rPr>
                        <a:t>nofio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1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rojcto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0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</a:t>
            </a:r>
            <a:r>
              <a:rPr lang="en-US" dirty="0" err="1" smtClean="0"/>
              <a:t>isgrifio</a:t>
            </a:r>
            <a:r>
              <a:rPr lang="en-US" dirty="0" smtClean="0"/>
              <a:t>: Mutations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</a:t>
            </a:r>
          </a:p>
          <a:p>
            <a:r>
              <a:rPr lang="en-US" dirty="0" smtClean="0"/>
              <a:t>P</a:t>
            </a:r>
          </a:p>
          <a:p>
            <a:r>
              <a:rPr lang="en-US" dirty="0" smtClean="0"/>
              <a:t>T</a:t>
            </a:r>
          </a:p>
          <a:p>
            <a:r>
              <a:rPr lang="en-US" dirty="0" smtClean="0"/>
              <a:t>G</a:t>
            </a:r>
          </a:p>
          <a:p>
            <a:r>
              <a:rPr lang="en-US" dirty="0" smtClean="0"/>
              <a:t>B</a:t>
            </a:r>
          </a:p>
          <a:p>
            <a:r>
              <a:rPr lang="en-US" dirty="0" smtClean="0"/>
              <a:t>D</a:t>
            </a:r>
          </a:p>
          <a:p>
            <a:r>
              <a:rPr lang="en-US" dirty="0" err="1" smtClean="0"/>
              <a:t>Ll</a:t>
            </a:r>
            <a:endParaRPr lang="en-US" dirty="0" smtClean="0"/>
          </a:p>
          <a:p>
            <a:r>
              <a:rPr lang="en-US" dirty="0" smtClean="0"/>
              <a:t>M</a:t>
            </a:r>
          </a:p>
          <a:p>
            <a:r>
              <a:rPr lang="en-US" dirty="0" err="1" smtClean="0"/>
              <a:t>Rh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Do all these letters mutate after ‘</a:t>
            </a:r>
            <a:r>
              <a:rPr lang="en-US" dirty="0" err="1" smtClean="0"/>
              <a:t>yn</a:t>
            </a:r>
            <a:r>
              <a:rPr lang="en-US" dirty="0" smtClean="0"/>
              <a:t>’?</a:t>
            </a:r>
            <a:endParaRPr lang="en-US" dirty="0"/>
          </a:p>
        </p:txBody>
      </p:sp>
    </p:spTree>
    <p:extLst>
      <p:ext uri="{BB962C8B-B14F-4D97-AF65-F5344CB8AC3E}">
        <p14:creationId xmlns:mc="http://schemas.openxmlformats.org/markup-compatibility/2006" xmlns:mv="urn:schemas-microsoft-com:mac:vml"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36301642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Decide what you think sounds correct!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rhaglen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ddiddorol</a:t>
            </a:r>
            <a:r>
              <a:rPr lang="en-US" dirty="0" smtClean="0"/>
              <a:t>   (</a:t>
            </a:r>
            <a:r>
              <a:rPr lang="en-US" dirty="0" err="1" smtClean="0"/>
              <a:t>diddorol</a:t>
            </a:r>
            <a:r>
              <a:rPr lang="en-US" dirty="0" smtClean="0"/>
              <a:t>)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beicio</a:t>
            </a:r>
            <a:r>
              <a:rPr lang="en-US" dirty="0" smtClean="0"/>
              <a:t> </a:t>
            </a:r>
            <a:r>
              <a:rPr lang="en-US" dirty="0" err="1" smtClean="0"/>
              <a:t>mynydd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……………. (</a:t>
            </a:r>
            <a:r>
              <a:rPr lang="en-US" dirty="0" err="1" smtClean="0"/>
              <a:t>cyffrous</a:t>
            </a:r>
            <a:r>
              <a:rPr lang="en-US" dirty="0" smtClean="0"/>
              <a:t>)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nofio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……………. (</a:t>
            </a:r>
            <a:r>
              <a:rPr lang="en-US" dirty="0" err="1" smtClean="0"/>
              <a:t>da</a:t>
            </a:r>
            <a:r>
              <a:rPr lang="en-US" dirty="0" smtClean="0"/>
              <a:t>) </a:t>
            </a:r>
            <a:r>
              <a:rPr lang="en-US" dirty="0" err="1" smtClean="0"/>
              <a:t>i</a:t>
            </a:r>
            <a:r>
              <a:rPr lang="en-US" dirty="0" smtClean="0"/>
              <a:t> chi.</a:t>
            </a:r>
          </a:p>
          <a:p>
            <a:r>
              <a:rPr lang="en-US" dirty="0" err="1" smtClean="0"/>
              <a:t>Roedd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parti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………… (</a:t>
            </a:r>
            <a:r>
              <a:rPr lang="en-US" dirty="0" err="1" smtClean="0"/>
              <a:t>gwych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Roedd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ffilm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………… (</a:t>
            </a:r>
            <a:r>
              <a:rPr lang="en-US" dirty="0" err="1" smtClean="0"/>
              <a:t>trist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Roedd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sinema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…………. (</a:t>
            </a:r>
            <a:r>
              <a:rPr lang="en-US" dirty="0" err="1" smtClean="0"/>
              <a:t>llawn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Roedd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ffilm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……………. (</a:t>
            </a:r>
            <a:r>
              <a:rPr lang="en-US" dirty="0" err="1" smtClean="0"/>
              <a:t>rhyfedd</a:t>
            </a:r>
            <a:r>
              <a:rPr lang="en-US" dirty="0" smtClean="0"/>
              <a:t>)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Disgrifio</a:t>
            </a:r>
            <a:r>
              <a:rPr lang="en-US" dirty="0"/>
              <a:t>: Mutations after ‘</a:t>
            </a:r>
            <a:r>
              <a:rPr lang="en-US" dirty="0" err="1"/>
              <a:t>yn</a:t>
            </a:r>
            <a:r>
              <a:rPr lang="en-US" dirty="0"/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</a:t>
            </a:r>
          </a:p>
          <a:p>
            <a:r>
              <a:rPr lang="en-US" dirty="0" smtClean="0"/>
              <a:t>P</a:t>
            </a:r>
          </a:p>
          <a:p>
            <a:r>
              <a:rPr lang="en-US" dirty="0" smtClean="0"/>
              <a:t>T</a:t>
            </a:r>
          </a:p>
          <a:p>
            <a:r>
              <a:rPr lang="en-US" dirty="0" smtClean="0"/>
              <a:t>G</a:t>
            </a:r>
          </a:p>
          <a:p>
            <a:r>
              <a:rPr lang="en-US" dirty="0" smtClean="0"/>
              <a:t>B</a:t>
            </a:r>
          </a:p>
          <a:p>
            <a:r>
              <a:rPr lang="en-US" dirty="0" smtClean="0"/>
              <a:t>D</a:t>
            </a:r>
          </a:p>
          <a:p>
            <a:r>
              <a:rPr lang="en-US" dirty="0" err="1" smtClean="0"/>
              <a:t>Ll</a:t>
            </a:r>
            <a:endParaRPr lang="en-US" dirty="0" smtClean="0"/>
          </a:p>
          <a:p>
            <a:r>
              <a:rPr lang="en-US" dirty="0" smtClean="0"/>
              <a:t>M</a:t>
            </a:r>
          </a:p>
          <a:p>
            <a:r>
              <a:rPr lang="en-US" dirty="0" err="1" smtClean="0"/>
              <a:t>Rh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G</a:t>
            </a:r>
          </a:p>
          <a:p>
            <a:r>
              <a:rPr lang="en-US" dirty="0" smtClean="0"/>
              <a:t>B</a:t>
            </a:r>
          </a:p>
          <a:p>
            <a:r>
              <a:rPr lang="en-US" dirty="0" smtClean="0"/>
              <a:t>D</a:t>
            </a:r>
          </a:p>
          <a:p>
            <a:r>
              <a:rPr lang="en-US" dirty="0" smtClean="0"/>
              <a:t>-</a:t>
            </a:r>
          </a:p>
          <a:p>
            <a:r>
              <a:rPr lang="en-US" dirty="0" smtClean="0"/>
              <a:t>F</a:t>
            </a:r>
          </a:p>
          <a:p>
            <a:r>
              <a:rPr lang="en-US" dirty="0" err="1" smtClean="0"/>
              <a:t>Dd</a:t>
            </a:r>
            <a:endParaRPr lang="en-US" dirty="0" smtClean="0"/>
          </a:p>
          <a:p>
            <a:r>
              <a:rPr lang="en-US" dirty="0" err="1" smtClean="0"/>
              <a:t>Ll</a:t>
            </a:r>
            <a:r>
              <a:rPr lang="en-US" dirty="0" smtClean="0"/>
              <a:t> – no mutation</a:t>
            </a:r>
          </a:p>
          <a:p>
            <a:r>
              <a:rPr lang="en-US" dirty="0" smtClean="0"/>
              <a:t>F</a:t>
            </a:r>
          </a:p>
          <a:p>
            <a:r>
              <a:rPr lang="en-US" dirty="0" err="1" smtClean="0"/>
              <a:t>Rh</a:t>
            </a:r>
            <a:r>
              <a:rPr lang="en-US" dirty="0" smtClean="0"/>
              <a:t> – no mutation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Disgrifio</a:t>
            </a:r>
            <a:r>
              <a:rPr lang="en-US" dirty="0" smtClean="0"/>
              <a:t> – how many different combinations can you make?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19684"/>
            <a:ext cx="4038600" cy="4355703"/>
          </a:xfrm>
        </p:spPr>
        <p:txBody>
          <a:bodyPr/>
          <a:lstStyle/>
          <a:p>
            <a:r>
              <a:rPr lang="en-US" dirty="0" smtClean="0"/>
              <a:t>Ty</a:t>
            </a:r>
          </a:p>
          <a:p>
            <a:endParaRPr lang="en-US" dirty="0" smtClean="0"/>
          </a:p>
          <a:p>
            <a:r>
              <a:rPr lang="en-US" dirty="0" smtClean="0"/>
              <a:t>Person</a:t>
            </a:r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Ci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Llyfr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err="1" smtClean="0"/>
              <a:t>Trowsus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19684"/>
            <a:ext cx="4038600" cy="4355703"/>
          </a:xfrm>
        </p:spPr>
        <p:txBody>
          <a:bodyPr/>
          <a:lstStyle/>
          <a:p>
            <a:r>
              <a:rPr lang="en-US" dirty="0" err="1" smtClean="0"/>
              <a:t>Hir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Da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Ifanc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Caredig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Mawr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about these? – Be careful!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Dyn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Athro</a:t>
            </a:r>
          </a:p>
          <a:p>
            <a:endParaRPr lang="en-US" dirty="0" smtClean="0"/>
          </a:p>
          <a:p>
            <a:r>
              <a:rPr lang="en-US" dirty="0" err="1" smtClean="0"/>
              <a:t>Pwnc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Bwyd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Athrawes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Cryno</a:t>
            </a:r>
            <a:r>
              <a:rPr lang="en-US" dirty="0" smtClean="0"/>
              <a:t> </a:t>
            </a:r>
            <a:r>
              <a:rPr lang="en-US" dirty="0" err="1" smtClean="0"/>
              <a:t>ddisg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Diod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Hoff</a:t>
            </a:r>
          </a:p>
          <a:p>
            <a:endParaRPr lang="en-US" dirty="0" smtClean="0"/>
          </a:p>
          <a:p>
            <a:r>
              <a:rPr lang="en-US" dirty="0" err="1" smtClean="0"/>
              <a:t>Prif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err="1" smtClean="0"/>
              <a:t>Cas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Hen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rhesymau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WordArt 4"/>
          <p:cNvSpPr>
            <a:spLocks noChangeArrowheads="1" noChangeShapeType="1" noTextEdit="1"/>
          </p:cNvSpPr>
          <p:nvPr/>
        </p:nvSpPr>
        <p:spPr bwMode="auto">
          <a:xfrm>
            <a:off x="635000" y="1160860"/>
            <a:ext cx="7681384" cy="205144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Pam?</a:t>
            </a:r>
          </a:p>
        </p:txBody>
      </p:sp>
      <p:sp>
        <p:nvSpPr>
          <p:cNvPr id="2051" name="WordArt 5"/>
          <p:cNvSpPr>
            <a:spLocks noChangeArrowheads="1" noChangeShapeType="1" noTextEdit="1"/>
          </p:cNvSpPr>
          <p:nvPr/>
        </p:nvSpPr>
        <p:spPr bwMode="auto">
          <a:xfrm>
            <a:off x="251885" y="4076700"/>
            <a:ext cx="8892116" cy="118824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 err="1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latin typeface="Comic Sans MS"/>
                <a:ea typeface="Comic Sans MS"/>
                <a:cs typeface="Comic Sans MS"/>
              </a:rPr>
              <a:t>achos</a:t>
            </a:r>
            <a:r>
              <a:rPr lang="en-US" sz="3600" b="1" kern="10" dirty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latin typeface="Comic Sans MS"/>
                <a:ea typeface="Comic Sans MS"/>
                <a:cs typeface="Comic Sans MS"/>
              </a:rPr>
              <a:t> </a:t>
            </a:r>
            <a:r>
              <a:rPr lang="en-US" sz="3600" b="1" kern="10" dirty="0" err="1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latin typeface="Comic Sans MS"/>
                <a:ea typeface="Comic Sans MS"/>
                <a:cs typeface="Comic Sans MS"/>
              </a:rPr>
              <a:t>mae'n</a:t>
            </a:r>
            <a:r>
              <a:rPr lang="en-US" sz="3600" b="1" kern="10" dirty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latin typeface="Comic Sans MS"/>
                <a:ea typeface="Comic Sans MS"/>
                <a:cs typeface="Comic Sans MS"/>
              </a:rPr>
              <a:t> </a:t>
            </a:r>
            <a:r>
              <a:rPr lang="en-US" sz="3600" b="1" kern="10" dirty="0" smtClean="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latin typeface="Comic Sans MS"/>
                <a:ea typeface="Comic Sans MS"/>
                <a:cs typeface="Comic Sans MS"/>
              </a:rPr>
              <a:t>...</a:t>
            </a:r>
            <a:endParaRPr lang="en-US" sz="3600" b="1" kern="10" dirty="0">
              <a:ln w="38100">
                <a:solidFill>
                  <a:srgbClr val="000000"/>
                </a:solidFill>
                <a:round/>
                <a:headEnd/>
                <a:tailEnd/>
              </a:ln>
              <a:solidFill>
                <a:srgbClr val="00FF00"/>
              </a:solidFill>
              <a:latin typeface="Comic Sans MS"/>
              <a:ea typeface="Comic Sans MS"/>
              <a:cs typeface="Comic Sans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WordArt 3"/>
          <p:cNvSpPr>
            <a:spLocks noChangeArrowheads="1" noChangeShapeType="1"/>
          </p:cNvSpPr>
          <p:nvPr/>
        </p:nvSpPr>
        <p:spPr bwMode="auto">
          <a:xfrm>
            <a:off x="285752" y="5372100"/>
            <a:ext cx="8477249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wastraff amser</a:t>
            </a:r>
          </a:p>
        </p:txBody>
      </p:sp>
      <p:pic>
        <p:nvPicPr>
          <p:cNvPr id="3075" name="Picture 5" descr="anxieties,anxious,emotions,faces,late,nervous,running late,smiley,smiley face,smiley faces,smileys,smilie,smilie face,smilie faces,smilies,smily,smily face,smily faces,stress,sweating,symbols,times,watches,worri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1" y="589360"/>
            <a:ext cx="7524751" cy="4232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WordArt 3"/>
          <p:cNvSpPr>
            <a:spLocks noChangeArrowheads="1" noChangeShapeType="1"/>
          </p:cNvSpPr>
          <p:nvPr/>
        </p:nvSpPr>
        <p:spPr bwMode="auto">
          <a:xfrm>
            <a:off x="1117601" y="5372100"/>
            <a:ext cx="7160684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wirion</a:t>
            </a:r>
          </a:p>
        </p:txBody>
      </p:sp>
      <p:pic>
        <p:nvPicPr>
          <p:cNvPr id="67586" name="Picture 2" descr="Emoticon making silly face"/>
          <p:cNvPicPr>
            <a:picLocks noChangeAspect="1" noChangeArrowheads="1"/>
          </p:cNvPicPr>
          <p:nvPr/>
        </p:nvPicPr>
        <p:blipFill>
          <a:blip r:embed="rId2">
            <a:alphaModFix amt="74000"/>
          </a:blip>
          <a:srcRect/>
          <a:stretch>
            <a:fillRect/>
          </a:stretch>
        </p:blipFill>
        <p:spPr bwMode="auto">
          <a:xfrm>
            <a:off x="952501" y="857250"/>
            <a:ext cx="7429500" cy="4179094"/>
          </a:xfrm>
          <a:prstGeom prst="rect">
            <a:avLst/>
          </a:prstGeom>
          <a:solidFill>
            <a:srgbClr val="00B0F0">
              <a:alpha val="74000"/>
            </a:srgbClr>
          </a:solidFill>
          <a:ln w="76200">
            <a:solidFill>
              <a:srgbClr val="FFFF00"/>
            </a:solidFill>
          </a:ln>
          <a:effectLst>
            <a:outerShdw blurRad="50800" dist="50800" dir="5400000" algn="ctr" rotWithShape="0">
              <a:schemeClr val="tx2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9600" y="400051"/>
            <a:ext cx="7924800" cy="4070747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</p:pic>
      <p:sp>
        <p:nvSpPr>
          <p:cNvPr id="5123" name="WordArt 3"/>
          <p:cNvSpPr>
            <a:spLocks noChangeArrowheads="1" noChangeShapeType="1"/>
          </p:cNvSpPr>
          <p:nvPr/>
        </p:nvSpPr>
        <p:spPr bwMode="auto">
          <a:xfrm>
            <a:off x="914400" y="5257800"/>
            <a:ext cx="7467600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arswydus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628650"/>
            <a:ext cx="7315200" cy="4543425"/>
          </a:xfrm>
          <a:prstGeom prst="rect">
            <a:avLst/>
          </a:prstGeom>
          <a:solidFill>
            <a:srgbClr val="00FFFF"/>
          </a:solidFill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6147" name="WordArt 3"/>
          <p:cNvSpPr>
            <a:spLocks noChangeArrowheads="1" noChangeShapeType="1"/>
          </p:cNvSpPr>
          <p:nvPr/>
        </p:nvSpPr>
        <p:spPr bwMode="auto">
          <a:xfrm>
            <a:off x="2235200" y="5314950"/>
            <a:ext cx="4572000" cy="137041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wych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AN00790_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16000" y="742950"/>
            <a:ext cx="7162800" cy="3943350"/>
          </a:xfrm>
          <a:prstGeom prst="rect">
            <a:avLst/>
          </a:prstGeom>
          <a:solidFill>
            <a:srgbClr val="00FF00"/>
          </a:solidFill>
          <a:ln w="0">
            <a:noFill/>
            <a:miter lim="800000"/>
            <a:headEnd/>
            <a:tailEnd/>
          </a:ln>
        </p:spPr>
      </p:pic>
      <p:sp>
        <p:nvSpPr>
          <p:cNvPr id="7171" name="WordArt 3"/>
          <p:cNvSpPr>
            <a:spLocks noChangeArrowheads="1" noChangeShapeType="1"/>
          </p:cNvSpPr>
          <p:nvPr/>
        </p:nvSpPr>
        <p:spPr bwMode="auto">
          <a:xfrm>
            <a:off x="1016000" y="5314950"/>
            <a:ext cx="7467600" cy="1028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latin typeface="Comic Sans MS"/>
                <a:ea typeface="Comic Sans MS"/>
                <a:cs typeface="Comic Sans MS"/>
              </a:rPr>
              <a:t>ddiddorol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16000" y="285750"/>
            <a:ext cx="7162800" cy="5057775"/>
          </a:xfrm>
          <a:prstGeom prst="rect">
            <a:avLst/>
          </a:prstGeom>
          <a:solidFill>
            <a:srgbClr val="00FF00"/>
          </a:solidFill>
          <a:ln w="9525">
            <a:noFill/>
            <a:miter lim="800000"/>
            <a:headEnd/>
            <a:tailEnd/>
          </a:ln>
        </p:spPr>
      </p:pic>
      <p:sp>
        <p:nvSpPr>
          <p:cNvPr id="8195" name="WordArt 3"/>
          <p:cNvSpPr>
            <a:spLocks noChangeArrowheads="1" noChangeShapeType="1"/>
          </p:cNvSpPr>
          <p:nvPr/>
        </p:nvSpPr>
        <p:spPr bwMode="auto">
          <a:xfrm>
            <a:off x="812800" y="5600700"/>
            <a:ext cx="7467600" cy="1028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ddoniol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2800" y="457200"/>
            <a:ext cx="7620000" cy="44577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</p:pic>
      <p:sp>
        <p:nvSpPr>
          <p:cNvPr id="9219" name="WordArt 3"/>
          <p:cNvSpPr>
            <a:spLocks noChangeArrowheads="1" noChangeShapeType="1"/>
          </p:cNvSpPr>
          <p:nvPr/>
        </p:nvSpPr>
        <p:spPr bwMode="auto">
          <a:xfrm>
            <a:off x="914400" y="5372100"/>
            <a:ext cx="7467600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3366FF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ddiflas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WordArt 3"/>
          <p:cNvSpPr>
            <a:spLocks noChangeArrowheads="1" noChangeShapeType="1"/>
          </p:cNvSpPr>
          <p:nvPr/>
        </p:nvSpPr>
        <p:spPr bwMode="auto">
          <a:xfrm>
            <a:off x="914400" y="5372100"/>
            <a:ext cx="7467600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3366FF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ofnadwy</a:t>
            </a:r>
          </a:p>
        </p:txBody>
      </p:sp>
      <p:pic>
        <p:nvPicPr>
          <p:cNvPr id="70658" name="Picture 2" descr="businesses,businessmen,crisis management,drowning,men,metaphors,persons,sinking boats,sinking ships,troubles"/>
          <p:cNvPicPr>
            <a:picLocks noChangeAspect="1" noChangeArrowheads="1"/>
          </p:cNvPicPr>
          <p:nvPr/>
        </p:nvPicPr>
        <p:blipFill>
          <a:blip r:embed="rId2">
            <a:alphaModFix amt="84000"/>
          </a:blip>
          <a:srcRect/>
          <a:stretch>
            <a:fillRect/>
          </a:stretch>
        </p:blipFill>
        <p:spPr bwMode="auto">
          <a:xfrm>
            <a:off x="762000" y="535782"/>
            <a:ext cx="7478184" cy="4018360"/>
          </a:xfrm>
          <a:prstGeom prst="rect">
            <a:avLst/>
          </a:prstGeom>
          <a:solidFill>
            <a:srgbClr val="FF7C80">
              <a:alpha val="83920"/>
            </a:srgbClr>
          </a:solidFill>
          <a:ln w="76200">
            <a:solidFill>
              <a:srgbClr val="0066FF">
                <a:alpha val="59999"/>
              </a:srgbClr>
            </a:solidFill>
            <a:miter lim="800000"/>
            <a:headEnd/>
            <a:tailEnd/>
          </a:ln>
          <a:effectLst>
            <a:outerShdw blurRad="63500" dist="850900" dir="5400000" algn="ctr" rotWithShape="0">
              <a:srgbClr val="000000">
                <a:alpha val="43137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1200" y="628650"/>
            <a:ext cx="7772400" cy="3943350"/>
          </a:xfrm>
          <a:prstGeom prst="rect">
            <a:avLst/>
          </a:prstGeom>
          <a:solidFill>
            <a:srgbClr val="00FF00"/>
          </a:solidFill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2291" name="WordArt 3"/>
          <p:cNvSpPr>
            <a:spLocks noChangeArrowheads="1" noChangeShapeType="1"/>
          </p:cNvSpPr>
          <p:nvPr/>
        </p:nvSpPr>
        <p:spPr bwMode="auto">
          <a:xfrm>
            <a:off x="914400" y="5143500"/>
            <a:ext cx="7467600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gyffrous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BD07205_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2367" y="458391"/>
            <a:ext cx="7622117" cy="4629150"/>
          </a:xfrm>
          <a:prstGeom prst="rect">
            <a:avLst/>
          </a:prstGeom>
          <a:solidFill>
            <a:srgbClr val="00CCFF"/>
          </a:solidFill>
          <a:ln w="3175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3315" name="WordArt 5"/>
          <p:cNvSpPr>
            <a:spLocks noChangeArrowheads="1" noChangeShapeType="1" noTextEdit="1"/>
          </p:cNvSpPr>
          <p:nvPr/>
        </p:nvSpPr>
        <p:spPr bwMode="auto">
          <a:xfrm>
            <a:off x="1020233" y="5319713"/>
            <a:ext cx="7010400" cy="1159669"/>
          </a:xfrm>
          <a:prstGeom prst="rect">
            <a:avLst/>
          </a:prstGeom>
        </p:spPr>
        <p:txBody>
          <a:bodyPr wrap="none" fromWordArt="1">
            <a:prstTxWarp prst="textDeflateBottom">
              <a:avLst>
                <a:gd name="adj" fmla="val 98991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CCFF"/>
                </a:solidFill>
                <a:latin typeface="Comic Sans MS"/>
                <a:ea typeface="Comic Sans MS"/>
                <a:cs typeface="Comic Sans MS"/>
              </a:rPr>
              <a:t>anodd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4" descr="pe01821_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2367" y="458391"/>
            <a:ext cx="7772400" cy="4629150"/>
          </a:xfrm>
          <a:prstGeom prst="rect">
            <a:avLst/>
          </a:prstGeom>
          <a:solidFill>
            <a:srgbClr val="FF00FF"/>
          </a:solidFill>
          <a:ln w="381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14339" name="WordArt 5"/>
          <p:cNvSpPr>
            <a:spLocks noChangeArrowheads="1" noChangeShapeType="1" noTextEdit="1"/>
          </p:cNvSpPr>
          <p:nvPr/>
        </p:nvSpPr>
        <p:spPr bwMode="auto">
          <a:xfrm>
            <a:off x="1115484" y="5319713"/>
            <a:ext cx="7467600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FF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hawdd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 descr="PE01832_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451652">
            <a:off x="1115484" y="620316"/>
            <a:ext cx="7711016" cy="3996928"/>
          </a:xfrm>
          <a:prstGeom prst="rect">
            <a:avLst/>
          </a:prstGeom>
          <a:noFill/>
          <a:ln w="0">
            <a:noFill/>
            <a:miter lim="800000"/>
            <a:headEnd/>
            <a:tailEnd/>
          </a:ln>
        </p:spPr>
      </p:pic>
      <p:sp>
        <p:nvSpPr>
          <p:cNvPr id="15363" name="WordArt 5"/>
          <p:cNvSpPr>
            <a:spLocks noChangeArrowheads="1" noChangeShapeType="1" noTextEdit="1"/>
          </p:cNvSpPr>
          <p:nvPr/>
        </p:nvSpPr>
        <p:spPr bwMode="auto">
          <a:xfrm>
            <a:off x="732367" y="5211366"/>
            <a:ext cx="7772400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fendigedig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6"/>
          <p:cNvSpPr>
            <a:spLocks noChangeArrowheads="1"/>
          </p:cNvSpPr>
          <p:nvPr/>
        </p:nvSpPr>
        <p:spPr bwMode="auto">
          <a:xfrm>
            <a:off x="732367" y="404813"/>
            <a:ext cx="7679267" cy="4698206"/>
          </a:xfrm>
          <a:prstGeom prst="rect">
            <a:avLst/>
          </a:prstGeom>
          <a:solidFill>
            <a:srgbClr val="00FF00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6387" name="Picture 7" descr="j014027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67252" y="675085"/>
            <a:ext cx="3194049" cy="3996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WordArt 8"/>
          <p:cNvSpPr>
            <a:spLocks noChangeArrowheads="1" noChangeShapeType="1" noTextEdit="1"/>
          </p:cNvSpPr>
          <p:nvPr/>
        </p:nvSpPr>
        <p:spPr bwMode="auto">
          <a:xfrm>
            <a:off x="732367" y="5373291"/>
            <a:ext cx="7467600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flasus</a:t>
            </a:r>
          </a:p>
        </p:txBody>
      </p:sp>
      <p:pic>
        <p:nvPicPr>
          <p:cNvPr id="16389" name="Picture 9" descr="32549669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1" y="2672954"/>
            <a:ext cx="3098800" cy="1744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ChangeArrowheads="1"/>
          </p:cNvSpPr>
          <p:nvPr/>
        </p:nvSpPr>
        <p:spPr bwMode="auto">
          <a:xfrm>
            <a:off x="732367" y="404813"/>
            <a:ext cx="7679267" cy="4698206"/>
          </a:xfrm>
          <a:prstGeom prst="rect">
            <a:avLst/>
          </a:prstGeom>
          <a:solidFill>
            <a:srgbClr val="00FF00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411" name="WordArt 8"/>
          <p:cNvSpPr>
            <a:spLocks noChangeArrowheads="1" noChangeShapeType="1" noTextEdit="1"/>
          </p:cNvSpPr>
          <p:nvPr/>
        </p:nvSpPr>
        <p:spPr bwMode="auto">
          <a:xfrm>
            <a:off x="1047751" y="5357813"/>
            <a:ext cx="7078133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lliwgar</a:t>
            </a:r>
          </a:p>
        </p:txBody>
      </p:sp>
      <p:pic>
        <p:nvPicPr>
          <p:cNvPr id="17412" name="Picture 4" descr="Rainbows clouds patter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09752" y="1071563"/>
            <a:ext cx="5657849" cy="3182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ChangeArrowheads="1"/>
          </p:cNvSpPr>
          <p:nvPr/>
        </p:nvSpPr>
        <p:spPr bwMode="auto">
          <a:xfrm>
            <a:off x="732367" y="404813"/>
            <a:ext cx="7679267" cy="4698206"/>
          </a:xfrm>
          <a:prstGeom prst="rect">
            <a:avLst/>
          </a:prstGeom>
          <a:solidFill>
            <a:srgbClr val="C00000"/>
          </a:solidFill>
          <a:ln w="76200">
            <a:solidFill>
              <a:srgbClr val="663300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435" name="WordArt 8"/>
          <p:cNvSpPr>
            <a:spLocks noChangeArrowheads="1" noChangeShapeType="1" noTextEdit="1"/>
          </p:cNvSpPr>
          <p:nvPr/>
        </p:nvSpPr>
        <p:spPr bwMode="auto">
          <a:xfrm>
            <a:off x="732367" y="5518548"/>
            <a:ext cx="7467600" cy="105489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CC66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hen ffasiwn</a:t>
            </a:r>
          </a:p>
        </p:txBody>
      </p:sp>
      <p:pic>
        <p:nvPicPr>
          <p:cNvPr id="18436" name="Picture 2" descr="clothes,fashions,females,people,persons,wome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1" y="1017985"/>
            <a:ext cx="6286500" cy="3536156"/>
          </a:xfrm>
          <a:prstGeom prst="rect">
            <a:avLst/>
          </a:prstGeom>
          <a:noFill/>
          <a:ln w="76200">
            <a:solidFill>
              <a:srgbClr val="6633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ChangeArrowheads="1"/>
          </p:cNvSpPr>
          <p:nvPr/>
        </p:nvSpPr>
        <p:spPr bwMode="auto">
          <a:xfrm>
            <a:off x="571500" y="160735"/>
            <a:ext cx="7679267" cy="4698206"/>
          </a:xfrm>
          <a:prstGeom prst="rect">
            <a:avLst/>
          </a:prstGeom>
          <a:solidFill>
            <a:srgbClr val="00FF00"/>
          </a:solidFill>
          <a:ln w="508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459" name="WordArt 8"/>
          <p:cNvSpPr>
            <a:spLocks noChangeArrowheads="1" noChangeShapeType="1" noTextEdit="1"/>
          </p:cNvSpPr>
          <p:nvPr/>
        </p:nvSpPr>
        <p:spPr bwMode="auto">
          <a:xfrm>
            <a:off x="732367" y="5373291"/>
            <a:ext cx="7467600" cy="12001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3810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  <a:latin typeface="Comic Sans MS"/>
                <a:ea typeface="Comic Sans MS"/>
                <a:cs typeface="Comic Sans MS"/>
              </a:rPr>
              <a:t>ffasiynol</a:t>
            </a:r>
          </a:p>
        </p:txBody>
      </p:sp>
      <p:pic>
        <p:nvPicPr>
          <p:cNvPr id="19460" name="Picture 2" descr="activities,clothes,consumers,fashions,females,people,shirts,shoppers,shopping,signs,wome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0" y="535781"/>
            <a:ext cx="5842000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885" y="242887"/>
            <a:ext cx="8316383" cy="1538288"/>
          </a:xfr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anchor="ctr"/>
          <a:lstStyle/>
          <a:p>
            <a:pPr algn="ctr" eaLnBrk="1" hangingPunct="1"/>
            <a:r>
              <a:rPr lang="en-GB" sz="4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-111" charset="0"/>
              </a:rPr>
              <a:t>Dw i’n </a:t>
            </a:r>
            <a:r>
              <a:rPr lang="en-GB" sz="48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-111" charset="0"/>
              </a:rPr>
              <a:t>dwlu</a:t>
            </a:r>
            <a:r>
              <a:rPr lang="en-GB" sz="4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-111" charset="0"/>
              </a:rPr>
              <a:t> </a:t>
            </a:r>
            <a:r>
              <a:rPr lang="en-GB" sz="48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-111" charset="0"/>
              </a:rPr>
              <a:t>ar</a:t>
            </a:r>
            <a:r>
              <a:rPr lang="en-GB" sz="4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itchFamily="-111" charset="0"/>
              </a:rPr>
              <a:t> …</a:t>
            </a:r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347134" y="2402681"/>
            <a:ext cx="8312151" cy="1538288"/>
          </a:xfrm>
          <a:prstGeom prst="rect">
            <a:avLst/>
          </a:prstGeom>
          <a:solidFill>
            <a:srgbClr val="FF99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pPr algn="ctr"/>
            <a:r>
              <a:rPr lang="en-GB" sz="4800" b="1" dirty="0">
                <a:solidFill>
                  <a:schemeClr val="tx2"/>
                </a:solidFill>
                <a:latin typeface="Comic Sans MS" pitchFamily="-111" charset="0"/>
              </a:rPr>
              <a:t>Mae’n gas</a:t>
            </a:r>
            <a:r>
              <a:rPr lang="en-GB" sz="4800" b="1" dirty="0" smtClean="0">
                <a:solidFill>
                  <a:schemeClr val="tx2"/>
                </a:solidFill>
                <a:latin typeface="Comic Sans MS" pitchFamily="-111" charset="0"/>
              </a:rPr>
              <a:t> ‘</a:t>
            </a:r>
            <a:r>
              <a:rPr lang="en-GB" sz="4800" b="1" dirty="0" err="1" smtClean="0">
                <a:solidFill>
                  <a:schemeClr val="tx2"/>
                </a:solidFill>
                <a:latin typeface="Comic Sans MS" pitchFamily="-111" charset="0"/>
              </a:rPr>
              <a:t>da</a:t>
            </a:r>
            <a:r>
              <a:rPr lang="en-GB" sz="4800" b="1" dirty="0" smtClean="0">
                <a:solidFill>
                  <a:schemeClr val="tx2"/>
                </a:solidFill>
                <a:latin typeface="Comic Sans MS" pitchFamily="-111" charset="0"/>
              </a:rPr>
              <a:t> </a:t>
            </a:r>
            <a:r>
              <a:rPr lang="en-GB" sz="4800" b="1" dirty="0">
                <a:solidFill>
                  <a:schemeClr val="tx2"/>
                </a:solidFill>
                <a:latin typeface="Comic Sans MS" pitchFamily="-111" charset="0"/>
              </a:rPr>
              <a:t>fi …</a:t>
            </a: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444501" y="4779169"/>
            <a:ext cx="8312151" cy="1538288"/>
          </a:xfrm>
          <a:prstGeom prst="rect">
            <a:avLst/>
          </a:prstGeom>
          <a:solidFill>
            <a:srgbClr val="66FF66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pPr algn="ctr"/>
            <a:r>
              <a:rPr lang="en-GB" sz="4800" b="1" dirty="0">
                <a:solidFill>
                  <a:schemeClr val="tx2"/>
                </a:solidFill>
                <a:latin typeface="Comic Sans MS" pitchFamily="-111" charset="0"/>
              </a:rPr>
              <a:t>Mae’n well ‘</a:t>
            </a:r>
            <a:r>
              <a:rPr lang="en-GB" sz="4800" b="1" dirty="0" err="1">
                <a:solidFill>
                  <a:schemeClr val="tx2"/>
                </a:solidFill>
                <a:latin typeface="Comic Sans MS" pitchFamily="-111" charset="0"/>
              </a:rPr>
              <a:t>da</a:t>
            </a:r>
            <a:r>
              <a:rPr lang="en-GB" sz="4800" b="1" dirty="0">
                <a:solidFill>
                  <a:schemeClr val="tx2"/>
                </a:solidFill>
                <a:latin typeface="Comic Sans MS" pitchFamily="-111" charset="0"/>
              </a:rPr>
              <a:t> fi</a:t>
            </a:r>
            <a:br>
              <a:rPr lang="en-GB" sz="4800" b="1" dirty="0">
                <a:solidFill>
                  <a:schemeClr val="tx2"/>
                </a:solidFill>
                <a:latin typeface="Comic Sans MS" pitchFamily="-111" charset="0"/>
              </a:rPr>
            </a:br>
            <a:r>
              <a:rPr lang="en-GB" sz="4800" b="1" dirty="0">
                <a:solidFill>
                  <a:schemeClr val="tx2"/>
                </a:solidFill>
                <a:latin typeface="Comic Sans MS" pitchFamily="-111" charset="0"/>
              </a:rPr>
              <a:t>……  </a:t>
            </a:r>
            <a:r>
              <a:rPr lang="en-GB" sz="4800" b="1" dirty="0" err="1">
                <a:solidFill>
                  <a:schemeClr val="tx2"/>
                </a:solidFill>
                <a:latin typeface="Comic Sans MS" pitchFamily="-111" charset="0"/>
              </a:rPr>
              <a:t>na</a:t>
            </a:r>
            <a:r>
              <a:rPr lang="en-GB" sz="4800" b="1" dirty="0">
                <a:solidFill>
                  <a:schemeClr val="tx2"/>
                </a:solidFill>
                <a:latin typeface="Comic Sans MS" pitchFamily="-111" charset="0"/>
              </a:rPr>
              <a:t> </a:t>
            </a:r>
            <a:r>
              <a:rPr lang="en-GB" sz="4800" b="1" dirty="0" smtClean="0">
                <a:solidFill>
                  <a:schemeClr val="tx2"/>
                </a:solidFill>
                <a:latin typeface="Comic Sans MS" pitchFamily="-111" charset="0"/>
              </a:rPr>
              <a:t>…..</a:t>
            </a:r>
            <a:r>
              <a:rPr lang="en-GB" sz="4800" b="1" dirty="0">
                <a:solidFill>
                  <a:schemeClr val="tx2"/>
                </a:solidFill>
                <a:latin typeface="Comic Sans MS" pitchFamily="-111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885" y="242887"/>
            <a:ext cx="8316383" cy="1538288"/>
          </a:xfr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anchor="ctr"/>
          <a:lstStyle/>
          <a:p>
            <a:pPr algn="ctr" eaLnBrk="1" hangingPunct="1"/>
            <a:r>
              <a:rPr lang="en-GB" sz="4800" b="1" dirty="0">
                <a:solidFill>
                  <a:srgbClr val="404040"/>
                </a:solidFill>
                <a:latin typeface="Comic Sans MS" pitchFamily="-111" charset="0"/>
              </a:rPr>
              <a:t>Dw </a:t>
            </a:r>
            <a:r>
              <a:rPr lang="en-GB" sz="4800" b="1" dirty="0" err="1">
                <a:solidFill>
                  <a:srgbClr val="404040"/>
                </a:solidFill>
                <a:latin typeface="Comic Sans MS" pitchFamily="-111" charset="0"/>
              </a:rPr>
              <a:t>i</a:t>
            </a:r>
            <a:r>
              <a:rPr lang="en-GB" sz="4800" b="1" dirty="0">
                <a:solidFill>
                  <a:srgbClr val="404040"/>
                </a:solidFill>
                <a:latin typeface="Comic Sans MS" pitchFamily="-111" charset="0"/>
              </a:rPr>
              <a:t> eisiau …</a:t>
            </a:r>
          </a:p>
        </p:txBody>
      </p:sp>
      <p:sp>
        <p:nvSpPr>
          <p:cNvPr id="48131" name="Rectangle 3"/>
          <p:cNvSpPr>
            <a:spLocks noChangeArrowheads="1"/>
          </p:cNvSpPr>
          <p:nvPr/>
        </p:nvSpPr>
        <p:spPr bwMode="auto">
          <a:xfrm>
            <a:off x="347134" y="2402681"/>
            <a:ext cx="8312151" cy="1538288"/>
          </a:xfrm>
          <a:prstGeom prst="rect">
            <a:avLst/>
          </a:prstGeom>
          <a:solidFill>
            <a:srgbClr val="FF99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pPr algn="ctr"/>
            <a:r>
              <a:rPr lang="en-GB" sz="4800" b="1">
                <a:solidFill>
                  <a:schemeClr val="tx2"/>
                </a:solidFill>
                <a:latin typeface="Comic Sans MS" pitchFamily="-111" charset="0"/>
              </a:rPr>
              <a:t>Dw i’n hoffi …</a:t>
            </a:r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 bwMode="auto">
          <a:xfrm>
            <a:off x="444501" y="4779169"/>
            <a:ext cx="8312151" cy="1538288"/>
          </a:xfrm>
          <a:prstGeom prst="rect">
            <a:avLst/>
          </a:prstGeom>
          <a:solidFill>
            <a:srgbClr val="66FF66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pPr algn="ctr"/>
            <a:r>
              <a:rPr lang="en-GB" sz="4800" b="1">
                <a:solidFill>
                  <a:schemeClr val="tx2"/>
                </a:solidFill>
                <a:latin typeface="Comic Sans MS" pitchFamily="-111" charset="0"/>
              </a:rPr>
              <a:t>Dw i’n gallu 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48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885" y="242887"/>
            <a:ext cx="8316383" cy="1538288"/>
          </a:xfr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anchor="ctr"/>
          <a:lstStyle/>
          <a:p>
            <a:pPr algn="ctr" eaLnBrk="1" hangingPunct="1"/>
            <a:r>
              <a:rPr lang="en-GB" sz="4800" b="1" dirty="0">
                <a:solidFill>
                  <a:srgbClr val="404040"/>
                </a:solidFill>
                <a:latin typeface="Comic Sans MS" pitchFamily="-111" charset="0"/>
              </a:rPr>
              <a:t>Dw </a:t>
            </a:r>
            <a:r>
              <a:rPr lang="en-GB" sz="4800" b="1" dirty="0" err="1">
                <a:solidFill>
                  <a:srgbClr val="404040"/>
                </a:solidFill>
                <a:latin typeface="Comic Sans MS" pitchFamily="-111" charset="0"/>
              </a:rPr>
              <a:t>i</a:t>
            </a:r>
            <a:r>
              <a:rPr lang="en-GB" sz="4800" b="1" dirty="0">
                <a:solidFill>
                  <a:srgbClr val="404040"/>
                </a:solidFill>
                <a:latin typeface="Comic Sans MS" pitchFamily="-111" charset="0"/>
              </a:rPr>
              <a:t> ddim eisiau…</a:t>
            </a:r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347134" y="2402681"/>
            <a:ext cx="8312151" cy="1538288"/>
          </a:xfrm>
          <a:prstGeom prst="rect">
            <a:avLst/>
          </a:prstGeom>
          <a:solidFill>
            <a:srgbClr val="00FFFF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pPr algn="ctr"/>
            <a:r>
              <a:rPr lang="en-GB" sz="4800" b="1">
                <a:solidFill>
                  <a:schemeClr val="tx2"/>
                </a:solidFill>
                <a:latin typeface="Comic Sans MS" pitchFamily="-111" charset="0"/>
              </a:rPr>
              <a:t>Dw i ddim yn mwynhau…</a:t>
            </a:r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444501" y="4779169"/>
            <a:ext cx="8312151" cy="1538288"/>
          </a:xfrm>
          <a:prstGeom prst="rect">
            <a:avLst/>
          </a:prstGeom>
          <a:solidFill>
            <a:srgbClr val="66FF66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pPr algn="ctr"/>
            <a:r>
              <a:rPr lang="en-GB" sz="4800" b="1">
                <a:solidFill>
                  <a:schemeClr val="tx2"/>
                </a:solidFill>
                <a:latin typeface="Comic Sans MS" pitchFamily="-111" charset="0"/>
              </a:rPr>
              <a:t>Dw i ddim yn gallu 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91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1" descr="32580652"/>
          <p:cNvPicPr>
            <a:picLocks noGrp="1" noChangeAspect="1" noChangeArrowheads="1" noCrop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>
          <a:xfrm>
            <a:off x="2076451" y="3752851"/>
            <a:ext cx="5473700" cy="2842022"/>
          </a:xfrm>
          <a:noFill/>
        </p:spPr>
      </p:pic>
      <p:sp>
        <p:nvSpPr>
          <p:cNvPr id="24579" name="AutoShape 12"/>
          <p:cNvSpPr>
            <a:spLocks noChangeArrowheads="1"/>
          </p:cNvSpPr>
          <p:nvPr/>
        </p:nvSpPr>
        <p:spPr bwMode="auto">
          <a:xfrm>
            <a:off x="347134" y="188119"/>
            <a:ext cx="8293100" cy="3078956"/>
          </a:xfrm>
          <a:prstGeom prst="wedgeRoundRectCallout">
            <a:avLst>
              <a:gd name="adj1" fmla="val -1046"/>
              <a:gd name="adj2" fmla="val 77995"/>
              <a:gd name="adj3" fmla="val 16667"/>
            </a:avLst>
          </a:pr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endParaRPr lang="en-US"/>
          </a:p>
        </p:txBody>
      </p:sp>
      <p:sp>
        <p:nvSpPr>
          <p:cNvPr id="24580" name="WordArt 13"/>
          <p:cNvSpPr>
            <a:spLocks noChangeArrowheads="1" noChangeShapeType="1" noTextEdit="1"/>
          </p:cNvSpPr>
          <p:nvPr/>
        </p:nvSpPr>
        <p:spPr bwMode="auto">
          <a:xfrm>
            <a:off x="635000" y="458391"/>
            <a:ext cx="7909984" cy="59412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Comic Sans MS"/>
                <a:ea typeface="Comic Sans MS"/>
                <a:cs typeface="Comic Sans MS"/>
              </a:rPr>
              <a:t>Dw i ddim yn hoffi </a:t>
            </a:r>
          </a:p>
        </p:txBody>
      </p:sp>
      <p:sp>
        <p:nvSpPr>
          <p:cNvPr id="24581" name="WordArt 14"/>
          <p:cNvSpPr>
            <a:spLocks noChangeArrowheads="1" noChangeShapeType="1" noTextEdit="1"/>
          </p:cNvSpPr>
          <p:nvPr/>
        </p:nvSpPr>
        <p:spPr bwMode="auto">
          <a:xfrm>
            <a:off x="3035301" y="1160860"/>
            <a:ext cx="2495551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FF"/>
                </a:solidFill>
                <a:latin typeface="Comic Sans MS"/>
                <a:ea typeface="Comic Sans MS"/>
                <a:cs typeface="Comic Sans MS"/>
              </a:rPr>
              <a:t>siopa</a:t>
            </a:r>
          </a:p>
        </p:txBody>
      </p:sp>
      <p:sp>
        <p:nvSpPr>
          <p:cNvPr id="24582" name="WordArt 15"/>
          <p:cNvSpPr>
            <a:spLocks noChangeArrowheads="1" noChangeShapeType="1" noTextEdit="1"/>
          </p:cNvSpPr>
          <p:nvPr/>
        </p:nvSpPr>
        <p:spPr bwMode="auto">
          <a:xfrm>
            <a:off x="635000" y="2132410"/>
            <a:ext cx="7740651" cy="54054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 err="1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Comic Sans MS"/>
                <a:ea typeface="Comic Sans MS"/>
                <a:cs typeface="Comic Sans MS"/>
              </a:rPr>
              <a:t>achos</a:t>
            </a:r>
            <a:r>
              <a:rPr lang="en-US" sz="3600" b="1" kern="1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Comic Sans MS"/>
                <a:ea typeface="Comic Sans MS"/>
                <a:cs typeface="Comic Sans MS"/>
              </a:rPr>
              <a:t> …….</a:t>
            </a:r>
            <a:endParaRPr lang="en-US" sz="3600" b="1" kern="1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latin typeface="Comic Sans MS"/>
              <a:ea typeface="Comic Sans MS"/>
              <a:cs typeface="Comic Sans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9" descr="32701635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59567" y="3725466"/>
            <a:ext cx="3242733" cy="3132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3" name="AutoShape 10"/>
          <p:cNvSpPr>
            <a:spLocks noChangeArrowheads="1"/>
          </p:cNvSpPr>
          <p:nvPr/>
        </p:nvSpPr>
        <p:spPr bwMode="auto">
          <a:xfrm>
            <a:off x="347133" y="242887"/>
            <a:ext cx="8544984" cy="3157538"/>
          </a:xfrm>
          <a:prstGeom prst="wedgeRoundRectCallout">
            <a:avLst>
              <a:gd name="adj1" fmla="val -1648"/>
              <a:gd name="adj2" fmla="val 65764"/>
              <a:gd name="adj3" fmla="val 16667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endParaRPr lang="en-US"/>
          </a:p>
        </p:txBody>
      </p:sp>
      <p:sp>
        <p:nvSpPr>
          <p:cNvPr id="25604" name="WordArt 11"/>
          <p:cNvSpPr>
            <a:spLocks noChangeArrowheads="1" noChangeShapeType="1" noTextEdit="1"/>
          </p:cNvSpPr>
          <p:nvPr/>
        </p:nvSpPr>
        <p:spPr bwMode="auto">
          <a:xfrm>
            <a:off x="827618" y="513160"/>
            <a:ext cx="7393516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Dw i'n mwynhau</a:t>
            </a:r>
          </a:p>
        </p:txBody>
      </p:sp>
      <p:sp>
        <p:nvSpPr>
          <p:cNvPr id="25605" name="WordArt 12"/>
          <p:cNvSpPr>
            <a:spLocks noChangeArrowheads="1" noChangeShapeType="1" noTextEdit="1"/>
          </p:cNvSpPr>
          <p:nvPr/>
        </p:nvSpPr>
        <p:spPr bwMode="auto">
          <a:xfrm>
            <a:off x="1403351" y="1376363"/>
            <a:ext cx="7008283" cy="648891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latin typeface="Comic Sans MS"/>
                <a:ea typeface="Comic Sans MS"/>
                <a:cs typeface="Comic Sans MS"/>
              </a:rPr>
              <a:t>chwarae pel droed</a:t>
            </a:r>
          </a:p>
        </p:txBody>
      </p:sp>
      <p:sp>
        <p:nvSpPr>
          <p:cNvPr id="25606" name="WordArt 13"/>
          <p:cNvSpPr>
            <a:spLocks noChangeArrowheads="1" noChangeShapeType="1" noTextEdit="1"/>
          </p:cNvSpPr>
          <p:nvPr/>
        </p:nvSpPr>
        <p:spPr bwMode="auto">
          <a:xfrm>
            <a:off x="539751" y="2187178"/>
            <a:ext cx="8161867" cy="75604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 err="1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achos</a:t>
            </a:r>
            <a:r>
              <a:rPr lang="en-US" sz="3600" b="1" kern="1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 ……….</a:t>
            </a:r>
            <a:endParaRPr lang="en-US" sz="3600" b="1" kern="1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latin typeface="Comic Sans MS"/>
              <a:ea typeface="Comic Sans MS"/>
              <a:cs typeface="Comic Sans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10"/>
          <p:cNvSpPr>
            <a:spLocks noChangeArrowheads="1"/>
          </p:cNvSpPr>
          <p:nvPr/>
        </p:nvSpPr>
        <p:spPr bwMode="auto">
          <a:xfrm>
            <a:off x="347133" y="242886"/>
            <a:ext cx="8544984" cy="3726657"/>
          </a:xfrm>
          <a:prstGeom prst="wedgeRoundRectCallout">
            <a:avLst>
              <a:gd name="adj1" fmla="val -1648"/>
              <a:gd name="adj2" fmla="val 65764"/>
              <a:gd name="adj3" fmla="val 16667"/>
            </a:avLst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prstTxWarp prst="textNoShape">
              <a:avLst/>
            </a:prstTxWarp>
          </a:bodyPr>
          <a:lstStyle/>
          <a:p>
            <a:pPr algn="ctr"/>
            <a:endParaRPr lang="en-US"/>
          </a:p>
        </p:txBody>
      </p:sp>
      <p:sp>
        <p:nvSpPr>
          <p:cNvPr id="26626" name="WordArt 2"/>
          <p:cNvSpPr>
            <a:spLocks noChangeArrowheads="1" noChangeShapeType="1" noTextEdit="1"/>
          </p:cNvSpPr>
          <p:nvPr/>
        </p:nvSpPr>
        <p:spPr bwMode="auto">
          <a:xfrm>
            <a:off x="539751" y="351235"/>
            <a:ext cx="8028516" cy="75604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Dw </a:t>
            </a:r>
            <a:r>
              <a:rPr lang="en-US" sz="3600" b="1" kern="10" dirty="0" err="1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i</a:t>
            </a:r>
            <a:r>
              <a:rPr lang="en-US" sz="3600" b="1" kern="10" dirty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 ddim </a:t>
            </a:r>
            <a:r>
              <a:rPr lang="en-US" sz="3600" b="1" kern="10" dirty="0" err="1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yn</a:t>
            </a:r>
            <a:r>
              <a:rPr lang="en-US" sz="3600" b="1" kern="10" dirty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 hoffi </a:t>
            </a:r>
          </a:p>
        </p:txBody>
      </p:sp>
      <p:sp>
        <p:nvSpPr>
          <p:cNvPr id="26627" name="WordArt 3"/>
          <p:cNvSpPr>
            <a:spLocks noChangeArrowheads="1" noChangeShapeType="1" noTextEdit="1"/>
          </p:cNvSpPr>
          <p:nvPr/>
        </p:nvSpPr>
        <p:spPr bwMode="auto">
          <a:xfrm>
            <a:off x="347134" y="1322785"/>
            <a:ext cx="6432551" cy="91797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 err="1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FF00"/>
                </a:solidFill>
                <a:latin typeface="Comic Sans MS"/>
                <a:ea typeface="Comic Sans MS"/>
                <a:cs typeface="Comic Sans MS"/>
              </a:rPr>
              <a:t>mathemateg</a:t>
            </a:r>
            <a:endParaRPr lang="en-US" sz="3600" b="1" kern="1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00FF00"/>
              </a:solidFill>
              <a:latin typeface="Comic Sans MS"/>
              <a:ea typeface="Comic Sans MS"/>
              <a:cs typeface="Comic Sans MS"/>
            </a:endParaRPr>
          </a:p>
        </p:txBody>
      </p:sp>
      <p:sp>
        <p:nvSpPr>
          <p:cNvPr id="26628" name="WordArt 4"/>
          <p:cNvSpPr>
            <a:spLocks noChangeArrowheads="1" noChangeShapeType="1" noTextEdit="1"/>
          </p:cNvSpPr>
          <p:nvPr/>
        </p:nvSpPr>
        <p:spPr bwMode="auto">
          <a:xfrm>
            <a:off x="251884" y="3213497"/>
            <a:ext cx="8221133" cy="75604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200" b="1" kern="10" dirty="0" err="1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achos</a:t>
            </a:r>
            <a:r>
              <a:rPr lang="en-US" sz="3200" b="1" kern="1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 …...</a:t>
            </a:r>
            <a:endParaRPr lang="en-US" sz="3200" b="1" kern="1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latin typeface="Comic Sans MS"/>
              <a:ea typeface="Comic Sans MS"/>
              <a:cs typeface="Comic Sans MS"/>
            </a:endParaRPr>
          </a:p>
        </p:txBody>
      </p:sp>
      <p:pic>
        <p:nvPicPr>
          <p:cNvPr id="26629" name="Picture 6" descr="32870185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52185" y="2187179"/>
            <a:ext cx="2897716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Picture 7" descr="BD07205_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8585" y="4346973"/>
            <a:ext cx="4135967" cy="2511028"/>
          </a:xfrm>
          <a:prstGeom prst="rect">
            <a:avLst/>
          </a:prstGeom>
          <a:solidFill>
            <a:srgbClr val="00CCFF"/>
          </a:solidFill>
          <a:ln w="31750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4"/>
          <p:cNvSpPr>
            <a:spLocks noChangeArrowheads="1"/>
          </p:cNvSpPr>
          <p:nvPr/>
        </p:nvSpPr>
        <p:spPr bwMode="auto">
          <a:xfrm>
            <a:off x="347133" y="188119"/>
            <a:ext cx="8544984" cy="3187304"/>
          </a:xfrm>
          <a:prstGeom prst="wedgeRoundRectCallout">
            <a:avLst>
              <a:gd name="adj1" fmla="val -4273"/>
              <a:gd name="adj2" fmla="val 77458"/>
              <a:gd name="adj3" fmla="val 16667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algn="ctr"/>
            <a:endParaRPr lang="en-US"/>
          </a:p>
        </p:txBody>
      </p:sp>
      <p:pic>
        <p:nvPicPr>
          <p:cNvPr id="28675" name="Picture 9" descr="j014027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08700" y="3590925"/>
            <a:ext cx="1727200" cy="2160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10" descr="32549669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1" y="4941094"/>
            <a:ext cx="3098800" cy="1744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WordArt 11"/>
          <p:cNvSpPr>
            <a:spLocks noChangeArrowheads="1" noChangeShapeType="1" noTextEdit="1"/>
          </p:cNvSpPr>
          <p:nvPr/>
        </p:nvSpPr>
        <p:spPr bwMode="auto">
          <a:xfrm>
            <a:off x="1020233" y="566738"/>
            <a:ext cx="7391400" cy="648891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Dw i'n dwlu ar </a:t>
            </a:r>
          </a:p>
        </p:txBody>
      </p:sp>
      <p:sp>
        <p:nvSpPr>
          <p:cNvPr id="28678" name="WordArt 12"/>
          <p:cNvSpPr>
            <a:spLocks noChangeArrowheads="1" noChangeShapeType="1" noTextEdit="1"/>
          </p:cNvSpPr>
          <p:nvPr/>
        </p:nvSpPr>
        <p:spPr bwMode="auto">
          <a:xfrm>
            <a:off x="2554818" y="1484710"/>
            <a:ext cx="3456516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99"/>
                </a:solidFill>
                <a:latin typeface="Comic Sans MS"/>
                <a:ea typeface="Comic Sans MS"/>
                <a:cs typeface="Comic Sans MS"/>
              </a:rPr>
              <a:t>hufen ia</a:t>
            </a:r>
          </a:p>
        </p:txBody>
      </p:sp>
      <p:sp>
        <p:nvSpPr>
          <p:cNvPr id="28679" name="WordArt 13"/>
          <p:cNvSpPr>
            <a:spLocks noChangeArrowheads="1" noChangeShapeType="1" noTextEdit="1"/>
          </p:cNvSpPr>
          <p:nvPr/>
        </p:nvSpPr>
        <p:spPr bwMode="auto">
          <a:xfrm>
            <a:off x="635000" y="2294335"/>
            <a:ext cx="7907867" cy="75604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 err="1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achos</a:t>
            </a:r>
            <a:r>
              <a:rPr lang="en-US" sz="3600" b="1" kern="1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 …</a:t>
            </a:r>
            <a:r>
              <a:rPr lang="en-US" sz="3600" b="1" kern="1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  <a:ea typeface="Comic Sans MS"/>
                <a:cs typeface="Comic Sans MS"/>
              </a:rPr>
              <a:t>……....</a:t>
            </a:r>
            <a:endParaRPr lang="en-US" sz="3600" b="1" kern="1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latin typeface="Comic Sans MS"/>
              <a:ea typeface="Comic Sans MS"/>
              <a:cs typeface="Comic Sans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10"/>
          <p:cNvSpPr>
            <a:spLocks noChangeArrowheads="1"/>
          </p:cNvSpPr>
          <p:nvPr/>
        </p:nvSpPr>
        <p:spPr bwMode="auto">
          <a:xfrm>
            <a:off x="347133" y="242886"/>
            <a:ext cx="8544984" cy="3726657"/>
          </a:xfrm>
          <a:prstGeom prst="wedgeRoundRectCallout">
            <a:avLst>
              <a:gd name="adj1" fmla="val -1648"/>
              <a:gd name="adj2" fmla="val 65764"/>
              <a:gd name="adj3" fmla="val 16667"/>
            </a:avLst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prstTxWarp prst="textNoShape">
              <a:avLst/>
            </a:prstTxWarp>
          </a:bodyPr>
          <a:lstStyle/>
          <a:p>
            <a:pPr algn="ctr"/>
            <a:endParaRPr lang="en-US"/>
          </a:p>
        </p:txBody>
      </p:sp>
      <p:sp>
        <p:nvSpPr>
          <p:cNvPr id="30722" name="WordArt 2"/>
          <p:cNvSpPr>
            <a:spLocks noChangeArrowheads="1" noChangeShapeType="1" noTextEdit="1"/>
          </p:cNvSpPr>
          <p:nvPr/>
        </p:nvSpPr>
        <p:spPr bwMode="auto">
          <a:xfrm>
            <a:off x="347134" y="296467"/>
            <a:ext cx="8221133" cy="81081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66FF33"/>
                </a:solidFill>
                <a:latin typeface="Comic Sans MS"/>
                <a:ea typeface="Comic Sans MS"/>
                <a:cs typeface="Comic Sans MS"/>
              </a:rPr>
              <a:t>Dw i'n mwynhau</a:t>
            </a:r>
          </a:p>
        </p:txBody>
      </p:sp>
      <p:sp>
        <p:nvSpPr>
          <p:cNvPr id="30723" name="WordArt 3"/>
          <p:cNvSpPr>
            <a:spLocks noChangeArrowheads="1" noChangeShapeType="1" noTextEdit="1"/>
          </p:cNvSpPr>
          <p:nvPr/>
        </p:nvSpPr>
        <p:spPr bwMode="auto">
          <a:xfrm>
            <a:off x="444500" y="1538288"/>
            <a:ext cx="5376333" cy="86439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 err="1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Comic Sans MS"/>
                <a:ea typeface="Comic Sans MS"/>
                <a:cs typeface="Comic Sans MS"/>
              </a:rPr>
              <a:t>mynd</a:t>
            </a:r>
            <a:r>
              <a:rPr lang="en-US" sz="3600" b="1" kern="10" dirty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Comic Sans MS"/>
                <a:ea typeface="Comic Sans MS"/>
                <a:cs typeface="Comic Sans MS"/>
              </a:rPr>
              <a:t> i'r </a:t>
            </a:r>
            <a:r>
              <a:rPr lang="en-US" sz="3600" b="1" kern="10" dirty="0" err="1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latin typeface="Comic Sans MS"/>
                <a:ea typeface="Comic Sans MS"/>
                <a:cs typeface="Comic Sans MS"/>
              </a:rPr>
              <a:t>sinema</a:t>
            </a:r>
            <a:endParaRPr lang="en-US" sz="3600" b="1" kern="1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latin typeface="Comic Sans MS"/>
              <a:ea typeface="Comic Sans MS"/>
              <a:cs typeface="Comic Sans MS"/>
            </a:endParaRPr>
          </a:p>
        </p:txBody>
      </p:sp>
      <p:sp>
        <p:nvSpPr>
          <p:cNvPr id="30724" name="WordArt 4"/>
          <p:cNvSpPr>
            <a:spLocks noChangeArrowheads="1" noChangeShapeType="1" noTextEdit="1"/>
          </p:cNvSpPr>
          <p:nvPr/>
        </p:nvSpPr>
        <p:spPr bwMode="auto">
          <a:xfrm>
            <a:off x="251885" y="2672953"/>
            <a:ext cx="8892116" cy="75604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US" sz="3600" b="1" kern="10" dirty="0" err="1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66FF33"/>
                </a:solidFill>
                <a:latin typeface="Comic Sans MS"/>
                <a:ea typeface="Comic Sans MS"/>
                <a:cs typeface="Comic Sans MS"/>
              </a:rPr>
              <a:t>achos</a:t>
            </a:r>
            <a:r>
              <a:rPr lang="en-US" sz="3600" b="1" kern="10" dirty="0" smtClean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66FF33"/>
                </a:solidFill>
                <a:latin typeface="Comic Sans MS"/>
                <a:ea typeface="Comic Sans MS"/>
                <a:cs typeface="Comic Sans MS"/>
              </a:rPr>
              <a:t>……...</a:t>
            </a:r>
            <a:endParaRPr lang="en-US" sz="3600" b="1" kern="10" dirty="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66FF33"/>
              </a:solidFill>
              <a:latin typeface="Comic Sans MS"/>
              <a:ea typeface="Comic Sans MS"/>
              <a:cs typeface="Comic Sans MS"/>
            </a:endParaRPr>
          </a:p>
        </p:txBody>
      </p:sp>
      <p:pic>
        <p:nvPicPr>
          <p:cNvPr id="30725" name="Picture 6" descr="32625715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636872">
            <a:off x="6203951" y="1322785"/>
            <a:ext cx="2497667" cy="1275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084" y="3807619"/>
            <a:ext cx="4967816" cy="2520554"/>
          </a:xfrm>
          <a:prstGeom prst="rect">
            <a:avLst/>
          </a:prstGeom>
          <a:solidFill>
            <a:srgbClr val="00FF00"/>
          </a:solidFill>
          <a:ln w="38100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rhesymau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err="1" smtClean="0"/>
              <a:t>Doeddwn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ddim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hoffi’r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Mae’n </a:t>
            </a:r>
            <a:r>
              <a:rPr lang="en-US" dirty="0" err="1" smtClean="0"/>
              <a:t>anodd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 Cymraeg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Dydy</a:t>
            </a:r>
            <a:r>
              <a:rPr lang="en-US" dirty="0" smtClean="0"/>
              <a:t> Mike ddim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ysgol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Mae </a:t>
            </a:r>
            <a:r>
              <a:rPr lang="en-US" dirty="0" err="1" smtClean="0"/>
              <a:t>Greta’n</a:t>
            </a:r>
            <a:r>
              <a:rPr lang="en-US" dirty="0" smtClean="0"/>
              <a:t> mwynhau </a:t>
            </a:r>
            <a:r>
              <a:rPr lang="en-US" dirty="0" err="1" smtClean="0"/>
              <a:t>siarad</a:t>
            </a:r>
            <a:r>
              <a:rPr lang="en-US" dirty="0" smtClean="0"/>
              <a:t> </a:t>
            </a:r>
            <a:r>
              <a:rPr lang="en-US" dirty="0" err="1" smtClean="0"/>
              <a:t>Sbaeneg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felly </a:t>
            </a:r>
            <a:r>
              <a:rPr lang="en-US" dirty="0" err="1" smtClean="0"/>
              <a:t>aeth</a:t>
            </a:r>
            <a:r>
              <a:rPr lang="en-US" dirty="0" smtClean="0"/>
              <a:t> hi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Sbaen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gwyliau</a:t>
            </a:r>
            <a:r>
              <a:rPr lang="en-US" dirty="0" smtClean="0"/>
              <a:t>. 	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</a:p>
          <a:p>
            <a:pPr>
              <a:buNone/>
            </a:pP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rydw</a:t>
            </a:r>
            <a:r>
              <a:rPr lang="en-US" dirty="0" smtClean="0"/>
              <a:t> i’n </a:t>
            </a:r>
            <a:r>
              <a:rPr lang="en-US" dirty="0" err="1" smtClean="0"/>
              <a:t>mwynhau’r</a:t>
            </a:r>
            <a:r>
              <a:rPr lang="en-US" dirty="0" smtClean="0"/>
              <a:t> </a:t>
            </a:r>
            <a:r>
              <a:rPr lang="en-US" dirty="0" err="1" smtClean="0"/>
              <a:t>brifysgol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fawr iawn.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pawb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siarad</a:t>
            </a:r>
            <a:r>
              <a:rPr lang="en-US" dirty="0" smtClean="0"/>
              <a:t> Saesneg.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achos</a:t>
            </a:r>
            <a:r>
              <a:rPr lang="en-US" dirty="0" smtClean="0"/>
              <a:t> </a:t>
            </a:r>
            <a:r>
              <a:rPr lang="en-US" dirty="0" err="1" smtClean="0"/>
              <a:t>dydy</a:t>
            </a:r>
            <a:r>
              <a:rPr lang="en-US" dirty="0" smtClean="0"/>
              <a:t> </a:t>
            </a:r>
            <a:r>
              <a:rPr lang="en-US" dirty="0" err="1" smtClean="0"/>
              <a:t>e</a:t>
            </a:r>
            <a:r>
              <a:rPr lang="en-US" dirty="0" smtClean="0"/>
              <a:t> ddim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gweithio’n</a:t>
            </a:r>
            <a:r>
              <a:rPr lang="en-US" dirty="0" smtClean="0"/>
              <a:t> </a:t>
            </a:r>
            <a:r>
              <a:rPr lang="en-US" dirty="0" err="1" smtClean="0"/>
              <a:t>ddigon</a:t>
            </a:r>
            <a:r>
              <a:rPr lang="en-US" dirty="0" smtClean="0"/>
              <a:t> </a:t>
            </a:r>
            <a:r>
              <a:rPr lang="en-US" dirty="0" err="1" smtClean="0"/>
              <a:t>caled</a:t>
            </a:r>
            <a:r>
              <a:rPr lang="en-US" dirty="0" smtClean="0"/>
              <a:t>.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rhesymau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Doeddwn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ddim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hoffi’r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ond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/>
              <a:t>rydw</a:t>
            </a:r>
            <a:r>
              <a:rPr lang="en-US" dirty="0" smtClean="0"/>
              <a:t> i’n </a:t>
            </a:r>
            <a:r>
              <a:rPr lang="en-US" dirty="0" err="1" smtClean="0"/>
              <a:t>mwynhau’r</a:t>
            </a:r>
            <a:r>
              <a:rPr lang="en-US" dirty="0" smtClean="0"/>
              <a:t> </a:t>
            </a:r>
            <a:r>
              <a:rPr lang="en-US" dirty="0" err="1" smtClean="0"/>
              <a:t>brifysgol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fawr iawn.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ond</a:t>
            </a:r>
            <a:r>
              <a:rPr lang="en-US" dirty="0" smtClean="0"/>
              <a:t> = but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rhesymau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Mae’n </a:t>
            </a:r>
            <a:r>
              <a:rPr lang="en-US" dirty="0" err="1" smtClean="0"/>
              <a:t>anodd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 Cymraeg </a:t>
            </a:r>
            <a:r>
              <a:rPr lang="en-US" dirty="0" err="1" smtClean="0">
                <a:solidFill>
                  <a:srgbClr val="FF0000"/>
                </a:solidFill>
              </a:rPr>
              <a:t>gan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fod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pawb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siarad</a:t>
            </a:r>
            <a:r>
              <a:rPr lang="en-US" dirty="0" smtClean="0"/>
              <a:t> Saesneg.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= due to (the fact that)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rhesymau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Dydy</a:t>
            </a:r>
            <a:r>
              <a:rPr lang="en-US" dirty="0" smtClean="0"/>
              <a:t> Mike ddim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dda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>
                <a:solidFill>
                  <a:srgbClr val="FF0000"/>
                </a:solidFill>
              </a:rPr>
              <a:t>achos</a:t>
            </a:r>
            <a:r>
              <a:rPr lang="en-US" dirty="0" smtClean="0"/>
              <a:t> </a:t>
            </a:r>
            <a:r>
              <a:rPr lang="en-US" dirty="0" err="1" smtClean="0"/>
              <a:t>dydy</a:t>
            </a:r>
            <a:r>
              <a:rPr lang="en-US" dirty="0" smtClean="0"/>
              <a:t> </a:t>
            </a:r>
            <a:r>
              <a:rPr lang="en-US" dirty="0" err="1" smtClean="0"/>
              <a:t>e</a:t>
            </a:r>
            <a:r>
              <a:rPr lang="en-US" dirty="0" smtClean="0"/>
              <a:t> ddim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gweithio’n</a:t>
            </a:r>
            <a:r>
              <a:rPr lang="en-US" dirty="0" smtClean="0"/>
              <a:t> </a:t>
            </a:r>
            <a:r>
              <a:rPr lang="en-US" dirty="0" err="1" smtClean="0"/>
              <a:t>ddigon</a:t>
            </a:r>
            <a:r>
              <a:rPr lang="en-US" dirty="0" smtClean="0"/>
              <a:t> </a:t>
            </a:r>
            <a:r>
              <a:rPr lang="en-US" dirty="0" err="1" smtClean="0"/>
              <a:t>caled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/>
              <a:t>achos</a:t>
            </a:r>
            <a:r>
              <a:rPr lang="en-US" dirty="0" smtClean="0"/>
              <a:t> = because</a:t>
            </a:r>
          </a:p>
          <a:p>
            <a:pPr>
              <a:buNone/>
            </a:pPr>
            <a:r>
              <a:rPr lang="en-US" dirty="0" smtClean="0"/>
              <a:t>(</a:t>
            </a:r>
            <a:r>
              <a:rPr lang="en-US" dirty="0" err="1" smtClean="0"/>
              <a:t>oherwydd</a:t>
            </a:r>
            <a:r>
              <a:rPr lang="en-US" dirty="0" smtClean="0"/>
              <a:t>) 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rhesymau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	Mae </a:t>
            </a:r>
            <a:r>
              <a:rPr lang="en-US" dirty="0" err="1" smtClean="0"/>
              <a:t>Greta’n</a:t>
            </a:r>
            <a:r>
              <a:rPr lang="en-US" dirty="0" smtClean="0"/>
              <a:t> mwynhau </a:t>
            </a:r>
            <a:r>
              <a:rPr lang="en-US" dirty="0" err="1" smtClean="0"/>
              <a:t>siarad</a:t>
            </a:r>
            <a:r>
              <a:rPr lang="en-US" dirty="0" smtClean="0"/>
              <a:t> </a:t>
            </a:r>
            <a:r>
              <a:rPr lang="en-US" dirty="0" err="1" smtClean="0"/>
              <a:t>Sbaeneg</a:t>
            </a:r>
            <a:r>
              <a:rPr lang="en-US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felly</a:t>
            </a:r>
            <a:r>
              <a:rPr lang="en-US" dirty="0" smtClean="0"/>
              <a:t> </a:t>
            </a:r>
            <a:r>
              <a:rPr lang="en-US" dirty="0" err="1" smtClean="0"/>
              <a:t>aeth</a:t>
            </a:r>
            <a:r>
              <a:rPr lang="en-US" dirty="0" smtClean="0"/>
              <a:t> hi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Sbaen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gwyliau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	felly = so</a:t>
            </a:r>
            <a:endParaRPr lang="en-US" dirty="0"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rhesymau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US" dirty="0" smtClean="0"/>
              <a:t>	Dw i’n hoffi </a:t>
            </a:r>
            <a:r>
              <a:rPr lang="en-US" dirty="0" err="1" smtClean="0"/>
              <a:t>mynd</a:t>
            </a:r>
            <a:r>
              <a:rPr lang="en-US" dirty="0" smtClean="0"/>
              <a:t> i’r </a:t>
            </a:r>
            <a:r>
              <a:rPr lang="en-US" dirty="0" err="1" smtClean="0"/>
              <a:t>sinema</a:t>
            </a:r>
            <a:r>
              <a:rPr lang="en-US" dirty="0" smtClean="0"/>
              <a:t> ………...….. </a:t>
            </a:r>
            <a:r>
              <a:rPr lang="en-US" dirty="0" err="1" smtClean="0"/>
              <a:t>dw</a:t>
            </a:r>
            <a:r>
              <a:rPr lang="en-US" dirty="0" smtClean="0"/>
              <a:t> i’n mwynhau </a:t>
            </a:r>
            <a:r>
              <a:rPr lang="en-US" dirty="0" err="1" smtClean="0"/>
              <a:t>gwylio</a:t>
            </a:r>
            <a:r>
              <a:rPr lang="en-US" dirty="0" smtClean="0"/>
              <a:t> </a:t>
            </a:r>
            <a:r>
              <a:rPr lang="en-US" dirty="0" err="1" smtClean="0"/>
              <a:t>ffilmiau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Roedd</a:t>
            </a:r>
            <a:r>
              <a:rPr lang="en-US" dirty="0" smtClean="0"/>
              <a:t> </a:t>
            </a:r>
            <a:r>
              <a:rPr lang="en-US" dirty="0" err="1" smtClean="0"/>
              <a:t>Rhian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siopa</a:t>
            </a:r>
            <a:r>
              <a:rPr lang="en-US" dirty="0" smtClean="0"/>
              <a:t> ……..……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iddi</a:t>
            </a:r>
            <a:r>
              <a:rPr lang="en-US" dirty="0" smtClean="0"/>
              <a:t> </a:t>
            </a:r>
            <a:r>
              <a:rPr lang="en-US" dirty="0" err="1" smtClean="0"/>
              <a:t>brynu</a:t>
            </a:r>
            <a:r>
              <a:rPr lang="en-US" dirty="0" smtClean="0"/>
              <a:t> </a:t>
            </a:r>
            <a:r>
              <a:rPr lang="en-US" dirty="0" err="1" smtClean="0"/>
              <a:t>anrheg</a:t>
            </a:r>
            <a:r>
              <a:rPr lang="en-US" dirty="0" smtClean="0"/>
              <a:t> </a:t>
            </a:r>
            <a:r>
              <a:rPr lang="en-US" dirty="0" err="1" smtClean="0"/>
              <a:t>penblwydd</a:t>
            </a:r>
            <a:r>
              <a:rPr lang="en-US" dirty="0" smtClean="0"/>
              <a:t>.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Roeddwn</a:t>
            </a:r>
            <a:r>
              <a:rPr lang="en-US" dirty="0" smtClean="0"/>
              <a:t> i’n </a:t>
            </a:r>
            <a:r>
              <a:rPr lang="en-US" dirty="0" err="1" smtClean="0"/>
              <a:t>hwyr</a:t>
            </a:r>
            <a:r>
              <a:rPr lang="en-US" dirty="0" smtClean="0"/>
              <a:t>, ………. </a:t>
            </a:r>
            <a:r>
              <a:rPr lang="en-US" dirty="0" err="1" smtClean="0"/>
              <a:t>doedd</a:t>
            </a:r>
            <a:r>
              <a:rPr lang="en-US" dirty="0" smtClean="0"/>
              <a:t> dim </a:t>
            </a:r>
            <a:r>
              <a:rPr lang="en-US" dirty="0" err="1" smtClean="0"/>
              <a:t>lle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barcio</a:t>
            </a:r>
            <a:r>
              <a:rPr lang="en-US" dirty="0" smtClean="0"/>
              <a:t>. (!!!)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</a:p>
          <a:p>
            <a:pPr>
              <a:buNone/>
            </a:pPr>
            <a:r>
              <a:rPr lang="en-US" dirty="0" smtClean="0"/>
              <a:t>	Mae </a:t>
            </a:r>
            <a:r>
              <a:rPr lang="en-US" dirty="0" err="1" smtClean="0"/>
              <a:t>fy</a:t>
            </a:r>
            <a:r>
              <a:rPr lang="en-US" dirty="0" smtClean="0"/>
              <a:t> </a:t>
            </a:r>
            <a:r>
              <a:rPr lang="en-US" dirty="0" err="1" smtClean="0"/>
              <a:t>chwaer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dal</a:t>
            </a:r>
            <a:r>
              <a:rPr lang="en-US" dirty="0" smtClean="0"/>
              <a:t>…………… </a:t>
            </a:r>
            <a:r>
              <a:rPr lang="en-US" dirty="0" err="1" smtClean="0"/>
              <a:t>dw</a:t>
            </a:r>
            <a:r>
              <a:rPr lang="en-US" dirty="0" smtClean="0"/>
              <a:t> i’n </a:t>
            </a:r>
            <a:r>
              <a:rPr lang="en-US" dirty="0" err="1" smtClean="0"/>
              <a:t>fyr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/>
              <a:t>	</a:t>
            </a:r>
            <a:endParaRPr lang="en-US" dirty="0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Write your own!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Dw i’n………….… </a:t>
            </a:r>
            <a:r>
              <a:rPr lang="en-US" dirty="0" err="1" smtClean="0">
                <a:solidFill>
                  <a:srgbClr val="FF0000"/>
                </a:solidFill>
              </a:rPr>
              <a:t>achos</a:t>
            </a:r>
            <a:r>
              <a:rPr lang="en-US" dirty="0" smtClean="0"/>
              <a:t>……………………………………</a:t>
            </a:r>
          </a:p>
          <a:p>
            <a:endParaRPr lang="en-US" dirty="0" smtClean="0"/>
          </a:p>
          <a:p>
            <a:r>
              <a:rPr lang="en-US" dirty="0" smtClean="0"/>
              <a:t>Dw i’n………….… </a:t>
            </a:r>
            <a:r>
              <a:rPr lang="en-US" dirty="0" smtClean="0">
                <a:solidFill>
                  <a:srgbClr val="FF0000"/>
                </a:solidFill>
              </a:rPr>
              <a:t>felly</a:t>
            </a:r>
            <a:r>
              <a:rPr lang="en-US" dirty="0" smtClean="0"/>
              <a:t> ……………………………………..</a:t>
            </a:r>
          </a:p>
          <a:p>
            <a:endParaRPr lang="en-US" dirty="0" smtClean="0"/>
          </a:p>
          <a:p>
            <a:r>
              <a:rPr lang="en-US" dirty="0" smtClean="0"/>
              <a:t>Dw i’n………….... </a:t>
            </a:r>
            <a:r>
              <a:rPr lang="en-US" dirty="0" err="1" smtClean="0">
                <a:solidFill>
                  <a:srgbClr val="FF0000"/>
                </a:solidFill>
              </a:rPr>
              <a:t>gan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err="1" smtClean="0">
                <a:solidFill>
                  <a:srgbClr val="FF0000"/>
                </a:solidFill>
              </a:rPr>
              <a:t>fod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…………………………….....</a:t>
            </a:r>
          </a:p>
          <a:p>
            <a:endParaRPr lang="en-US" dirty="0" smtClean="0"/>
          </a:p>
          <a:p>
            <a:r>
              <a:rPr lang="en-US" dirty="0" smtClean="0"/>
              <a:t>Dw i’n…………….. </a:t>
            </a:r>
            <a:r>
              <a:rPr lang="en-US" dirty="0" err="1" smtClean="0">
                <a:solidFill>
                  <a:srgbClr val="FF0000"/>
                </a:solidFill>
              </a:rPr>
              <a:t>ond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 smtClean="0"/>
              <a:t>…………………………………….</a:t>
            </a:r>
          </a:p>
          <a:p>
            <a:endParaRPr lang="en-US" dirty="0" smtClean="0"/>
          </a:p>
          <a:p>
            <a:pPr>
              <a:buNone/>
            </a:pPr>
            <a:r>
              <a:rPr lang="en-US" sz="1400" dirty="0" smtClean="0"/>
              <a:t>Remember: you can substitute ‘Dw i’n’ with:</a:t>
            </a:r>
          </a:p>
          <a:p>
            <a:pPr>
              <a:buNone/>
            </a:pPr>
            <a:r>
              <a:rPr lang="en-US" sz="1400" dirty="0" smtClean="0"/>
              <a:t>Mae </a:t>
            </a:r>
            <a:r>
              <a:rPr lang="en-US" sz="1400" dirty="0" err="1" smtClean="0"/>
              <a:t>e’n</a:t>
            </a:r>
            <a:r>
              <a:rPr lang="en-US" sz="1400" dirty="0" smtClean="0"/>
              <a:t>/ Dw </a:t>
            </a:r>
            <a:r>
              <a:rPr lang="en-US" sz="1400" dirty="0" err="1" smtClean="0"/>
              <a:t>i</a:t>
            </a:r>
            <a:r>
              <a:rPr lang="en-US" sz="1400" dirty="0" smtClean="0"/>
              <a:t> ddim </a:t>
            </a:r>
            <a:r>
              <a:rPr lang="en-US" sz="1400" dirty="0" err="1" smtClean="0"/>
              <a:t>yn</a:t>
            </a:r>
            <a:r>
              <a:rPr lang="en-US" sz="1400" dirty="0" smtClean="0"/>
              <a:t> / </a:t>
            </a:r>
            <a:r>
              <a:rPr lang="en-US" sz="1400" dirty="0" err="1" smtClean="0"/>
              <a:t>dydy</a:t>
            </a:r>
            <a:r>
              <a:rPr lang="en-US" sz="1400" dirty="0" smtClean="0"/>
              <a:t> hi ddim </a:t>
            </a:r>
            <a:r>
              <a:rPr lang="en-US" sz="1400" dirty="0" err="1" smtClean="0"/>
              <a:t>yn</a:t>
            </a:r>
            <a:r>
              <a:rPr lang="en-US" sz="1400" dirty="0" smtClean="0"/>
              <a:t> / </a:t>
            </a:r>
            <a:r>
              <a:rPr lang="en-US" sz="1400" dirty="0" err="1" smtClean="0"/>
              <a:t>Maen</a:t>
            </a:r>
            <a:r>
              <a:rPr lang="en-US" sz="1400" dirty="0" smtClean="0"/>
              <a:t> </a:t>
            </a:r>
            <a:r>
              <a:rPr lang="en-US" sz="1400" dirty="0" err="1" smtClean="0"/>
              <a:t>nhw’n</a:t>
            </a:r>
            <a:r>
              <a:rPr lang="en-US" sz="1400" dirty="0" smtClean="0"/>
              <a:t> / Rydyn ni’n / </a:t>
            </a:r>
            <a:r>
              <a:rPr lang="en-US" sz="1400" dirty="0" err="1" smtClean="0"/>
              <a:t>Dydyn</a:t>
            </a:r>
            <a:r>
              <a:rPr lang="en-US" sz="1400" dirty="0" smtClean="0"/>
              <a:t> </a:t>
            </a:r>
            <a:r>
              <a:rPr lang="en-US" sz="1400" dirty="0" err="1" smtClean="0"/>
              <a:t>ni</a:t>
            </a:r>
            <a:r>
              <a:rPr lang="en-US" sz="1400" dirty="0" smtClean="0"/>
              <a:t> ddim </a:t>
            </a:r>
            <a:r>
              <a:rPr lang="en-US" sz="1400" dirty="0" err="1" smtClean="0"/>
              <a:t>yn</a:t>
            </a:r>
            <a:endParaRPr lang="en-US" sz="1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ＭＳ ゴシック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Urban.thmx</Template>
  <TotalTime>303</TotalTime>
  <Words>1193</Words>
  <Application>Microsoft Macintosh PowerPoint</Application>
  <PresentationFormat>On-screen Show (4:3)</PresentationFormat>
  <Paragraphs>301</Paragraphs>
  <Slides>56</Slides>
  <Notes>3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57" baseType="lpstr">
      <vt:lpstr>Urban</vt:lpstr>
      <vt:lpstr>Amser Hamdden</vt:lpstr>
      <vt:lpstr>Slide 2</vt:lpstr>
      <vt:lpstr>Tasg</vt:lpstr>
      <vt:lpstr>Meini Prawf Llwyddiant</vt:lpstr>
      <vt:lpstr>Geirfa</vt:lpstr>
      <vt:lpstr>Cwestiynau (present tense)</vt:lpstr>
      <vt:lpstr>Slide 7</vt:lpstr>
      <vt:lpstr>Gweithgaredd</vt:lpstr>
      <vt:lpstr>Darlith 2</vt:lpstr>
      <vt:lpstr>Tasg</vt:lpstr>
      <vt:lpstr>Darlith 2</vt:lpstr>
      <vt:lpstr>Darlith 3</vt:lpstr>
      <vt:lpstr>Siaradwch gyda phartner am…    http://www.online-stopwatch.com/countdown-clock/full-screen/</vt:lpstr>
      <vt:lpstr>Tasgau</vt:lpstr>
      <vt:lpstr>Slide 15</vt:lpstr>
      <vt:lpstr>Darlith 4</vt:lpstr>
      <vt:lpstr>Siaradwch gyda phartner am…      </vt:lpstr>
      <vt:lpstr>Slide 18</vt:lpstr>
      <vt:lpstr>Disgrifio: Mutations</vt:lpstr>
      <vt:lpstr>Decide what you think sounds correct!</vt:lpstr>
      <vt:lpstr>Disgrifio: Mutations after ‘yn’</vt:lpstr>
      <vt:lpstr>Disgrifio – how many different combinations can you make?</vt:lpstr>
      <vt:lpstr>What about these? – Be careful!</vt:lpstr>
      <vt:lpstr>Rhoi rhesymau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Dw i’n dwlu ar …</vt:lpstr>
      <vt:lpstr>Dw i eisiau …</vt:lpstr>
      <vt:lpstr>Dw i ddim eisiau…</vt:lpstr>
      <vt:lpstr>Slide 45</vt:lpstr>
      <vt:lpstr>Slide 46</vt:lpstr>
      <vt:lpstr>Slide 47</vt:lpstr>
      <vt:lpstr>Slide 48</vt:lpstr>
      <vt:lpstr>Slide 49</vt:lpstr>
      <vt:lpstr>Rhoi rhesymau</vt:lpstr>
      <vt:lpstr>Rhoi rhesymau</vt:lpstr>
      <vt:lpstr>Rhoi rhesymau</vt:lpstr>
      <vt:lpstr>Rhoi rhesymau</vt:lpstr>
      <vt:lpstr>Rhoi rhesymau</vt:lpstr>
      <vt:lpstr>Rhoi rhesymau</vt:lpstr>
      <vt:lpstr>Write your own!</vt:lpstr>
    </vt:vector>
  </TitlesOfParts>
  <Company>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Amser Hamdden</dc:title>
  <dc:creator>swwcte10</dc:creator>
  <cp:lastModifiedBy>swwcte10</cp:lastModifiedBy>
  <cp:revision>26</cp:revision>
  <dcterms:created xsi:type="dcterms:W3CDTF">2017-11-02T15:53:59Z</dcterms:created>
  <dcterms:modified xsi:type="dcterms:W3CDTF">2017-11-02T15:58:03Z</dcterms:modified>
</cp:coreProperties>
</file>