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9"/>
  </p:notesMasterIdLst>
  <p:sldIdLst>
    <p:sldId id="280" r:id="rId2"/>
    <p:sldId id="821" r:id="rId3"/>
    <p:sldId id="828" r:id="rId4"/>
    <p:sldId id="855" r:id="rId5"/>
    <p:sldId id="825" r:id="rId6"/>
    <p:sldId id="863" r:id="rId7"/>
    <p:sldId id="826" r:id="rId8"/>
    <p:sldId id="864" r:id="rId9"/>
    <p:sldId id="865" r:id="rId10"/>
    <p:sldId id="866" r:id="rId11"/>
    <p:sldId id="827" r:id="rId12"/>
    <p:sldId id="867" r:id="rId13"/>
    <p:sldId id="869" r:id="rId14"/>
    <p:sldId id="831" r:id="rId15"/>
    <p:sldId id="868" r:id="rId16"/>
    <p:sldId id="870" r:id="rId17"/>
    <p:sldId id="832" r:id="rId18"/>
    <p:sldId id="833" r:id="rId19"/>
    <p:sldId id="834" r:id="rId20"/>
    <p:sldId id="871" r:id="rId21"/>
    <p:sldId id="835" r:id="rId22"/>
    <p:sldId id="857" r:id="rId23"/>
    <p:sldId id="872" r:id="rId24"/>
    <p:sldId id="836" r:id="rId25"/>
    <p:sldId id="858" r:id="rId26"/>
    <p:sldId id="837" r:id="rId27"/>
    <p:sldId id="896" r:id="rId28"/>
    <p:sldId id="875" r:id="rId29"/>
    <p:sldId id="877" r:id="rId30"/>
    <p:sldId id="878" r:id="rId31"/>
    <p:sldId id="879" r:id="rId32"/>
    <p:sldId id="880" r:id="rId33"/>
    <p:sldId id="881" r:id="rId34"/>
    <p:sldId id="882" r:id="rId35"/>
    <p:sldId id="883" r:id="rId36"/>
    <p:sldId id="884" r:id="rId37"/>
    <p:sldId id="897" r:id="rId38"/>
    <p:sldId id="885" r:id="rId39"/>
    <p:sldId id="838" r:id="rId40"/>
    <p:sldId id="839" r:id="rId41"/>
    <p:sldId id="886" r:id="rId42"/>
    <p:sldId id="887" r:id="rId43"/>
    <p:sldId id="859" r:id="rId44"/>
    <p:sldId id="898" r:id="rId45"/>
    <p:sldId id="888" r:id="rId46"/>
    <p:sldId id="889" r:id="rId47"/>
    <p:sldId id="890" r:id="rId48"/>
    <p:sldId id="891" r:id="rId49"/>
    <p:sldId id="892" r:id="rId50"/>
    <p:sldId id="841" r:id="rId51"/>
    <p:sldId id="842" r:id="rId52"/>
    <p:sldId id="893" r:id="rId53"/>
    <p:sldId id="894" r:id="rId54"/>
    <p:sldId id="824" r:id="rId55"/>
    <p:sldId id="852" r:id="rId56"/>
    <p:sldId id="853" r:id="rId57"/>
    <p:sldId id="854"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Gibbons" initials="JG" lastIdx="13"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795" autoAdjust="0"/>
  </p:normalViewPr>
  <p:slideViewPr>
    <p:cSldViewPr snapToGrid="0" snapToObjects="1">
      <p:cViewPr varScale="1">
        <p:scale>
          <a:sx n="87" d="100"/>
          <a:sy n="87" d="100"/>
        </p:scale>
        <p:origin x="2304"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2/26/2019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663351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5</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6</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7</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8</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b="1" i="0" kern="1200" dirty="0">
                <a:solidFill>
                  <a:schemeClr val="tx1"/>
                </a:solidFill>
                <a:effectLst/>
                <a:latin typeface="Arial" charset="0"/>
                <a:ea typeface="+mn-ea"/>
                <a:cs typeface="+mn-cs"/>
              </a:rPr>
              <a:t>8.1.1.4 Link-State Operation (cont.)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9</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10</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11</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12</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13</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14</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15</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16</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17</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18</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19</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20</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21</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22</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23</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24</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fr-FR" sz="1200" b="1" i="0" kern="1200" dirty="0">
              <a:solidFill>
                <a:schemeClr val="tx1"/>
              </a:solidFill>
              <a:effectLst/>
              <a:latin typeface="Arial" charset="0"/>
              <a:ea typeface="+mn-ea"/>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25</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26</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endParaRPr lang="en-US" sz="1200" b="1"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1C615CF7-9F59-4C8A-B650-E68E69E0FCFD}" type="slidenum">
              <a:rPr lang="en-US" smtClean="0"/>
              <a:pPr>
                <a:defRPr/>
              </a:pPr>
              <a:t>27</a:t>
            </a:fld>
            <a:endParaRPr lang="en-US" dirty="0"/>
          </a:p>
        </p:txBody>
      </p:sp>
    </p:spTree>
    <p:extLst>
      <p:ext uri="{BB962C8B-B14F-4D97-AF65-F5344CB8AC3E}">
        <p14:creationId xmlns:p14="http://schemas.microsoft.com/office/powerpoint/2010/main" val="6623054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28</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29</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30</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31</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32</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33</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34</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35</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36</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it-IT" sz="1200" b="1" i="0" kern="1200" dirty="0">
              <a:solidFill>
                <a:schemeClr val="tx1"/>
              </a:solidFill>
              <a:effectLst/>
              <a:latin typeface="Arial" charset="0"/>
              <a:ea typeface="+mn-ea"/>
              <a:cs typeface="+mn-cs"/>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endParaRPr lang="en-US" sz="1200" b="1"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1C615CF7-9F59-4C8A-B650-E68E69E0FCFD}" type="slidenum">
              <a:rPr lang="en-US" smtClean="0"/>
              <a:pPr>
                <a:defRPr/>
              </a:pPr>
              <a:t>37</a:t>
            </a:fld>
            <a:endParaRPr lang="en-US" dirty="0"/>
          </a:p>
        </p:txBody>
      </p:sp>
    </p:spTree>
    <p:extLst>
      <p:ext uri="{BB962C8B-B14F-4D97-AF65-F5344CB8AC3E}">
        <p14:creationId xmlns:p14="http://schemas.microsoft.com/office/powerpoint/2010/main" val="6623054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38</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r>
              <a:rPr lang="en-US" sz="1200" b="1" i="0" kern="1200" dirty="0">
                <a:solidFill>
                  <a:schemeClr val="tx1"/>
                </a:solidFill>
                <a:effectLst/>
                <a:latin typeface="Arial" charset="0"/>
                <a:ea typeface="+mn-ea"/>
                <a:cs typeface="+mn-cs"/>
              </a:rPr>
              <a:t>8.2.4.4 Verify </a:t>
            </a:r>
            <a:r>
              <a:rPr lang="en-US" sz="1200" b="1" i="0" kern="1200" dirty="0" err="1">
                <a:solidFill>
                  <a:schemeClr val="tx1"/>
                </a:solidFill>
                <a:effectLst/>
                <a:latin typeface="Arial" charset="0"/>
                <a:ea typeface="+mn-ea"/>
                <a:cs typeface="+mn-cs"/>
              </a:rPr>
              <a:t>OSPF</a:t>
            </a:r>
            <a:r>
              <a:rPr lang="en-US" sz="1200" b="1" i="0" kern="1200" dirty="0">
                <a:solidFill>
                  <a:schemeClr val="tx1"/>
                </a:solidFill>
                <a:effectLst/>
                <a:latin typeface="Arial" charset="0"/>
                <a:ea typeface="+mn-ea"/>
                <a:cs typeface="+mn-cs"/>
              </a:rPr>
              <a:t> Interface Settings</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39</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40</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41</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42</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43</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endParaRPr lang="en-US" sz="1200" b="1"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1C615CF7-9F59-4C8A-B650-E68E69E0FCFD}" type="slidenum">
              <a:rPr lang="en-US" smtClean="0"/>
              <a:pPr>
                <a:defRPr/>
              </a:pPr>
              <a:t>44</a:t>
            </a:fld>
            <a:endParaRPr lang="en-US" dirty="0"/>
          </a:p>
        </p:txBody>
      </p:sp>
    </p:spTree>
    <p:extLst>
      <p:ext uri="{BB962C8B-B14F-4D97-AF65-F5344CB8AC3E}">
        <p14:creationId xmlns:p14="http://schemas.microsoft.com/office/powerpoint/2010/main" val="6623054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45</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46</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47</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48</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49</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50</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51</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it-IT" sz="1200" b="1" i="0" kern="1200" dirty="0">
              <a:solidFill>
                <a:schemeClr val="tx1"/>
              </a:solidFill>
              <a:effectLst/>
              <a:latin typeface="Arial" charset="0"/>
              <a:ea typeface="+mn-ea"/>
              <a:cs typeface="+mn-cs"/>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52</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53</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endParaRPr lang="en-US" sz="1200" b="1" i="0" kern="1200" dirty="0">
              <a:solidFill>
                <a:schemeClr val="tx1"/>
              </a:solidFill>
              <a:effectLst/>
              <a:latin typeface="Arial" charset="0"/>
              <a:ea typeface="+mn-ea"/>
              <a:cs typeface="+mn-cs"/>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p:spPr>
        <p:txBody>
          <a:bodyPr/>
          <a:lstStyle/>
          <a:p>
            <a:r>
              <a:rPr lang="en-US" dirty="0"/>
              <a:t>Chapter 8 Summary</a:t>
            </a:r>
          </a:p>
        </p:txBody>
      </p:sp>
      <p:sp>
        <p:nvSpPr>
          <p:cNvPr id="100356" name="Slide Number Placeholder 3"/>
          <p:cNvSpPr>
            <a:spLocks noGrp="1"/>
          </p:cNvSpPr>
          <p:nvPr>
            <p:ph type="sldNum" sz="quarter" idx="5"/>
          </p:nvPr>
        </p:nvSpPr>
        <p:spPr>
          <a:noFill/>
        </p:spPr>
        <p:txBody>
          <a:bodyPr/>
          <a:lstStyle/>
          <a:p>
            <a:fld id="{B07FA372-31D3-4433-A73B-79DE0EBFB8F4}" type="slidenum">
              <a:rPr lang="en-US" smtClean="0"/>
              <a:pPr/>
              <a:t>54</a:t>
            </a:fld>
            <a:endParaRPr lang="en-US"/>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p:spPr>
        <p:txBody>
          <a:bodyPr/>
          <a:lstStyle/>
          <a:p>
            <a:r>
              <a:rPr lang="en-US" dirty="0"/>
              <a:t>Chapter 8 Summary</a:t>
            </a:r>
          </a:p>
        </p:txBody>
      </p:sp>
      <p:sp>
        <p:nvSpPr>
          <p:cNvPr id="100356" name="Slide Number Placeholder 3"/>
          <p:cNvSpPr>
            <a:spLocks noGrp="1"/>
          </p:cNvSpPr>
          <p:nvPr>
            <p:ph type="sldNum" sz="quarter" idx="5"/>
          </p:nvPr>
        </p:nvSpPr>
        <p:spPr>
          <a:noFill/>
        </p:spPr>
        <p:txBody>
          <a:bodyPr/>
          <a:lstStyle/>
          <a:p>
            <a:fld id="{B07FA372-31D3-4433-A73B-79DE0EBFB8F4}" type="slidenum">
              <a:rPr lang="en-US" smtClean="0"/>
              <a:pPr/>
              <a:t>55</a:t>
            </a:fld>
            <a:endParaRPr lang="en-US"/>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p:spPr>
        <p:txBody>
          <a:bodyPr/>
          <a:lstStyle/>
          <a:p>
            <a:r>
              <a:rPr lang="en-US" dirty="0"/>
              <a:t>Chapter 8 Summary</a:t>
            </a:r>
          </a:p>
        </p:txBody>
      </p:sp>
      <p:sp>
        <p:nvSpPr>
          <p:cNvPr id="100356" name="Slide Number Placeholder 3"/>
          <p:cNvSpPr>
            <a:spLocks noGrp="1"/>
          </p:cNvSpPr>
          <p:nvPr>
            <p:ph type="sldNum" sz="quarter" idx="5"/>
          </p:nvPr>
        </p:nvSpPr>
        <p:spPr>
          <a:noFill/>
        </p:spPr>
        <p:txBody>
          <a:bodyPr/>
          <a:lstStyle/>
          <a:p>
            <a:fld id="{B07FA372-31D3-4433-A73B-79DE0EBFB8F4}" type="slidenum">
              <a:rPr lang="en-US" smtClean="0"/>
              <a:pPr/>
              <a:t>56</a:t>
            </a:fld>
            <a:endParaRPr lang="en-US"/>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p:spPr>
        <p:txBody>
          <a:bodyPr/>
          <a:lstStyle/>
          <a:p>
            <a:r>
              <a:rPr lang="en-US" dirty="0"/>
              <a:t>Chapter 8 Summary</a:t>
            </a:r>
          </a:p>
        </p:txBody>
      </p:sp>
      <p:sp>
        <p:nvSpPr>
          <p:cNvPr id="100356" name="Slide Number Placeholder 3"/>
          <p:cNvSpPr>
            <a:spLocks noGrp="1"/>
          </p:cNvSpPr>
          <p:nvPr>
            <p:ph type="sldNum" sz="quarter" idx="5"/>
          </p:nvPr>
        </p:nvSpPr>
        <p:spPr>
          <a:noFill/>
        </p:spPr>
        <p:txBody>
          <a:bodyPr/>
          <a:lstStyle/>
          <a:p>
            <a:fld id="{B07FA372-31D3-4433-A73B-79DE0EBFB8F4}" type="slidenum">
              <a:rPr lang="en-US" smtClean="0"/>
              <a:pPr/>
              <a:t>57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Arial" panose="020B0604020202020204" pitchFamily="34" charset="0"/>
                <a:ea typeface="+mj-ea"/>
                <a:cs typeface="Arial" panose="020B0604020202020204" pitchFamily="34" charset="0"/>
              </a:defRPr>
            </a:lvl1pPr>
          </a:lstStyle>
          <a:p>
            <a:r>
              <a:rPr lang="en-GB" dirty="0"/>
              <a:t>Click to edit Master title style</a:t>
            </a:r>
            <a:endParaRPr dirty="0"/>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atin typeface="Arial" panose="020B0604020202020204" pitchFamily="34" charset="0"/>
                <a:cs typeface="Arial" panose="020B0604020202020204" pitchFamily="34" charset="0"/>
              </a:defRPr>
            </a:lvl1pPr>
          </a:lstStyle>
          <a:p>
            <a:r>
              <a:rPr lang="en-GB" dirty="0"/>
              <a:t>Click to edit Master title style</a:t>
            </a:r>
            <a:endParaRPr dirty="0"/>
          </a:p>
        </p:txBody>
      </p:sp>
      <p:sp>
        <p:nvSpPr>
          <p:cNvPr id="3" name="Content Placeholder 2"/>
          <p:cNvSpPr>
            <a:spLocks noGrp="1"/>
          </p:cNvSpPr>
          <p:nvPr>
            <p:ph idx="1"/>
          </p:nvPr>
        </p:nvSpPr>
        <p:spPr/>
        <p:txBody>
          <a:bodyPr/>
          <a:lstStyle>
            <a:lvl1pPr>
              <a:defRPr>
                <a:solidFill>
                  <a:schemeClr val="tx1"/>
                </a:solidFill>
                <a:latin typeface="Arial" panose="020B0604020202020204" pitchFamily="34" charset="0"/>
                <a:cs typeface="Arial" panose="020B0604020202020204" pitchFamily="34" charset="0"/>
              </a:defRPr>
            </a:lvl1pPr>
            <a:lvl2pPr>
              <a:defRPr>
                <a:solidFill>
                  <a:schemeClr val="tx1"/>
                </a:solidFill>
                <a:latin typeface="Arial" panose="020B0604020202020204" pitchFamily="34" charset="0"/>
                <a:cs typeface="Arial" panose="020B0604020202020204" pitchFamily="34" charset="0"/>
              </a:defRPr>
            </a:lvl2pPr>
            <a:lvl3pPr>
              <a:defRPr>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2/26/2019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spcBef>
          <a:spcPct val="0"/>
        </a:spcBef>
        <a:buNone/>
        <a:defRPr sz="3600" kern="1200">
          <a:solidFill>
            <a:schemeClr val="accent1"/>
          </a:solidFill>
          <a:latin typeface="Arial" panose="020B0604020202020204" pitchFamily="34" charset="0"/>
          <a:ea typeface="+mj-ea"/>
          <a:cs typeface="Arial" panose="020B0604020202020204" pitchFamily="34" charset="0"/>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Arial" panose="020B0604020202020204" pitchFamily="34" charset="0"/>
          <a:ea typeface="+mn-ea"/>
          <a:cs typeface="Arial" panose="020B0604020202020204" pitchFamily="34" charset="0"/>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Arial" panose="020B0604020202020204" pitchFamily="34" charset="0"/>
          <a:ea typeface="+mn-ea"/>
          <a:cs typeface="Arial" panose="020B0604020202020204" pitchFamily="34" charset="0"/>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Arial" panose="020B0604020202020204" pitchFamily="34" charset="0"/>
          <a:ea typeface="+mn-ea"/>
          <a:cs typeface="Arial" panose="020B0604020202020204" pitchFamily="34" charset="0"/>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4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5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5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368519" y="2065166"/>
            <a:ext cx="6156352" cy="1481138"/>
          </a:xfrm>
        </p:spPr>
        <p:txBody>
          <a:bodyPr/>
          <a:lstStyle/>
          <a:p>
            <a:r>
              <a:rPr lang="en-US" sz="4000">
                <a:latin typeface="Arial" charset="0"/>
              </a:rPr>
              <a:t>Single Area OSPF</a:t>
            </a:r>
            <a:endParaRPr lang="en-US" sz="4000" b="1"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27063" y="434975"/>
            <a:ext cx="8145462" cy="838200"/>
          </a:xfrm>
        </p:spPr>
        <p:txBody>
          <a:bodyPr/>
          <a:lstStyle/>
          <a:p>
            <a:r>
              <a:rPr lang="en-US" dirty="0"/>
              <a:t>Objectives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6428" y="1669143"/>
            <a:ext cx="8459973" cy="4049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Open Shortest Path First</a:t>
            </a:r>
            <a:br>
              <a:rPr lang="en-US" dirty="0"/>
            </a:br>
            <a:r>
              <a:rPr lang="en-US" dirty="0"/>
              <a:t>Evolution of OSPF</a:t>
            </a:r>
            <a:endParaRPr lang="en-US" dirty="0">
              <a:solidFill>
                <a:schemeClr val="accent5">
                  <a:lumMod val="75000"/>
                </a:schemeClr>
              </a:solidFill>
              <a:cs typeface="Arial" pitchFamily="34" charset="0"/>
            </a:endParaRPr>
          </a:p>
        </p:txBody>
      </p:sp>
      <p:sp>
        <p:nvSpPr>
          <p:cNvPr id="38915" name="Content Placeholder 5"/>
          <p:cNvSpPr>
            <a:spLocks noGrp="1"/>
          </p:cNvSpPr>
          <p:nvPr>
            <p:ph idx="1"/>
          </p:nvPr>
        </p:nvSpPr>
        <p:spPr>
          <a:xfrm>
            <a:off x="539524" y="1724932"/>
            <a:ext cx="7940675" cy="553811"/>
          </a:xfrm>
        </p:spPr>
        <p:txBody>
          <a:bodyPr/>
          <a:lstStyle/>
          <a:p>
            <a:pPr marL="0" indent="0" algn="ctr">
              <a:buNone/>
            </a:pPr>
            <a:r>
              <a:rPr lang="en-US" dirty="0"/>
              <a:t>Interior Gateway Protocols</a:t>
            </a:r>
            <a:r>
              <a:rPr lang="en-CA" dirty="0"/>
              <a:t> </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743" y="2420256"/>
            <a:ext cx="7430046" cy="2035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 name="Straight Arrow Connector 2"/>
          <p:cNvCxnSpPr/>
          <p:nvPr/>
        </p:nvCxnSpPr>
        <p:spPr bwMode="auto">
          <a:xfrm flipH="1">
            <a:off x="2786743" y="3629798"/>
            <a:ext cx="1175659" cy="1580831"/>
          </a:xfrm>
          <a:prstGeom prst="straightConnector1">
            <a:avLst/>
          </a:prstGeom>
          <a:solidFill>
            <a:schemeClr val="accent1"/>
          </a:solidFill>
          <a:ln w="9525" cap="flat" cmpd="sng" algn="ctr">
            <a:solidFill>
              <a:schemeClr val="tx1"/>
            </a:solidFill>
            <a:prstDash val="solid"/>
            <a:round/>
            <a:headEnd type="none" w="med" len="med"/>
            <a:tailEnd type="arrow"/>
          </a:ln>
          <a:effectLst/>
        </p:spPr>
      </p:cxnSp>
      <p:sp>
        <p:nvSpPr>
          <p:cNvPr id="4" name="TextBox 3"/>
          <p:cNvSpPr txBox="1"/>
          <p:nvPr/>
        </p:nvSpPr>
        <p:spPr>
          <a:xfrm>
            <a:off x="2206171" y="5210629"/>
            <a:ext cx="957943" cy="400110"/>
          </a:xfrm>
          <a:prstGeom prst="rect">
            <a:avLst/>
          </a:prstGeom>
          <a:noFill/>
        </p:spPr>
        <p:txBody>
          <a:bodyPr wrap="square" rtlCol="0">
            <a:spAutoFit/>
          </a:bodyPr>
          <a:lstStyle/>
          <a:p>
            <a:r>
              <a:rPr lang="en-US" sz="2000" dirty="0">
                <a:solidFill>
                  <a:srgbClr val="FF0000"/>
                </a:solidFill>
              </a:rPr>
              <a:t>1988</a:t>
            </a:r>
          </a:p>
        </p:txBody>
      </p:sp>
      <p:cxnSp>
        <p:nvCxnSpPr>
          <p:cNvPr id="8" name="Straight Arrow Connector 7"/>
          <p:cNvCxnSpPr/>
          <p:nvPr/>
        </p:nvCxnSpPr>
        <p:spPr bwMode="auto">
          <a:xfrm>
            <a:off x="4368800" y="4020457"/>
            <a:ext cx="1074057" cy="1190172"/>
          </a:xfrm>
          <a:prstGeom prst="straightConnector1">
            <a:avLst/>
          </a:prstGeom>
          <a:solidFill>
            <a:schemeClr val="accent1"/>
          </a:solidFill>
          <a:ln w="9525" cap="flat" cmpd="sng" algn="ctr">
            <a:solidFill>
              <a:schemeClr val="tx1"/>
            </a:solidFill>
            <a:prstDash val="solid"/>
            <a:round/>
            <a:headEnd type="none" w="med" len="med"/>
            <a:tailEnd type="arrow"/>
          </a:ln>
          <a:effectLst/>
        </p:spPr>
      </p:cxnSp>
      <p:sp>
        <p:nvSpPr>
          <p:cNvPr id="9" name="TextBox 8"/>
          <p:cNvSpPr txBox="1"/>
          <p:nvPr/>
        </p:nvSpPr>
        <p:spPr>
          <a:xfrm>
            <a:off x="5442857" y="4905828"/>
            <a:ext cx="1494972" cy="923330"/>
          </a:xfrm>
          <a:prstGeom prst="rect">
            <a:avLst/>
          </a:prstGeom>
          <a:noFill/>
        </p:spPr>
        <p:txBody>
          <a:bodyPr wrap="square" rtlCol="0">
            <a:spAutoFit/>
          </a:bodyPr>
          <a:lstStyle/>
          <a:p>
            <a:r>
              <a:rPr lang="en-US" sz="2000" dirty="0">
                <a:solidFill>
                  <a:srgbClr val="FF0000"/>
                </a:solidFill>
              </a:rPr>
              <a:t>1989</a:t>
            </a:r>
          </a:p>
          <a:p>
            <a:r>
              <a:rPr lang="en-US" sz="2000" dirty="0">
                <a:solidFill>
                  <a:srgbClr val="FF0000"/>
                </a:solidFill>
              </a:rPr>
              <a:t>updated in 2008</a:t>
            </a:r>
          </a:p>
        </p:txBody>
      </p:sp>
    </p:spTree>
    <p:extLst>
      <p:ext uri="{BB962C8B-B14F-4D97-AF65-F5344CB8AC3E}">
        <p14:creationId xmlns:p14="http://schemas.microsoft.com/office/powerpoint/2010/main" val="3404542314"/>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dirty="0"/>
              <a:t>Features of OSPF</a:t>
            </a:r>
            <a:endParaRPr lang="en-US" dirty="0">
              <a:solidFill>
                <a:schemeClr val="accent5">
                  <a:lumMod val="75000"/>
                </a:schemeClr>
              </a:solidFill>
              <a:cs typeface="Arial" pitchFamily="34"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5453" y="1557338"/>
            <a:ext cx="5887803" cy="4810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6396496"/>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dirty="0"/>
              <a:t>Components of OSPF</a:t>
            </a:r>
            <a:endParaRPr lang="en-US" dirty="0">
              <a:solidFill>
                <a:schemeClr val="accent5">
                  <a:lumMod val="75000"/>
                </a:schemeClr>
              </a:solidFill>
              <a:cs typeface="Arial" pitchFamily="34"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353" y="1560060"/>
            <a:ext cx="7592602" cy="4870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26003117"/>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Components of OSPF (cont.)</a:t>
            </a:r>
            <a:endParaRPr lang="en-US" dirty="0">
              <a:solidFill>
                <a:schemeClr val="accent5">
                  <a:lumMod val="75000"/>
                </a:schemeClr>
              </a:solidFill>
              <a:cs typeface="Arial" pitchFamily="34" charset="0"/>
            </a:endParaRP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1813"/>
          <a:stretch/>
        </p:blipFill>
        <p:spPr bwMode="auto">
          <a:xfrm>
            <a:off x="1469583" y="2867933"/>
            <a:ext cx="6200310" cy="34979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98285" y="1698643"/>
            <a:ext cx="7823200" cy="1421928"/>
          </a:xfrm>
          <a:prstGeom prst="rect">
            <a:avLst/>
          </a:prstGeom>
          <a:noFill/>
        </p:spPr>
        <p:txBody>
          <a:bodyPr wrap="square" rtlCol="0">
            <a:spAutoFit/>
          </a:bodyPr>
          <a:lstStyle/>
          <a:p>
            <a:pPr algn="l"/>
            <a:r>
              <a:rPr lang="en-US" dirty="0"/>
              <a:t>OSPF Routers Exchange Packets - These packets are used to discover neighboring routers and also to exchange routing information to maintain accurate information about the network.</a:t>
            </a:r>
          </a:p>
        </p:txBody>
      </p:sp>
    </p:spTree>
    <p:extLst>
      <p:ext uri="{BB962C8B-B14F-4D97-AF65-F5344CB8AC3E}">
        <p14:creationId xmlns:p14="http://schemas.microsoft.com/office/powerpoint/2010/main" val="4232987559"/>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dirty="0"/>
              <a:t>Link-State Operation</a:t>
            </a:r>
            <a:endParaRPr lang="en-US" dirty="0">
              <a:solidFill>
                <a:schemeClr val="accent5">
                  <a:lumMod val="75000"/>
                </a:schemeClr>
              </a:solidFill>
              <a:cs typeface="Arial" pitchFamily="34"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114" y="1770241"/>
            <a:ext cx="4458835" cy="4471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341257" y="2569339"/>
            <a:ext cx="3556150" cy="2086725"/>
          </a:xfrm>
          <a:prstGeom prst="rect">
            <a:avLst/>
          </a:prstGeom>
          <a:noFill/>
        </p:spPr>
        <p:txBody>
          <a:bodyPr wrap="square" rtlCol="0">
            <a:spAutoFit/>
          </a:bodyPr>
          <a:lstStyle/>
          <a:p>
            <a:pPr algn="l"/>
            <a:r>
              <a:rPr lang="en-US" dirty="0"/>
              <a:t>If a neighbor is present, the OSPF-enabled router attempts to establish a neighbor adjacency with that neighbor</a:t>
            </a:r>
          </a:p>
        </p:txBody>
      </p:sp>
    </p:spTree>
    <p:extLst>
      <p:ext uri="{BB962C8B-B14F-4D97-AF65-F5344CB8AC3E}">
        <p14:creationId xmlns:p14="http://schemas.microsoft.com/office/powerpoint/2010/main" val="1967631064"/>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dirty="0"/>
              <a:t>Link-State Operation (cont.)</a:t>
            </a:r>
            <a:endParaRPr lang="en-US" dirty="0">
              <a:solidFill>
                <a:schemeClr val="accent5">
                  <a:lumMod val="75000"/>
                </a:schemeClr>
              </a:solidFill>
              <a:cs typeface="Arial" pitchFamily="34" charset="0"/>
            </a:endParaRPr>
          </a:p>
        </p:txBody>
      </p:sp>
      <p:sp>
        <p:nvSpPr>
          <p:cNvPr id="3" name="TextBox 2"/>
          <p:cNvSpPr txBox="1"/>
          <p:nvPr/>
        </p:nvSpPr>
        <p:spPr>
          <a:xfrm>
            <a:off x="5341257" y="1550085"/>
            <a:ext cx="3556150" cy="3139321"/>
          </a:xfrm>
          <a:prstGeom prst="rect">
            <a:avLst/>
          </a:prstGeom>
          <a:noFill/>
        </p:spPr>
        <p:txBody>
          <a:bodyPr wrap="square" rtlCol="0">
            <a:spAutoFit/>
          </a:bodyPr>
          <a:lstStyle/>
          <a:p>
            <a:pPr marL="342900" indent="-342900" algn="l">
              <a:buClr>
                <a:schemeClr val="accent5">
                  <a:lumMod val="75000"/>
                </a:schemeClr>
              </a:buClr>
              <a:buFont typeface="Wingdings" pitchFamily="2" charset="2"/>
              <a:buChar char="§"/>
            </a:pPr>
            <a:r>
              <a:rPr lang="en-US" sz="2000" dirty="0"/>
              <a:t>LSAs contain the state and cost of each directly connected link. </a:t>
            </a:r>
          </a:p>
          <a:p>
            <a:pPr marL="342900" indent="-342900" algn="l">
              <a:buClr>
                <a:schemeClr val="accent5">
                  <a:lumMod val="75000"/>
                </a:schemeClr>
              </a:buClr>
              <a:buFont typeface="Wingdings" pitchFamily="2" charset="2"/>
              <a:buChar char="§"/>
            </a:pPr>
            <a:r>
              <a:rPr lang="en-US" sz="2000" dirty="0"/>
              <a:t>Routers flood their LSAs to adjacent neighbors. </a:t>
            </a:r>
          </a:p>
          <a:p>
            <a:pPr marL="342900" indent="-342900" algn="l">
              <a:buClr>
                <a:schemeClr val="accent5">
                  <a:lumMod val="75000"/>
                </a:schemeClr>
              </a:buClr>
              <a:buFont typeface="Wingdings" pitchFamily="2" charset="2"/>
              <a:buChar char="§"/>
            </a:pPr>
            <a:r>
              <a:rPr lang="en-US" sz="2000" dirty="0"/>
              <a:t>Adjacent neighbors receiving the LSA immediately flood the LSA to other directly connected neighbors, until all routers in the area have all LSAs.</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181" y="1708608"/>
            <a:ext cx="4584248" cy="4558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7816991"/>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dirty="0"/>
              <a:t>Link-State Operation</a:t>
            </a:r>
            <a:endParaRPr lang="en-US" dirty="0">
              <a:solidFill>
                <a:schemeClr val="accent5">
                  <a:lumMod val="75000"/>
                </a:schemeClr>
              </a:solidFill>
              <a:cs typeface="Arial" pitchFamily="34" charset="0"/>
            </a:endParaRPr>
          </a:p>
        </p:txBody>
      </p:sp>
      <p:sp>
        <p:nvSpPr>
          <p:cNvPr id="3" name="TextBox 2"/>
          <p:cNvSpPr txBox="1"/>
          <p:nvPr/>
        </p:nvSpPr>
        <p:spPr>
          <a:xfrm>
            <a:off x="5341257" y="1640735"/>
            <a:ext cx="3556150" cy="2585323"/>
          </a:xfrm>
          <a:prstGeom prst="rect">
            <a:avLst/>
          </a:prstGeom>
          <a:noFill/>
        </p:spPr>
        <p:txBody>
          <a:bodyPr wrap="square" rtlCol="0">
            <a:spAutoFit/>
          </a:bodyPr>
          <a:lstStyle/>
          <a:p>
            <a:pPr marL="342900" indent="-342900" algn="l">
              <a:buClr>
                <a:schemeClr val="accent5">
                  <a:lumMod val="75000"/>
                </a:schemeClr>
              </a:buClr>
              <a:buFont typeface="Wingdings" pitchFamily="2" charset="2"/>
              <a:buChar char="§"/>
            </a:pPr>
            <a:r>
              <a:rPr lang="en-US" sz="2000" dirty="0"/>
              <a:t>Build the topology table based on the received LSAs. </a:t>
            </a:r>
          </a:p>
          <a:p>
            <a:pPr marL="342900" indent="-342900" algn="l">
              <a:buClr>
                <a:schemeClr val="accent5">
                  <a:lumMod val="75000"/>
                </a:schemeClr>
              </a:buClr>
              <a:buFont typeface="Wingdings" pitchFamily="2" charset="2"/>
              <a:buChar char="§"/>
            </a:pPr>
            <a:r>
              <a:rPr lang="en-US" sz="2000" dirty="0"/>
              <a:t>This database eventually holds all the information about the topology of the network.</a:t>
            </a:r>
          </a:p>
          <a:p>
            <a:pPr marL="342900" indent="-342900" algn="l">
              <a:buClr>
                <a:schemeClr val="accent5">
                  <a:lumMod val="75000"/>
                </a:schemeClr>
              </a:buClr>
              <a:buFont typeface="Wingdings" pitchFamily="2" charset="2"/>
              <a:buChar char="§"/>
            </a:pPr>
            <a:r>
              <a:rPr lang="en-US" sz="2000" dirty="0"/>
              <a:t>Execute the SPF Algorithm.</a:t>
            </a:r>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464" y="1611084"/>
            <a:ext cx="5210793" cy="48913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823223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Link-State Operation (cont.)</a:t>
            </a:r>
            <a:endParaRPr lang="en-US" dirty="0">
              <a:solidFill>
                <a:schemeClr val="accent5">
                  <a:lumMod val="75000"/>
                </a:schemeClr>
              </a:solidFill>
              <a:cs typeface="Arial" pitchFamily="34" charset="0"/>
            </a:endParaRPr>
          </a:p>
        </p:txBody>
      </p:sp>
      <p:sp>
        <p:nvSpPr>
          <p:cNvPr id="3" name="TextBox 2"/>
          <p:cNvSpPr txBox="1"/>
          <p:nvPr/>
        </p:nvSpPr>
        <p:spPr>
          <a:xfrm>
            <a:off x="5457372" y="3513461"/>
            <a:ext cx="3018972" cy="1421928"/>
          </a:xfrm>
          <a:prstGeom prst="rect">
            <a:avLst/>
          </a:prstGeom>
          <a:noFill/>
        </p:spPr>
        <p:txBody>
          <a:bodyPr wrap="square" rtlCol="0">
            <a:spAutoFit/>
          </a:bodyPr>
          <a:lstStyle/>
          <a:p>
            <a:pPr algn="l"/>
            <a:r>
              <a:rPr lang="en-US" dirty="0"/>
              <a:t>From the SPF tree, the best paths are inserted into the routing table. </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843" y="1640734"/>
            <a:ext cx="4675414" cy="4829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6007692"/>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483865" y="2755695"/>
            <a:ext cx="4660135" cy="3781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Single-area and Multiarea OSPF </a:t>
            </a:r>
            <a:endParaRPr lang="en-US" dirty="0">
              <a:solidFill>
                <a:schemeClr val="accent5">
                  <a:lumMod val="75000"/>
                </a:schemeClr>
              </a:solidFill>
              <a:cs typeface="Arial" pitchFamily="34" charset="0"/>
            </a:endParaRPr>
          </a:p>
        </p:txBody>
      </p:sp>
      <p:pic>
        <p:nvPicPr>
          <p:cNvPr id="10242"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43082" y="1545318"/>
            <a:ext cx="4252650" cy="3448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0862354"/>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Single-area and Multiarea OSPF (cont.)</a:t>
            </a:r>
            <a:endParaRPr lang="en-US" dirty="0">
              <a:solidFill>
                <a:schemeClr val="accent5">
                  <a:lumMod val="75000"/>
                </a:schemeClr>
              </a:solidFill>
              <a:cs typeface="Arial" pitchFamily="34"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360" y="1681163"/>
            <a:ext cx="6466440" cy="48137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8042173"/>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Types of OSPF Packets</a:t>
            </a:r>
            <a:endParaRPr lang="en-US" dirty="0">
              <a:solidFill>
                <a:schemeClr val="accent5">
                  <a:lumMod val="75000"/>
                </a:schemeClr>
              </a:solidFill>
              <a:cs typeface="Arial" pitchFamily="34" charset="0"/>
            </a:endParaRPr>
          </a:p>
        </p:txBody>
      </p:sp>
      <p:pic>
        <p:nvPicPr>
          <p:cNvPr id="1433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2811"/>
          <a:stretch/>
        </p:blipFill>
        <p:spPr bwMode="auto">
          <a:xfrm>
            <a:off x="564813" y="1872343"/>
            <a:ext cx="7882502" cy="3971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30973461"/>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Hello Packet</a:t>
            </a:r>
            <a:endParaRPr lang="en-US" dirty="0">
              <a:solidFill>
                <a:schemeClr val="accent5">
                  <a:lumMod val="75000"/>
                </a:schemeClr>
              </a:solidFill>
              <a:cs typeface="Arial" pitchFamily="34" charset="0"/>
            </a:endParaRPr>
          </a:p>
        </p:txBody>
      </p:sp>
      <p:sp>
        <p:nvSpPr>
          <p:cNvPr id="2" name="Rectangle 1"/>
          <p:cNvSpPr/>
          <p:nvPr/>
        </p:nvSpPr>
        <p:spPr>
          <a:xfrm>
            <a:off x="1066800" y="1680157"/>
            <a:ext cx="6640286" cy="3416320"/>
          </a:xfrm>
          <a:prstGeom prst="rect">
            <a:avLst/>
          </a:prstGeom>
        </p:spPr>
        <p:txBody>
          <a:bodyPr wrap="square">
            <a:spAutoFit/>
          </a:bodyPr>
          <a:lstStyle/>
          <a:p>
            <a:pPr algn="l"/>
            <a:r>
              <a:rPr lang="en-US" dirty="0"/>
              <a:t>OSPF Type 1 packet = Hello packet:</a:t>
            </a:r>
          </a:p>
          <a:p>
            <a:pPr algn="l"/>
            <a:endParaRPr lang="en-US" dirty="0"/>
          </a:p>
          <a:p>
            <a:pPr marL="342900" indent="-342900" algn="l">
              <a:buClr>
                <a:srgbClr val="678DC5"/>
              </a:buClr>
              <a:buFont typeface="Wingdings" pitchFamily="2" charset="2"/>
              <a:buChar char="§"/>
            </a:pPr>
            <a:r>
              <a:rPr lang="en-US" dirty="0"/>
              <a:t>Discover OSPF neighbors and establish neighbor adjacencies.</a:t>
            </a:r>
          </a:p>
          <a:p>
            <a:pPr marL="342900" indent="-342900" algn="l">
              <a:buClr>
                <a:srgbClr val="678DC5"/>
              </a:buClr>
              <a:buFont typeface="Wingdings" pitchFamily="2" charset="2"/>
              <a:buChar char="§"/>
            </a:pPr>
            <a:r>
              <a:rPr lang="en-US" dirty="0"/>
              <a:t>Advertise parameters on which two routers must agree to become neighbors.</a:t>
            </a:r>
          </a:p>
          <a:p>
            <a:pPr marL="342900" indent="-342900" algn="l">
              <a:buClr>
                <a:srgbClr val="678DC5"/>
              </a:buClr>
              <a:buFont typeface="Wingdings" pitchFamily="2" charset="2"/>
              <a:buChar char="§"/>
            </a:pPr>
            <a:r>
              <a:rPr lang="en-US" dirty="0"/>
              <a:t>Elect the Designated Router (DR) and Backup Designated Router (BDR) on multiaccess networks like Ethernet and Frame Relay.</a:t>
            </a:r>
          </a:p>
        </p:txBody>
      </p:sp>
    </p:spTree>
    <p:extLst>
      <p:ext uri="{BB962C8B-B14F-4D97-AF65-F5344CB8AC3E}">
        <p14:creationId xmlns:p14="http://schemas.microsoft.com/office/powerpoint/2010/main" val="1991882133"/>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Hello Packet (cont.)</a:t>
            </a:r>
            <a:endParaRPr lang="en-US" dirty="0">
              <a:solidFill>
                <a:schemeClr val="accent5">
                  <a:lumMod val="75000"/>
                </a:schemeClr>
              </a:solidFill>
              <a:cs typeface="Arial" pitchFamily="34" charset="0"/>
            </a:endParaRPr>
          </a:p>
        </p:txBody>
      </p:sp>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182" y="1412420"/>
            <a:ext cx="6344172" cy="5220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7132989"/>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Hello Packet Intervals</a:t>
            </a:r>
            <a:endParaRPr lang="en-US" dirty="0">
              <a:solidFill>
                <a:schemeClr val="accent5">
                  <a:lumMod val="75000"/>
                </a:schemeClr>
              </a:solidFill>
              <a:cs typeface="Arial" pitchFamily="34" charset="0"/>
            </a:endParaRPr>
          </a:p>
        </p:txBody>
      </p:sp>
      <p:sp>
        <p:nvSpPr>
          <p:cNvPr id="2" name="Rectangle 1"/>
          <p:cNvSpPr/>
          <p:nvPr/>
        </p:nvSpPr>
        <p:spPr>
          <a:xfrm>
            <a:off x="478972" y="1822224"/>
            <a:ext cx="8113486" cy="4413516"/>
          </a:xfrm>
          <a:prstGeom prst="rect">
            <a:avLst/>
          </a:prstGeom>
        </p:spPr>
        <p:txBody>
          <a:bodyPr wrap="square">
            <a:spAutoFit/>
          </a:bodyPr>
          <a:lstStyle/>
          <a:p>
            <a:pPr algn="l"/>
            <a:r>
              <a:rPr lang="en-US" dirty="0"/>
              <a:t>OSPF Hello packets are transmitted:</a:t>
            </a:r>
          </a:p>
          <a:p>
            <a:pPr marL="342900" indent="-342900" algn="l">
              <a:buFont typeface="Wingdings" pitchFamily="2" charset="2"/>
              <a:buChar char="§"/>
            </a:pPr>
            <a:r>
              <a:rPr lang="en-US" dirty="0"/>
              <a:t>To 224.0.0.5 in IPv4 and FF02::5 in IPv6 (all OSPF routers)</a:t>
            </a:r>
          </a:p>
          <a:p>
            <a:pPr marL="342900" indent="-342900" algn="l">
              <a:buFont typeface="Wingdings" pitchFamily="2" charset="2"/>
              <a:buChar char="§"/>
            </a:pPr>
            <a:r>
              <a:rPr lang="en-US" dirty="0"/>
              <a:t>Every 10 seconds (default on </a:t>
            </a:r>
            <a:r>
              <a:rPr lang="en-US" dirty="0" err="1"/>
              <a:t>multiaccess</a:t>
            </a:r>
            <a:r>
              <a:rPr lang="en-US" dirty="0"/>
              <a:t> and point-to-point networks)</a:t>
            </a:r>
          </a:p>
          <a:p>
            <a:pPr marL="342900" indent="-342900" algn="l">
              <a:buFont typeface="Wingdings" pitchFamily="2" charset="2"/>
              <a:buChar char="§"/>
            </a:pPr>
            <a:r>
              <a:rPr lang="en-US" dirty="0"/>
              <a:t>Every 30 seconds (default on non-broadcast </a:t>
            </a:r>
            <a:r>
              <a:rPr lang="en-US" dirty="0" err="1"/>
              <a:t>multiaccess</a:t>
            </a:r>
            <a:r>
              <a:rPr lang="en-US" dirty="0"/>
              <a:t> [NBMA] networks)</a:t>
            </a:r>
          </a:p>
          <a:p>
            <a:pPr marL="342900" indent="-342900" algn="l">
              <a:buFont typeface="Wingdings" pitchFamily="2" charset="2"/>
              <a:buChar char="§"/>
            </a:pPr>
            <a:r>
              <a:rPr lang="en-US" dirty="0"/>
              <a:t>Dead interval is the period that the router waits to receive a Hello packet before declaring the neighbor down</a:t>
            </a:r>
          </a:p>
          <a:p>
            <a:pPr marL="342900" indent="-342900" algn="l">
              <a:buFont typeface="Wingdings" pitchFamily="2" charset="2"/>
              <a:buChar char="§"/>
            </a:pPr>
            <a:r>
              <a:rPr lang="en-US" dirty="0"/>
              <a:t>Router floods the LSDB with information about down neighbors out all OSPF enabled interfaces</a:t>
            </a:r>
          </a:p>
          <a:p>
            <a:pPr marL="342900" indent="-342900" algn="l">
              <a:buFont typeface="Wingdings" pitchFamily="2" charset="2"/>
              <a:buChar char="§"/>
            </a:pPr>
            <a:r>
              <a:rPr lang="en-US" dirty="0"/>
              <a:t>Cisco’s default is 4 times the Hello interval</a:t>
            </a:r>
          </a:p>
        </p:txBody>
      </p:sp>
    </p:spTree>
    <p:extLst>
      <p:ext uri="{BB962C8B-B14F-4D97-AF65-F5344CB8AC3E}">
        <p14:creationId xmlns:p14="http://schemas.microsoft.com/office/powerpoint/2010/main" val="3069834745"/>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Link-State Updates</a:t>
            </a:r>
            <a:endParaRPr lang="en-US" dirty="0">
              <a:solidFill>
                <a:schemeClr val="accent5">
                  <a:lumMod val="75000"/>
                </a:schemeClr>
              </a:solidFill>
              <a:cs typeface="Arial" pitchFamily="34" charset="0"/>
            </a:endParaRPr>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7039" y="1604280"/>
            <a:ext cx="6658827" cy="5072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680786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OSPF Operational States</a:t>
            </a:r>
            <a:endParaRPr lang="en-US" dirty="0">
              <a:solidFill>
                <a:schemeClr val="accent5">
                  <a:lumMod val="75000"/>
                </a:schemeClr>
              </a:solidFill>
              <a:cs typeface="Arial" pitchFamily="34" charset="0"/>
            </a:endParaRP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4287" y="1731510"/>
            <a:ext cx="3723254" cy="47049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35429" y="1731510"/>
            <a:ext cx="3744685" cy="4745915"/>
          </a:xfrm>
          <a:prstGeom prst="rect">
            <a:avLst/>
          </a:prstGeom>
          <a:noFill/>
        </p:spPr>
        <p:txBody>
          <a:bodyPr wrap="square" rtlCol="0">
            <a:spAutoFit/>
          </a:bodyPr>
          <a:lstStyle/>
          <a:p>
            <a:pPr algn="l"/>
            <a:r>
              <a:rPr lang="en-US" dirty="0"/>
              <a:t>When an OSPF router is initially connected to a network, it attempts to:</a:t>
            </a:r>
          </a:p>
          <a:p>
            <a:pPr marL="342900" indent="-342900" algn="l">
              <a:buClr>
                <a:schemeClr val="accent5">
                  <a:lumMod val="75000"/>
                </a:schemeClr>
              </a:buClr>
              <a:buFont typeface="Wingdings" pitchFamily="2" charset="2"/>
              <a:buChar char="§"/>
            </a:pPr>
            <a:r>
              <a:rPr lang="en-US" dirty="0"/>
              <a:t>Create adjacencies with neighbors</a:t>
            </a:r>
          </a:p>
          <a:p>
            <a:pPr marL="342900" indent="-342900" algn="l">
              <a:buClr>
                <a:schemeClr val="accent5">
                  <a:lumMod val="75000"/>
                </a:schemeClr>
              </a:buClr>
              <a:buFont typeface="Wingdings" pitchFamily="2" charset="2"/>
              <a:buChar char="§"/>
            </a:pPr>
            <a:r>
              <a:rPr lang="en-US" dirty="0"/>
              <a:t>Exchange routing information</a:t>
            </a:r>
          </a:p>
          <a:p>
            <a:pPr marL="342900" indent="-342900" algn="l">
              <a:buClr>
                <a:schemeClr val="accent5">
                  <a:lumMod val="75000"/>
                </a:schemeClr>
              </a:buClr>
              <a:buFont typeface="Wingdings" pitchFamily="2" charset="2"/>
              <a:buChar char="§"/>
            </a:pPr>
            <a:r>
              <a:rPr lang="en-US" dirty="0"/>
              <a:t>Calculate the best routes</a:t>
            </a:r>
          </a:p>
          <a:p>
            <a:pPr marL="342900" indent="-342900" algn="l">
              <a:buClr>
                <a:schemeClr val="accent5">
                  <a:lumMod val="75000"/>
                </a:schemeClr>
              </a:buClr>
              <a:buFont typeface="Wingdings" pitchFamily="2" charset="2"/>
              <a:buChar char="§"/>
            </a:pPr>
            <a:r>
              <a:rPr lang="en-US" dirty="0"/>
              <a:t>Reach convergence</a:t>
            </a:r>
          </a:p>
          <a:p>
            <a:pPr marL="342900" indent="-342900" algn="l">
              <a:buClr>
                <a:schemeClr val="accent5">
                  <a:lumMod val="75000"/>
                </a:schemeClr>
              </a:buClr>
              <a:buFont typeface="Wingdings" pitchFamily="2" charset="2"/>
              <a:buChar char="§"/>
            </a:pPr>
            <a:r>
              <a:rPr lang="en-US" dirty="0"/>
              <a:t>OSPF progresses through several states while attempting to reach convergence.</a:t>
            </a:r>
          </a:p>
        </p:txBody>
      </p:sp>
    </p:spTree>
    <p:extLst>
      <p:ext uri="{BB962C8B-B14F-4D97-AF65-F5344CB8AC3E}">
        <p14:creationId xmlns:p14="http://schemas.microsoft.com/office/powerpoint/2010/main" val="3270213307"/>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83898" y="3976915"/>
            <a:ext cx="4745562" cy="2534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dirty="0"/>
              <a:t>Establish Neighbor Adjacencies</a:t>
            </a:r>
            <a:endParaRPr lang="en-US" dirty="0">
              <a:solidFill>
                <a:schemeClr val="accent5">
                  <a:lumMod val="75000"/>
                </a:schemeClr>
              </a:solidFill>
              <a:cs typeface="Arial" pitchFamily="34" charset="0"/>
            </a:endParaRPr>
          </a:p>
        </p:txBody>
      </p:sp>
      <p:pic>
        <p:nvPicPr>
          <p:cNvPr id="17410"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74172" y="1857115"/>
            <a:ext cx="4404406" cy="3080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602571"/>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Establish Neighbor Adjacencies (cont.)</a:t>
            </a:r>
            <a:endParaRPr lang="en-US" dirty="0">
              <a:solidFill>
                <a:schemeClr val="accent5">
                  <a:lumMod val="75000"/>
                </a:schemeClr>
              </a:solidFill>
              <a:cs typeface="Arial" pitchFamily="34" charset="0"/>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899" y="1729014"/>
            <a:ext cx="4747923" cy="2523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5380" y="3730171"/>
            <a:ext cx="5068220" cy="24390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914400" y="6169252"/>
            <a:ext cx="7569200" cy="286232"/>
          </a:xfrm>
          <a:prstGeom prst="rect">
            <a:avLst/>
          </a:prstGeom>
          <a:noFill/>
        </p:spPr>
        <p:txBody>
          <a:bodyPr wrap="square" rtlCol="0">
            <a:spAutoFit/>
          </a:bodyPr>
          <a:lstStyle/>
          <a:p>
            <a:r>
              <a:rPr lang="en-US" sz="1400" dirty="0"/>
              <a:t> </a:t>
            </a:r>
            <a:r>
              <a:rPr lang="en-US" sz="1400" b="1" dirty="0"/>
              <a:t>DR and BDR election only occurs on multi-access networks such as Ethernet LANs.</a:t>
            </a:r>
          </a:p>
        </p:txBody>
      </p:sp>
    </p:spTree>
    <p:extLst>
      <p:ext uri="{BB962C8B-B14F-4D97-AF65-F5344CB8AC3E}">
        <p14:creationId xmlns:p14="http://schemas.microsoft.com/office/powerpoint/2010/main" val="1923434376"/>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OSPF DR and BDR</a:t>
            </a:r>
            <a:endParaRPr lang="en-US" dirty="0">
              <a:solidFill>
                <a:schemeClr val="accent5">
                  <a:lumMod val="75000"/>
                </a:schemeClr>
              </a:solidFill>
              <a:cs typeface="Arial" pitchFamily="34" charset="0"/>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6886" y="1465943"/>
            <a:ext cx="4605431" cy="5217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1401386"/>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Synchronizing OSPF Database</a:t>
            </a:r>
            <a:endParaRPr lang="en-US" dirty="0">
              <a:solidFill>
                <a:schemeClr val="accent5">
                  <a:lumMod val="75000"/>
                </a:schemeClr>
              </a:solidFill>
              <a:cs typeface="Arial" pitchFamily="34" charset="0"/>
            </a:endParaRP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368" y="1795234"/>
            <a:ext cx="6628374" cy="28330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08202724"/>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Synchronizing OSPF Database (cont.)</a:t>
            </a:r>
            <a:endParaRPr lang="en-US" dirty="0">
              <a:solidFill>
                <a:schemeClr val="accent5">
                  <a:lumMod val="75000"/>
                </a:schemeClr>
              </a:solidFill>
              <a:cs typeface="Arial" pitchFamily="34" charset="0"/>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886" y="1885270"/>
            <a:ext cx="5135336" cy="47003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51153849"/>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OSPF Network Topology</a:t>
            </a:r>
            <a:endParaRPr lang="en-US" dirty="0">
              <a:solidFill>
                <a:schemeClr val="accent5">
                  <a:lumMod val="75000"/>
                </a:schemeClr>
              </a:solidFill>
              <a:cs typeface="Arial" pitchFamily="34" charset="0"/>
            </a:endParaRPr>
          </a:p>
        </p:txBody>
      </p:sp>
      <p:pic>
        <p:nvPicPr>
          <p:cNvPr id="2253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228" y="1530578"/>
            <a:ext cx="7028189" cy="5138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8547545"/>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Router IDs</a:t>
            </a:r>
            <a:endParaRPr lang="en-US" dirty="0">
              <a:solidFill>
                <a:schemeClr val="accent5">
                  <a:lumMod val="75000"/>
                </a:schemeClr>
              </a:solidFill>
              <a:cs typeface="Arial" pitchFamily="34" charset="0"/>
            </a:endParaRPr>
          </a:p>
        </p:txBody>
      </p:sp>
      <p:pic>
        <p:nvPicPr>
          <p:cNvPr id="23557"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3134" y="4792664"/>
            <a:ext cx="4209143" cy="1702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09240" y="1591971"/>
            <a:ext cx="5334760" cy="4166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t="18466"/>
          <a:stretch/>
        </p:blipFill>
        <p:spPr bwMode="auto">
          <a:xfrm>
            <a:off x="199731" y="1523999"/>
            <a:ext cx="4242545" cy="15723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8" name="Picture 6"/>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175077" y="3174780"/>
            <a:ext cx="4267200" cy="10009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5768974"/>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dirty="0"/>
              <a:t>The network Command</a:t>
            </a:r>
            <a:endParaRPr lang="en-US" dirty="0">
              <a:solidFill>
                <a:schemeClr val="accent5">
                  <a:lumMod val="75000"/>
                </a:schemeClr>
              </a:solidFill>
              <a:cs typeface="Arial" pitchFamily="34" charset="0"/>
            </a:endParaRPr>
          </a:p>
        </p:txBody>
      </p:sp>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1985" y="1644878"/>
            <a:ext cx="6300365" cy="2332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7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8097" y="4223657"/>
            <a:ext cx="6134129" cy="23834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1952212"/>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5638" y="1651688"/>
            <a:ext cx="7940675" cy="3571875"/>
          </a:xfrm>
        </p:spPr>
        <p:txBody>
          <a:bodyPr>
            <a:normAutofit fontScale="92500" lnSpcReduction="10000"/>
          </a:bodyPr>
          <a:lstStyle/>
          <a:p>
            <a:r>
              <a:rPr lang="en-US" sz="2000" dirty="0"/>
              <a:t>By default, </a:t>
            </a:r>
            <a:r>
              <a:rPr lang="en-US" sz="2000" dirty="0" err="1"/>
              <a:t>OSPF</a:t>
            </a:r>
            <a:r>
              <a:rPr lang="en-US" sz="2000" dirty="0"/>
              <a:t> messages are forwarded out all </a:t>
            </a:r>
            <a:r>
              <a:rPr lang="en-US" sz="2000" dirty="0" err="1"/>
              <a:t>OSPF</a:t>
            </a:r>
            <a:r>
              <a:rPr lang="en-US" sz="2000" dirty="0"/>
              <a:t>-enabled interfaces. However, these messages really only need to be sent out interfaces connecting to other </a:t>
            </a:r>
            <a:r>
              <a:rPr lang="en-US" sz="2000" dirty="0" err="1"/>
              <a:t>OSPF</a:t>
            </a:r>
            <a:r>
              <a:rPr lang="en-US" sz="2000" dirty="0"/>
              <a:t>-enabled routers.</a:t>
            </a:r>
          </a:p>
          <a:p>
            <a:r>
              <a:rPr lang="en-US" sz="2000" dirty="0"/>
              <a:t>Sending out unneeded messages on a LAN affects the network in three ways:</a:t>
            </a:r>
          </a:p>
          <a:p>
            <a:pPr marL="681037" lvl="1" indent="-342900">
              <a:buFont typeface="Wingdings" pitchFamily="2" charset="2"/>
              <a:buChar char="§"/>
            </a:pPr>
            <a:r>
              <a:rPr lang="en-US" dirty="0"/>
              <a:t>Inefficient Use of Bandwidth</a:t>
            </a:r>
          </a:p>
          <a:p>
            <a:pPr marL="681037" lvl="1" indent="-342900">
              <a:buFont typeface="Wingdings" pitchFamily="2" charset="2"/>
              <a:buChar char="§"/>
            </a:pPr>
            <a:r>
              <a:rPr lang="en-US" dirty="0"/>
              <a:t>Inefficient Use of Resources</a:t>
            </a:r>
          </a:p>
          <a:p>
            <a:pPr marL="681037" lvl="1" indent="-342900">
              <a:buFont typeface="Wingdings" pitchFamily="2" charset="2"/>
              <a:buChar char="§"/>
            </a:pPr>
            <a:r>
              <a:rPr lang="en-US" dirty="0"/>
              <a:t>Increased Security Risk</a:t>
            </a:r>
            <a:endParaRPr lang="en-US" sz="2000" dirty="0"/>
          </a:p>
          <a:p>
            <a:r>
              <a:rPr lang="pt-BR" sz="2000" dirty="0"/>
              <a:t>The Passive Interface feature helps limiting the scope of routing updates advertisements.</a:t>
            </a:r>
            <a:endParaRPr lang="en-US" sz="2000" dirty="0"/>
          </a:p>
        </p:txBody>
      </p:sp>
      <p:sp>
        <p:nvSpPr>
          <p:cNvPr id="4" name="Rectangle 2"/>
          <p:cNvSpPr>
            <a:spLocks noGrp="1" noChangeArrowheads="1"/>
          </p:cNvSpPr>
          <p:nvPr>
            <p:ph type="title"/>
          </p:nvPr>
        </p:nvSpPr>
        <p:spPr>
          <a:xfrm>
            <a:off x="655638" y="595317"/>
            <a:ext cx="8145462" cy="838200"/>
          </a:xfrm>
        </p:spPr>
        <p:txBody>
          <a:bodyPr/>
          <a:lstStyle/>
          <a:p>
            <a:pPr eaLnBrk="1" hangingPunct="1">
              <a:defRPr/>
            </a:pPr>
            <a:r>
              <a:rPr lang="en-US" dirty="0"/>
              <a:t>Passive Interface</a:t>
            </a:r>
            <a:endParaRPr lang="en-US" dirty="0">
              <a:solidFill>
                <a:schemeClr val="accent5">
                  <a:lumMod val="75000"/>
                </a:schemeClr>
              </a:solidFill>
              <a:cs typeface="Arial" pitchFamily="34" charset="0"/>
            </a:endParaRPr>
          </a:p>
        </p:txBody>
      </p:sp>
    </p:spTree>
    <p:extLst>
      <p:ext uri="{BB962C8B-B14F-4D97-AF65-F5344CB8AC3E}">
        <p14:creationId xmlns:p14="http://schemas.microsoft.com/office/powerpoint/2010/main" val="6774868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 </a:t>
            </a:r>
            <a:r>
              <a:rPr lang="en-US" dirty="0"/>
              <a:t>Configuring Passive Interfaces</a:t>
            </a:r>
            <a:endParaRPr lang="en-US" dirty="0">
              <a:solidFill>
                <a:schemeClr val="accent5">
                  <a:lumMod val="75000"/>
                </a:schemeClr>
              </a:solidFill>
              <a:cs typeface="Arial" pitchFamily="34" charset="0"/>
            </a:endParaRP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241" y="1725612"/>
            <a:ext cx="6440901" cy="1999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719943" y="4004879"/>
            <a:ext cx="6277428" cy="1754326"/>
          </a:xfrm>
          <a:prstGeom prst="rect">
            <a:avLst/>
          </a:prstGeom>
        </p:spPr>
        <p:txBody>
          <a:bodyPr wrap="square">
            <a:spAutoFit/>
          </a:bodyPr>
          <a:lstStyle/>
          <a:p>
            <a:pPr algn="l"/>
            <a:r>
              <a:rPr lang="en-US" dirty="0"/>
              <a:t>Use the</a:t>
            </a:r>
            <a:r>
              <a:rPr lang="en-US" b="1" dirty="0"/>
              <a:t> passive-interface </a:t>
            </a:r>
            <a:r>
              <a:rPr lang="en-US" dirty="0"/>
              <a:t>router configuration mode command to prevent the transmission of routing messages through a router interface, but still allow that network to be advertised to other routers.</a:t>
            </a:r>
          </a:p>
        </p:txBody>
      </p:sp>
    </p:spTree>
    <p:extLst>
      <p:ext uri="{BB962C8B-B14F-4D97-AF65-F5344CB8AC3E}">
        <p14:creationId xmlns:p14="http://schemas.microsoft.com/office/powerpoint/2010/main" val="1028975329"/>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OSPF Metric = Cost</a:t>
            </a:r>
            <a:endParaRPr lang="en-US" dirty="0">
              <a:solidFill>
                <a:schemeClr val="accent5">
                  <a:lumMod val="75000"/>
                </a:schemeClr>
              </a:solidFill>
              <a:cs typeface="Arial" pitchFamily="34" charset="0"/>
            </a:endParaRPr>
          </a:p>
        </p:txBody>
      </p:sp>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830" y="2322547"/>
            <a:ext cx="5085896" cy="43505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449943" y="1399217"/>
            <a:ext cx="8461828" cy="923330"/>
          </a:xfrm>
          <a:prstGeom prst="rect">
            <a:avLst/>
          </a:prstGeom>
          <a:noFill/>
        </p:spPr>
        <p:txBody>
          <a:bodyPr wrap="square" rtlCol="0">
            <a:spAutoFit/>
          </a:bodyPr>
          <a:lstStyle/>
          <a:p>
            <a:pPr algn="l"/>
            <a:r>
              <a:rPr lang="en-US" sz="2000" dirty="0"/>
              <a:t>Cost = </a:t>
            </a:r>
            <a:r>
              <a:rPr lang="en-US" sz="2000" i="1" u="sng" dirty="0"/>
              <a:t>reference bandwidth</a:t>
            </a:r>
            <a:r>
              <a:rPr lang="en-US" sz="2000" i="1" dirty="0"/>
              <a:t> </a:t>
            </a:r>
            <a:r>
              <a:rPr lang="en-US" sz="2000" dirty="0"/>
              <a:t>/ </a:t>
            </a:r>
            <a:r>
              <a:rPr lang="en-US" sz="2000" i="1" u="sng" dirty="0"/>
              <a:t>interface bandwidth</a:t>
            </a:r>
            <a:endParaRPr lang="en-US" sz="2000" dirty="0"/>
          </a:p>
          <a:p>
            <a:pPr algn="l"/>
            <a:r>
              <a:rPr lang="en-US" sz="2000" dirty="0"/>
              <a:t>(default reference bandwidth is 10^8)</a:t>
            </a:r>
          </a:p>
          <a:p>
            <a:pPr algn="l"/>
            <a:r>
              <a:rPr lang="en-US" sz="2000" dirty="0"/>
              <a:t>Cost = </a:t>
            </a:r>
            <a:r>
              <a:rPr lang="en-US" sz="2000" u="sng" dirty="0"/>
              <a:t>100,000,000 bps</a:t>
            </a:r>
            <a:r>
              <a:rPr lang="en-US" sz="2000" dirty="0"/>
              <a:t> / </a:t>
            </a:r>
            <a:r>
              <a:rPr lang="en-US" sz="2000" i="1" u="sng" dirty="0"/>
              <a:t>interface bandwidth in bps</a:t>
            </a:r>
            <a:r>
              <a:rPr lang="en-US" sz="2000" i="1" dirty="0"/>
              <a:t> </a:t>
            </a:r>
            <a:endParaRPr lang="en-US" sz="2000" dirty="0"/>
          </a:p>
        </p:txBody>
      </p:sp>
    </p:spTree>
    <p:extLst>
      <p:ext uri="{BB962C8B-B14F-4D97-AF65-F5344CB8AC3E}">
        <p14:creationId xmlns:p14="http://schemas.microsoft.com/office/powerpoint/2010/main" val="2389931094"/>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OSPF Accumulates Costs</a:t>
            </a:r>
            <a:endParaRPr lang="en-US" dirty="0">
              <a:solidFill>
                <a:schemeClr val="accent5">
                  <a:lumMod val="75000"/>
                </a:schemeClr>
              </a:solidFill>
              <a:cs typeface="Arial" pitchFamily="34" charset="0"/>
            </a:endParaRPr>
          </a:p>
        </p:txBody>
      </p:sp>
      <p:sp>
        <p:nvSpPr>
          <p:cNvPr id="3" name="TextBox 2"/>
          <p:cNvSpPr txBox="1"/>
          <p:nvPr/>
        </p:nvSpPr>
        <p:spPr>
          <a:xfrm>
            <a:off x="449943" y="1573388"/>
            <a:ext cx="8461828" cy="646331"/>
          </a:xfrm>
          <a:prstGeom prst="rect">
            <a:avLst/>
          </a:prstGeom>
          <a:noFill/>
        </p:spPr>
        <p:txBody>
          <a:bodyPr wrap="square" rtlCol="0">
            <a:spAutoFit/>
          </a:bodyPr>
          <a:lstStyle/>
          <a:p>
            <a:pPr algn="l"/>
            <a:r>
              <a:rPr lang="en-US" sz="2000" dirty="0"/>
              <a:t>Cost of an OSPF route is the accumulated value from one router to the destination network.</a:t>
            </a:r>
          </a:p>
        </p:txBody>
      </p:sp>
      <p:pic>
        <p:nvPicPr>
          <p:cNvPr id="276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37" y="2290442"/>
            <a:ext cx="7748777" cy="3921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7725451"/>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 </a:t>
            </a:r>
            <a:br>
              <a:rPr lang="en-US" dirty="0"/>
            </a:br>
            <a:r>
              <a:rPr lang="en-US" dirty="0"/>
              <a:t>Adjusting the Reference Bandwidth</a:t>
            </a:r>
            <a:endParaRPr lang="en-US" dirty="0">
              <a:solidFill>
                <a:schemeClr val="accent5">
                  <a:lumMod val="75000"/>
                </a:schemeClr>
              </a:solidFill>
              <a:cs typeface="Arial" pitchFamily="34" charset="0"/>
            </a:endParaRPr>
          </a:p>
        </p:txBody>
      </p:sp>
      <p:sp>
        <p:nvSpPr>
          <p:cNvPr id="3" name="TextBox 2"/>
          <p:cNvSpPr txBox="1"/>
          <p:nvPr/>
        </p:nvSpPr>
        <p:spPr>
          <a:xfrm>
            <a:off x="449943" y="1573388"/>
            <a:ext cx="8461828" cy="1477328"/>
          </a:xfrm>
          <a:prstGeom prst="rect">
            <a:avLst/>
          </a:prstGeom>
          <a:noFill/>
        </p:spPr>
        <p:txBody>
          <a:bodyPr wrap="square" rtlCol="0">
            <a:spAutoFit/>
          </a:bodyPr>
          <a:lstStyle/>
          <a:p>
            <a:pPr marL="342900" indent="-342900" algn="l">
              <a:buClr>
                <a:schemeClr val="accent5">
                  <a:lumMod val="75000"/>
                </a:schemeClr>
              </a:buClr>
              <a:buFont typeface="Wingdings" pitchFamily="2" charset="2"/>
              <a:buChar char="§"/>
            </a:pPr>
            <a:r>
              <a:rPr lang="en-US" sz="2000" dirty="0"/>
              <a:t>Use the</a:t>
            </a:r>
            <a:r>
              <a:rPr lang="en-US" sz="2000" b="1" dirty="0"/>
              <a:t> command - auto-cost reference-bandwidth </a:t>
            </a:r>
            <a:endParaRPr lang="en-US" sz="2000" i="1" dirty="0"/>
          </a:p>
          <a:p>
            <a:pPr marL="342900" indent="-342900" algn="l">
              <a:buClr>
                <a:schemeClr val="accent5">
                  <a:lumMod val="75000"/>
                </a:schemeClr>
              </a:buClr>
              <a:buFont typeface="Wingdings" pitchFamily="2" charset="2"/>
              <a:buChar char="§"/>
            </a:pPr>
            <a:r>
              <a:rPr lang="en-US" sz="2000" dirty="0"/>
              <a:t>Must be configured on every router in the OSPF domain</a:t>
            </a:r>
          </a:p>
          <a:p>
            <a:pPr marL="342900" indent="-342900" algn="l">
              <a:buClr>
                <a:schemeClr val="accent5">
                  <a:lumMod val="75000"/>
                </a:schemeClr>
              </a:buClr>
              <a:buFont typeface="Wingdings" pitchFamily="2" charset="2"/>
              <a:buChar char="§"/>
            </a:pPr>
            <a:r>
              <a:rPr lang="en-US" sz="2000" dirty="0"/>
              <a:t>Notice that the value is expressed in Mb/s:</a:t>
            </a:r>
          </a:p>
          <a:p>
            <a:pPr marL="800100" lvl="1" indent="-342900" algn="l">
              <a:buClr>
                <a:schemeClr val="accent5">
                  <a:lumMod val="75000"/>
                </a:schemeClr>
              </a:buClr>
              <a:buFont typeface="Wingdings" pitchFamily="2" charset="2"/>
              <a:buChar char="§"/>
            </a:pPr>
            <a:r>
              <a:rPr lang="en-US" sz="2000" b="1" dirty="0"/>
              <a:t>Gigabit Ethernet </a:t>
            </a:r>
            <a:r>
              <a:rPr lang="en-US" sz="2000" dirty="0"/>
              <a:t>-</a:t>
            </a:r>
            <a:r>
              <a:rPr lang="en-US" sz="2000" b="1" dirty="0"/>
              <a:t> auto-cost reference-bandwidth 1000</a:t>
            </a:r>
            <a:endParaRPr lang="en-US" sz="2000" dirty="0"/>
          </a:p>
          <a:p>
            <a:pPr marL="800100" lvl="1" indent="-342900" algn="l">
              <a:buClr>
                <a:schemeClr val="accent5">
                  <a:lumMod val="75000"/>
                </a:schemeClr>
              </a:buClr>
              <a:buFont typeface="Wingdings" pitchFamily="2" charset="2"/>
              <a:buChar char="§"/>
            </a:pPr>
            <a:r>
              <a:rPr lang="en-US" sz="2000" b="1" dirty="0"/>
              <a:t>10 Gigabit Ethernet </a:t>
            </a:r>
            <a:r>
              <a:rPr lang="en-US" sz="2000" dirty="0"/>
              <a:t>-</a:t>
            </a:r>
            <a:r>
              <a:rPr lang="en-US" sz="2000" b="1" dirty="0"/>
              <a:t> auto-cost reference-bandwidth 10000</a:t>
            </a:r>
            <a:endParaRPr lang="en-US" sz="2000" dirty="0"/>
          </a:p>
        </p:txBody>
      </p:sp>
      <p:pic>
        <p:nvPicPr>
          <p:cNvPr id="286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43" y="3296104"/>
            <a:ext cx="4638675" cy="3371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29768" y="4389664"/>
            <a:ext cx="4629150" cy="2171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6076987"/>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dirty="0"/>
            </a:br>
            <a:r>
              <a:rPr lang="en-US" dirty="0"/>
              <a:t>Default Interface Bandwidths</a:t>
            </a:r>
            <a:endParaRPr lang="en-US" dirty="0">
              <a:solidFill>
                <a:schemeClr val="accent5">
                  <a:lumMod val="75000"/>
                </a:schemeClr>
              </a:solidFill>
              <a:cs typeface="Arial" pitchFamily="34" charset="0"/>
            </a:endParaRPr>
          </a:p>
        </p:txBody>
      </p:sp>
      <p:sp>
        <p:nvSpPr>
          <p:cNvPr id="3" name="TextBox 2"/>
          <p:cNvSpPr txBox="1"/>
          <p:nvPr/>
        </p:nvSpPr>
        <p:spPr>
          <a:xfrm>
            <a:off x="449943" y="1573388"/>
            <a:ext cx="8461828" cy="646331"/>
          </a:xfrm>
          <a:prstGeom prst="rect">
            <a:avLst/>
          </a:prstGeom>
          <a:noFill/>
        </p:spPr>
        <p:txBody>
          <a:bodyPr wrap="square" rtlCol="0">
            <a:spAutoFit/>
          </a:bodyPr>
          <a:lstStyle/>
          <a:p>
            <a:pPr algn="l"/>
            <a:r>
              <a:rPr lang="en-US" sz="2000" dirty="0"/>
              <a:t>On Cisco routers, the default bandwidth on most serial interfaces is set to 1.544 Mb/s.</a:t>
            </a:r>
          </a:p>
        </p:txBody>
      </p:sp>
      <p:pic>
        <p:nvPicPr>
          <p:cNvPr id="296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5973" y="2667681"/>
            <a:ext cx="6148645" cy="2876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7084881"/>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 </a:t>
            </a:r>
            <a:br>
              <a:rPr lang="en-US" dirty="0"/>
            </a:br>
            <a:r>
              <a:rPr lang="en-US" dirty="0"/>
              <a:t>Adjusting the Interface Bandwidths</a:t>
            </a:r>
            <a:endParaRPr lang="en-US" dirty="0">
              <a:solidFill>
                <a:schemeClr val="accent5">
                  <a:lumMod val="75000"/>
                </a:schemeClr>
              </a:solidFill>
              <a:cs typeface="Arial" pitchFamily="34" charset="0"/>
            </a:endParaRPr>
          </a:p>
        </p:txBody>
      </p:sp>
      <p:pic>
        <p:nvPicPr>
          <p:cNvPr id="307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0184" y="2002291"/>
            <a:ext cx="5774507" cy="3861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6005718"/>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64873" y="532876"/>
            <a:ext cx="8456613" cy="871538"/>
          </a:xfrm>
        </p:spPr>
        <p:txBody>
          <a:bodyPr/>
          <a:lstStyle/>
          <a:p>
            <a:pPr eaLnBrk="1" hangingPunct="1">
              <a:defRPr/>
            </a:pPr>
            <a:r>
              <a:rPr lang="en-US" sz="1800" dirty="0"/>
              <a:t> </a:t>
            </a:r>
            <a:br>
              <a:rPr lang="en-US" dirty="0"/>
            </a:br>
            <a:r>
              <a:rPr lang="en-US" dirty="0"/>
              <a:t>Manually Setting the OSPF Cost</a:t>
            </a:r>
            <a:endParaRPr lang="en-US" dirty="0">
              <a:solidFill>
                <a:schemeClr val="accent5">
                  <a:lumMod val="75000"/>
                </a:schemeClr>
              </a:solidFill>
              <a:cs typeface="Arial" pitchFamily="34" charset="0"/>
            </a:endParaRPr>
          </a:p>
        </p:txBody>
      </p:sp>
      <p:sp>
        <p:nvSpPr>
          <p:cNvPr id="2" name="Rectangle 1"/>
          <p:cNvSpPr/>
          <p:nvPr/>
        </p:nvSpPr>
        <p:spPr>
          <a:xfrm>
            <a:off x="464457" y="1567543"/>
            <a:ext cx="8157029" cy="923330"/>
          </a:xfrm>
          <a:prstGeom prst="rect">
            <a:avLst/>
          </a:prstGeom>
        </p:spPr>
        <p:txBody>
          <a:bodyPr wrap="square">
            <a:spAutoFit/>
          </a:bodyPr>
          <a:lstStyle/>
          <a:p>
            <a:pPr algn="l"/>
            <a:r>
              <a:rPr lang="en-US" sz="2000" dirty="0"/>
              <a:t>Both the</a:t>
            </a:r>
            <a:r>
              <a:rPr lang="en-US" sz="2000" b="1" dirty="0"/>
              <a:t> bandwidth </a:t>
            </a:r>
            <a:r>
              <a:rPr lang="en-US" sz="2000" dirty="0"/>
              <a:t>interface command and the</a:t>
            </a:r>
            <a:r>
              <a:rPr lang="en-US" sz="2000" b="1" dirty="0"/>
              <a:t> </a:t>
            </a:r>
            <a:r>
              <a:rPr lang="en-US" sz="2000" b="1" dirty="0" err="1"/>
              <a:t>ip</a:t>
            </a:r>
            <a:r>
              <a:rPr lang="en-US" sz="2000" b="1" dirty="0"/>
              <a:t> </a:t>
            </a:r>
            <a:r>
              <a:rPr lang="en-US" sz="2000" b="1" dirty="0" err="1"/>
              <a:t>ospf</a:t>
            </a:r>
            <a:r>
              <a:rPr lang="en-US" sz="2000" b="1" dirty="0"/>
              <a:t> cost </a:t>
            </a:r>
            <a:r>
              <a:rPr lang="en-US" sz="2000" dirty="0"/>
              <a:t>interface command achieve the same result, which is to provide an accurate value for use by OSPF in determining the best route.</a:t>
            </a: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8610" y="2817132"/>
            <a:ext cx="6408721" cy="29740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7277010"/>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 </a:t>
            </a:r>
            <a:br>
              <a:rPr lang="en-US" sz="1800" dirty="0"/>
            </a:br>
            <a:r>
              <a:rPr lang="en-US" dirty="0"/>
              <a:t>Verify OSPF Neighbors</a:t>
            </a:r>
            <a:endParaRPr lang="en-US" dirty="0">
              <a:solidFill>
                <a:schemeClr val="accent5">
                  <a:lumMod val="75000"/>
                </a:schemeClr>
              </a:solidFill>
              <a:cs typeface="Arial" pitchFamily="34" charset="0"/>
            </a:endParaRPr>
          </a:p>
        </p:txBody>
      </p:sp>
      <p:pic>
        <p:nvPicPr>
          <p:cNvPr id="327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1770" y="2520725"/>
            <a:ext cx="6110515" cy="1845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349826" y="1874394"/>
            <a:ext cx="5994401" cy="646331"/>
          </a:xfrm>
          <a:prstGeom prst="rect">
            <a:avLst/>
          </a:prstGeom>
          <a:noFill/>
        </p:spPr>
        <p:txBody>
          <a:bodyPr wrap="square" rtlCol="0">
            <a:spAutoFit/>
          </a:bodyPr>
          <a:lstStyle/>
          <a:p>
            <a:pPr algn="l"/>
            <a:r>
              <a:rPr lang="en-US" sz="2000" dirty="0"/>
              <a:t>Verify that the router has formed an adjacency with its neighboring routers.</a:t>
            </a:r>
          </a:p>
        </p:txBody>
      </p:sp>
    </p:spTree>
    <p:extLst>
      <p:ext uri="{BB962C8B-B14F-4D97-AF65-F5344CB8AC3E}">
        <p14:creationId xmlns:p14="http://schemas.microsoft.com/office/powerpoint/2010/main" val="2612333853"/>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Verify OSPF Protocol Settings</a:t>
            </a:r>
            <a:endParaRPr lang="en-US" dirty="0">
              <a:solidFill>
                <a:schemeClr val="accent5">
                  <a:lumMod val="75000"/>
                </a:schemeClr>
              </a:solidFill>
              <a:cs typeface="Arial" pitchFamily="34" charset="0"/>
            </a:endParaRPr>
          </a:p>
        </p:txBody>
      </p:sp>
      <p:pic>
        <p:nvPicPr>
          <p:cNvPr id="337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7426" y="1497467"/>
            <a:ext cx="5432606" cy="50049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3810883"/>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655638" y="377607"/>
            <a:ext cx="8145462" cy="838200"/>
          </a:xfrm>
        </p:spPr>
        <p:txBody>
          <a:bodyPr/>
          <a:lstStyle/>
          <a:p>
            <a:pPr eaLnBrk="1" hangingPunct="1">
              <a:defRPr/>
            </a:pPr>
            <a:br>
              <a:rPr lang="en-US" dirty="0"/>
            </a:br>
            <a:r>
              <a:rPr lang="en-US" dirty="0"/>
              <a:t>Verify OSPF Process Information</a:t>
            </a:r>
            <a:endParaRPr lang="en-US" dirty="0">
              <a:solidFill>
                <a:schemeClr val="accent5">
                  <a:lumMod val="75000"/>
                </a:schemeClr>
              </a:solidFill>
              <a:cs typeface="Arial"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8843" y="1188811"/>
            <a:ext cx="6019800" cy="546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842928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 </a:t>
            </a:r>
            <a:br>
              <a:rPr lang="en-US" sz="1800" dirty="0"/>
            </a:br>
            <a:r>
              <a:rPr lang="en-US" dirty="0"/>
              <a:t>Verify OSPF Interface Settings</a:t>
            </a:r>
            <a:endParaRPr lang="en-US" dirty="0">
              <a:solidFill>
                <a:schemeClr val="accent5">
                  <a:lumMod val="75000"/>
                </a:schemeClr>
              </a:solidFill>
              <a:cs typeface="Arial" pitchFamily="34" charset="0"/>
            </a:endParaRPr>
          </a:p>
        </p:txBody>
      </p:sp>
      <p:pic>
        <p:nvPicPr>
          <p:cNvPr id="348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108" y="2107292"/>
            <a:ext cx="7209263" cy="266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6774549"/>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err="1"/>
              <a:t>OSPFv3</a:t>
            </a:r>
            <a:endParaRPr lang="en-US" dirty="0">
              <a:solidFill>
                <a:schemeClr val="accent5">
                  <a:lumMod val="75000"/>
                </a:schemeClr>
              </a:solidFill>
              <a:cs typeface="Arial" pitchFamily="34" charset="0"/>
            </a:endParaRPr>
          </a:p>
        </p:txBody>
      </p:sp>
      <p:pic>
        <p:nvPicPr>
          <p:cNvPr id="358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5947" y="1742943"/>
            <a:ext cx="5856968" cy="4648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37118"/>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1146075"/>
            <a:ext cx="8456613" cy="871538"/>
          </a:xfrm>
        </p:spPr>
        <p:txBody>
          <a:bodyPr/>
          <a:lstStyle/>
          <a:p>
            <a:pPr eaLnBrk="1" hangingPunct="1">
              <a:defRPr/>
            </a:pPr>
            <a:br>
              <a:rPr lang="en-US" sz="1800" dirty="0"/>
            </a:br>
            <a:r>
              <a:rPr lang="en-US" dirty="0"/>
              <a:t>Similarities Between OSPFv2 to OSPFv3</a:t>
            </a:r>
            <a:endParaRPr lang="en-US" dirty="0">
              <a:solidFill>
                <a:schemeClr val="accent5">
                  <a:lumMod val="75000"/>
                </a:schemeClr>
              </a:solidFill>
              <a:cs typeface="Arial" pitchFamily="34" charset="0"/>
            </a:endParaRPr>
          </a:p>
        </p:txBody>
      </p:sp>
      <p:pic>
        <p:nvPicPr>
          <p:cNvPr id="368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572" y="2281238"/>
            <a:ext cx="7530428" cy="3430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284742"/>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1098052"/>
            <a:ext cx="8456613" cy="871538"/>
          </a:xfrm>
        </p:spPr>
        <p:txBody>
          <a:bodyPr/>
          <a:lstStyle/>
          <a:p>
            <a:pPr eaLnBrk="1" hangingPunct="1">
              <a:defRPr/>
            </a:pPr>
            <a:br>
              <a:rPr lang="en-US" sz="1800" dirty="0"/>
            </a:br>
            <a:r>
              <a:rPr lang="en-US" dirty="0"/>
              <a:t>Differences Between OSPFv2 to OSPFv3</a:t>
            </a:r>
            <a:endParaRPr lang="en-US" dirty="0">
              <a:solidFill>
                <a:schemeClr val="accent5">
                  <a:lumMod val="75000"/>
                </a:schemeClr>
              </a:solidFill>
              <a:cs typeface="Arial" pitchFamily="34" charset="0"/>
            </a:endParaRPr>
          </a:p>
        </p:txBody>
      </p:sp>
      <p:pic>
        <p:nvPicPr>
          <p:cNvPr id="378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793" y="1969590"/>
            <a:ext cx="7799942" cy="4602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7360156"/>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Link-Local Addresses</a:t>
            </a:r>
            <a:endParaRPr lang="en-US" dirty="0">
              <a:solidFill>
                <a:schemeClr val="accent5">
                  <a:lumMod val="75000"/>
                </a:schemeClr>
              </a:solidFill>
              <a:cs typeface="Arial" pitchFamily="34" charset="0"/>
            </a:endParaRPr>
          </a:p>
        </p:txBody>
      </p:sp>
      <p:pic>
        <p:nvPicPr>
          <p:cNvPr id="389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457" y="1457324"/>
            <a:ext cx="7113924" cy="43907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280545" y="5941690"/>
            <a:ext cx="6574972" cy="646331"/>
          </a:xfrm>
          <a:prstGeom prst="rect">
            <a:avLst/>
          </a:prstGeom>
          <a:noFill/>
        </p:spPr>
        <p:txBody>
          <a:bodyPr wrap="square" rtlCol="0">
            <a:spAutoFit/>
          </a:bodyPr>
          <a:lstStyle/>
          <a:p>
            <a:pPr algn="l"/>
            <a:r>
              <a:rPr lang="en-US" sz="2000" dirty="0"/>
              <a:t>FF02::5 address is the all OSPF router address</a:t>
            </a:r>
          </a:p>
          <a:p>
            <a:pPr algn="l"/>
            <a:r>
              <a:rPr lang="en-US" sz="2000" dirty="0"/>
              <a:t>FF02::6 is the DR/BDR multicast address</a:t>
            </a:r>
          </a:p>
        </p:txBody>
      </p:sp>
    </p:spTree>
    <p:extLst>
      <p:ext uri="{BB962C8B-B14F-4D97-AF65-F5344CB8AC3E}">
        <p14:creationId xmlns:p14="http://schemas.microsoft.com/office/powerpoint/2010/main" val="1968663770"/>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br>
              <a:rPr lang="en-US" sz="1800" dirty="0"/>
            </a:br>
            <a:r>
              <a:rPr lang="en-US" dirty="0"/>
              <a:t>OSPFv3 Network Topology</a:t>
            </a:r>
            <a:endParaRPr lang="en-US" dirty="0">
              <a:solidFill>
                <a:schemeClr val="accent5">
                  <a:lumMod val="75000"/>
                </a:schemeClr>
              </a:solidFill>
              <a:cs typeface="Arial" pitchFamily="34" charset="0"/>
            </a:endParaRPr>
          </a:p>
        </p:txBody>
      </p:sp>
      <p:pic>
        <p:nvPicPr>
          <p:cNvPr id="399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9341" y="1604377"/>
            <a:ext cx="6399416" cy="50317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5568967"/>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549275" y="294863"/>
            <a:ext cx="8042276" cy="1336956"/>
          </a:xfrm>
        </p:spPr>
        <p:txBody>
          <a:bodyPr/>
          <a:lstStyle/>
          <a:p>
            <a:pPr eaLnBrk="1" hangingPunct="1">
              <a:defRPr/>
            </a:pPr>
            <a:r>
              <a:rPr lang="en-US" sz="1800" dirty="0"/>
              <a:t>Configuring </a:t>
            </a:r>
            <a:r>
              <a:rPr lang="en-US" sz="1800" dirty="0" err="1"/>
              <a:t>OSFPv3</a:t>
            </a:r>
            <a:br>
              <a:rPr lang="en-US" sz="1800" dirty="0"/>
            </a:br>
            <a:r>
              <a:rPr lang="en-US" dirty="0"/>
              <a:t>OSPFv3 Network Topology (cont.)</a:t>
            </a:r>
            <a:endParaRPr lang="en-US" dirty="0">
              <a:solidFill>
                <a:schemeClr val="accent5">
                  <a:lumMod val="75000"/>
                </a:schemeClr>
              </a:solidFill>
              <a:cs typeface="Arial" pitchFamily="34"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015" y="1918607"/>
            <a:ext cx="8592209" cy="4317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866956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92366" y="295532"/>
            <a:ext cx="7579605" cy="871538"/>
          </a:xfrm>
        </p:spPr>
        <p:txBody>
          <a:bodyPr/>
          <a:lstStyle/>
          <a:p>
            <a:pPr eaLnBrk="1" hangingPunct="1">
              <a:defRPr/>
            </a:pPr>
            <a:r>
              <a:rPr lang="en-US" dirty="0"/>
              <a:t>Link-Local Addresses</a:t>
            </a:r>
            <a:endParaRPr lang="en-US" dirty="0">
              <a:solidFill>
                <a:schemeClr val="accent5">
                  <a:lumMod val="75000"/>
                </a:schemeClr>
              </a:solidFill>
              <a:cs typeface="Arial" pitchFamily="34" charset="0"/>
            </a:endParaRPr>
          </a:p>
        </p:txBody>
      </p:sp>
      <p:pic>
        <p:nvPicPr>
          <p:cNvPr id="409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4082" y="1107352"/>
            <a:ext cx="5324929" cy="31137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93485" y="4122948"/>
            <a:ext cx="8157029" cy="2613023"/>
          </a:xfrm>
          <a:prstGeom prst="rect">
            <a:avLst/>
          </a:prstGeom>
        </p:spPr>
        <p:txBody>
          <a:bodyPr wrap="square">
            <a:spAutoFit/>
          </a:bodyPr>
          <a:lstStyle/>
          <a:p>
            <a:pPr marL="342900" indent="-342900" algn="l">
              <a:buClr>
                <a:schemeClr val="accent5">
                  <a:lumMod val="75000"/>
                </a:schemeClr>
              </a:buClr>
              <a:buFont typeface="Wingdings" pitchFamily="2" charset="2"/>
              <a:buChar char="§"/>
            </a:pPr>
            <a:r>
              <a:rPr lang="en-US" sz="1600" dirty="0"/>
              <a:t>Link-local addresses are automatically created when an IPv6 global unicast address is assigned to the interface (required).</a:t>
            </a:r>
          </a:p>
          <a:p>
            <a:pPr marL="342900" indent="-342900" algn="l">
              <a:buClr>
                <a:schemeClr val="accent5">
                  <a:lumMod val="75000"/>
                </a:schemeClr>
              </a:buClr>
              <a:buFont typeface="Wingdings" pitchFamily="2" charset="2"/>
              <a:buChar char="§"/>
            </a:pPr>
            <a:r>
              <a:rPr lang="en-US" sz="1600" dirty="0"/>
              <a:t>Global unicast addresses are not required. </a:t>
            </a:r>
          </a:p>
          <a:p>
            <a:pPr marL="342900" indent="-342900" algn="l">
              <a:buClr>
                <a:schemeClr val="accent5">
                  <a:lumMod val="75000"/>
                </a:schemeClr>
              </a:buClr>
              <a:buFont typeface="Wingdings" pitchFamily="2" charset="2"/>
              <a:buChar char="§"/>
            </a:pPr>
            <a:r>
              <a:rPr lang="en-US" sz="1600" dirty="0"/>
              <a:t>Cisco routers create the link-local address using FE80::/10 prefix and the EUI-64 process unless the router is configured manually, </a:t>
            </a:r>
          </a:p>
          <a:p>
            <a:pPr marL="342900" indent="-342900" algn="l">
              <a:buClr>
                <a:schemeClr val="accent5">
                  <a:lumMod val="75000"/>
                </a:schemeClr>
              </a:buClr>
              <a:buFont typeface="Wingdings" pitchFamily="2" charset="2"/>
              <a:buChar char="§"/>
            </a:pPr>
            <a:r>
              <a:rPr lang="en-US" sz="1600" dirty="0"/>
              <a:t>EUI-64 involves using the 48-bit Ethernet MAC address, inserting FFFE in the middle and flipping the seventh bit. For serial interfaces, Cisco uses the MAC address of an Ethernet interface. </a:t>
            </a:r>
          </a:p>
          <a:p>
            <a:pPr marL="342900" indent="-342900" algn="l">
              <a:buClr>
                <a:schemeClr val="accent5">
                  <a:lumMod val="75000"/>
                </a:schemeClr>
              </a:buClr>
              <a:buFont typeface="Wingdings" pitchFamily="2" charset="2"/>
              <a:buChar char="§"/>
            </a:pPr>
            <a:r>
              <a:rPr lang="en-US" sz="1600" dirty="0"/>
              <a:t>Notice in the figure that all three interfaces are using the same link-local address</a:t>
            </a:r>
            <a:r>
              <a:rPr lang="en-US" dirty="0"/>
              <a:t>.</a:t>
            </a:r>
          </a:p>
        </p:txBody>
      </p:sp>
    </p:spTree>
    <p:extLst>
      <p:ext uri="{BB962C8B-B14F-4D97-AF65-F5344CB8AC3E}">
        <p14:creationId xmlns:p14="http://schemas.microsoft.com/office/powerpoint/2010/main" val="3208229066"/>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29178" y="593725"/>
            <a:ext cx="8456613" cy="871538"/>
          </a:xfrm>
        </p:spPr>
        <p:txBody>
          <a:bodyPr/>
          <a:lstStyle/>
          <a:p>
            <a:pPr eaLnBrk="1" hangingPunct="1">
              <a:defRPr/>
            </a:pPr>
            <a:br>
              <a:rPr lang="en-US" sz="1800" dirty="0"/>
            </a:br>
            <a:r>
              <a:rPr lang="en-US" dirty="0"/>
              <a:t>Assigning Link-Local Addresses</a:t>
            </a:r>
            <a:endParaRPr lang="en-US" dirty="0">
              <a:solidFill>
                <a:schemeClr val="accent5">
                  <a:lumMod val="75000"/>
                </a:schemeClr>
              </a:solidFill>
              <a:cs typeface="Arial" pitchFamily="34" charset="0"/>
            </a:endParaRPr>
          </a:p>
        </p:txBody>
      </p:sp>
      <p:pic>
        <p:nvPicPr>
          <p:cNvPr id="419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332" y="1671185"/>
            <a:ext cx="5380598" cy="34523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98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672" t="7863"/>
          <a:stretch/>
        </p:blipFill>
        <p:spPr bwMode="auto">
          <a:xfrm>
            <a:off x="4123107" y="4069991"/>
            <a:ext cx="4765476" cy="2797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917628" y="1671185"/>
            <a:ext cx="2746040" cy="2308324"/>
          </a:xfrm>
          <a:prstGeom prst="rect">
            <a:avLst/>
          </a:prstGeom>
          <a:noFill/>
        </p:spPr>
        <p:txBody>
          <a:bodyPr wrap="square" rtlCol="0">
            <a:spAutoFit/>
          </a:bodyPr>
          <a:lstStyle/>
          <a:p>
            <a:pPr algn="l"/>
            <a:r>
              <a:rPr lang="en-US" sz="2000" dirty="0"/>
              <a:t>Manually configuring the link-local address provides the ability to create an address that is recognizable and easier to remember.</a:t>
            </a:r>
          </a:p>
        </p:txBody>
      </p:sp>
    </p:spTree>
    <p:extLst>
      <p:ext uri="{BB962C8B-B14F-4D97-AF65-F5344CB8AC3E}">
        <p14:creationId xmlns:p14="http://schemas.microsoft.com/office/powerpoint/2010/main" val="850063886"/>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29178" y="593725"/>
            <a:ext cx="8456613" cy="871538"/>
          </a:xfrm>
        </p:spPr>
        <p:txBody>
          <a:bodyPr/>
          <a:lstStyle/>
          <a:p>
            <a:pPr eaLnBrk="1" hangingPunct="1">
              <a:defRPr/>
            </a:pPr>
            <a:br>
              <a:rPr lang="en-US" sz="1800" dirty="0"/>
            </a:br>
            <a:r>
              <a:rPr lang="en-US" dirty="0"/>
              <a:t>Configuring the OSPFv3 Router ID</a:t>
            </a:r>
            <a:endParaRPr lang="en-US" dirty="0">
              <a:solidFill>
                <a:schemeClr val="accent5">
                  <a:lumMod val="75000"/>
                </a:schemeClr>
              </a:solidFill>
              <a:cs typeface="Arial" pitchFamily="34" charset="0"/>
            </a:endParaRPr>
          </a:p>
        </p:txBody>
      </p:sp>
      <p:pic>
        <p:nvPicPr>
          <p:cNvPr id="430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6882" y="1720170"/>
            <a:ext cx="4879975" cy="45165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987201"/>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88608" y="1035625"/>
            <a:ext cx="8456613" cy="871538"/>
          </a:xfrm>
        </p:spPr>
        <p:txBody>
          <a:bodyPr/>
          <a:lstStyle/>
          <a:p>
            <a:pPr eaLnBrk="1" hangingPunct="1">
              <a:defRPr/>
            </a:pPr>
            <a:br>
              <a:rPr lang="en-US" sz="1800" dirty="0"/>
            </a:br>
            <a:r>
              <a:rPr lang="en-US" dirty="0"/>
              <a:t>Configuring the OSPFv3 Router ID (cont.)</a:t>
            </a:r>
            <a:endParaRPr lang="en-US" dirty="0">
              <a:solidFill>
                <a:schemeClr val="accent5">
                  <a:lumMod val="75000"/>
                </a:schemeClr>
              </a:solidFill>
              <a:cs typeface="Arial" pitchFamily="34" charset="0"/>
            </a:endParaRPr>
          </a:p>
        </p:txBody>
      </p:sp>
      <p:pic>
        <p:nvPicPr>
          <p:cNvPr id="440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282" y="1813508"/>
            <a:ext cx="7359267" cy="4917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5085819"/>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29178" y="593725"/>
            <a:ext cx="8456613" cy="871538"/>
          </a:xfrm>
        </p:spPr>
        <p:txBody>
          <a:bodyPr/>
          <a:lstStyle/>
          <a:p>
            <a:pPr eaLnBrk="1" hangingPunct="1">
              <a:defRPr/>
            </a:pPr>
            <a:br>
              <a:rPr lang="en-US" sz="1800" dirty="0"/>
            </a:br>
            <a:r>
              <a:rPr lang="en-US" dirty="0"/>
              <a:t>Modifying an OSPFv3 Router ID</a:t>
            </a:r>
            <a:endParaRPr lang="en-US" dirty="0">
              <a:solidFill>
                <a:schemeClr val="accent5">
                  <a:lumMod val="75000"/>
                </a:schemeClr>
              </a:solidFill>
              <a:cs typeface="Arial" pitchFamily="34" charset="0"/>
            </a:endParaRPr>
          </a:p>
        </p:txBody>
      </p:sp>
      <p:pic>
        <p:nvPicPr>
          <p:cNvPr id="450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038" y="1687060"/>
            <a:ext cx="4581525" cy="240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50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2400" y="3954594"/>
            <a:ext cx="4965473" cy="2447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6161157"/>
      </p:ext>
    </p:extLst>
  </p:cSld>
  <p:clrMapOvr>
    <a:masterClrMapping/>
  </p:clrMapOvr>
  <p:transition spd="med">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522747"/>
            <a:ext cx="8456613" cy="871538"/>
          </a:xfrm>
        </p:spPr>
        <p:txBody>
          <a:bodyPr/>
          <a:lstStyle/>
          <a:p>
            <a:pPr eaLnBrk="1" hangingPunct="1">
              <a:defRPr/>
            </a:pPr>
            <a:br>
              <a:rPr lang="en-US" sz="1800" dirty="0"/>
            </a:br>
            <a:r>
              <a:rPr lang="en-US" dirty="0"/>
              <a:t>Enabling OSPFv3 on Interfaces</a:t>
            </a:r>
            <a:endParaRPr lang="en-US" dirty="0">
              <a:solidFill>
                <a:schemeClr val="accent5">
                  <a:lumMod val="75000"/>
                </a:schemeClr>
              </a:solidFill>
              <a:cs typeface="Arial" pitchFamily="34" charset="0"/>
            </a:endParaRPr>
          </a:p>
        </p:txBody>
      </p:sp>
      <p:pic>
        <p:nvPicPr>
          <p:cNvPr id="4608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7203"/>
          <a:stretch/>
        </p:blipFill>
        <p:spPr bwMode="auto">
          <a:xfrm>
            <a:off x="1378437" y="2772229"/>
            <a:ext cx="5849677" cy="380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98286" y="1669143"/>
            <a:ext cx="7823199" cy="1089529"/>
          </a:xfrm>
          <a:prstGeom prst="rect">
            <a:avLst/>
          </a:prstGeom>
        </p:spPr>
        <p:txBody>
          <a:bodyPr wrap="square">
            <a:spAutoFit/>
          </a:bodyPr>
          <a:lstStyle/>
          <a:p>
            <a:pPr algn="l"/>
            <a:r>
              <a:rPr lang="en-US" dirty="0"/>
              <a:t>Instead of using the</a:t>
            </a:r>
            <a:r>
              <a:rPr lang="en-US" b="1" dirty="0"/>
              <a:t> network </a:t>
            </a:r>
            <a:r>
              <a:rPr lang="en-US" dirty="0"/>
              <a:t>router configuration mode command to specify matching interface addresses, OSPFv3 is configured directly on the interface.</a:t>
            </a:r>
          </a:p>
        </p:txBody>
      </p:sp>
    </p:spTree>
    <p:extLst>
      <p:ext uri="{BB962C8B-B14F-4D97-AF65-F5344CB8AC3E}">
        <p14:creationId xmlns:p14="http://schemas.microsoft.com/office/powerpoint/2010/main" val="3581053464"/>
      </p:ext>
    </p:extLst>
  </p:cSld>
  <p:clrMapOvr>
    <a:masterClrMapping/>
  </p:clrMapOvr>
  <p:transition spd="med">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9657" y="927894"/>
            <a:ext cx="8824686" cy="871538"/>
          </a:xfrm>
        </p:spPr>
        <p:txBody>
          <a:bodyPr/>
          <a:lstStyle/>
          <a:p>
            <a:pPr eaLnBrk="1" hangingPunct="1">
              <a:defRPr/>
            </a:pPr>
            <a:br>
              <a:rPr lang="en-US" sz="1800" dirty="0"/>
            </a:br>
            <a:r>
              <a:rPr lang="en-US" dirty="0"/>
              <a:t>Verify OSPFv3 Neighbors/Protocol Settings</a:t>
            </a:r>
            <a:endParaRPr lang="en-US" dirty="0">
              <a:solidFill>
                <a:schemeClr val="accent5">
                  <a:lumMod val="75000"/>
                </a:schemeClr>
              </a:solidFill>
              <a:cs typeface="Arial" pitchFamily="34" charset="0"/>
            </a:endParaRPr>
          </a:p>
        </p:txBody>
      </p:sp>
      <p:pic>
        <p:nvPicPr>
          <p:cNvPr id="471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1026" y="1720143"/>
            <a:ext cx="5670977" cy="21609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710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1372" y="3813638"/>
            <a:ext cx="5341256" cy="2991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423047"/>
      </p:ext>
    </p:extLst>
  </p:cSld>
  <p:clrMapOvr>
    <a:masterClrMapping/>
  </p:clrMapOvr>
  <p:transition spd="med">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7715" y="492125"/>
            <a:ext cx="8824686" cy="871538"/>
          </a:xfrm>
        </p:spPr>
        <p:txBody>
          <a:bodyPr/>
          <a:lstStyle/>
          <a:p>
            <a:pPr eaLnBrk="1" hangingPunct="1">
              <a:defRPr/>
            </a:pPr>
            <a:br>
              <a:rPr lang="en-US" sz="1800" dirty="0"/>
            </a:br>
            <a:r>
              <a:rPr lang="en-US" dirty="0"/>
              <a:t>Verify OSPFv3 Interfaces</a:t>
            </a:r>
            <a:endParaRPr lang="en-US" dirty="0">
              <a:solidFill>
                <a:schemeClr val="accent5">
                  <a:lumMod val="75000"/>
                </a:schemeClr>
              </a:solidFill>
              <a:cs typeface="Arial" pitchFamily="34" charset="0"/>
            </a:endParaRPr>
          </a:p>
        </p:txBody>
      </p:sp>
      <p:pic>
        <p:nvPicPr>
          <p:cNvPr id="4813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504" y="2026521"/>
            <a:ext cx="7214669" cy="2124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2824736"/>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7715" y="492125"/>
            <a:ext cx="8824686" cy="871538"/>
          </a:xfrm>
        </p:spPr>
        <p:txBody>
          <a:bodyPr/>
          <a:lstStyle/>
          <a:p>
            <a:pPr eaLnBrk="1" hangingPunct="1">
              <a:defRPr/>
            </a:pPr>
            <a:br>
              <a:rPr lang="en-US" sz="1800" dirty="0"/>
            </a:br>
            <a:r>
              <a:rPr lang="en-US" dirty="0"/>
              <a:t>Verify IPv6 Routing Table</a:t>
            </a:r>
            <a:endParaRPr lang="en-US" dirty="0">
              <a:solidFill>
                <a:schemeClr val="accent5">
                  <a:lumMod val="75000"/>
                </a:schemeClr>
              </a:solidFill>
              <a:cs typeface="Arial" pitchFamily="34" charset="0"/>
            </a:endParaRPr>
          </a:p>
        </p:txBody>
      </p:sp>
      <p:pic>
        <p:nvPicPr>
          <p:cNvPr id="491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485" y="1578203"/>
            <a:ext cx="6618057" cy="4977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4635777"/>
      </p:ext>
    </p:extLst>
  </p:cSld>
  <p:clrMapOvr>
    <a:masterClrMapping/>
  </p:clrMapOvr>
  <p:transition spd="med">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641350" y="347663"/>
            <a:ext cx="8145463" cy="838200"/>
          </a:xfrm>
        </p:spPr>
        <p:txBody>
          <a:bodyPr/>
          <a:lstStyle/>
          <a:p>
            <a:r>
              <a:rPr lang="en-US" dirty="0"/>
              <a:t>Summary</a:t>
            </a:r>
          </a:p>
        </p:txBody>
      </p:sp>
      <p:sp>
        <p:nvSpPr>
          <p:cNvPr id="52227" name="Content Placeholder 2"/>
          <p:cNvSpPr>
            <a:spLocks noGrp="1"/>
          </p:cNvSpPr>
          <p:nvPr>
            <p:ph idx="1"/>
          </p:nvPr>
        </p:nvSpPr>
        <p:spPr>
          <a:xfrm>
            <a:off x="698500" y="1404711"/>
            <a:ext cx="8184243" cy="5068661"/>
          </a:xfrm>
        </p:spPr>
        <p:txBody>
          <a:bodyPr/>
          <a:lstStyle/>
          <a:p>
            <a:pPr marL="0" indent="0">
              <a:buNone/>
            </a:pPr>
            <a:r>
              <a:rPr lang="en-CA" sz="2000" b="1" dirty="0"/>
              <a:t>OSPF:</a:t>
            </a:r>
          </a:p>
          <a:p>
            <a:r>
              <a:rPr lang="en-US" sz="2000" dirty="0"/>
              <a:t>For IPv4 is OSPFv2 </a:t>
            </a:r>
          </a:p>
          <a:p>
            <a:r>
              <a:rPr lang="en-US" sz="2000" dirty="0"/>
              <a:t>For IPv6 is OSPFv3</a:t>
            </a:r>
          </a:p>
          <a:p>
            <a:r>
              <a:rPr lang="en-US" sz="2000" dirty="0"/>
              <a:t>Classless, link-state routing protocol with a default administrative distance of 110, and is denoted in the routing table with a route source code of </a:t>
            </a:r>
            <a:r>
              <a:rPr lang="en-US" sz="2000" b="1" dirty="0"/>
              <a:t>O</a:t>
            </a:r>
            <a:endParaRPr lang="en-US" sz="2000" dirty="0"/>
          </a:p>
          <a:p>
            <a:r>
              <a:rPr lang="en-US" sz="2000" dirty="0"/>
              <a:t>OSPFv2 is enabled with the</a:t>
            </a:r>
            <a:r>
              <a:rPr lang="en-US" sz="2000" b="1" dirty="0"/>
              <a:t> router </a:t>
            </a:r>
            <a:r>
              <a:rPr lang="en-US" sz="2000" b="1" dirty="0" err="1"/>
              <a:t>ospf</a:t>
            </a:r>
            <a:r>
              <a:rPr lang="en-US" sz="2000" b="1" dirty="0"/>
              <a:t> </a:t>
            </a:r>
            <a:r>
              <a:rPr lang="en-US" sz="2000" i="1" dirty="0"/>
              <a:t>process-id </a:t>
            </a:r>
            <a:r>
              <a:rPr lang="en-US" sz="2000" dirty="0"/>
              <a:t>global configuration mode command. The </a:t>
            </a:r>
            <a:r>
              <a:rPr lang="en-US" sz="2000" i="1" dirty="0"/>
              <a:t>process-id </a:t>
            </a:r>
            <a:r>
              <a:rPr lang="en-US" sz="2000" dirty="0"/>
              <a:t>value is locally significant, which means that it does not need to match other OSPF routers to establish adjacencies with those neighbors.</a:t>
            </a:r>
          </a:p>
          <a:p>
            <a:r>
              <a:rPr lang="en-US" sz="2000" b="1" dirty="0"/>
              <a:t>Network </a:t>
            </a:r>
            <a:r>
              <a:rPr lang="en-US" sz="2000" dirty="0"/>
              <a:t>command uses the </a:t>
            </a:r>
            <a:r>
              <a:rPr lang="en-US" sz="2000" i="1" dirty="0"/>
              <a:t>wildcard-mask </a:t>
            </a:r>
            <a:r>
              <a:rPr lang="en-US" sz="2000" dirty="0"/>
              <a:t>value which is the inverse of the subnet mask, and the </a:t>
            </a:r>
            <a:r>
              <a:rPr lang="en-US" sz="2000" i="1" dirty="0"/>
              <a:t>area-id </a:t>
            </a:r>
            <a:r>
              <a:rPr lang="en-US" sz="2000" dirty="0"/>
              <a:t>value</a:t>
            </a:r>
            <a:endParaRPr lang="en-US" sz="2200"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641350" y="347663"/>
            <a:ext cx="8145463" cy="838200"/>
          </a:xfrm>
        </p:spPr>
        <p:txBody>
          <a:bodyPr/>
          <a:lstStyle/>
          <a:p>
            <a:r>
              <a:rPr lang="en-US" dirty="0"/>
              <a:t>Summary (cont.)</a:t>
            </a:r>
          </a:p>
        </p:txBody>
      </p:sp>
      <p:sp>
        <p:nvSpPr>
          <p:cNvPr id="52227" name="Content Placeholder 2"/>
          <p:cNvSpPr>
            <a:spLocks noGrp="1"/>
          </p:cNvSpPr>
          <p:nvPr>
            <p:ph idx="1"/>
          </p:nvPr>
        </p:nvSpPr>
        <p:spPr>
          <a:xfrm>
            <a:off x="698500" y="1317625"/>
            <a:ext cx="8184243" cy="5083175"/>
          </a:xfrm>
        </p:spPr>
        <p:txBody>
          <a:bodyPr>
            <a:normAutofit lnSpcReduction="10000"/>
          </a:bodyPr>
          <a:lstStyle/>
          <a:p>
            <a:pPr marL="0" indent="0">
              <a:buNone/>
            </a:pPr>
            <a:r>
              <a:rPr lang="en-CA" sz="2000" b="1" dirty="0"/>
              <a:t>OSPF:</a:t>
            </a:r>
            <a:endParaRPr lang="en-US" sz="2000" dirty="0"/>
          </a:p>
          <a:p>
            <a:r>
              <a:rPr lang="en-US" sz="2000" dirty="0"/>
              <a:t>By default, OSPF Hello packets are sent every 10 seconds on </a:t>
            </a:r>
            <a:r>
              <a:rPr lang="en-US" sz="2000" dirty="0" err="1"/>
              <a:t>multiaccess</a:t>
            </a:r>
            <a:r>
              <a:rPr lang="en-US" sz="2000" dirty="0"/>
              <a:t> and point-to-point segments and every 30 seconds on NBMA segments (Frame Relay, X.25, ATM), and are used by OSPF to establish neighbor adjacencies. The Dead interval is four times the Hello interval, by default.</a:t>
            </a:r>
          </a:p>
          <a:p>
            <a:r>
              <a:rPr lang="en-US" sz="2000" dirty="0"/>
              <a:t>For routers to become adjacent, their Hello interval, Dead interval, network types, and subnet masks must match. Use the</a:t>
            </a:r>
            <a:r>
              <a:rPr lang="en-US" sz="2000" b="1" dirty="0"/>
              <a:t> show </a:t>
            </a:r>
            <a:r>
              <a:rPr lang="en-US" sz="2000" b="1" dirty="0" err="1"/>
              <a:t>ip</a:t>
            </a:r>
            <a:r>
              <a:rPr lang="en-US" sz="2000" b="1" dirty="0"/>
              <a:t> </a:t>
            </a:r>
            <a:r>
              <a:rPr lang="en-US" sz="2000" b="1" dirty="0" err="1"/>
              <a:t>ospf</a:t>
            </a:r>
            <a:r>
              <a:rPr lang="en-US" sz="2000" b="1" dirty="0"/>
              <a:t> </a:t>
            </a:r>
            <a:r>
              <a:rPr lang="en-US" sz="2000" b="1" dirty="0" err="1"/>
              <a:t>neighbors</a:t>
            </a:r>
            <a:r>
              <a:rPr lang="en-US" sz="2000" dirty="0" err="1"/>
              <a:t>command</a:t>
            </a:r>
            <a:r>
              <a:rPr lang="en-US" sz="2000" dirty="0"/>
              <a:t> to verify OSPF adjacencies.</a:t>
            </a:r>
          </a:p>
          <a:p>
            <a:r>
              <a:rPr lang="en-US" sz="2000" dirty="0"/>
              <a:t>In a </a:t>
            </a:r>
            <a:r>
              <a:rPr lang="en-US" sz="2000" dirty="0" err="1"/>
              <a:t>multiaccess</a:t>
            </a:r>
            <a:r>
              <a:rPr lang="en-US" sz="2000" dirty="0"/>
              <a:t> network, OSPF elects a DR to act as collection and distribution point for LSAs sent and received. A BDR is elected to assume the role of the DR should the DR fail. All other routers are known as DROTHERs. All routers send their LSAs to the DR, which then floods the LSA to all other routers in the </a:t>
            </a:r>
            <a:r>
              <a:rPr lang="en-US" sz="2000" dirty="0" err="1"/>
              <a:t>multiaccess</a:t>
            </a:r>
            <a:r>
              <a:rPr lang="en-US" sz="2000" dirty="0"/>
              <a:t> network.</a:t>
            </a:r>
          </a:p>
          <a:p>
            <a:pPr marL="0" indent="0">
              <a:buNone/>
            </a:pPr>
            <a:endParaRPr lang="en-US" dirty="0"/>
          </a:p>
        </p:txBody>
      </p:sp>
    </p:spTree>
    <p:extLst>
      <p:ext uri="{BB962C8B-B14F-4D97-AF65-F5344CB8AC3E}">
        <p14:creationId xmlns:p14="http://schemas.microsoft.com/office/powerpoint/2010/main" val="119274913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641350" y="347663"/>
            <a:ext cx="8145463" cy="838200"/>
          </a:xfrm>
        </p:spPr>
        <p:txBody>
          <a:bodyPr/>
          <a:lstStyle/>
          <a:p>
            <a:r>
              <a:rPr lang="en-US" dirty="0"/>
              <a:t>Summary (cont.)</a:t>
            </a:r>
          </a:p>
        </p:txBody>
      </p:sp>
      <p:sp>
        <p:nvSpPr>
          <p:cNvPr id="52227" name="Content Placeholder 2"/>
          <p:cNvSpPr>
            <a:spLocks noGrp="1"/>
          </p:cNvSpPr>
          <p:nvPr>
            <p:ph idx="1"/>
          </p:nvPr>
        </p:nvSpPr>
        <p:spPr>
          <a:xfrm>
            <a:off x="698500" y="1451429"/>
            <a:ext cx="8184243" cy="4746171"/>
          </a:xfrm>
        </p:spPr>
        <p:txBody>
          <a:bodyPr>
            <a:normAutofit lnSpcReduction="10000"/>
          </a:bodyPr>
          <a:lstStyle/>
          <a:p>
            <a:pPr marL="0" indent="0">
              <a:buNone/>
            </a:pPr>
            <a:r>
              <a:rPr lang="en-CA" sz="2000" b="1" dirty="0"/>
              <a:t>OSPF:</a:t>
            </a:r>
            <a:r>
              <a:rPr lang="en-CA" sz="2000" dirty="0"/>
              <a:t>  </a:t>
            </a:r>
            <a:endParaRPr lang="en-US" sz="2000" dirty="0"/>
          </a:p>
          <a:p>
            <a:r>
              <a:rPr lang="en-US" sz="2000" dirty="0"/>
              <a:t>In </a:t>
            </a:r>
            <a:r>
              <a:rPr lang="en-US" sz="2000" dirty="0" err="1"/>
              <a:t>multiaccess</a:t>
            </a:r>
            <a:r>
              <a:rPr lang="en-US" sz="2000" dirty="0"/>
              <a:t> networks, the router with the highest router ID is the DR, and the router with the second highest router ID is the BDR. This can be superseded by the</a:t>
            </a:r>
            <a:r>
              <a:rPr lang="en-US" sz="2000" b="1" dirty="0"/>
              <a:t> </a:t>
            </a:r>
            <a:r>
              <a:rPr lang="en-US" sz="2000" b="1" dirty="0" err="1"/>
              <a:t>ip</a:t>
            </a:r>
            <a:r>
              <a:rPr lang="en-US" sz="2000" b="1" dirty="0"/>
              <a:t> </a:t>
            </a:r>
            <a:r>
              <a:rPr lang="en-US" sz="2000" b="1" dirty="0" err="1"/>
              <a:t>ospf</a:t>
            </a:r>
            <a:r>
              <a:rPr lang="en-US" sz="2000" b="1" dirty="0"/>
              <a:t> </a:t>
            </a:r>
            <a:r>
              <a:rPr lang="en-US" sz="2000" i="1" dirty="0"/>
              <a:t>priority </a:t>
            </a:r>
            <a:r>
              <a:rPr lang="en-US" sz="2000" dirty="0"/>
              <a:t>command on that interface. The router with the highest priority value is the DR, and next-highest the BDR.</a:t>
            </a:r>
          </a:p>
          <a:p>
            <a:r>
              <a:rPr lang="en-US" sz="2000" dirty="0"/>
              <a:t>The</a:t>
            </a:r>
            <a:r>
              <a:rPr lang="en-US" sz="2000" b="1" dirty="0"/>
              <a:t> show </a:t>
            </a:r>
            <a:r>
              <a:rPr lang="en-US" sz="2000" b="1" dirty="0" err="1"/>
              <a:t>ip</a:t>
            </a:r>
            <a:r>
              <a:rPr lang="en-US" sz="2000" b="1" dirty="0"/>
              <a:t> protocols </a:t>
            </a:r>
            <a:r>
              <a:rPr lang="en-US" sz="2000" dirty="0"/>
              <a:t>command is used to verify important OSPF configuration information, including the OSPF process ID, the router ID, and the networks the router is advertising.</a:t>
            </a:r>
          </a:p>
          <a:p>
            <a:r>
              <a:rPr lang="en-US" sz="2000" dirty="0"/>
              <a:t>OSPFv3 is enabled on an interface and not under router configuration mode. OSPFv3 needs link-local addresses to be configured. IPv6 Unicast routing must be enabled for OSPFv3. A 32-bit router-ID is required before an interface can be enabled for OSPFv3.</a:t>
            </a:r>
          </a:p>
        </p:txBody>
      </p:sp>
    </p:spTree>
    <p:extLst>
      <p:ext uri="{BB962C8B-B14F-4D97-AF65-F5344CB8AC3E}">
        <p14:creationId xmlns:p14="http://schemas.microsoft.com/office/powerpoint/2010/main" val="300488881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641350" y="347663"/>
            <a:ext cx="8145463" cy="838200"/>
          </a:xfrm>
        </p:spPr>
        <p:txBody>
          <a:bodyPr/>
          <a:lstStyle/>
          <a:p>
            <a:r>
              <a:rPr lang="en-US" dirty="0"/>
              <a:t>Summary (cont.)</a:t>
            </a:r>
          </a:p>
        </p:txBody>
      </p:sp>
      <p:sp>
        <p:nvSpPr>
          <p:cNvPr id="52227" name="Content Placeholder 2"/>
          <p:cNvSpPr>
            <a:spLocks noGrp="1"/>
          </p:cNvSpPr>
          <p:nvPr>
            <p:ph idx="1"/>
          </p:nvPr>
        </p:nvSpPr>
        <p:spPr>
          <a:xfrm>
            <a:off x="698500" y="1317625"/>
            <a:ext cx="8184243" cy="4879975"/>
          </a:xfrm>
        </p:spPr>
        <p:txBody>
          <a:bodyPr>
            <a:normAutofit fontScale="92500" lnSpcReduction="10000"/>
          </a:bodyPr>
          <a:lstStyle/>
          <a:p>
            <a:pPr marL="0" indent="0">
              <a:buNone/>
            </a:pPr>
            <a:r>
              <a:rPr lang="en-CA" sz="2000" b="1" dirty="0"/>
              <a:t>OSPF:</a:t>
            </a:r>
            <a:r>
              <a:rPr lang="en-CA" sz="2000" dirty="0"/>
              <a:t>  </a:t>
            </a:r>
            <a:endParaRPr lang="en-US" sz="2000" dirty="0"/>
          </a:p>
          <a:p>
            <a:r>
              <a:rPr lang="en-US" sz="2000" dirty="0"/>
              <a:t>The</a:t>
            </a:r>
            <a:r>
              <a:rPr lang="en-US" sz="2000" b="1" dirty="0"/>
              <a:t> show </a:t>
            </a:r>
            <a:r>
              <a:rPr lang="en-US" sz="2000" b="1" dirty="0" err="1"/>
              <a:t>ip</a:t>
            </a:r>
            <a:r>
              <a:rPr lang="en-US" sz="2000" b="1" dirty="0"/>
              <a:t> protocols </a:t>
            </a:r>
            <a:r>
              <a:rPr lang="en-US" sz="2000" dirty="0"/>
              <a:t>command is used to verify important OSPFv2 configuration information, including the OSPF process ID, the router ID, and the networks the router is advertising.</a:t>
            </a:r>
          </a:p>
          <a:p>
            <a:r>
              <a:rPr lang="en-US" sz="2000" dirty="0"/>
              <a:t>OSPFv3 </a:t>
            </a:r>
          </a:p>
          <a:p>
            <a:pPr marL="742950" lvl="1" indent="-285750">
              <a:buFont typeface="Arial" pitchFamily="34" charset="0"/>
              <a:buChar char="•"/>
            </a:pPr>
            <a:r>
              <a:rPr lang="en-US" dirty="0"/>
              <a:t>Enabled on an interface and not under router configuration mode</a:t>
            </a:r>
          </a:p>
          <a:p>
            <a:pPr marL="742950" lvl="1" indent="-285750">
              <a:buFont typeface="Arial" pitchFamily="34" charset="0"/>
              <a:buChar char="•"/>
            </a:pPr>
            <a:r>
              <a:rPr lang="en-US" dirty="0"/>
              <a:t>Needs link-local addresses to be configured. IPv6 </a:t>
            </a:r>
          </a:p>
          <a:p>
            <a:pPr marL="742950" lvl="1" indent="-285750">
              <a:buFont typeface="Arial" pitchFamily="34" charset="0"/>
              <a:buChar char="•"/>
            </a:pPr>
            <a:r>
              <a:rPr lang="en-US" dirty="0"/>
              <a:t>Unicast routing must be enabled for OSPFv3</a:t>
            </a:r>
          </a:p>
          <a:p>
            <a:pPr marL="742950" lvl="1" indent="-285750">
              <a:buFont typeface="Arial" pitchFamily="34" charset="0"/>
              <a:buChar char="•"/>
            </a:pPr>
            <a:r>
              <a:rPr lang="en-US" dirty="0"/>
              <a:t>32-bit router-ID is required before an interface can be enabled for OSPFv3</a:t>
            </a:r>
          </a:p>
          <a:p>
            <a:pPr marL="742950" lvl="1" indent="-285750">
              <a:buFont typeface="Arial" pitchFamily="34" charset="0"/>
              <a:buChar char="•"/>
            </a:pPr>
            <a:r>
              <a:rPr lang="en-US" b="1" dirty="0"/>
              <a:t>show ipv6 protocols </a:t>
            </a:r>
            <a:r>
              <a:rPr lang="en-US" dirty="0"/>
              <a:t>command is a quick way to verify configuration information (OSPF process ID, the router ID, and the interfaces enabled for OSPFv3)</a:t>
            </a:r>
          </a:p>
          <a:p>
            <a:endParaRPr lang="en-US" dirty="0"/>
          </a:p>
        </p:txBody>
      </p:sp>
    </p:spTree>
    <p:extLst>
      <p:ext uri="{BB962C8B-B14F-4D97-AF65-F5344CB8AC3E}">
        <p14:creationId xmlns:p14="http://schemas.microsoft.com/office/powerpoint/2010/main" val="327150294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2670</TotalTime>
  <Words>847</Words>
  <Application>Microsoft Office PowerPoint</Application>
  <PresentationFormat>On-screen Show (4:3)</PresentationFormat>
  <Paragraphs>201</Paragraphs>
  <Slides>57</Slides>
  <Notes>56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Arial</vt:lpstr>
      <vt:lpstr>Calibri</vt:lpstr>
      <vt:lpstr>News Gothic MT</vt:lpstr>
      <vt:lpstr>Wingdings</vt:lpstr>
      <vt:lpstr>Wingdings 2</vt:lpstr>
      <vt:lpstr>Breeze</vt:lpstr>
      <vt:lpstr>Single Area OSPF</vt:lpstr>
      <vt:lpstr>Objectives</vt:lpstr>
      <vt:lpstr>Open Shortest Path First Evolution of OSPF</vt:lpstr>
      <vt:lpstr>Features of OSPF</vt:lpstr>
      <vt:lpstr>Components of OSPF</vt:lpstr>
      <vt:lpstr> Components of OSPF (cont.)</vt:lpstr>
      <vt:lpstr>Link-State Operation</vt:lpstr>
      <vt:lpstr>Link-State Operation (cont.)</vt:lpstr>
      <vt:lpstr>Link-State Operation</vt:lpstr>
      <vt:lpstr> Link-State Operation (cont.)</vt:lpstr>
      <vt:lpstr> Single-area and Multiarea OSPF </vt:lpstr>
      <vt:lpstr> Single-area and Multiarea OSPF (cont.)</vt:lpstr>
      <vt:lpstr> Types of OSPF Packets</vt:lpstr>
      <vt:lpstr> Hello Packet</vt:lpstr>
      <vt:lpstr> Hello Packet (cont.)</vt:lpstr>
      <vt:lpstr> Hello Packet Intervals</vt:lpstr>
      <vt:lpstr> Link-State Updates</vt:lpstr>
      <vt:lpstr> OSPF Operational States</vt:lpstr>
      <vt:lpstr>Establish Neighbor Adjacencies</vt:lpstr>
      <vt:lpstr> Establish Neighbor Adjacencies (cont.)</vt:lpstr>
      <vt:lpstr> OSPF DR and BDR</vt:lpstr>
      <vt:lpstr> Synchronizing OSPF Database</vt:lpstr>
      <vt:lpstr> Synchronizing OSPF Database (cont.)</vt:lpstr>
      <vt:lpstr> OSPF Network Topology</vt:lpstr>
      <vt:lpstr> Router IDs</vt:lpstr>
      <vt:lpstr>The network Command</vt:lpstr>
      <vt:lpstr>Passive Interface</vt:lpstr>
      <vt:lpstr> Configuring Passive Interfaces</vt:lpstr>
      <vt:lpstr> OSPF Metric = Cost</vt:lpstr>
      <vt:lpstr> OSPF Accumulates Costs</vt:lpstr>
      <vt:lpstr>  Adjusting the Reference Bandwidth</vt:lpstr>
      <vt:lpstr> Default Interface Bandwidths</vt:lpstr>
      <vt:lpstr>  Adjusting the Interface Bandwidths</vt:lpstr>
      <vt:lpstr>  Manually Setting the OSPF Cost</vt:lpstr>
      <vt:lpstr>  Verify OSPF Neighbors</vt:lpstr>
      <vt:lpstr> Verify OSPF Protocol Settings</vt:lpstr>
      <vt:lpstr> Verify OSPF Process Information</vt:lpstr>
      <vt:lpstr>  Verify OSPF Interface Settings</vt:lpstr>
      <vt:lpstr> OSPFv3</vt:lpstr>
      <vt:lpstr> Similarities Between OSPFv2 to OSPFv3</vt:lpstr>
      <vt:lpstr> Differences Between OSPFv2 to OSPFv3</vt:lpstr>
      <vt:lpstr> Link-Local Addresses</vt:lpstr>
      <vt:lpstr> OSPFv3 Network Topology</vt:lpstr>
      <vt:lpstr>Configuring OSFPv3 OSPFv3 Network Topology (cont.)</vt:lpstr>
      <vt:lpstr>Link-Local Addresses</vt:lpstr>
      <vt:lpstr> Assigning Link-Local Addresses</vt:lpstr>
      <vt:lpstr> Configuring the OSPFv3 Router ID</vt:lpstr>
      <vt:lpstr> Configuring the OSPFv3 Router ID (cont.)</vt:lpstr>
      <vt:lpstr> Modifying an OSPFv3 Router ID</vt:lpstr>
      <vt:lpstr> Enabling OSPFv3 on Interfaces</vt:lpstr>
      <vt:lpstr> Verify OSPFv3 Neighbors/Protocol Settings</vt:lpstr>
      <vt:lpstr> Verify OSPFv3 Interfaces</vt:lpstr>
      <vt:lpstr> Verify IPv6 Routing Table</vt:lpstr>
      <vt:lpstr>Summary</vt:lpstr>
      <vt:lpstr>Summary (cont.)</vt:lpstr>
      <vt:lpstr>Summary (cont.)</vt:lpstr>
      <vt:lpstr>Summary (cont.)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194</cp:revision>
  <dcterms:created xsi:type="dcterms:W3CDTF">2011-10-03T10:20:59Z</dcterms:created>
  <dcterms:modified xsi:type="dcterms:W3CDTF">2019-02-26T10:36:59Z</dcterms:modified>
</cp:coreProperties>
</file>