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8" r:id="rId3"/>
    <p:sldId id="267" r:id="rId4"/>
    <p:sldId id="257" r:id="rId5"/>
    <p:sldId id="258" r:id="rId6"/>
    <p:sldId id="259" r:id="rId7"/>
    <p:sldId id="261" r:id="rId8"/>
    <p:sldId id="262" r:id="rId9"/>
    <p:sldId id="263" r:id="rId10"/>
    <p:sldId id="266" r:id="rId11"/>
    <p:sldId id="264" r:id="rId12"/>
    <p:sldId id="265"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omi oddie" initials="no" lastIdx="1" clrIdx="0">
    <p:extLst>
      <p:ext uri="{19B8F6BF-5375-455C-9EA6-DF929625EA0E}">
        <p15:presenceInfo xmlns:p15="http://schemas.microsoft.com/office/powerpoint/2012/main" userId="3f1c8e14ef1950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12F622"/>
    <a:srgbClr val="39CFAF"/>
    <a:srgbClr val="17A539"/>
    <a:srgbClr val="6699FF"/>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67" autoAdjust="0"/>
  </p:normalViewPr>
  <p:slideViewPr>
    <p:cSldViewPr snapToGrid="0">
      <p:cViewPr varScale="1">
        <p:scale>
          <a:sx n="62" d="100"/>
          <a:sy n="62" d="100"/>
        </p:scale>
        <p:origin x="82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16F9B-1FB6-48C3-AC0F-DBE128432477}" type="datetimeFigureOut">
              <a:rPr lang="en-GB" smtClean="0"/>
              <a:t>16/01/2021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488F1E-EDB3-4DE2-B14A-CF431E60985A}" type="slidenum">
              <a:rPr lang="en-GB" smtClean="0"/>
              <a:t>‹#›</a:t>
            </a:fld>
            <a:endParaRPr lang="en-GB" dirty="0"/>
          </a:p>
        </p:txBody>
      </p:sp>
    </p:spTree>
    <p:extLst>
      <p:ext uri="{BB962C8B-B14F-4D97-AF65-F5344CB8AC3E}">
        <p14:creationId xmlns:p14="http://schemas.microsoft.com/office/powerpoint/2010/main" val="623829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88F1E-EDB3-4DE2-B14A-CF431E60985A}" type="slidenum">
              <a:rPr lang="en-GB" smtClean="0"/>
              <a:t>3</a:t>
            </a:fld>
            <a:endParaRPr lang="en-GB" dirty="0"/>
          </a:p>
        </p:txBody>
      </p:sp>
    </p:spTree>
    <p:extLst>
      <p:ext uri="{BB962C8B-B14F-4D97-AF65-F5344CB8AC3E}">
        <p14:creationId xmlns:p14="http://schemas.microsoft.com/office/powerpoint/2010/main" val="893478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88F1E-EDB3-4DE2-B14A-CF431E60985A}" type="slidenum">
              <a:rPr lang="en-GB" smtClean="0"/>
              <a:t>6</a:t>
            </a:fld>
            <a:endParaRPr lang="en-GB" dirty="0"/>
          </a:p>
        </p:txBody>
      </p:sp>
    </p:spTree>
    <p:extLst>
      <p:ext uri="{BB962C8B-B14F-4D97-AF65-F5344CB8AC3E}">
        <p14:creationId xmlns:p14="http://schemas.microsoft.com/office/powerpoint/2010/main" val="3310952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88F1E-EDB3-4DE2-B14A-CF431E60985A}" type="slidenum">
              <a:rPr lang="en-GB" smtClean="0"/>
              <a:t>15</a:t>
            </a:fld>
            <a:endParaRPr lang="en-GB" dirty="0"/>
          </a:p>
        </p:txBody>
      </p:sp>
    </p:spTree>
    <p:extLst>
      <p:ext uri="{BB962C8B-B14F-4D97-AF65-F5344CB8AC3E}">
        <p14:creationId xmlns:p14="http://schemas.microsoft.com/office/powerpoint/2010/main" val="2723980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970B1-290B-45A2-96EE-6EB44CBA4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0D3816-8888-438A-A472-92B80917EF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B55382-8F01-451B-A65E-78551E7E5BB6}"/>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D0445E19-1E2A-4EE7-AFFE-58AE4BA804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EBCDABE-6DAE-4A27-B6EB-D65D45982906}"/>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902370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2E55-11D2-427C-B987-13A499992A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79131A-A780-40E0-8365-1D1A9E8F02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ADFCD-0545-48F0-A2D0-6BC46B2C1D31}"/>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6D9C350E-352D-4B77-886C-8C0786998A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6DA963B-BEEB-41A4-9021-2B6317CAC2C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9354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192A5-6CB9-44F4-8EFA-34781A3631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20AF95-5ADB-4C60-AB7C-EDEC0FA143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909397-BD38-44EB-855C-6E9BF84DC191}"/>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7D2F9D65-03F6-46D7-A874-07D04BDD19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9F2186-9E7E-44F6-BDFD-EFD514813298}"/>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064805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1058-8857-4F4B-BD00-1A30B08C8D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6175F8-7D99-4197-BDD6-98DF2D45AD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4E2A26-F1D5-406B-A74D-B0EF25D186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00F708-D820-45F6-8FA3-9B4AE4A086E7}"/>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6" name="Footer Placeholder 5">
            <a:extLst>
              <a:ext uri="{FF2B5EF4-FFF2-40B4-BE49-F238E27FC236}">
                <a16:creationId xmlns:a16="http://schemas.microsoft.com/office/drawing/2014/main" id="{3EA28E85-C65E-4C47-91E5-7FE81CA753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E4BF5BF-1F67-405D-A881-C1B8BA532FE5}"/>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1185158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22325-A09B-42F7-AC50-9070F8EEE8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6418D-AAC5-48E0-9DA4-5B7E24F6BD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7F2B18-A574-4B3F-878E-6E3C4CA015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21AC1E-EA54-4A92-AF9F-42762A494E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51436D-1822-4CEA-A046-B1266F34DB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F36441-D853-4C9F-8953-9570B4FB3EC2}"/>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8" name="Footer Placeholder 7">
            <a:extLst>
              <a:ext uri="{FF2B5EF4-FFF2-40B4-BE49-F238E27FC236}">
                <a16:creationId xmlns:a16="http://schemas.microsoft.com/office/drawing/2014/main" id="{A0815555-D95A-4813-A336-65E15262E9C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577DBF1-AECE-4A4F-9C13-EF03E159D0A9}"/>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1092065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7F731-5481-4882-A439-18283736AD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4D413-F0FE-4118-BDFC-48B9578866D6}"/>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4" name="Footer Placeholder 3">
            <a:extLst>
              <a:ext uri="{FF2B5EF4-FFF2-40B4-BE49-F238E27FC236}">
                <a16:creationId xmlns:a16="http://schemas.microsoft.com/office/drawing/2014/main" id="{5FD7515E-9F7C-42CB-8521-A59CA375408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83A721-C689-4ABE-B111-F3E66A078CBF}"/>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575402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9C73E4-1821-4C12-B7E0-71655725B63F}"/>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3" name="Footer Placeholder 2">
            <a:extLst>
              <a:ext uri="{FF2B5EF4-FFF2-40B4-BE49-F238E27FC236}">
                <a16:creationId xmlns:a16="http://schemas.microsoft.com/office/drawing/2014/main" id="{6E2A3AFC-1E20-44B0-8C0F-6C1AC146224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7A22B3D-0583-4810-98FA-358C5BA9F54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311112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EFEB-4705-440B-AFC6-EA79F75927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C26C24-A025-4A59-AF09-CB256793AB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76B256-F562-47F1-9E17-C6E4BE4716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D81F68-4D52-4051-A1F4-69795CFA7A5C}"/>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6" name="Footer Placeholder 5">
            <a:extLst>
              <a:ext uri="{FF2B5EF4-FFF2-40B4-BE49-F238E27FC236}">
                <a16:creationId xmlns:a16="http://schemas.microsoft.com/office/drawing/2014/main" id="{DD57B721-BECB-47B6-B334-EE03689896B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9F0D140-8F14-48DF-A588-7EDAA6670786}"/>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2021499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80164-1BA3-4A65-9794-D23D2F3EE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9C128-6A12-4949-B3F0-0BD8C74313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A04D48D-08F6-4571-BB24-756DA917BA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8F714-CEFB-456E-A68E-4E7FA4670ECC}"/>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6" name="Footer Placeholder 5">
            <a:extLst>
              <a:ext uri="{FF2B5EF4-FFF2-40B4-BE49-F238E27FC236}">
                <a16:creationId xmlns:a16="http://schemas.microsoft.com/office/drawing/2014/main" id="{CBCF2C65-2EC9-47A2-94EC-A9B24175EFE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72DD44C-59CB-4656-BEEA-6A71792A1FF2}"/>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327232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535-BBBB-4F70-BBB4-229F4C3F09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86BA81-0AA2-49F9-A4A0-73DFFF8C94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06974-7C77-4430-B142-236314910578}"/>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A5B13F6E-57F1-4845-847C-88E910EB90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6E3BC65-EC3B-462D-ADA4-8E562C6DABEC}"/>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789901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DA935-1307-4712-B5D3-9A11FB93CF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68AF9-C762-429E-BB46-8A11E006DF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8C8B2D-4984-4028-8D6F-930DE5954CCB}"/>
              </a:ext>
            </a:extLst>
          </p:cNvPr>
          <p:cNvSpPr>
            <a:spLocks noGrp="1"/>
          </p:cNvSpPr>
          <p:nvPr>
            <p:ph type="dt" sz="half" idx="10"/>
          </p:nvPr>
        </p:nvSpPr>
        <p:spPr/>
        <p:txBody>
          <a:body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A91FF376-ACAF-4F4E-B459-50297F59EE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C53826C-A1B5-428D-A977-ED88BDA92190}"/>
              </a:ext>
            </a:extLst>
          </p:cNvPr>
          <p:cNvSpPr>
            <a:spLocks noGrp="1"/>
          </p:cNvSpPr>
          <p:nvPr>
            <p:ph type="sldNum" sz="quarter" idx="12"/>
          </p:nvPr>
        </p:nvSpPr>
        <p:spPr/>
        <p:txBody>
          <a:bodyPr/>
          <a:lstStyle/>
          <a:p>
            <a:fld id="{2F11F352-A911-4686-A5BA-C66EB8C1E266}" type="slidenum">
              <a:rPr lang="en-GB" smtClean="0"/>
              <a:t>‹#›</a:t>
            </a:fld>
            <a:endParaRPr lang="en-GB" dirty="0"/>
          </a:p>
        </p:txBody>
      </p:sp>
    </p:spTree>
    <p:extLst>
      <p:ext uri="{BB962C8B-B14F-4D97-AF65-F5344CB8AC3E}">
        <p14:creationId xmlns:p14="http://schemas.microsoft.com/office/powerpoint/2010/main" val="371744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A4352D-0CAC-4940-A8B1-8F377B189A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8FF8F7-22B7-4CC7-AB62-DB04507733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70F32-86CE-48CB-8BCE-DC64E6208B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619262-D117-4AEE-8E34-D31BF62A74E9}" type="datetimeFigureOut">
              <a:rPr lang="en-GB" smtClean="0"/>
              <a:t>16/01/2021</a:t>
            </a:fld>
            <a:endParaRPr lang="en-GB" dirty="0"/>
          </a:p>
        </p:txBody>
      </p:sp>
      <p:sp>
        <p:nvSpPr>
          <p:cNvPr id="5" name="Footer Placeholder 4">
            <a:extLst>
              <a:ext uri="{FF2B5EF4-FFF2-40B4-BE49-F238E27FC236}">
                <a16:creationId xmlns:a16="http://schemas.microsoft.com/office/drawing/2014/main" id="{B5FD2A78-9B88-4C05-BD20-E289280A07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2D6EF8D-BEC7-43E1-BE4F-3155CEA299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11F352-A911-4686-A5BA-C66EB8C1E266}" type="slidenum">
              <a:rPr lang="en-GB" smtClean="0"/>
              <a:t>‹#›</a:t>
            </a:fld>
            <a:endParaRPr lang="en-GB" dirty="0"/>
          </a:p>
        </p:txBody>
      </p:sp>
    </p:spTree>
    <p:extLst>
      <p:ext uri="{BB962C8B-B14F-4D97-AF65-F5344CB8AC3E}">
        <p14:creationId xmlns:p14="http://schemas.microsoft.com/office/powerpoint/2010/main" val="1763510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daffodils-png" TargetMode="External"/><Relationship Id="rId7" Type="http://schemas.openxmlformats.org/officeDocument/2006/relationships/hyperlink" Target="https://openclipart.org/detail/171863/eid-sheep-color?sa=X&amp;ved=0CCIQ9QEwBWoVChMIrqfGhbD3xgIViCyICh3liQ_v"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walesonline.co.uk/news/wales-news/what-Urdd-eisteddfod-really-means-16359232"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oplescollection.wales/items/435198"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technicolor.com/news/welcome-technicolor-wale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hyperlink" Target="https://www.urdd.cymru/en/about-us/what-urdd/our-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9044227-071D-4831-94D0-C92D4840B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14B4E21-4C20-4CA6-A6AE-95A4D94C1ADF}"/>
              </a:ext>
            </a:extLst>
          </p:cNvPr>
          <p:cNvSpPr/>
          <p:nvPr/>
        </p:nvSpPr>
        <p:spPr>
          <a:xfrm>
            <a:off x="3747431" y="3429000"/>
            <a:ext cx="4493940" cy="3114698"/>
          </a:xfrm>
          <a:prstGeom prst="rect">
            <a:avLst/>
          </a:prstGeom>
          <a:scene3d>
            <a:camera prst="isometricOffAxis2Left"/>
            <a:lightRig rig="threePt" dir="t"/>
          </a:scene3d>
        </p:spPr>
        <p:txBody>
          <a:bodyPr vert="horz" lIns="91440" tIns="45720" rIns="91440" bIns="45720" rtlCol="0" anchor="b">
            <a:noAutofit/>
            <a:scene3d>
              <a:camera prst="isometricOffAxis2Left"/>
              <a:lightRig rig="threePt" dir="t"/>
            </a:scene3d>
          </a:bodyPr>
          <a:lstStyle/>
          <a:p>
            <a:pPr algn="ctr">
              <a:lnSpc>
                <a:spcPct val="90000"/>
              </a:lnSpc>
              <a:spcBef>
                <a:spcPct val="0"/>
              </a:spcBef>
              <a:spcAft>
                <a:spcPts val="600"/>
              </a:spcAft>
            </a:pP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How Sir </a:t>
            </a:r>
            <a:r>
              <a:rPr lang="en-US" sz="5400" b="1" kern="120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I</a:t>
            </a: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fan ab Owen Edwards letter in 1922 </a:t>
            </a:r>
          </a:p>
          <a:p>
            <a:pPr algn="ctr">
              <a:lnSpc>
                <a:spcPct val="90000"/>
              </a:lnSpc>
              <a:spcBef>
                <a:spcPct val="0"/>
              </a:spcBef>
              <a:spcAft>
                <a:spcPts val="600"/>
              </a:spcAft>
            </a:pPr>
            <a:r>
              <a:rPr lang="en-US" sz="5400" b="1" kern="1200" cap="none" spc="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latin typeface="Algerian" panose="04020705040A02060702" pitchFamily="82" charset="0"/>
                <a:ea typeface="+mj-ea"/>
                <a:cs typeface="+mj-cs"/>
              </a:rPr>
              <a:t>influenced the Welsh Language</a:t>
            </a:r>
          </a:p>
        </p:txBody>
      </p:sp>
      <p:pic>
        <p:nvPicPr>
          <p:cNvPr id="8" name="Picture 7" descr="A group of yellow flowers&#10;&#10;Description automatically generated with medium confidence">
            <a:extLst>
              <a:ext uri="{FF2B5EF4-FFF2-40B4-BE49-F238E27FC236}">
                <a16:creationId xmlns:a16="http://schemas.microsoft.com/office/drawing/2014/main" id="{DBDF0A41-BB3F-4DBB-B502-1C73D29BE89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22" r="12124"/>
          <a:stretch/>
        </p:blipFill>
        <p:spPr>
          <a:xfrm>
            <a:off x="0" y="-38098"/>
            <a:ext cx="3834650" cy="3333747"/>
          </a:xfrm>
          <a:custGeom>
            <a:avLst/>
            <a:gdLst/>
            <a:ahLst/>
            <a:cxnLst/>
            <a:rect l="l" t="t" r="r" b="b"/>
            <a:pathLst>
              <a:path w="3834670" h="3333747">
                <a:moveTo>
                  <a:pt x="0" y="0"/>
                </a:moveTo>
                <a:lnTo>
                  <a:pt x="3066495" y="0"/>
                </a:lnTo>
                <a:lnTo>
                  <a:pt x="3427241" y="1211943"/>
                </a:lnTo>
                <a:lnTo>
                  <a:pt x="3834670" y="3333747"/>
                </a:lnTo>
                <a:lnTo>
                  <a:pt x="0" y="3333747"/>
                </a:lnTo>
                <a:close/>
              </a:path>
            </a:pathLst>
          </a:custGeom>
        </p:spPr>
      </p:pic>
      <p:pic>
        <p:nvPicPr>
          <p:cNvPr id="3" name="Picture 2">
            <a:extLst>
              <a:ext uri="{FF2B5EF4-FFF2-40B4-BE49-F238E27FC236}">
                <a16:creationId xmlns:a16="http://schemas.microsoft.com/office/drawing/2014/main" id="{BBBB5264-4012-4C3B-863F-26674C2D4B0A}"/>
              </a:ext>
            </a:extLst>
          </p:cNvPr>
          <p:cNvPicPr>
            <a:picLocks noChangeAspect="1"/>
          </p:cNvPicPr>
          <p:nvPr/>
        </p:nvPicPr>
        <p:blipFill rotWithShape="1">
          <a:blip r:embed="rId4"/>
          <a:srcRect l="12484" r="7030"/>
          <a:stretch/>
        </p:blipFill>
        <p:spPr>
          <a:xfrm>
            <a:off x="0" y="3524252"/>
            <a:ext cx="3986041" cy="3295650"/>
          </a:xfrm>
          <a:custGeom>
            <a:avLst/>
            <a:gdLst/>
            <a:ahLst/>
            <a:cxnLst/>
            <a:rect l="l" t="t" r="r" b="b"/>
            <a:pathLst>
              <a:path w="3986041" h="3295650">
                <a:moveTo>
                  <a:pt x="3878566" y="0"/>
                </a:moveTo>
                <a:lnTo>
                  <a:pt x="3986041" y="559707"/>
                </a:lnTo>
                <a:lnTo>
                  <a:pt x="3751724" y="3295650"/>
                </a:lnTo>
                <a:lnTo>
                  <a:pt x="0" y="3295650"/>
                </a:lnTo>
                <a:lnTo>
                  <a:pt x="0" y="1"/>
                </a:lnTo>
                <a:close/>
              </a:path>
            </a:pathLst>
          </a:custGeom>
        </p:spPr>
      </p:pic>
      <p:grpSp>
        <p:nvGrpSpPr>
          <p:cNvPr id="22" name="Group 21">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a:effectLst>
            <a:outerShdw blurRad="381000" dist="152400" algn="ctr" rotWithShape="0">
              <a:srgbClr val="000000">
                <a:alpha val="10000"/>
              </a:srgbClr>
            </a:outerShdw>
          </a:effectLst>
        </p:grpSpPr>
        <p:sp>
          <p:nvSpPr>
            <p:cNvPr id="23" name="Freeform: Shape 22">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6" name="Picture 5" descr="A picture containing vector graphics&#10;&#10;Description automatically generated">
            <a:extLst>
              <a:ext uri="{FF2B5EF4-FFF2-40B4-BE49-F238E27FC236}">
                <a16:creationId xmlns:a16="http://schemas.microsoft.com/office/drawing/2014/main" id="{56589245-414C-475D-84E5-AFB27EA5575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1969" r="20694" b="-1"/>
          <a:stretch/>
        </p:blipFill>
        <p:spPr>
          <a:xfrm>
            <a:off x="8272478" y="-38098"/>
            <a:ext cx="3951921" cy="6858000"/>
          </a:xfrm>
          <a:custGeom>
            <a:avLst/>
            <a:gdLst/>
            <a:ahLst/>
            <a:cxnLst/>
            <a:rect l="l" t="t" r="r" b="b"/>
            <a:pathLst>
              <a:path w="3951921" h="6858000">
                <a:moveTo>
                  <a:pt x="224707" y="0"/>
                </a:moveTo>
                <a:lnTo>
                  <a:pt x="3951921" y="0"/>
                </a:lnTo>
                <a:lnTo>
                  <a:pt x="3951921" y="6858000"/>
                </a:lnTo>
                <a:lnTo>
                  <a:pt x="886146" y="6858000"/>
                </a:lnTo>
                <a:lnTo>
                  <a:pt x="558800" y="5721062"/>
                </a:lnTo>
                <a:lnTo>
                  <a:pt x="0" y="2712496"/>
                </a:lnTo>
                <a:close/>
              </a:path>
            </a:pathLst>
          </a:custGeom>
        </p:spPr>
      </p:pic>
      <p:grpSp>
        <p:nvGrpSpPr>
          <p:cNvPr id="26" name="Group 25">
            <a:extLst>
              <a:ext uri="{FF2B5EF4-FFF2-40B4-BE49-F238E27FC236}">
                <a16:creationId xmlns:a16="http://schemas.microsoft.com/office/drawing/2014/main" id="{57B65906-47BE-4CEA-9E50-301890FFE4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1339053" cy="6858000"/>
            <a:chOff x="2748588" y="0"/>
            <a:chExt cx="1339053" cy="6858000"/>
          </a:xfrm>
          <a:effectLst>
            <a:outerShdw blurRad="381000" dist="152400" dir="10800000" algn="ctr" rotWithShape="0">
              <a:srgbClr val="000000">
                <a:alpha val="10000"/>
              </a:srgbClr>
            </a:outerShdw>
          </a:effectLst>
        </p:grpSpPr>
        <p:sp>
          <p:nvSpPr>
            <p:cNvPr id="27" name="Freeform: Shape 26">
              <a:extLst>
                <a:ext uri="{FF2B5EF4-FFF2-40B4-BE49-F238E27FC236}">
                  <a16:creationId xmlns:a16="http://schemas.microsoft.com/office/drawing/2014/main" id="{E9C1A977-5AC1-49DC-B315-CAB53CF6F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2AEEAD2A-AA94-4108-8639-95E861AED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extBox 1">
            <a:extLst>
              <a:ext uri="{FF2B5EF4-FFF2-40B4-BE49-F238E27FC236}">
                <a16:creationId xmlns:a16="http://schemas.microsoft.com/office/drawing/2014/main" id="{E67B1D24-DC26-42C8-8F7B-E2E939F2D8E0}"/>
              </a:ext>
            </a:extLst>
          </p:cNvPr>
          <p:cNvSpPr txBox="1"/>
          <p:nvPr/>
        </p:nvSpPr>
        <p:spPr>
          <a:xfrm>
            <a:off x="133564" y="6349429"/>
            <a:ext cx="2208944" cy="369332"/>
          </a:xfrm>
          <a:prstGeom prst="rect">
            <a:avLst/>
          </a:prstGeom>
          <a:noFill/>
        </p:spPr>
        <p:txBody>
          <a:bodyPr wrap="square" rtlCol="0">
            <a:spAutoFit/>
          </a:bodyPr>
          <a:lstStyle/>
          <a:p>
            <a:r>
              <a:rPr lang="en-GB" b="1" dirty="0"/>
              <a:t>(Wales online 2015)  </a:t>
            </a:r>
          </a:p>
        </p:txBody>
      </p:sp>
    </p:spTree>
    <p:extLst>
      <p:ext uri="{BB962C8B-B14F-4D97-AF65-F5344CB8AC3E}">
        <p14:creationId xmlns:p14="http://schemas.microsoft.com/office/powerpoint/2010/main" val="54169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42C6AE-88D8-48B6-8B0B-50F23CE840E0}"/>
              </a:ext>
            </a:extLst>
          </p:cNvPr>
          <p:cNvPicPr>
            <a:picLocks noChangeAspect="1"/>
          </p:cNvPicPr>
          <p:nvPr/>
        </p:nvPicPr>
        <p:blipFill>
          <a:blip r:embed="rId2">
            <a:alphaModFix amt="35000"/>
          </a:blip>
          <a:stretch>
            <a:fillRect/>
          </a:stretch>
        </p:blipFill>
        <p:spPr>
          <a:xfrm>
            <a:off x="-114300" y="-441505"/>
            <a:ext cx="12069790" cy="7522370"/>
          </a:xfrm>
          <a:prstGeom prst="rect">
            <a:avLst/>
          </a:prstGeom>
          <a:noFill/>
          <a:effectLst>
            <a:outerShdw dist="50800" dir="5400000" algn="ctr" rotWithShape="0">
              <a:srgbClr val="000000">
                <a:alpha val="0"/>
              </a:srgbClr>
            </a:outerShdw>
            <a:softEdge rad="1270000"/>
          </a:effectLst>
        </p:spPr>
      </p:pic>
      <p:sp>
        <p:nvSpPr>
          <p:cNvPr id="2" name="Title 1">
            <a:extLst>
              <a:ext uri="{FF2B5EF4-FFF2-40B4-BE49-F238E27FC236}">
                <a16:creationId xmlns:a16="http://schemas.microsoft.com/office/drawing/2014/main" id="{2C9F8436-BD8F-489B-B724-897F1F4C0E80}"/>
              </a:ext>
            </a:extLst>
          </p:cNvPr>
          <p:cNvSpPr>
            <a:spLocks noGrp="1"/>
          </p:cNvSpPr>
          <p:nvPr>
            <p:ph type="title"/>
          </p:nvPr>
        </p:nvSpPr>
        <p:spPr>
          <a:xfrm>
            <a:off x="695960" y="413352"/>
            <a:ext cx="10515600" cy="2306955"/>
          </a:xfrm>
        </p:spPr>
        <p:txBody>
          <a:bodyPr>
            <a:noAutofit/>
          </a:bodyPr>
          <a:lstStyle/>
          <a:p>
            <a:r>
              <a:rPr lang="en-GB" sz="2400" b="1" dirty="0">
                <a:solidFill>
                  <a:srgbClr val="002060"/>
                </a:solidFill>
              </a:rPr>
              <a:t>The Welsh Language at the beginning of the 20</a:t>
            </a:r>
            <a:r>
              <a:rPr lang="en-GB" sz="2400" b="1" baseline="30000" dirty="0">
                <a:solidFill>
                  <a:srgbClr val="002060"/>
                </a:solidFill>
              </a:rPr>
              <a:t>th</a:t>
            </a:r>
            <a:r>
              <a:rPr lang="en-GB" sz="2400" b="1" dirty="0">
                <a:solidFill>
                  <a:srgbClr val="002060"/>
                </a:solidFill>
              </a:rPr>
              <a:t> century had a very low status among the people of wales. Past legislation’s as well as an influx of English people meant that the Welsh language was slowly eroding in many areas. It was now in those areas really, only spoken within the home, and it was a subject rarely taught in schools. </a:t>
            </a:r>
            <a:r>
              <a:rPr lang="en-GB" sz="1400" b="1" dirty="0">
                <a:solidFill>
                  <a:srgbClr val="002060"/>
                </a:solidFill>
              </a:rPr>
              <a:t>(Morgan 2008)</a:t>
            </a:r>
            <a:br>
              <a:rPr lang="en-GB" sz="2400" dirty="0">
                <a:solidFill>
                  <a:srgbClr val="002060"/>
                </a:solidFill>
                <a:latin typeface="Arial Black" panose="020B0A04020102020204" pitchFamily="34" charset="0"/>
              </a:rPr>
            </a:br>
            <a:endParaRPr lang="en-GB" sz="2400" dirty="0">
              <a:solidFill>
                <a:srgbClr val="002060"/>
              </a:solidFill>
              <a:latin typeface="Arial Black" panose="020B0A04020102020204" pitchFamily="34" charset="0"/>
            </a:endParaRPr>
          </a:p>
        </p:txBody>
      </p:sp>
      <p:pic>
        <p:nvPicPr>
          <p:cNvPr id="5" name="Content Placeholder 4">
            <a:extLst>
              <a:ext uri="{FF2B5EF4-FFF2-40B4-BE49-F238E27FC236}">
                <a16:creationId xmlns:a16="http://schemas.microsoft.com/office/drawing/2014/main" id="{9C6D6AFE-5729-445C-84E5-7691C0DC34D6}"/>
              </a:ext>
            </a:extLst>
          </p:cNvPr>
          <p:cNvPicPr>
            <a:picLocks noGrp="1" noChangeAspect="1"/>
          </p:cNvPicPr>
          <p:nvPr>
            <p:ph idx="1"/>
          </p:nvPr>
        </p:nvPicPr>
        <p:blipFill rotWithShape="1">
          <a:blip r:embed="rId3"/>
          <a:srcRect b="7610"/>
          <a:stretch/>
        </p:blipFill>
        <p:spPr>
          <a:xfrm>
            <a:off x="90751" y="2693002"/>
            <a:ext cx="6143792" cy="3372835"/>
          </a:xfrm>
        </p:spPr>
      </p:pic>
      <p:pic>
        <p:nvPicPr>
          <p:cNvPr id="11" name="Picture 10">
            <a:extLst>
              <a:ext uri="{FF2B5EF4-FFF2-40B4-BE49-F238E27FC236}">
                <a16:creationId xmlns:a16="http://schemas.microsoft.com/office/drawing/2014/main" id="{C5A1EDB2-E487-4B85-B1B5-0B72B62211F9}"/>
              </a:ext>
            </a:extLst>
          </p:cNvPr>
          <p:cNvPicPr>
            <a:picLocks noChangeAspect="1"/>
          </p:cNvPicPr>
          <p:nvPr/>
        </p:nvPicPr>
        <p:blipFill>
          <a:blip r:embed="rId4"/>
          <a:stretch>
            <a:fillRect/>
          </a:stretch>
        </p:blipFill>
        <p:spPr>
          <a:xfrm>
            <a:off x="6731113" y="3071813"/>
            <a:ext cx="5224378" cy="3372835"/>
          </a:xfrm>
          <a:prstGeom prst="rect">
            <a:avLst/>
          </a:prstGeom>
        </p:spPr>
      </p:pic>
      <p:sp>
        <p:nvSpPr>
          <p:cNvPr id="12" name="TextBox 11">
            <a:extLst>
              <a:ext uri="{FF2B5EF4-FFF2-40B4-BE49-F238E27FC236}">
                <a16:creationId xmlns:a16="http://schemas.microsoft.com/office/drawing/2014/main" id="{49817C30-4A64-46ED-A3CC-8233ED47BE11}"/>
              </a:ext>
            </a:extLst>
          </p:cNvPr>
          <p:cNvSpPr txBox="1"/>
          <p:nvPr/>
        </p:nvSpPr>
        <p:spPr>
          <a:xfrm>
            <a:off x="6731113" y="6343650"/>
            <a:ext cx="5224377" cy="369332"/>
          </a:xfrm>
          <a:prstGeom prst="rect">
            <a:avLst/>
          </a:prstGeom>
          <a:noFill/>
        </p:spPr>
        <p:txBody>
          <a:bodyPr wrap="square" rtlCol="0">
            <a:spAutoFit/>
          </a:bodyPr>
          <a:lstStyle/>
          <a:p>
            <a:r>
              <a:rPr lang="en-GB" dirty="0"/>
              <a:t>Ivybridge-heritage. Org (2020)</a:t>
            </a:r>
          </a:p>
        </p:txBody>
      </p:sp>
      <p:sp>
        <p:nvSpPr>
          <p:cNvPr id="13" name="TextBox 12">
            <a:extLst>
              <a:ext uri="{FF2B5EF4-FFF2-40B4-BE49-F238E27FC236}">
                <a16:creationId xmlns:a16="http://schemas.microsoft.com/office/drawing/2014/main" id="{D0DCE2E6-B10F-4884-A1B0-F5B79843DE68}"/>
              </a:ext>
            </a:extLst>
          </p:cNvPr>
          <p:cNvSpPr txBox="1"/>
          <p:nvPr/>
        </p:nvSpPr>
        <p:spPr>
          <a:xfrm>
            <a:off x="90751" y="6614160"/>
            <a:ext cx="3841169" cy="276999"/>
          </a:xfrm>
          <a:prstGeom prst="rect">
            <a:avLst/>
          </a:prstGeom>
          <a:noFill/>
        </p:spPr>
        <p:txBody>
          <a:bodyPr wrap="square" rtlCol="0">
            <a:spAutoFit/>
          </a:bodyPr>
          <a:lstStyle/>
          <a:p>
            <a:r>
              <a:rPr lang="en-GB" sz="1200" dirty="0"/>
              <a:t>Telegraph.co.uk (2020)</a:t>
            </a:r>
          </a:p>
        </p:txBody>
      </p:sp>
      <p:sp>
        <p:nvSpPr>
          <p:cNvPr id="4" name="TextBox 3">
            <a:extLst>
              <a:ext uri="{FF2B5EF4-FFF2-40B4-BE49-F238E27FC236}">
                <a16:creationId xmlns:a16="http://schemas.microsoft.com/office/drawing/2014/main" id="{A64F64C9-2F05-43B9-B7B3-AC71B88779F7}"/>
              </a:ext>
            </a:extLst>
          </p:cNvPr>
          <p:cNvSpPr txBox="1"/>
          <p:nvPr/>
        </p:nvSpPr>
        <p:spPr>
          <a:xfrm>
            <a:off x="11548153" y="6444648"/>
            <a:ext cx="612388" cy="369332"/>
          </a:xfrm>
          <a:prstGeom prst="rect">
            <a:avLst/>
          </a:prstGeom>
          <a:noFill/>
        </p:spPr>
        <p:txBody>
          <a:bodyPr wrap="square" rtlCol="0">
            <a:spAutoFit/>
          </a:bodyPr>
          <a:lstStyle/>
          <a:p>
            <a:r>
              <a:rPr lang="en-GB" dirty="0"/>
              <a:t>1</a:t>
            </a:r>
          </a:p>
        </p:txBody>
      </p:sp>
      <p:sp>
        <p:nvSpPr>
          <p:cNvPr id="3" name="TextBox 2">
            <a:extLst>
              <a:ext uri="{FF2B5EF4-FFF2-40B4-BE49-F238E27FC236}">
                <a16:creationId xmlns:a16="http://schemas.microsoft.com/office/drawing/2014/main" id="{0499219B-1AD1-4817-A198-FA7C020BB4CD}"/>
              </a:ext>
            </a:extLst>
          </p:cNvPr>
          <p:cNvSpPr txBox="1"/>
          <p:nvPr/>
        </p:nvSpPr>
        <p:spPr>
          <a:xfrm>
            <a:off x="90750" y="5786000"/>
            <a:ext cx="2064902" cy="369332"/>
          </a:xfrm>
          <a:prstGeom prst="rect">
            <a:avLst/>
          </a:prstGeom>
          <a:noFill/>
        </p:spPr>
        <p:txBody>
          <a:bodyPr wrap="square" rtlCol="0">
            <a:spAutoFit/>
          </a:bodyPr>
          <a:lstStyle/>
          <a:p>
            <a:r>
              <a:rPr lang="en-GB" dirty="0"/>
              <a:t>Denis(1995)</a:t>
            </a:r>
          </a:p>
        </p:txBody>
      </p:sp>
    </p:spTree>
    <p:extLst>
      <p:ext uri="{BB962C8B-B14F-4D97-AF65-F5344CB8AC3E}">
        <p14:creationId xmlns:p14="http://schemas.microsoft.com/office/powerpoint/2010/main" val="1285661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96F86A-0342-4F20-8E8C-B15098092638}"/>
              </a:ext>
            </a:extLst>
          </p:cNvPr>
          <p:cNvPicPr>
            <a:picLocks noChangeAspect="1"/>
          </p:cNvPicPr>
          <p:nvPr/>
        </p:nvPicPr>
        <p:blipFill>
          <a:blip r:embed="rId3">
            <a:alphaModFix amt="42000"/>
          </a:blip>
          <a:stretch>
            <a:fillRect/>
          </a:stretch>
        </p:blipFill>
        <p:spPr>
          <a:xfrm>
            <a:off x="0" y="-713516"/>
            <a:ext cx="12192000" cy="7561355"/>
          </a:xfrm>
          <a:prstGeom prst="rect">
            <a:avLst/>
          </a:prstGeom>
          <a:effectLst>
            <a:glow rad="63500">
              <a:schemeClr val="accent2">
                <a:satMod val="175000"/>
                <a:alpha val="40000"/>
              </a:schemeClr>
            </a:glow>
          </a:effectLst>
        </p:spPr>
      </p:pic>
      <p:sp>
        <p:nvSpPr>
          <p:cNvPr id="16" name="Freeform: Shape 15">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a:extLst>
              <a:ext uri="{FF2B5EF4-FFF2-40B4-BE49-F238E27FC236}">
                <a16:creationId xmlns:a16="http://schemas.microsoft.com/office/drawing/2014/main" id="{38E08296-1E9E-43F4-8602-A4F1D61A3DC3}"/>
              </a:ext>
            </a:extLst>
          </p:cNvPr>
          <p:cNvPicPr>
            <a:picLocks noChangeAspect="1"/>
          </p:cNvPicPr>
          <p:nvPr/>
        </p:nvPicPr>
        <p:blipFill rotWithShape="1">
          <a:blip r:embed="rId4"/>
          <a:srcRect t="15755" r="-1" b="16004"/>
          <a:stretch/>
        </p:blipFill>
        <p:spPr>
          <a:xfrm>
            <a:off x="5020628" y="-135288"/>
            <a:ext cx="6805612" cy="6983128"/>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blipFill>
            <a:blip r:embed="rId5">
              <a:alphaModFix amt="55000"/>
            </a:blip>
            <a:tile tx="0" ty="0" sx="100000" sy="100000" flip="none" algn="tl"/>
          </a:blipFill>
        </p:spPr>
      </p:pic>
      <p:sp>
        <p:nvSpPr>
          <p:cNvPr id="10" name="TextBox 9">
            <a:extLst>
              <a:ext uri="{FF2B5EF4-FFF2-40B4-BE49-F238E27FC236}">
                <a16:creationId xmlns:a16="http://schemas.microsoft.com/office/drawing/2014/main" id="{69D802FC-E457-40DC-8CD6-463537F8D4CB}"/>
              </a:ext>
            </a:extLst>
          </p:cNvPr>
          <p:cNvSpPr txBox="1"/>
          <p:nvPr/>
        </p:nvSpPr>
        <p:spPr>
          <a:xfrm>
            <a:off x="-92366" y="43839"/>
            <a:ext cx="6096000" cy="830997"/>
          </a:xfrm>
          <a:prstGeom prst="rect">
            <a:avLst/>
          </a:prstGeom>
          <a:noFill/>
        </p:spPr>
        <p:txBody>
          <a:bodyPr wrap="square">
            <a:spAutoFit/>
          </a:bodyPr>
          <a:lstStyle/>
          <a:p>
            <a:pPr algn="ctr"/>
            <a:r>
              <a:rPr lang="en-US" sz="2400" b="1" dirty="0">
                <a:ln w="0"/>
                <a:effectLst>
                  <a:outerShdw blurRad="38100" dist="19050" dir="2700000" algn="tl" rotWithShape="0">
                    <a:schemeClr val="dk1">
                      <a:alpha val="40000"/>
                    </a:schemeClr>
                  </a:outerShdw>
                </a:effectLst>
                <a:latin typeface="+mj-lt"/>
              </a:rPr>
              <a:t>Sir Ifan ab Owen Edwards was a strong advocate for the Welsh language </a:t>
            </a:r>
            <a:endParaRPr lang="en-US" sz="2400" b="1" cap="none" spc="0" dirty="0">
              <a:ln w="0"/>
              <a:effectLst>
                <a:outerShdw blurRad="38100" dist="19050" dir="2700000" algn="tl" rotWithShape="0">
                  <a:schemeClr val="dk1">
                    <a:alpha val="40000"/>
                  </a:schemeClr>
                </a:outerShdw>
              </a:effectLst>
              <a:latin typeface="+mj-lt"/>
            </a:endParaRPr>
          </a:p>
        </p:txBody>
      </p:sp>
      <p:sp>
        <p:nvSpPr>
          <p:cNvPr id="5" name="Rectangle 4">
            <a:extLst>
              <a:ext uri="{FF2B5EF4-FFF2-40B4-BE49-F238E27FC236}">
                <a16:creationId xmlns:a16="http://schemas.microsoft.com/office/drawing/2014/main" id="{A59254D4-E3C4-47F8-B139-5F48D4201A8E}"/>
              </a:ext>
            </a:extLst>
          </p:cNvPr>
          <p:cNvSpPr/>
          <p:nvPr/>
        </p:nvSpPr>
        <p:spPr>
          <a:xfrm>
            <a:off x="101091" y="1364119"/>
            <a:ext cx="5050029" cy="1569660"/>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Born in Trimaran in 1895, his father Sir O.M. Edwards, was Wales’s first Chief Inspector for Education and The Editor of the popular Cymru’r Plant Magazine.</a:t>
            </a:r>
            <a:endParaRPr lang="en-US" sz="2400" b="1" cap="none" spc="0" dirty="0">
              <a:ln w="0"/>
              <a:effectLst>
                <a:outerShdw blurRad="38100" dist="19050" dir="2700000" algn="tl" rotWithShape="0">
                  <a:schemeClr val="dk1">
                    <a:alpha val="40000"/>
                  </a:schemeClr>
                </a:outerShdw>
              </a:effectLst>
              <a:latin typeface="+mj-lt"/>
            </a:endParaRPr>
          </a:p>
        </p:txBody>
      </p:sp>
      <p:sp>
        <p:nvSpPr>
          <p:cNvPr id="8" name="Rectangle 7">
            <a:extLst>
              <a:ext uri="{FF2B5EF4-FFF2-40B4-BE49-F238E27FC236}">
                <a16:creationId xmlns:a16="http://schemas.microsoft.com/office/drawing/2014/main" id="{BA9CC5F1-B3A4-4A64-976B-0F61753A9C12}"/>
              </a:ext>
            </a:extLst>
          </p:cNvPr>
          <p:cNvSpPr/>
          <p:nvPr/>
        </p:nvSpPr>
        <p:spPr>
          <a:xfrm>
            <a:off x="101091" y="4504536"/>
            <a:ext cx="5050029" cy="1415772"/>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His fathers last dying wish was that Wales would be given better educational opportunities </a:t>
            </a:r>
          </a:p>
          <a:p>
            <a:pPr algn="ctr"/>
            <a:r>
              <a:rPr lang="en-US" sz="1400" b="1" dirty="0">
                <a:ln w="0"/>
                <a:effectLst>
                  <a:outerShdw blurRad="38100" dist="19050" dir="2700000" algn="tl" rotWithShape="0">
                    <a:schemeClr val="dk1">
                      <a:alpha val="40000"/>
                    </a:schemeClr>
                  </a:outerShdw>
                </a:effectLst>
                <a:latin typeface="+mj-lt"/>
              </a:rPr>
              <a:t>(Urdd. Cymru 2020)</a:t>
            </a:r>
            <a:endParaRPr lang="en-US" sz="1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12" name="Rectangle 11">
            <a:extLst>
              <a:ext uri="{FF2B5EF4-FFF2-40B4-BE49-F238E27FC236}">
                <a16:creationId xmlns:a16="http://schemas.microsoft.com/office/drawing/2014/main" id="{D7FCA100-7431-402E-99CA-3D11E89F6474}"/>
              </a:ext>
            </a:extLst>
          </p:cNvPr>
          <p:cNvSpPr/>
          <p:nvPr/>
        </p:nvSpPr>
        <p:spPr>
          <a:xfrm>
            <a:off x="188699" y="3203309"/>
            <a:ext cx="3848536" cy="1200329"/>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Ifan felt strongly that he wanted to continue in his father's footsteps. </a:t>
            </a:r>
            <a:endParaRPr lang="en-US" sz="1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6" name="TextBox 5">
            <a:extLst>
              <a:ext uri="{FF2B5EF4-FFF2-40B4-BE49-F238E27FC236}">
                <a16:creationId xmlns:a16="http://schemas.microsoft.com/office/drawing/2014/main" id="{3F4163AC-5B33-4706-BE8C-58C46E8CC411}"/>
              </a:ext>
            </a:extLst>
          </p:cNvPr>
          <p:cNvSpPr txBox="1"/>
          <p:nvPr/>
        </p:nvSpPr>
        <p:spPr>
          <a:xfrm>
            <a:off x="101091" y="6368661"/>
            <a:ext cx="3556509" cy="369332"/>
          </a:xfrm>
          <a:prstGeom prst="rect">
            <a:avLst/>
          </a:prstGeom>
          <a:noFill/>
        </p:spPr>
        <p:txBody>
          <a:bodyPr wrap="square" rtlCol="0">
            <a:spAutoFit/>
          </a:bodyPr>
          <a:lstStyle/>
          <a:p>
            <a:r>
              <a:rPr lang="en-GB" sz="1400" dirty="0"/>
              <a:t>(Image:-Uksouthwest.net 2020</a:t>
            </a:r>
            <a:r>
              <a:rPr lang="en-GB" dirty="0"/>
              <a:t>)</a:t>
            </a:r>
          </a:p>
        </p:txBody>
      </p:sp>
      <p:sp>
        <p:nvSpPr>
          <p:cNvPr id="7" name="TextBox 6">
            <a:extLst>
              <a:ext uri="{FF2B5EF4-FFF2-40B4-BE49-F238E27FC236}">
                <a16:creationId xmlns:a16="http://schemas.microsoft.com/office/drawing/2014/main" id="{D1984749-26D4-4BE0-AA30-88705B01C02D}"/>
              </a:ext>
            </a:extLst>
          </p:cNvPr>
          <p:cNvSpPr txBox="1"/>
          <p:nvPr/>
        </p:nvSpPr>
        <p:spPr>
          <a:xfrm>
            <a:off x="6512560" y="6461387"/>
            <a:ext cx="4287520" cy="307777"/>
          </a:xfrm>
          <a:prstGeom prst="rect">
            <a:avLst/>
          </a:prstGeom>
          <a:noFill/>
        </p:spPr>
        <p:txBody>
          <a:bodyPr wrap="square" rtlCol="0">
            <a:spAutoFit/>
          </a:bodyPr>
          <a:lstStyle/>
          <a:p>
            <a:r>
              <a:rPr lang="en-GB" sz="1400" dirty="0">
                <a:solidFill>
                  <a:srgbClr val="FFFF00"/>
                </a:solidFill>
              </a:rPr>
              <a:t>(Daily post 2014)</a:t>
            </a:r>
          </a:p>
        </p:txBody>
      </p:sp>
      <p:sp>
        <p:nvSpPr>
          <p:cNvPr id="11" name="TextBox 10">
            <a:extLst>
              <a:ext uri="{FF2B5EF4-FFF2-40B4-BE49-F238E27FC236}">
                <a16:creationId xmlns:a16="http://schemas.microsoft.com/office/drawing/2014/main" id="{7A0C7112-448D-4DB0-AEF0-D90A7C05961C}"/>
              </a:ext>
            </a:extLst>
          </p:cNvPr>
          <p:cNvSpPr txBox="1"/>
          <p:nvPr/>
        </p:nvSpPr>
        <p:spPr>
          <a:xfrm>
            <a:off x="11558427" y="6444829"/>
            <a:ext cx="406689"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372232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500" fill="hold"/>
                                        <p:tgtEl>
                                          <p:spTgt spid="12"/>
                                        </p:tgtEl>
                                        <p:attrNameLst>
                                          <p:attrName>ppt_x</p:attrName>
                                        </p:attrNameLst>
                                      </p:cBhvr>
                                      <p:tavLst>
                                        <p:tav tm="0">
                                          <p:val>
                                            <p:strVal val="#ppt_x"/>
                                          </p:val>
                                        </p:tav>
                                        <p:tav tm="100000">
                                          <p:val>
                                            <p:strVal val="#ppt_x"/>
                                          </p:val>
                                        </p:tav>
                                      </p:tavLst>
                                    </p:anim>
                                    <p:anim calcmode="lin" valueType="num">
                                      <p:cBhvr additive="base">
                                        <p:cTn id="3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additive="base">
                                        <p:cTn id="38" dur="500" fill="hold"/>
                                        <p:tgtEl>
                                          <p:spTgt spid="8"/>
                                        </p:tgtEl>
                                        <p:attrNameLst>
                                          <p:attrName>ppt_x</p:attrName>
                                        </p:attrNameLst>
                                      </p:cBhvr>
                                      <p:tavLst>
                                        <p:tav tm="0">
                                          <p:val>
                                            <p:strVal val="#ppt_x"/>
                                          </p:val>
                                        </p:tav>
                                        <p:tav tm="100000">
                                          <p:val>
                                            <p:strVal val="#ppt_x"/>
                                          </p:val>
                                        </p:tav>
                                      </p:tavLst>
                                    </p:anim>
                                    <p:anim calcmode="lin" valueType="num">
                                      <p:cBhvr additive="base">
                                        <p:cTn id="3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P spid="8" grpId="0"/>
      <p:bldP spid="1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BB75210-E2EA-4424-B80F-9A432FF6A847}"/>
              </a:ext>
            </a:extLst>
          </p:cNvPr>
          <p:cNvPicPr>
            <a:picLocks noChangeAspect="1"/>
          </p:cNvPicPr>
          <p:nvPr/>
        </p:nvPicPr>
        <p:blipFill>
          <a:blip r:embed="rId2">
            <a:alphaModFix amt="20000"/>
          </a:blip>
          <a:stretch>
            <a:fillRect/>
          </a:stretch>
        </p:blipFill>
        <p:spPr>
          <a:xfrm>
            <a:off x="48817" y="-29362"/>
            <a:ext cx="12191999" cy="6858000"/>
          </a:xfrm>
          <a:prstGeom prst="rect">
            <a:avLst/>
          </a:prstGeom>
          <a:effectLst>
            <a:glow>
              <a:schemeClr val="accent1">
                <a:alpha val="90000"/>
              </a:schemeClr>
            </a:glow>
          </a:effectLst>
        </p:spPr>
      </p:pic>
      <p:sp>
        <p:nvSpPr>
          <p:cNvPr id="8" name="TextBox 7">
            <a:extLst>
              <a:ext uri="{FF2B5EF4-FFF2-40B4-BE49-F238E27FC236}">
                <a16:creationId xmlns:a16="http://schemas.microsoft.com/office/drawing/2014/main" id="{977B9DFE-435B-40B0-ADC6-296B73B187D3}"/>
              </a:ext>
            </a:extLst>
          </p:cNvPr>
          <p:cNvSpPr txBox="1"/>
          <p:nvPr/>
        </p:nvSpPr>
        <p:spPr>
          <a:xfrm>
            <a:off x="3219571" y="1482559"/>
            <a:ext cx="5039981" cy="1815882"/>
          </a:xfrm>
          <a:prstGeom prst="rect">
            <a:avLst/>
          </a:prstGeom>
          <a:noFill/>
        </p:spPr>
        <p:txBody>
          <a:bodyPr wrap="square" rtlCol="0">
            <a:spAutoFit/>
          </a:bodyPr>
          <a:lstStyle/>
          <a:p>
            <a:r>
              <a:rPr lang="en-GB" sz="2800" b="1" i="1" dirty="0"/>
              <a:t>“These days, in many villages and towns, children play and read in English . They forget that they are welsh.”</a:t>
            </a:r>
            <a:r>
              <a:rPr lang="en-GB" sz="1400" b="1" i="1" dirty="0"/>
              <a:t> (Edwards 1922)</a:t>
            </a:r>
          </a:p>
        </p:txBody>
      </p:sp>
      <p:sp>
        <p:nvSpPr>
          <p:cNvPr id="9" name="TextBox 8">
            <a:extLst>
              <a:ext uri="{FF2B5EF4-FFF2-40B4-BE49-F238E27FC236}">
                <a16:creationId xmlns:a16="http://schemas.microsoft.com/office/drawing/2014/main" id="{4B06EFCD-E35A-4186-9C55-A1756885869D}"/>
              </a:ext>
            </a:extLst>
          </p:cNvPr>
          <p:cNvSpPr txBox="1"/>
          <p:nvPr/>
        </p:nvSpPr>
        <p:spPr>
          <a:xfrm>
            <a:off x="2523572" y="3649212"/>
            <a:ext cx="6752742" cy="830997"/>
          </a:xfrm>
          <a:prstGeom prst="rect">
            <a:avLst/>
          </a:prstGeom>
          <a:noFill/>
        </p:spPr>
        <p:txBody>
          <a:bodyPr wrap="square" rtlCol="0">
            <a:spAutoFit/>
          </a:bodyPr>
          <a:lstStyle/>
          <a:p>
            <a:r>
              <a:rPr lang="en-GB" sz="2400" b="1" dirty="0">
                <a:latin typeface="+mj-lt"/>
              </a:rPr>
              <a:t>This letter was to have a significant impact on the welsh language!</a:t>
            </a:r>
          </a:p>
        </p:txBody>
      </p:sp>
      <p:pic>
        <p:nvPicPr>
          <p:cNvPr id="15" name="Picture 14">
            <a:extLst>
              <a:ext uri="{FF2B5EF4-FFF2-40B4-BE49-F238E27FC236}">
                <a16:creationId xmlns:a16="http://schemas.microsoft.com/office/drawing/2014/main" id="{D047DF96-3447-4535-9322-711428161F57}"/>
              </a:ext>
            </a:extLst>
          </p:cNvPr>
          <p:cNvPicPr>
            <a:picLocks noChangeAspect="1"/>
          </p:cNvPicPr>
          <p:nvPr/>
        </p:nvPicPr>
        <p:blipFill rotWithShape="1">
          <a:blip r:embed="rId3"/>
          <a:srcRect l="21897" t="15999" r="15794" b="11719"/>
          <a:stretch/>
        </p:blipFill>
        <p:spPr>
          <a:xfrm>
            <a:off x="8585200" y="306361"/>
            <a:ext cx="3414381" cy="3936733"/>
          </a:xfrm>
          <a:prstGeom prst="rect">
            <a:avLst/>
          </a:prstGeom>
        </p:spPr>
      </p:pic>
      <p:sp>
        <p:nvSpPr>
          <p:cNvPr id="10" name="TextBox 9">
            <a:extLst>
              <a:ext uri="{FF2B5EF4-FFF2-40B4-BE49-F238E27FC236}">
                <a16:creationId xmlns:a16="http://schemas.microsoft.com/office/drawing/2014/main" id="{982D3BF4-4D8D-474B-8833-CADE00B9B274}"/>
              </a:ext>
            </a:extLst>
          </p:cNvPr>
          <p:cNvSpPr txBox="1"/>
          <p:nvPr/>
        </p:nvSpPr>
        <p:spPr>
          <a:xfrm>
            <a:off x="398308" y="456982"/>
            <a:ext cx="6096000" cy="1446550"/>
          </a:xfrm>
          <a:prstGeom prst="rect">
            <a:avLst/>
          </a:prstGeom>
          <a:noFill/>
        </p:spPr>
        <p:txBody>
          <a:bodyPr wrap="square">
            <a:spAutoFit/>
          </a:bodyPr>
          <a:lstStyle/>
          <a:p>
            <a:r>
              <a:rPr lang="en-GB" sz="2400" b="1" dirty="0">
                <a:latin typeface="+mj-lt"/>
              </a:rPr>
              <a:t>Ifan wrote a letter and placed it into the January 1922 issue of “Cymru’r Plant” addressed to the children of Wales. </a:t>
            </a:r>
          </a:p>
          <a:p>
            <a:r>
              <a:rPr lang="en-GB" sz="1600" b="1" dirty="0">
                <a:latin typeface="+mj-lt"/>
              </a:rPr>
              <a:t>(Urdd .Cymru 2020)</a:t>
            </a:r>
          </a:p>
        </p:txBody>
      </p:sp>
      <p:pic>
        <p:nvPicPr>
          <p:cNvPr id="12" name="Picture 11">
            <a:extLst>
              <a:ext uri="{FF2B5EF4-FFF2-40B4-BE49-F238E27FC236}">
                <a16:creationId xmlns:a16="http://schemas.microsoft.com/office/drawing/2014/main" id="{0A640607-B85D-4EFC-A24F-3AA3F137AA9F}"/>
              </a:ext>
            </a:extLst>
          </p:cNvPr>
          <p:cNvPicPr>
            <a:picLocks noChangeAspect="1"/>
          </p:cNvPicPr>
          <p:nvPr/>
        </p:nvPicPr>
        <p:blipFill>
          <a:blip r:embed="rId4"/>
          <a:stretch>
            <a:fillRect/>
          </a:stretch>
        </p:blipFill>
        <p:spPr>
          <a:xfrm>
            <a:off x="133668" y="3429000"/>
            <a:ext cx="2096452" cy="2952749"/>
          </a:xfrm>
          <a:prstGeom prst="rect">
            <a:avLst/>
          </a:prstGeom>
        </p:spPr>
      </p:pic>
      <p:sp>
        <p:nvSpPr>
          <p:cNvPr id="13" name="TextBox 12">
            <a:extLst>
              <a:ext uri="{FF2B5EF4-FFF2-40B4-BE49-F238E27FC236}">
                <a16:creationId xmlns:a16="http://schemas.microsoft.com/office/drawing/2014/main" id="{AED1E82A-2193-4520-B974-A7E70F390E34}"/>
              </a:ext>
            </a:extLst>
          </p:cNvPr>
          <p:cNvSpPr txBox="1"/>
          <p:nvPr/>
        </p:nvSpPr>
        <p:spPr>
          <a:xfrm>
            <a:off x="9569766" y="3985550"/>
            <a:ext cx="3414381" cy="276999"/>
          </a:xfrm>
          <a:prstGeom prst="rect">
            <a:avLst/>
          </a:prstGeom>
          <a:noFill/>
        </p:spPr>
        <p:txBody>
          <a:bodyPr wrap="square" rtlCol="0">
            <a:spAutoFit/>
          </a:bodyPr>
          <a:lstStyle/>
          <a:p>
            <a:r>
              <a:rPr lang="en-GB" sz="1200" dirty="0"/>
              <a:t>(Abebooks.co.uk 2020)</a:t>
            </a:r>
          </a:p>
        </p:txBody>
      </p:sp>
      <p:sp>
        <p:nvSpPr>
          <p:cNvPr id="14" name="TextBox 13">
            <a:extLst>
              <a:ext uri="{FF2B5EF4-FFF2-40B4-BE49-F238E27FC236}">
                <a16:creationId xmlns:a16="http://schemas.microsoft.com/office/drawing/2014/main" id="{25CCDB3D-B55D-4729-817C-C756B9682E52}"/>
              </a:ext>
            </a:extLst>
          </p:cNvPr>
          <p:cNvSpPr txBox="1"/>
          <p:nvPr/>
        </p:nvSpPr>
        <p:spPr>
          <a:xfrm>
            <a:off x="133668" y="6124019"/>
            <a:ext cx="3608056" cy="276999"/>
          </a:xfrm>
          <a:prstGeom prst="rect">
            <a:avLst/>
          </a:prstGeom>
          <a:noFill/>
        </p:spPr>
        <p:txBody>
          <a:bodyPr wrap="square" rtlCol="0">
            <a:spAutoFit/>
          </a:bodyPr>
          <a:lstStyle/>
          <a:p>
            <a:r>
              <a:rPr lang="en-GB" sz="1200" dirty="0"/>
              <a:t>(Open library . Org 2020)</a:t>
            </a:r>
          </a:p>
        </p:txBody>
      </p:sp>
      <p:sp>
        <p:nvSpPr>
          <p:cNvPr id="22" name="TextBox 21">
            <a:extLst>
              <a:ext uri="{FF2B5EF4-FFF2-40B4-BE49-F238E27FC236}">
                <a16:creationId xmlns:a16="http://schemas.microsoft.com/office/drawing/2014/main" id="{8B551E55-C69D-4593-B225-0FCF270D641F}"/>
              </a:ext>
            </a:extLst>
          </p:cNvPr>
          <p:cNvSpPr txBox="1"/>
          <p:nvPr/>
        </p:nvSpPr>
        <p:spPr>
          <a:xfrm>
            <a:off x="8869680" y="6551639"/>
            <a:ext cx="3129901" cy="276999"/>
          </a:xfrm>
          <a:prstGeom prst="rect">
            <a:avLst/>
          </a:prstGeom>
          <a:noFill/>
        </p:spPr>
        <p:txBody>
          <a:bodyPr wrap="square" rtlCol="0">
            <a:spAutoFit/>
          </a:bodyPr>
          <a:lstStyle/>
          <a:p>
            <a:r>
              <a:rPr lang="en-GB" sz="1200" dirty="0"/>
              <a:t>(Technicolour Wales 2020)</a:t>
            </a:r>
          </a:p>
        </p:txBody>
      </p:sp>
      <p:sp>
        <p:nvSpPr>
          <p:cNvPr id="3" name="TextBox 2">
            <a:extLst>
              <a:ext uri="{FF2B5EF4-FFF2-40B4-BE49-F238E27FC236}">
                <a16:creationId xmlns:a16="http://schemas.microsoft.com/office/drawing/2014/main" id="{EEA96BF0-33B3-4DBF-A8C4-A1C522CCFC2B}"/>
              </a:ext>
            </a:extLst>
          </p:cNvPr>
          <p:cNvSpPr txBox="1"/>
          <p:nvPr/>
        </p:nvSpPr>
        <p:spPr>
          <a:xfrm>
            <a:off x="6773515" y="4559224"/>
            <a:ext cx="5369668" cy="1846659"/>
          </a:xfrm>
          <a:prstGeom prst="rect">
            <a:avLst/>
          </a:prstGeom>
          <a:noFill/>
        </p:spPr>
        <p:txBody>
          <a:bodyPr wrap="square" rtlCol="0">
            <a:spAutoFit/>
          </a:bodyPr>
          <a:lstStyle/>
          <a:p>
            <a:r>
              <a:rPr lang="en-GB" sz="2000" b="1" dirty="0">
                <a:latin typeface="+mj-lt"/>
              </a:rPr>
              <a:t>Cymru’r plant ran for many years (30 of them by Ifan himself)and by 1945 22,500 magazines a month were being handed out in schools through the educational authorities. In 1987 it changed its name to Cip and continues to this day . (</a:t>
            </a:r>
            <a:r>
              <a:rPr lang="en-GB" sz="1400" b="1" dirty="0">
                <a:latin typeface="+mj-lt"/>
              </a:rPr>
              <a:t>Urdd .Cymru 2021)</a:t>
            </a:r>
          </a:p>
        </p:txBody>
      </p:sp>
      <p:sp>
        <p:nvSpPr>
          <p:cNvPr id="5" name="TextBox 4">
            <a:extLst>
              <a:ext uri="{FF2B5EF4-FFF2-40B4-BE49-F238E27FC236}">
                <a16:creationId xmlns:a16="http://schemas.microsoft.com/office/drawing/2014/main" id="{4CBFBF20-7545-4341-B058-9D6482EB7E65}"/>
              </a:ext>
            </a:extLst>
          </p:cNvPr>
          <p:cNvSpPr txBox="1"/>
          <p:nvPr/>
        </p:nvSpPr>
        <p:spPr>
          <a:xfrm>
            <a:off x="11589249" y="6444793"/>
            <a:ext cx="523982" cy="383845"/>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1703714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additive="base">
                                        <p:cTn id="44" dur="500" fill="hold"/>
                                        <p:tgtEl>
                                          <p:spTgt spid="12"/>
                                        </p:tgtEl>
                                        <p:attrNameLst>
                                          <p:attrName>ppt_x</p:attrName>
                                        </p:attrNameLst>
                                      </p:cBhvr>
                                      <p:tavLst>
                                        <p:tav tm="0">
                                          <p:val>
                                            <p:strVal val="#ppt_x"/>
                                          </p:val>
                                        </p:tav>
                                        <p:tav tm="100000">
                                          <p:val>
                                            <p:strVal val="#ppt_x"/>
                                          </p:val>
                                        </p:tav>
                                      </p:tavLst>
                                    </p:anim>
                                    <p:anim calcmode="lin" valueType="num">
                                      <p:cBhvr additive="base">
                                        <p:cTn id="4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 calcmode="lin" valueType="num">
                                      <p:cBhvr additive="base">
                                        <p:cTn id="50" dur="500" fill="hold"/>
                                        <p:tgtEl>
                                          <p:spTgt spid="14"/>
                                        </p:tgtEl>
                                        <p:attrNameLst>
                                          <p:attrName>ppt_x</p:attrName>
                                        </p:attrNameLst>
                                      </p:cBhvr>
                                      <p:tavLst>
                                        <p:tav tm="0">
                                          <p:val>
                                            <p:strVal val="#ppt_x"/>
                                          </p:val>
                                        </p:tav>
                                        <p:tav tm="100000">
                                          <p:val>
                                            <p:strVal val="#ppt_x"/>
                                          </p:val>
                                        </p:tav>
                                      </p:tavLst>
                                    </p:anim>
                                    <p:anim calcmode="lin" valueType="num">
                                      <p:cBhvr additive="base">
                                        <p:cTn id="5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3" grpId="0"/>
      <p:bldP spid="14"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7330C8C-5BAC-493D-9BFF-C2F108016731}"/>
              </a:ext>
            </a:extLst>
          </p:cNvPr>
          <p:cNvPicPr>
            <a:picLocks noChangeAspect="1"/>
          </p:cNvPicPr>
          <p:nvPr/>
        </p:nvPicPr>
        <p:blipFill>
          <a:blip r:embed="rId2">
            <a:alphaModFix amt="29000"/>
          </a:blip>
          <a:stretch>
            <a:fillRect/>
          </a:stretch>
        </p:blipFill>
        <p:spPr>
          <a:xfrm>
            <a:off x="-78343" y="-585053"/>
            <a:ext cx="12191999" cy="7443053"/>
          </a:xfrm>
          <a:prstGeom prst="rect">
            <a:avLst/>
          </a:prstGeom>
        </p:spPr>
      </p:pic>
      <p:sp useBgFill="1">
        <p:nvSpPr>
          <p:cNvPr id="22" name="Rectangle 21">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w="0"/>
              <a:solidFill>
                <a:schemeClr val="accent1"/>
              </a:solidFill>
              <a:effectLst>
                <a:outerShdw blurRad="38100" dist="25400" dir="5400000" algn="ctr" rotWithShape="0">
                  <a:srgbClr val="6E747A">
                    <a:alpha val="43000"/>
                  </a:srgbClr>
                </a:outerShdw>
              </a:effectLst>
            </a:endParaRPr>
          </a:p>
        </p:txBody>
      </p:sp>
      <p:sp>
        <p:nvSpPr>
          <p:cNvPr id="24" name="Freeform: Shape 23">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5" name="Rectangle 4">
            <a:extLst>
              <a:ext uri="{FF2B5EF4-FFF2-40B4-BE49-F238E27FC236}">
                <a16:creationId xmlns:a16="http://schemas.microsoft.com/office/drawing/2014/main" id="{1DB75DD6-789A-4334-B1ED-B6E300A0675A}"/>
              </a:ext>
            </a:extLst>
          </p:cNvPr>
          <p:cNvSpPr/>
          <p:nvPr/>
        </p:nvSpPr>
        <p:spPr>
          <a:xfrm>
            <a:off x="3078479" y="233395"/>
            <a:ext cx="4567714" cy="3108543"/>
          </a:xfrm>
          <a:prstGeom prst="rect">
            <a:avLst/>
          </a:prstGeom>
          <a:noFill/>
        </p:spPr>
        <p:txBody>
          <a:bodyPr wrap="square" lIns="91440" tIns="45720" rIns="91440" bIns="45720">
            <a:spAutoFit/>
          </a:bodyPr>
          <a:lstStyle/>
          <a:p>
            <a:pPr algn="ctr"/>
            <a:r>
              <a:rPr lang="en-US" sz="2800" b="1" cap="none" spc="0" dirty="0">
                <a:ln w="0"/>
                <a:solidFill>
                  <a:srgbClr val="002060"/>
                </a:solidFill>
                <a:effectLst>
                  <a:outerShdw blurRad="38100" dist="19050" dir="2700000" algn="tl" rotWithShape="0">
                    <a:schemeClr val="dk1">
                      <a:alpha val="40000"/>
                    </a:schemeClr>
                  </a:outerShdw>
                </a:effectLst>
              </a:rPr>
              <a:t>The letter asked for ideas on how the children of Wales could keep the Welsh  language alive and for them to join the </a:t>
            </a:r>
            <a:r>
              <a:rPr lang="en-US" sz="2800" b="1" dirty="0">
                <a:ln w="0"/>
                <a:solidFill>
                  <a:srgbClr val="002060"/>
                </a:solidFill>
                <a:effectLst>
                  <a:outerShdw blurRad="38100" dist="19050" dir="2700000" algn="tl" rotWithShape="0">
                    <a:schemeClr val="dk1">
                      <a:alpha val="40000"/>
                    </a:schemeClr>
                  </a:outerShdw>
                </a:effectLst>
              </a:rPr>
              <a:t>U</a:t>
            </a:r>
            <a:r>
              <a:rPr lang="en-US" sz="2800" b="1" cap="none" spc="0" dirty="0">
                <a:ln w="0"/>
                <a:solidFill>
                  <a:srgbClr val="002060"/>
                </a:solidFill>
                <a:effectLst>
                  <a:outerShdw blurRad="38100" dist="19050" dir="2700000" algn="tl" rotWithShape="0">
                    <a:schemeClr val="dk1">
                      <a:alpha val="40000"/>
                    </a:schemeClr>
                  </a:outerShdw>
                </a:effectLst>
              </a:rPr>
              <a:t>rdd </a:t>
            </a:r>
            <a:r>
              <a:rPr lang="en-US" sz="2800" b="1" dirty="0">
                <a:ln w="0"/>
                <a:solidFill>
                  <a:srgbClr val="002060"/>
                </a:solidFill>
                <a:effectLst>
                  <a:outerShdw blurRad="38100" dist="19050" dir="2700000" algn="tl" rotWithShape="0">
                    <a:schemeClr val="dk1">
                      <a:alpha val="40000"/>
                    </a:schemeClr>
                  </a:outerShdw>
                </a:effectLst>
              </a:rPr>
              <a:t>G</a:t>
            </a:r>
            <a:r>
              <a:rPr lang="en-US" sz="2800" b="1" cap="none" spc="0" dirty="0">
                <a:ln w="0"/>
                <a:solidFill>
                  <a:srgbClr val="002060"/>
                </a:solidFill>
                <a:effectLst>
                  <a:outerShdw blurRad="38100" dist="19050" dir="2700000" algn="tl" rotWithShape="0">
                    <a:schemeClr val="dk1">
                      <a:alpha val="40000"/>
                    </a:schemeClr>
                  </a:outerShdw>
                </a:effectLst>
              </a:rPr>
              <a:t>obaith </a:t>
            </a:r>
            <a:r>
              <a:rPr lang="en-US" sz="2800" b="1" dirty="0">
                <a:ln w="0"/>
                <a:solidFill>
                  <a:srgbClr val="002060"/>
                </a:solidFill>
                <a:effectLst>
                  <a:outerShdw blurRad="38100" dist="19050" dir="2700000" algn="tl" rotWithShape="0">
                    <a:schemeClr val="dk1">
                      <a:alpha val="40000"/>
                    </a:schemeClr>
                  </a:outerShdw>
                </a:effectLst>
              </a:rPr>
              <a:t>C</a:t>
            </a:r>
            <a:r>
              <a:rPr lang="en-US" sz="2800" b="1" cap="none" spc="0" dirty="0">
                <a:ln w="0"/>
                <a:solidFill>
                  <a:srgbClr val="002060"/>
                </a:solidFill>
                <a:effectLst>
                  <a:outerShdw blurRad="38100" dist="19050" dir="2700000" algn="tl" rotWithShape="0">
                    <a:schemeClr val="dk1">
                      <a:alpha val="40000"/>
                    </a:schemeClr>
                  </a:outerShdw>
                </a:effectLst>
              </a:rPr>
              <a:t>ymru </a:t>
            </a:r>
            <a:r>
              <a:rPr lang="en-US" sz="2800" b="1" dirty="0">
                <a:ln w="0"/>
                <a:solidFill>
                  <a:srgbClr val="002060"/>
                </a:solidFill>
                <a:effectLst>
                  <a:outerShdw blurRad="38100" dist="19050" dir="2700000" algn="tl" rotWithShape="0">
                    <a:schemeClr val="dk1">
                      <a:alpha val="40000"/>
                    </a:schemeClr>
                  </a:outerShdw>
                </a:effectLst>
              </a:rPr>
              <a:t>F</a:t>
            </a:r>
            <a:r>
              <a:rPr lang="en-US" sz="2800" b="1" cap="none" spc="0" dirty="0">
                <a:ln w="0"/>
                <a:solidFill>
                  <a:srgbClr val="002060"/>
                </a:solidFill>
                <a:effectLst>
                  <a:outerShdw blurRad="38100" dist="19050" dir="2700000" algn="tl" rotWithShape="0">
                    <a:schemeClr val="dk1">
                      <a:alpha val="40000"/>
                    </a:schemeClr>
                  </a:outerShdw>
                </a:effectLst>
              </a:rPr>
              <a:t>ach movement.</a:t>
            </a:r>
          </a:p>
          <a:p>
            <a:pPr algn="ctr"/>
            <a:r>
              <a:rPr lang="en-US" sz="2800" b="1" cap="none" spc="0" dirty="0">
                <a:ln w="0"/>
                <a:solidFill>
                  <a:srgbClr val="002060"/>
                </a:solidFill>
                <a:effectLst>
                  <a:outerShdw blurRad="38100" dist="19050" dir="2700000" algn="tl" rotWithShape="0">
                    <a:schemeClr val="dk1">
                      <a:alpha val="40000"/>
                    </a:schemeClr>
                  </a:outerShdw>
                </a:effectLst>
              </a:rPr>
              <a:t> </a:t>
            </a:r>
          </a:p>
        </p:txBody>
      </p:sp>
      <p:sp>
        <p:nvSpPr>
          <p:cNvPr id="7" name="Rectangle 6">
            <a:extLst>
              <a:ext uri="{FF2B5EF4-FFF2-40B4-BE49-F238E27FC236}">
                <a16:creationId xmlns:a16="http://schemas.microsoft.com/office/drawing/2014/main" id="{04913451-BFDA-4D90-BCE1-822FB9800AAC}"/>
              </a:ext>
            </a:extLst>
          </p:cNvPr>
          <p:cNvSpPr/>
          <p:nvPr/>
        </p:nvSpPr>
        <p:spPr>
          <a:xfrm>
            <a:off x="5776017" y="3772825"/>
            <a:ext cx="5356943" cy="2246769"/>
          </a:xfrm>
          <a:prstGeom prst="rect">
            <a:avLst/>
          </a:prstGeom>
          <a:noFill/>
        </p:spPr>
        <p:txBody>
          <a:bodyPr wrap="square" lIns="91440" tIns="45720" rIns="91440" bIns="45720">
            <a:spAutoFit/>
          </a:bodyPr>
          <a:lstStyle/>
          <a:p>
            <a:pPr algn="ctr"/>
            <a:r>
              <a:rPr lang="en-US" sz="2800" b="1" dirty="0">
                <a:ln w="0"/>
                <a:effectLst>
                  <a:outerShdw blurRad="38100" dist="19050" dir="2700000" algn="tl" rotWithShape="0">
                    <a:schemeClr val="dk1">
                      <a:alpha val="40000"/>
                    </a:schemeClr>
                  </a:outerShdw>
                </a:effectLst>
              </a:rPr>
              <a:t> They were inundated with replies and by the end of 1922 the Urdd had signed 720 new members and hundreds more had applied to join! </a:t>
            </a:r>
            <a:r>
              <a:rPr lang="en-US" sz="1400" b="1" dirty="0">
                <a:ln w="0"/>
                <a:effectLst>
                  <a:outerShdw blurRad="38100" dist="19050" dir="2700000" algn="tl" rotWithShape="0">
                    <a:schemeClr val="dk1">
                      <a:alpha val="40000"/>
                    </a:schemeClr>
                  </a:outerShdw>
                </a:effectLst>
              </a:rPr>
              <a:t>(Urdd .Cymru 2020)</a:t>
            </a:r>
            <a:endParaRPr lang="en-US" sz="1400" b="1" cap="none" spc="0" dirty="0">
              <a:ln w="0"/>
              <a:effectLst>
                <a:outerShdw blurRad="38100" dist="19050" dir="2700000" algn="tl" rotWithShape="0">
                  <a:schemeClr val="dk1">
                    <a:alpha val="40000"/>
                  </a:schemeClr>
                </a:outerShdw>
              </a:effectLst>
            </a:endParaRPr>
          </a:p>
        </p:txBody>
      </p:sp>
      <p:pic>
        <p:nvPicPr>
          <p:cNvPr id="9" name="Picture 8">
            <a:extLst>
              <a:ext uri="{FF2B5EF4-FFF2-40B4-BE49-F238E27FC236}">
                <a16:creationId xmlns:a16="http://schemas.microsoft.com/office/drawing/2014/main" id="{1D69FB9E-7F3C-41BD-8796-8E6FE339CEE3}"/>
              </a:ext>
            </a:extLst>
          </p:cNvPr>
          <p:cNvPicPr>
            <a:picLocks noChangeAspect="1"/>
          </p:cNvPicPr>
          <p:nvPr/>
        </p:nvPicPr>
        <p:blipFill>
          <a:blip r:embed="rId3"/>
          <a:stretch>
            <a:fillRect/>
          </a:stretch>
        </p:blipFill>
        <p:spPr>
          <a:xfrm>
            <a:off x="7802880" y="200025"/>
            <a:ext cx="4065450" cy="2889036"/>
          </a:xfrm>
          <a:prstGeom prst="rect">
            <a:avLst/>
          </a:prstGeom>
        </p:spPr>
      </p:pic>
      <p:pic>
        <p:nvPicPr>
          <p:cNvPr id="11" name="Picture 10">
            <a:extLst>
              <a:ext uri="{FF2B5EF4-FFF2-40B4-BE49-F238E27FC236}">
                <a16:creationId xmlns:a16="http://schemas.microsoft.com/office/drawing/2014/main" id="{D183B447-DA8B-4729-A31F-F12544898B03}"/>
              </a:ext>
            </a:extLst>
          </p:cNvPr>
          <p:cNvPicPr>
            <a:picLocks noChangeAspect="1"/>
          </p:cNvPicPr>
          <p:nvPr/>
        </p:nvPicPr>
        <p:blipFill rotWithShape="1">
          <a:blip r:embed="rId4"/>
          <a:srcRect l="-168" t="1254" r="168" b="20727"/>
          <a:stretch/>
        </p:blipFill>
        <p:spPr>
          <a:xfrm>
            <a:off x="403285" y="233395"/>
            <a:ext cx="2317650" cy="2370980"/>
          </a:xfrm>
          <a:prstGeom prst="rect">
            <a:avLst/>
          </a:prstGeom>
        </p:spPr>
      </p:pic>
      <p:pic>
        <p:nvPicPr>
          <p:cNvPr id="25" name="Picture 24">
            <a:extLst>
              <a:ext uri="{FF2B5EF4-FFF2-40B4-BE49-F238E27FC236}">
                <a16:creationId xmlns:a16="http://schemas.microsoft.com/office/drawing/2014/main" id="{4EA7E230-A596-4A3C-B761-BFCBD4F29C0A}"/>
              </a:ext>
            </a:extLst>
          </p:cNvPr>
          <p:cNvPicPr>
            <a:picLocks noChangeAspect="1"/>
          </p:cNvPicPr>
          <p:nvPr/>
        </p:nvPicPr>
        <p:blipFill>
          <a:blip r:embed="rId5"/>
          <a:stretch>
            <a:fillRect/>
          </a:stretch>
        </p:blipFill>
        <p:spPr>
          <a:xfrm>
            <a:off x="400007" y="3396838"/>
            <a:ext cx="5356944" cy="3297628"/>
          </a:xfrm>
          <a:prstGeom prst="rect">
            <a:avLst/>
          </a:prstGeom>
        </p:spPr>
      </p:pic>
      <p:sp>
        <p:nvSpPr>
          <p:cNvPr id="26" name="TextBox 25">
            <a:extLst>
              <a:ext uri="{FF2B5EF4-FFF2-40B4-BE49-F238E27FC236}">
                <a16:creationId xmlns:a16="http://schemas.microsoft.com/office/drawing/2014/main" id="{7D0EEB46-6572-415A-A20E-2A8E182DC154}"/>
              </a:ext>
            </a:extLst>
          </p:cNvPr>
          <p:cNvSpPr txBox="1"/>
          <p:nvPr/>
        </p:nvSpPr>
        <p:spPr>
          <a:xfrm>
            <a:off x="9072880" y="3089061"/>
            <a:ext cx="2641600" cy="307777"/>
          </a:xfrm>
          <a:prstGeom prst="rect">
            <a:avLst/>
          </a:prstGeom>
          <a:noFill/>
        </p:spPr>
        <p:txBody>
          <a:bodyPr wrap="square" rtlCol="0">
            <a:spAutoFit/>
          </a:bodyPr>
          <a:lstStyle/>
          <a:p>
            <a:r>
              <a:rPr lang="en-GB" sz="1400" dirty="0"/>
              <a:t>(</a:t>
            </a:r>
            <a:r>
              <a:rPr lang="en-GB" sz="1400" dirty="0" err="1"/>
              <a:t>Casglaid</a:t>
            </a:r>
            <a:r>
              <a:rPr lang="en-GB" sz="1400" dirty="0"/>
              <a:t> y </a:t>
            </a:r>
            <a:r>
              <a:rPr lang="en-GB" sz="1400" dirty="0" err="1"/>
              <a:t>werin</a:t>
            </a:r>
            <a:r>
              <a:rPr lang="en-GB" sz="1400" dirty="0"/>
              <a:t> 1922) </a:t>
            </a:r>
          </a:p>
        </p:txBody>
      </p:sp>
      <p:sp>
        <p:nvSpPr>
          <p:cNvPr id="28" name="TextBox 27">
            <a:extLst>
              <a:ext uri="{FF2B5EF4-FFF2-40B4-BE49-F238E27FC236}">
                <a16:creationId xmlns:a16="http://schemas.microsoft.com/office/drawing/2014/main" id="{F0539504-8DAF-4BA4-A91C-41B8A61A3C9D}"/>
              </a:ext>
            </a:extLst>
          </p:cNvPr>
          <p:cNvSpPr txBox="1"/>
          <p:nvPr/>
        </p:nvSpPr>
        <p:spPr>
          <a:xfrm>
            <a:off x="403285" y="3136007"/>
            <a:ext cx="6223000" cy="307777"/>
          </a:xfrm>
          <a:prstGeom prst="rect">
            <a:avLst/>
          </a:prstGeom>
          <a:noFill/>
        </p:spPr>
        <p:txBody>
          <a:bodyPr wrap="square">
            <a:spAutoFit/>
          </a:bodyPr>
          <a:lstStyle/>
          <a:p>
            <a:r>
              <a:rPr lang="en-GB" sz="1400" dirty="0"/>
              <a:t>(</a:t>
            </a:r>
            <a:r>
              <a:rPr lang="en-GB" sz="1400" dirty="0" err="1"/>
              <a:t>Casglaid</a:t>
            </a:r>
            <a:r>
              <a:rPr lang="en-GB" sz="1400" dirty="0"/>
              <a:t> y </a:t>
            </a:r>
            <a:r>
              <a:rPr lang="en-GB" sz="1400" dirty="0" err="1"/>
              <a:t>werin</a:t>
            </a:r>
            <a:r>
              <a:rPr lang="en-GB" sz="1400" dirty="0"/>
              <a:t> 1922) </a:t>
            </a:r>
          </a:p>
        </p:txBody>
      </p:sp>
      <p:sp>
        <p:nvSpPr>
          <p:cNvPr id="29" name="TextBox 28">
            <a:extLst>
              <a:ext uri="{FF2B5EF4-FFF2-40B4-BE49-F238E27FC236}">
                <a16:creationId xmlns:a16="http://schemas.microsoft.com/office/drawing/2014/main" id="{A47B6814-074E-4664-B90F-F55C75759B4B}"/>
              </a:ext>
            </a:extLst>
          </p:cNvPr>
          <p:cNvSpPr txBox="1"/>
          <p:nvPr/>
        </p:nvSpPr>
        <p:spPr>
          <a:xfrm>
            <a:off x="10793684" y="6549469"/>
            <a:ext cx="3070871" cy="307777"/>
          </a:xfrm>
          <a:prstGeom prst="rect">
            <a:avLst/>
          </a:prstGeom>
          <a:noFill/>
        </p:spPr>
        <p:txBody>
          <a:bodyPr wrap="square" rtlCol="0">
            <a:spAutoFit/>
          </a:bodyPr>
          <a:lstStyle/>
          <a:p>
            <a:r>
              <a:rPr lang="en-GB" sz="1400" dirty="0"/>
              <a:t>John (2019)</a:t>
            </a:r>
          </a:p>
        </p:txBody>
      </p:sp>
      <p:sp>
        <p:nvSpPr>
          <p:cNvPr id="30" name="TextBox 29">
            <a:extLst>
              <a:ext uri="{FF2B5EF4-FFF2-40B4-BE49-F238E27FC236}">
                <a16:creationId xmlns:a16="http://schemas.microsoft.com/office/drawing/2014/main" id="{A90CB58F-28E3-4429-9F5C-3B28AFC717DF}"/>
              </a:ext>
            </a:extLst>
          </p:cNvPr>
          <p:cNvSpPr txBox="1"/>
          <p:nvPr/>
        </p:nvSpPr>
        <p:spPr>
          <a:xfrm>
            <a:off x="0" y="259003"/>
            <a:ext cx="2230102" cy="276999"/>
          </a:xfrm>
          <a:prstGeom prst="rect">
            <a:avLst/>
          </a:prstGeom>
          <a:noFill/>
        </p:spPr>
        <p:txBody>
          <a:bodyPr wrap="square" rtlCol="0">
            <a:spAutoFit/>
          </a:bodyPr>
          <a:lstStyle/>
          <a:p>
            <a:r>
              <a:rPr lang="en-GB" sz="1200" dirty="0"/>
              <a:t>(</a:t>
            </a:r>
            <a:r>
              <a:rPr lang="en-GB" sz="1200" dirty="0" err="1"/>
              <a:t>Urdd.Cymu</a:t>
            </a:r>
            <a:r>
              <a:rPr lang="en-GB" sz="1200" dirty="0"/>
              <a:t> 2020)</a:t>
            </a:r>
          </a:p>
        </p:txBody>
      </p:sp>
      <p:sp>
        <p:nvSpPr>
          <p:cNvPr id="3" name="TextBox 2">
            <a:extLst>
              <a:ext uri="{FF2B5EF4-FFF2-40B4-BE49-F238E27FC236}">
                <a16:creationId xmlns:a16="http://schemas.microsoft.com/office/drawing/2014/main" id="{33405F47-5FCE-4D7A-A225-51E185A2EC33}"/>
              </a:ext>
            </a:extLst>
          </p:cNvPr>
          <p:cNvSpPr txBox="1"/>
          <p:nvPr/>
        </p:nvSpPr>
        <p:spPr>
          <a:xfrm>
            <a:off x="11589488" y="6251944"/>
            <a:ext cx="524168" cy="369332"/>
          </a:xfrm>
          <a:prstGeom prst="rect">
            <a:avLst/>
          </a:prstGeom>
          <a:noFill/>
        </p:spPr>
        <p:txBody>
          <a:bodyPr wrap="square" rtlCol="0">
            <a:spAutoFit/>
          </a:bodyPr>
          <a:lstStyle/>
          <a:p>
            <a:r>
              <a:rPr lang="en-GB" dirty="0"/>
              <a:t>4</a:t>
            </a:r>
          </a:p>
        </p:txBody>
      </p:sp>
    </p:spTree>
    <p:extLst>
      <p:ext uri="{BB962C8B-B14F-4D97-AF65-F5344CB8AC3E}">
        <p14:creationId xmlns:p14="http://schemas.microsoft.com/office/powerpoint/2010/main" val="11462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500" fill="hold"/>
                                        <p:tgtEl>
                                          <p:spTgt spid="25"/>
                                        </p:tgtEl>
                                        <p:attrNameLst>
                                          <p:attrName>ppt_x</p:attrName>
                                        </p:attrNameLst>
                                      </p:cBhvr>
                                      <p:tavLst>
                                        <p:tav tm="0">
                                          <p:val>
                                            <p:strVal val="#ppt_x"/>
                                          </p:val>
                                        </p:tav>
                                        <p:tav tm="100000">
                                          <p:val>
                                            <p:strVal val="#ppt_x"/>
                                          </p:val>
                                        </p:tav>
                                      </p:tavLst>
                                    </p:anim>
                                    <p:anim calcmode="lin" valueType="num">
                                      <p:cBhvr additive="base">
                                        <p:cTn id="3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additive="base">
                                        <p:cTn id="37" dur="500" fill="hold"/>
                                        <p:tgtEl>
                                          <p:spTgt spid="28"/>
                                        </p:tgtEl>
                                        <p:attrNameLst>
                                          <p:attrName>ppt_x</p:attrName>
                                        </p:attrNameLst>
                                      </p:cBhvr>
                                      <p:tavLst>
                                        <p:tav tm="0">
                                          <p:val>
                                            <p:strVal val="#ppt_x"/>
                                          </p:val>
                                        </p:tav>
                                        <p:tav tm="100000">
                                          <p:val>
                                            <p:strVal val="#ppt_x"/>
                                          </p:val>
                                        </p:tav>
                                      </p:tavLst>
                                    </p:anim>
                                    <p:anim calcmode="lin" valueType="num">
                                      <p:cBhvr additive="base">
                                        <p:cTn id="3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 calcmode="lin" valueType="num">
                                      <p:cBhvr additive="base">
                                        <p:cTn id="49" dur="500" fill="hold"/>
                                        <p:tgtEl>
                                          <p:spTgt spid="30"/>
                                        </p:tgtEl>
                                        <p:attrNameLst>
                                          <p:attrName>ppt_x</p:attrName>
                                        </p:attrNameLst>
                                      </p:cBhvr>
                                      <p:tavLst>
                                        <p:tav tm="0">
                                          <p:val>
                                            <p:strVal val="#ppt_x"/>
                                          </p:val>
                                        </p:tav>
                                        <p:tav tm="100000">
                                          <p:val>
                                            <p:strVal val="#ppt_x"/>
                                          </p:val>
                                        </p:tav>
                                      </p:tavLst>
                                    </p:anim>
                                    <p:anim calcmode="lin" valueType="num">
                                      <p:cBhvr additive="base">
                                        <p:cTn id="5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26" grpId="0"/>
      <p:bldP spid="28" grpId="0"/>
      <p:bldP spid="3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30D07FB-DA47-4CED-9F36-60E82340B233}"/>
              </a:ext>
            </a:extLst>
          </p:cNvPr>
          <p:cNvPicPr>
            <a:picLocks noChangeAspect="1"/>
          </p:cNvPicPr>
          <p:nvPr/>
        </p:nvPicPr>
        <p:blipFill>
          <a:blip r:embed="rId3">
            <a:alphaModFix amt="24000"/>
          </a:blip>
          <a:stretch>
            <a:fillRect/>
          </a:stretch>
        </p:blipFill>
        <p:spPr>
          <a:xfrm>
            <a:off x="0" y="-23879"/>
            <a:ext cx="12191999" cy="6858000"/>
          </a:xfrm>
          <a:prstGeom prst="rect">
            <a:avLst/>
          </a:prstGeom>
        </p:spPr>
      </p:pic>
      <p:sp>
        <p:nvSpPr>
          <p:cNvPr id="2" name="Rectangle 1">
            <a:extLst>
              <a:ext uri="{FF2B5EF4-FFF2-40B4-BE49-F238E27FC236}">
                <a16:creationId xmlns:a16="http://schemas.microsoft.com/office/drawing/2014/main" id="{FBA728FD-9486-40D6-A713-C3C181FDFB57}"/>
              </a:ext>
            </a:extLst>
          </p:cNvPr>
          <p:cNvSpPr/>
          <p:nvPr/>
        </p:nvSpPr>
        <p:spPr>
          <a:xfrm>
            <a:off x="2623481" y="2140150"/>
            <a:ext cx="4181548" cy="1200329"/>
          </a:xfrm>
          <a:prstGeom prst="rect">
            <a:avLst/>
          </a:prstGeom>
          <a:noFill/>
        </p:spPr>
        <p:txBody>
          <a:bodyPr wrap="squar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mj-lt"/>
              </a:rPr>
              <a:t>The Urdd established its first branch in Treuddyn</a:t>
            </a:r>
            <a:r>
              <a:rPr lang="en-US" sz="2400" b="1" dirty="0">
                <a:ln w="0"/>
                <a:effectLst>
                  <a:outerShdw blurRad="38100" dist="19050" dir="2700000" algn="tl" rotWithShape="0">
                    <a:schemeClr val="dk1">
                      <a:alpha val="40000"/>
                    </a:schemeClr>
                  </a:outerShdw>
                </a:effectLst>
                <a:latin typeface="+mj-lt"/>
              </a:rPr>
              <a:t>, </a:t>
            </a:r>
            <a:r>
              <a:rPr lang="en-US" sz="2400" b="1" dirty="0" err="1">
                <a:ln w="0"/>
                <a:effectLst>
                  <a:outerShdw blurRad="38100" dist="19050" dir="2700000" algn="tl" rotWithShape="0">
                    <a:schemeClr val="dk1">
                      <a:alpha val="40000"/>
                    </a:schemeClr>
                  </a:outerShdw>
                </a:effectLst>
                <a:latin typeface="+mj-lt"/>
              </a:rPr>
              <a:t>Flintshire</a:t>
            </a:r>
            <a:r>
              <a:rPr lang="en-US" sz="2400" b="1" dirty="0">
                <a:ln w="0"/>
                <a:effectLst>
                  <a:outerShdw blurRad="38100" dist="19050" dir="2700000" algn="tl" rotWithShape="0">
                    <a:schemeClr val="dk1">
                      <a:alpha val="40000"/>
                    </a:schemeClr>
                  </a:outerShdw>
                </a:effectLst>
                <a:latin typeface="+mj-lt"/>
              </a:rPr>
              <a:t> in 1922.</a:t>
            </a:r>
            <a:endParaRPr lang="en-US" sz="24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3" name="Rectangle 2">
            <a:extLst>
              <a:ext uri="{FF2B5EF4-FFF2-40B4-BE49-F238E27FC236}">
                <a16:creationId xmlns:a16="http://schemas.microsoft.com/office/drawing/2014/main" id="{2FD5BA0E-E8B8-4DD9-93A7-9BE3F2ECC88B}"/>
              </a:ext>
            </a:extLst>
          </p:cNvPr>
          <p:cNvSpPr/>
          <p:nvPr/>
        </p:nvSpPr>
        <p:spPr>
          <a:xfrm>
            <a:off x="3795503" y="4089974"/>
            <a:ext cx="5592784" cy="1323439"/>
          </a:xfrm>
          <a:prstGeom prst="rect">
            <a:avLst/>
          </a:prstGeom>
          <a:noFill/>
        </p:spPr>
        <p:txBody>
          <a:bodyPr wrap="squar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mj-lt"/>
              </a:rPr>
              <a:t>In just 5 </a:t>
            </a:r>
            <a:r>
              <a:rPr lang="en-US" sz="2400" b="1" dirty="0">
                <a:ln w="0"/>
                <a:effectLst>
                  <a:outerShdw blurRad="38100" dist="19050" dir="2700000" algn="tl" rotWithShape="0">
                    <a:schemeClr val="dk1">
                      <a:alpha val="40000"/>
                    </a:schemeClr>
                  </a:outerShdw>
                </a:effectLst>
                <a:latin typeface="+mj-lt"/>
              </a:rPr>
              <a:t>Years,</a:t>
            </a:r>
            <a:r>
              <a:rPr lang="en-US" sz="2400" b="1" cap="none" spc="0" dirty="0">
                <a:ln w="0"/>
                <a:solidFill>
                  <a:schemeClr val="tx1"/>
                </a:solidFill>
                <a:effectLst>
                  <a:outerShdw blurRad="38100" dist="19050" dir="2700000" algn="tl" rotWithShape="0">
                    <a:schemeClr val="dk1">
                      <a:alpha val="40000"/>
                    </a:schemeClr>
                  </a:outerShdw>
                </a:effectLst>
                <a:latin typeface="+mj-lt"/>
              </a:rPr>
              <a:t> they had developed over 80 branches and had over 5,000 members.</a:t>
            </a:r>
          </a:p>
          <a:p>
            <a:pPr algn="ctr"/>
            <a:r>
              <a:rPr lang="en-US" sz="3200" b="0" cap="none" spc="0" dirty="0">
                <a:ln w="0"/>
                <a:solidFill>
                  <a:schemeClr val="tx1"/>
                </a:solidFill>
                <a:effectLst>
                  <a:outerShdw blurRad="38100" dist="19050" dir="2700000" algn="tl" rotWithShape="0">
                    <a:schemeClr val="dk1">
                      <a:alpha val="40000"/>
                    </a:schemeClr>
                  </a:outerShdw>
                </a:effectLst>
              </a:rPr>
              <a:t> </a:t>
            </a:r>
            <a:r>
              <a:rPr lang="en-US" sz="1400" b="0" cap="none" spc="0" dirty="0">
                <a:ln w="0"/>
                <a:solidFill>
                  <a:schemeClr val="tx1"/>
                </a:solidFill>
                <a:effectLst>
                  <a:outerShdw blurRad="38100" dist="19050" dir="2700000" algn="tl" rotWithShape="0">
                    <a:schemeClr val="dk1">
                      <a:alpha val="40000"/>
                    </a:schemeClr>
                  </a:outerShdw>
                </a:effectLst>
              </a:rPr>
              <a:t>(Urdd .Cymru 2020)</a:t>
            </a:r>
          </a:p>
        </p:txBody>
      </p:sp>
      <p:sp>
        <p:nvSpPr>
          <p:cNvPr id="4" name="Rectangle 3">
            <a:extLst>
              <a:ext uri="{FF2B5EF4-FFF2-40B4-BE49-F238E27FC236}">
                <a16:creationId xmlns:a16="http://schemas.microsoft.com/office/drawing/2014/main" id="{014CB537-F255-48CC-8F1A-045A05237FDF}"/>
              </a:ext>
            </a:extLst>
          </p:cNvPr>
          <p:cNvSpPr/>
          <p:nvPr/>
        </p:nvSpPr>
        <p:spPr>
          <a:xfrm>
            <a:off x="155199" y="254615"/>
            <a:ext cx="4936565" cy="1200329"/>
          </a:xfrm>
          <a:prstGeom prst="rect">
            <a:avLst/>
          </a:prstGeom>
          <a:noFill/>
        </p:spPr>
        <p:txBody>
          <a:bodyPr wrap="squar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mj-lt"/>
              </a:rPr>
              <a:t>The Urdd aimed to attract the youth of Wales to the Welsh language through games, athletics and camps.</a:t>
            </a:r>
            <a:endParaRPr lang="en-US" sz="2400" b="1" cap="none" spc="0" dirty="0">
              <a:ln w="0"/>
              <a:solidFill>
                <a:schemeClr val="tx1"/>
              </a:solidFill>
              <a:effectLst>
                <a:outerShdw blurRad="38100" dist="19050" dir="2700000" algn="tl" rotWithShape="0">
                  <a:schemeClr val="dk1">
                    <a:alpha val="40000"/>
                  </a:schemeClr>
                </a:outerShdw>
              </a:effectLst>
              <a:latin typeface="+mj-lt"/>
            </a:endParaRPr>
          </a:p>
        </p:txBody>
      </p:sp>
      <p:pic>
        <p:nvPicPr>
          <p:cNvPr id="6" name="Picture 5">
            <a:extLst>
              <a:ext uri="{FF2B5EF4-FFF2-40B4-BE49-F238E27FC236}">
                <a16:creationId xmlns:a16="http://schemas.microsoft.com/office/drawing/2014/main" id="{B22E355D-FC00-4E7C-9EA9-FF5B16BEAA20}"/>
              </a:ext>
            </a:extLst>
          </p:cNvPr>
          <p:cNvPicPr>
            <a:picLocks noChangeAspect="1"/>
          </p:cNvPicPr>
          <p:nvPr/>
        </p:nvPicPr>
        <p:blipFill>
          <a:blip r:embed="rId4"/>
          <a:stretch>
            <a:fillRect/>
          </a:stretch>
        </p:blipFill>
        <p:spPr>
          <a:xfrm>
            <a:off x="9689248" y="3780145"/>
            <a:ext cx="2357120" cy="2630280"/>
          </a:xfrm>
          <a:prstGeom prst="rect">
            <a:avLst/>
          </a:prstGeom>
        </p:spPr>
      </p:pic>
      <p:sp>
        <p:nvSpPr>
          <p:cNvPr id="7" name="TextBox 6">
            <a:extLst>
              <a:ext uri="{FF2B5EF4-FFF2-40B4-BE49-F238E27FC236}">
                <a16:creationId xmlns:a16="http://schemas.microsoft.com/office/drawing/2014/main" id="{F47C75B0-A26B-4563-A62C-BCF9296BDF2C}"/>
              </a:ext>
            </a:extLst>
          </p:cNvPr>
          <p:cNvSpPr txBox="1"/>
          <p:nvPr/>
        </p:nvSpPr>
        <p:spPr>
          <a:xfrm>
            <a:off x="8657753" y="3010022"/>
            <a:ext cx="3251200" cy="1015663"/>
          </a:xfrm>
          <a:prstGeom prst="rect">
            <a:avLst/>
          </a:prstGeom>
          <a:noFill/>
        </p:spPr>
        <p:txBody>
          <a:bodyPr wrap="square" rtlCol="0">
            <a:spAutoFit/>
          </a:bodyPr>
          <a:lstStyle/>
          <a:p>
            <a:r>
              <a:rPr lang="en-GB" sz="2000" b="1" dirty="0">
                <a:latin typeface="+mj-lt"/>
              </a:rPr>
              <a:t>Marion Williams was the Founder of the Treuddyn Urdd 1922.</a:t>
            </a:r>
          </a:p>
        </p:txBody>
      </p:sp>
      <p:pic>
        <p:nvPicPr>
          <p:cNvPr id="13" name="Picture 12">
            <a:extLst>
              <a:ext uri="{FF2B5EF4-FFF2-40B4-BE49-F238E27FC236}">
                <a16:creationId xmlns:a16="http://schemas.microsoft.com/office/drawing/2014/main" id="{85631AA1-8D96-4111-9435-49FAF419A68C}"/>
              </a:ext>
            </a:extLst>
          </p:cNvPr>
          <p:cNvPicPr>
            <a:picLocks noChangeAspect="1"/>
          </p:cNvPicPr>
          <p:nvPr/>
        </p:nvPicPr>
        <p:blipFill>
          <a:blip r:embed="rId5"/>
          <a:stretch>
            <a:fillRect/>
          </a:stretch>
        </p:blipFill>
        <p:spPr>
          <a:xfrm>
            <a:off x="155199" y="4025685"/>
            <a:ext cx="3251200" cy="2673902"/>
          </a:xfrm>
          <a:prstGeom prst="rect">
            <a:avLst/>
          </a:prstGeom>
        </p:spPr>
      </p:pic>
      <p:sp>
        <p:nvSpPr>
          <p:cNvPr id="14" name="TextBox 13">
            <a:extLst>
              <a:ext uri="{FF2B5EF4-FFF2-40B4-BE49-F238E27FC236}">
                <a16:creationId xmlns:a16="http://schemas.microsoft.com/office/drawing/2014/main" id="{8BFA297C-2915-4EF5-8D05-8446C5123704}"/>
              </a:ext>
            </a:extLst>
          </p:cNvPr>
          <p:cNvSpPr txBox="1"/>
          <p:nvPr/>
        </p:nvSpPr>
        <p:spPr>
          <a:xfrm>
            <a:off x="409975" y="4118392"/>
            <a:ext cx="2812317" cy="307777"/>
          </a:xfrm>
          <a:prstGeom prst="rect">
            <a:avLst/>
          </a:prstGeom>
          <a:noFill/>
        </p:spPr>
        <p:txBody>
          <a:bodyPr wrap="square" rtlCol="0">
            <a:spAutoFit/>
          </a:bodyPr>
          <a:lstStyle/>
          <a:p>
            <a:r>
              <a:rPr lang="en-GB" sz="1400" dirty="0">
                <a:solidFill>
                  <a:schemeClr val="bg1"/>
                </a:solidFill>
              </a:rPr>
              <a:t>(Stuart 2016)</a:t>
            </a:r>
          </a:p>
        </p:txBody>
      </p:sp>
      <p:sp>
        <p:nvSpPr>
          <p:cNvPr id="5" name="TextBox 4">
            <a:extLst>
              <a:ext uri="{FF2B5EF4-FFF2-40B4-BE49-F238E27FC236}">
                <a16:creationId xmlns:a16="http://schemas.microsoft.com/office/drawing/2014/main" id="{FC258626-C3EE-4B8C-9FDE-50CCBE1A3F13}"/>
              </a:ext>
            </a:extLst>
          </p:cNvPr>
          <p:cNvSpPr txBox="1"/>
          <p:nvPr/>
        </p:nvSpPr>
        <p:spPr>
          <a:xfrm>
            <a:off x="9997441" y="6125226"/>
            <a:ext cx="2194559" cy="307777"/>
          </a:xfrm>
          <a:prstGeom prst="rect">
            <a:avLst/>
          </a:prstGeom>
          <a:noFill/>
        </p:spPr>
        <p:txBody>
          <a:bodyPr wrap="square" rtlCol="0">
            <a:spAutoFit/>
          </a:bodyPr>
          <a:lstStyle/>
          <a:p>
            <a:r>
              <a:rPr lang="en-GB" sz="1400" dirty="0">
                <a:solidFill>
                  <a:schemeClr val="bg1"/>
                </a:solidFill>
              </a:rPr>
              <a:t>(Peoples collection 2020)</a:t>
            </a:r>
          </a:p>
        </p:txBody>
      </p:sp>
      <p:sp>
        <p:nvSpPr>
          <p:cNvPr id="8" name="TextBox 7">
            <a:extLst>
              <a:ext uri="{FF2B5EF4-FFF2-40B4-BE49-F238E27FC236}">
                <a16:creationId xmlns:a16="http://schemas.microsoft.com/office/drawing/2014/main" id="{75BCB7C9-90FB-4826-AA54-6611D090764E}"/>
              </a:ext>
            </a:extLst>
          </p:cNvPr>
          <p:cNvSpPr txBox="1"/>
          <p:nvPr/>
        </p:nvSpPr>
        <p:spPr>
          <a:xfrm>
            <a:off x="7372952" y="6532448"/>
            <a:ext cx="2772075" cy="307777"/>
          </a:xfrm>
          <a:prstGeom prst="rect">
            <a:avLst/>
          </a:prstGeom>
          <a:noFill/>
        </p:spPr>
        <p:txBody>
          <a:bodyPr wrap="square" rtlCol="0">
            <a:spAutoFit/>
          </a:bodyPr>
          <a:lstStyle/>
          <a:p>
            <a:r>
              <a:rPr lang="en-GB" sz="1400" b="1" dirty="0">
                <a:latin typeface="+mj-lt"/>
              </a:rPr>
              <a:t>(Flynn 2014)</a:t>
            </a:r>
          </a:p>
        </p:txBody>
      </p:sp>
      <p:pic>
        <p:nvPicPr>
          <p:cNvPr id="10" name="Picture 9">
            <a:extLst>
              <a:ext uri="{FF2B5EF4-FFF2-40B4-BE49-F238E27FC236}">
                <a16:creationId xmlns:a16="http://schemas.microsoft.com/office/drawing/2014/main" id="{E811A0AE-CD28-4CBE-9A62-C38F85836CBC}"/>
              </a:ext>
            </a:extLst>
          </p:cNvPr>
          <p:cNvPicPr>
            <a:picLocks noChangeAspect="1"/>
          </p:cNvPicPr>
          <p:nvPr/>
        </p:nvPicPr>
        <p:blipFill rotWithShape="1">
          <a:blip r:embed="rId6"/>
          <a:srcRect l="8723" t="32075" r="47636" b="24557"/>
          <a:stretch/>
        </p:blipFill>
        <p:spPr>
          <a:xfrm>
            <a:off x="7772267" y="238133"/>
            <a:ext cx="3912802" cy="2187200"/>
          </a:xfrm>
          <a:prstGeom prst="rect">
            <a:avLst/>
          </a:prstGeom>
        </p:spPr>
      </p:pic>
      <p:sp>
        <p:nvSpPr>
          <p:cNvPr id="12" name="TextBox 11">
            <a:extLst>
              <a:ext uri="{FF2B5EF4-FFF2-40B4-BE49-F238E27FC236}">
                <a16:creationId xmlns:a16="http://schemas.microsoft.com/office/drawing/2014/main" id="{ADAA86C9-D27A-4D68-BE08-FAAC1E86E700}"/>
              </a:ext>
            </a:extLst>
          </p:cNvPr>
          <p:cNvSpPr txBox="1"/>
          <p:nvPr/>
        </p:nvSpPr>
        <p:spPr>
          <a:xfrm>
            <a:off x="10720036" y="2425333"/>
            <a:ext cx="2194560" cy="307777"/>
          </a:xfrm>
          <a:prstGeom prst="rect">
            <a:avLst/>
          </a:prstGeom>
          <a:noFill/>
        </p:spPr>
        <p:txBody>
          <a:bodyPr wrap="square" rtlCol="0">
            <a:spAutoFit/>
          </a:bodyPr>
          <a:lstStyle/>
          <a:p>
            <a:r>
              <a:rPr lang="en-GB" sz="1400" b="1" dirty="0">
                <a:latin typeface="+mj-lt"/>
              </a:rPr>
              <a:t>(Jenner 2013)</a:t>
            </a:r>
          </a:p>
        </p:txBody>
      </p:sp>
      <p:sp>
        <p:nvSpPr>
          <p:cNvPr id="15" name="TextBox 14">
            <a:extLst>
              <a:ext uri="{FF2B5EF4-FFF2-40B4-BE49-F238E27FC236}">
                <a16:creationId xmlns:a16="http://schemas.microsoft.com/office/drawing/2014/main" id="{8C223D86-D0B5-4F14-AD79-93A4AC81BF9F}"/>
              </a:ext>
            </a:extLst>
          </p:cNvPr>
          <p:cNvSpPr txBox="1"/>
          <p:nvPr/>
        </p:nvSpPr>
        <p:spPr>
          <a:xfrm>
            <a:off x="11685069" y="6455582"/>
            <a:ext cx="361299"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2754188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gtEl>
                                        <p:attrNameLst>
                                          <p:attrName>style.visibility</p:attrName>
                                        </p:attrNameLst>
                                      </p:cBhvr>
                                      <p:to>
                                        <p:strVal val="visible"/>
                                      </p:to>
                                    </p:set>
                                    <p:anim calcmode="lin" valueType="num">
                                      <p:cBhvr additive="base">
                                        <p:cTn id="49" dur="500" fill="hold"/>
                                        <p:tgtEl>
                                          <p:spTgt spid="3"/>
                                        </p:tgtEl>
                                        <p:attrNameLst>
                                          <p:attrName>ppt_x</p:attrName>
                                        </p:attrNameLst>
                                      </p:cBhvr>
                                      <p:tavLst>
                                        <p:tav tm="0">
                                          <p:val>
                                            <p:strVal val="#ppt_x"/>
                                          </p:val>
                                        </p:tav>
                                        <p:tav tm="100000">
                                          <p:val>
                                            <p:strVal val="#ppt_x"/>
                                          </p:val>
                                        </p:tav>
                                      </p:tavLst>
                                    </p:anim>
                                    <p:anim calcmode="lin" valueType="num">
                                      <p:cBhvr additive="base">
                                        <p:cTn id="5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7" grpId="0"/>
      <p:bldP spid="14" grpId="0"/>
      <p:bldP spid="5"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3D1D34E-2EEF-41CD-9106-D824E7084275}"/>
              </a:ext>
            </a:extLst>
          </p:cNvPr>
          <p:cNvPicPr>
            <a:picLocks noChangeAspect="1"/>
          </p:cNvPicPr>
          <p:nvPr/>
        </p:nvPicPr>
        <p:blipFill>
          <a:blip r:embed="rId2">
            <a:alphaModFix amt="41000"/>
          </a:blip>
          <a:stretch>
            <a:fillRect/>
          </a:stretch>
        </p:blipFill>
        <p:spPr>
          <a:xfrm>
            <a:off x="-1" y="0"/>
            <a:ext cx="12192001" cy="6858000"/>
          </a:xfrm>
          <a:prstGeom prst="rect">
            <a:avLst/>
          </a:prstGeom>
          <a:blipFill>
            <a:blip r:embed="rId3"/>
            <a:tile tx="0" ty="0" sx="100000" sy="100000" flip="none" algn="tl"/>
          </a:blipFill>
          <a:effectLst>
            <a:outerShdw blurRad="50800" dist="50800" dir="5400000" algn="ctr" rotWithShape="0">
              <a:srgbClr val="000000">
                <a:alpha val="0"/>
              </a:srgbClr>
            </a:outerShdw>
          </a:effectLst>
        </p:spPr>
      </p:pic>
      <p:sp>
        <p:nvSpPr>
          <p:cNvPr id="2" name="Rectangle 1">
            <a:extLst>
              <a:ext uri="{FF2B5EF4-FFF2-40B4-BE49-F238E27FC236}">
                <a16:creationId xmlns:a16="http://schemas.microsoft.com/office/drawing/2014/main" id="{AF3987C2-BD39-4091-A5FF-24AFC801BF3F}"/>
              </a:ext>
            </a:extLst>
          </p:cNvPr>
          <p:cNvSpPr/>
          <p:nvPr/>
        </p:nvSpPr>
        <p:spPr>
          <a:xfrm>
            <a:off x="6921992" y="1787447"/>
            <a:ext cx="5374640" cy="2452687"/>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2400" b="1" dirty="0">
                <a:ln w="0"/>
                <a:solidFill>
                  <a:srgbClr val="002060"/>
                </a:solidFill>
                <a:effectLst>
                  <a:outerShdw blurRad="38100" dist="19050" dir="2700000" algn="tl" rotWithShape="0">
                    <a:schemeClr val="dk1">
                      <a:alpha val="40000"/>
                    </a:schemeClr>
                  </a:outerShdw>
                </a:effectLst>
                <a:latin typeface="+mj-lt"/>
                <a:ea typeface="+mj-ea"/>
                <a:cs typeface="+mj-cs"/>
              </a:rPr>
              <a:t>It was so successful that by 1938 a permanent camp was established at Llangrannog,  there they began holding mixed sex camps and adult only camps</a:t>
            </a:r>
          </a:p>
        </p:txBody>
      </p:sp>
      <p:sp>
        <p:nvSpPr>
          <p:cNvPr id="4" name="Rectangle 3">
            <a:extLst>
              <a:ext uri="{FF2B5EF4-FFF2-40B4-BE49-F238E27FC236}">
                <a16:creationId xmlns:a16="http://schemas.microsoft.com/office/drawing/2014/main" id="{5DC067F3-2BD8-4E3B-A20A-02F66BF78B01}"/>
              </a:ext>
            </a:extLst>
          </p:cNvPr>
          <p:cNvSpPr/>
          <p:nvPr/>
        </p:nvSpPr>
        <p:spPr>
          <a:xfrm>
            <a:off x="248348" y="3589430"/>
            <a:ext cx="6026627" cy="2452687"/>
          </a:xfrm>
          <a:prstGeom prst="rect">
            <a:avLst/>
          </a:prstGeom>
        </p:spPr>
        <p:txBody>
          <a:bodyPr vert="horz" lIns="91440" tIns="45720" rIns="91440" bIns="45720" rtlCol="0" anchor="ctr">
            <a:noAutofit/>
          </a:bodyPr>
          <a:lstStyle/>
          <a:p>
            <a:pPr algn="ctr">
              <a:lnSpc>
                <a:spcPct val="90000"/>
              </a:lnSpc>
              <a:spcAft>
                <a:spcPts val="600"/>
              </a:spcAft>
            </a:pPr>
            <a:r>
              <a:rPr lang="en-US" sz="2400" b="1" dirty="0">
                <a:ln w="0"/>
                <a:solidFill>
                  <a:srgbClr val="002060"/>
                </a:solidFill>
                <a:effectLst>
                  <a:outerShdw blurRad="38100" dist="19050" dir="2700000" algn="tl" rotWithShape="0">
                    <a:schemeClr val="dk1">
                      <a:alpha val="40000"/>
                    </a:schemeClr>
                  </a:outerShdw>
                </a:effectLst>
                <a:latin typeface="+mj-lt"/>
              </a:rPr>
              <a:t>In 1939 with the help of Heath council with the funding the “Llangrannog gym” was opened this was to be the start of the Urdd in developing</a:t>
            </a:r>
            <a:r>
              <a:rPr lang="en-GB" sz="2400" b="1" dirty="0">
                <a:ln w="0"/>
                <a:solidFill>
                  <a:srgbClr val="002060"/>
                </a:solidFill>
                <a:effectLst>
                  <a:outerShdw blurRad="38100" dist="19050" dir="2700000" algn="tl" rotWithShape="0">
                    <a:schemeClr val="dk1">
                      <a:alpha val="40000"/>
                    </a:schemeClr>
                  </a:outerShdw>
                </a:effectLst>
                <a:latin typeface="+mj-lt"/>
              </a:rPr>
              <a:t> </a:t>
            </a:r>
            <a:r>
              <a:rPr lang="en-US" sz="2400" b="1" dirty="0">
                <a:ln w="0"/>
                <a:solidFill>
                  <a:srgbClr val="002060"/>
                </a:solidFill>
                <a:effectLst>
                  <a:outerShdw blurRad="38100" dist="19050" dir="2700000" algn="tl" rotWithShape="0">
                    <a:schemeClr val="dk1">
                      <a:alpha val="40000"/>
                    </a:schemeClr>
                  </a:outerShdw>
                </a:effectLst>
                <a:latin typeface="+mj-lt"/>
              </a:rPr>
              <a:t>Welsh educational courses, by combining education with outdoor activities and leisure, they were helping to develop and encourage the Welsh language and culture. </a:t>
            </a:r>
            <a:r>
              <a:rPr lang="en-US" sz="1400" b="1" dirty="0">
                <a:ln w="0"/>
                <a:solidFill>
                  <a:srgbClr val="002060"/>
                </a:solidFill>
                <a:effectLst>
                  <a:outerShdw blurRad="38100" dist="19050" dir="2700000" algn="tl" rotWithShape="0">
                    <a:schemeClr val="dk1">
                      <a:alpha val="40000"/>
                    </a:schemeClr>
                  </a:outerShdw>
                </a:effectLst>
                <a:latin typeface="+mj-lt"/>
              </a:rPr>
              <a:t>(Urdd. Cymru 2020)</a:t>
            </a:r>
            <a:endParaRPr lang="en-US" sz="1400" b="1" cap="none" spc="0" dirty="0">
              <a:ln w="0"/>
              <a:solidFill>
                <a:srgbClr val="002060"/>
              </a:solidFill>
              <a:effectLst>
                <a:outerShdw blurRad="38100" dist="19050" dir="2700000" algn="tl" rotWithShape="0">
                  <a:schemeClr val="dk1">
                    <a:alpha val="40000"/>
                  </a:schemeClr>
                </a:outerShdw>
              </a:effectLst>
              <a:latin typeface="+mj-lt"/>
            </a:endParaRPr>
          </a:p>
        </p:txBody>
      </p:sp>
      <p:pic>
        <p:nvPicPr>
          <p:cNvPr id="8" name="Picture 7">
            <a:extLst>
              <a:ext uri="{FF2B5EF4-FFF2-40B4-BE49-F238E27FC236}">
                <a16:creationId xmlns:a16="http://schemas.microsoft.com/office/drawing/2014/main" id="{B02BE66F-557A-4D81-89DF-11253BA7522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33206" y="1153966"/>
            <a:ext cx="6608097" cy="2473882"/>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blurRad="63500" sx="102000" sy="102000" algn="ctr" rotWithShape="0">
              <a:prstClr val="black">
                <a:alpha val="40000"/>
              </a:prstClr>
            </a:outerShdw>
            <a:softEdge rad="317500"/>
          </a:effectLst>
        </p:spPr>
      </p:pic>
      <p:pic>
        <p:nvPicPr>
          <p:cNvPr id="10" name="Picture 9">
            <a:extLst>
              <a:ext uri="{FF2B5EF4-FFF2-40B4-BE49-F238E27FC236}">
                <a16:creationId xmlns:a16="http://schemas.microsoft.com/office/drawing/2014/main" id="{E0D4512D-B899-452B-BD2F-1D31F75B493A}"/>
              </a:ext>
            </a:extLst>
          </p:cNvPr>
          <p:cNvPicPr>
            <a:picLocks noChangeAspect="1"/>
          </p:cNvPicPr>
          <p:nvPr/>
        </p:nvPicPr>
        <p:blipFill>
          <a:blip r:embed="rId5"/>
          <a:stretch>
            <a:fillRect/>
          </a:stretch>
        </p:blipFill>
        <p:spPr>
          <a:xfrm>
            <a:off x="6608096" y="3864647"/>
            <a:ext cx="4459367" cy="2901447"/>
          </a:xfrm>
          <a:prstGeom prst="rect">
            <a:avLst/>
          </a:prstGeom>
          <a:effectLst>
            <a:outerShdw blurRad="749300" dist="50800" dir="5400000" algn="ctr" rotWithShape="0">
              <a:srgbClr val="000000">
                <a:alpha val="43137"/>
              </a:srgbClr>
            </a:outerShdw>
            <a:softEdge rad="177800"/>
          </a:effectLst>
        </p:spPr>
      </p:pic>
      <p:sp>
        <p:nvSpPr>
          <p:cNvPr id="13" name="TextBox 12">
            <a:extLst>
              <a:ext uri="{FF2B5EF4-FFF2-40B4-BE49-F238E27FC236}">
                <a16:creationId xmlns:a16="http://schemas.microsoft.com/office/drawing/2014/main" id="{65112F36-E027-410B-8FDC-5A8360319887}"/>
              </a:ext>
            </a:extLst>
          </p:cNvPr>
          <p:cNvSpPr txBox="1"/>
          <p:nvPr/>
        </p:nvSpPr>
        <p:spPr>
          <a:xfrm>
            <a:off x="1131893" y="2957626"/>
            <a:ext cx="3413760" cy="307777"/>
          </a:xfrm>
          <a:prstGeom prst="rect">
            <a:avLst/>
          </a:prstGeom>
          <a:noFill/>
        </p:spPr>
        <p:txBody>
          <a:bodyPr wrap="square" rtlCol="0">
            <a:spAutoFit/>
          </a:bodyPr>
          <a:lstStyle/>
          <a:p>
            <a:r>
              <a:rPr lang="en-GB" sz="1400" dirty="0">
                <a:solidFill>
                  <a:schemeClr val="bg1"/>
                </a:solidFill>
              </a:rPr>
              <a:t>(Geoff,1947)</a:t>
            </a:r>
          </a:p>
        </p:txBody>
      </p:sp>
      <p:sp>
        <p:nvSpPr>
          <p:cNvPr id="14" name="TextBox 13">
            <a:extLst>
              <a:ext uri="{FF2B5EF4-FFF2-40B4-BE49-F238E27FC236}">
                <a16:creationId xmlns:a16="http://schemas.microsoft.com/office/drawing/2014/main" id="{4B38D230-195C-455D-AD8C-9346A6C9F5F2}"/>
              </a:ext>
            </a:extLst>
          </p:cNvPr>
          <p:cNvSpPr txBox="1"/>
          <p:nvPr/>
        </p:nvSpPr>
        <p:spPr>
          <a:xfrm>
            <a:off x="10908165" y="4494929"/>
            <a:ext cx="1846104" cy="369332"/>
          </a:xfrm>
          <a:prstGeom prst="rect">
            <a:avLst/>
          </a:prstGeom>
          <a:noFill/>
        </p:spPr>
        <p:txBody>
          <a:bodyPr wrap="square" rtlCol="0">
            <a:spAutoFit/>
          </a:bodyPr>
          <a:lstStyle/>
          <a:p>
            <a:r>
              <a:rPr lang="en-GB" dirty="0"/>
              <a:t>(Geoff, 1940)</a:t>
            </a:r>
          </a:p>
        </p:txBody>
      </p:sp>
      <p:pic>
        <p:nvPicPr>
          <p:cNvPr id="15" name="Picture 14">
            <a:extLst>
              <a:ext uri="{FF2B5EF4-FFF2-40B4-BE49-F238E27FC236}">
                <a16:creationId xmlns:a16="http://schemas.microsoft.com/office/drawing/2014/main" id="{08AE6CE2-1BBE-4064-9B74-433203741B3D}"/>
              </a:ext>
            </a:extLst>
          </p:cNvPr>
          <p:cNvPicPr>
            <a:picLocks noChangeAspect="1"/>
          </p:cNvPicPr>
          <p:nvPr/>
        </p:nvPicPr>
        <p:blipFill>
          <a:blip r:embed="rId6"/>
          <a:stretch>
            <a:fillRect/>
          </a:stretch>
        </p:blipFill>
        <p:spPr>
          <a:xfrm>
            <a:off x="6898251" y="162069"/>
            <a:ext cx="3778210" cy="2000864"/>
          </a:xfrm>
          <a:prstGeom prst="rect">
            <a:avLst/>
          </a:prstGeom>
        </p:spPr>
      </p:pic>
      <p:sp>
        <p:nvSpPr>
          <p:cNvPr id="17" name="TextBox 16">
            <a:extLst>
              <a:ext uri="{FF2B5EF4-FFF2-40B4-BE49-F238E27FC236}">
                <a16:creationId xmlns:a16="http://schemas.microsoft.com/office/drawing/2014/main" id="{9EFBA157-F747-4CF9-AC61-3B230AB60702}"/>
              </a:ext>
            </a:extLst>
          </p:cNvPr>
          <p:cNvSpPr txBox="1"/>
          <p:nvPr/>
        </p:nvSpPr>
        <p:spPr>
          <a:xfrm>
            <a:off x="237066" y="331504"/>
            <a:ext cx="5476240" cy="830997"/>
          </a:xfrm>
          <a:prstGeom prst="rect">
            <a:avLst/>
          </a:prstGeom>
          <a:noFill/>
        </p:spPr>
        <p:txBody>
          <a:bodyPr wrap="square">
            <a:spAutoFit/>
          </a:bodyPr>
          <a:lstStyle/>
          <a:p>
            <a:r>
              <a:rPr lang="en-GB" sz="2400" b="1" dirty="0">
                <a:solidFill>
                  <a:srgbClr val="002060"/>
                </a:solidFill>
                <a:latin typeface="+mj-lt"/>
              </a:rPr>
              <a:t>The first camp was held  at Llanuwchllyn on the 10th of August 1928 </a:t>
            </a:r>
          </a:p>
        </p:txBody>
      </p:sp>
      <p:sp>
        <p:nvSpPr>
          <p:cNvPr id="5" name="TextBox 4">
            <a:extLst>
              <a:ext uri="{FF2B5EF4-FFF2-40B4-BE49-F238E27FC236}">
                <a16:creationId xmlns:a16="http://schemas.microsoft.com/office/drawing/2014/main" id="{6804D07C-A703-409F-963E-B9545E42029B}"/>
              </a:ext>
            </a:extLst>
          </p:cNvPr>
          <p:cNvSpPr txBox="1"/>
          <p:nvPr/>
        </p:nvSpPr>
        <p:spPr>
          <a:xfrm>
            <a:off x="10629217" y="1795790"/>
            <a:ext cx="2209800" cy="369332"/>
          </a:xfrm>
          <a:prstGeom prst="rect">
            <a:avLst/>
          </a:prstGeom>
          <a:noFill/>
        </p:spPr>
        <p:txBody>
          <a:bodyPr wrap="square" rtlCol="0">
            <a:spAutoFit/>
          </a:bodyPr>
          <a:lstStyle/>
          <a:p>
            <a:r>
              <a:rPr lang="en-GB" sz="1400" dirty="0"/>
              <a:t>(John 2019</a:t>
            </a:r>
            <a:r>
              <a:rPr lang="en-GB" dirty="0"/>
              <a:t>)</a:t>
            </a:r>
          </a:p>
        </p:txBody>
      </p:sp>
      <p:sp>
        <p:nvSpPr>
          <p:cNvPr id="3" name="TextBox 2">
            <a:extLst>
              <a:ext uri="{FF2B5EF4-FFF2-40B4-BE49-F238E27FC236}">
                <a16:creationId xmlns:a16="http://schemas.microsoft.com/office/drawing/2014/main" id="{442A84B9-583B-4807-B89E-CACF686CDC2F}"/>
              </a:ext>
            </a:extLst>
          </p:cNvPr>
          <p:cNvSpPr txBox="1"/>
          <p:nvPr/>
        </p:nvSpPr>
        <p:spPr>
          <a:xfrm>
            <a:off x="237066" y="6317334"/>
            <a:ext cx="3558108" cy="369332"/>
          </a:xfrm>
          <a:prstGeom prst="rect">
            <a:avLst/>
          </a:prstGeom>
          <a:noFill/>
        </p:spPr>
        <p:txBody>
          <a:bodyPr wrap="square" rtlCol="0">
            <a:spAutoFit/>
          </a:bodyPr>
          <a:lstStyle/>
          <a:p>
            <a:r>
              <a:rPr lang="en-GB" sz="1400" dirty="0"/>
              <a:t>(</a:t>
            </a:r>
            <a:r>
              <a:rPr lang="en-GB" sz="1400" dirty="0" err="1"/>
              <a:t>Stallionvally</a:t>
            </a:r>
            <a:r>
              <a:rPr lang="en-GB" sz="1400" dirty="0"/>
              <a:t> 2021</a:t>
            </a:r>
            <a:r>
              <a:rPr lang="en-GB" dirty="0"/>
              <a:t>)</a:t>
            </a:r>
          </a:p>
        </p:txBody>
      </p:sp>
      <p:sp>
        <p:nvSpPr>
          <p:cNvPr id="7" name="TextBox 6">
            <a:extLst>
              <a:ext uri="{FF2B5EF4-FFF2-40B4-BE49-F238E27FC236}">
                <a16:creationId xmlns:a16="http://schemas.microsoft.com/office/drawing/2014/main" id="{997B95C8-571D-4499-BA0E-E9D1FCA3F89B}"/>
              </a:ext>
            </a:extLst>
          </p:cNvPr>
          <p:cNvSpPr txBox="1"/>
          <p:nvPr/>
        </p:nvSpPr>
        <p:spPr>
          <a:xfrm>
            <a:off x="11558427" y="6421348"/>
            <a:ext cx="396507"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220938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3" grpId="0"/>
      <p:bldP spid="14" grpId="0"/>
      <p:bldP spid="17"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539B326-C0D0-486B-A6A0-18AC44DC8D1E}"/>
              </a:ext>
            </a:extLst>
          </p:cNvPr>
          <p:cNvPicPr>
            <a:picLocks noChangeAspect="1"/>
          </p:cNvPicPr>
          <p:nvPr/>
        </p:nvPicPr>
        <p:blipFill>
          <a:blip r:embed="rId2">
            <a:alphaModFix amt="26000"/>
          </a:blip>
          <a:stretch>
            <a:fillRect/>
          </a:stretch>
        </p:blipFill>
        <p:spPr>
          <a:xfrm>
            <a:off x="4415" y="-59635"/>
            <a:ext cx="12187585" cy="6858000"/>
          </a:xfrm>
          <a:prstGeom prst="rect">
            <a:avLst/>
          </a:prstGeom>
        </p:spPr>
      </p:pic>
      <p:sp>
        <p:nvSpPr>
          <p:cNvPr id="2" name="Rectangle 1">
            <a:extLst>
              <a:ext uri="{FF2B5EF4-FFF2-40B4-BE49-F238E27FC236}">
                <a16:creationId xmlns:a16="http://schemas.microsoft.com/office/drawing/2014/main" id="{402370E2-4A4F-4CB3-AD23-A968CC03E971}"/>
              </a:ext>
            </a:extLst>
          </p:cNvPr>
          <p:cNvSpPr/>
          <p:nvPr/>
        </p:nvSpPr>
        <p:spPr>
          <a:xfrm>
            <a:off x="42524" y="181776"/>
            <a:ext cx="6776555" cy="1015663"/>
          </a:xfrm>
          <a:prstGeom prst="rect">
            <a:avLst/>
          </a:prstGeom>
          <a:noFill/>
        </p:spPr>
        <p:txBody>
          <a:bodyPr wrap="square" lIns="91440" tIns="45720" rIns="91440" bIns="45720">
            <a:spAutoFit/>
          </a:bodyPr>
          <a:lstStyle/>
          <a:p>
            <a:pPr algn="ctr"/>
            <a:r>
              <a:rPr lang="en-US" sz="2000" b="1" dirty="0">
                <a:ln w="0"/>
                <a:effectLst>
                  <a:outerShdw blurRad="38100" dist="19050" dir="2700000" algn="tl" rotWithShape="0">
                    <a:schemeClr val="dk1">
                      <a:alpha val="40000"/>
                    </a:schemeClr>
                  </a:outerShdw>
                </a:effectLst>
                <a:latin typeface="+mj-lt"/>
              </a:rPr>
              <a:t>In 1939 after the successful opening of the permanent camp at Llangrannog, Ifan decided to open the first Welsh-medium school in Aberystwyth named “Ysgol Gymraeg yr Urdd “</a:t>
            </a:r>
            <a:endParaRPr lang="en-US" sz="2000" b="1" cap="none" spc="0" dirty="0">
              <a:ln w="0"/>
              <a:solidFill>
                <a:schemeClr val="tx1"/>
              </a:solidFill>
              <a:effectLst>
                <a:outerShdw blurRad="38100" dist="19050" dir="2700000" algn="tl" rotWithShape="0">
                  <a:schemeClr val="dk1">
                    <a:alpha val="40000"/>
                  </a:schemeClr>
                </a:outerShdw>
              </a:effectLst>
              <a:latin typeface="+mj-lt"/>
            </a:endParaRPr>
          </a:p>
        </p:txBody>
      </p:sp>
      <p:sp>
        <p:nvSpPr>
          <p:cNvPr id="5" name="TextBox 4">
            <a:extLst>
              <a:ext uri="{FF2B5EF4-FFF2-40B4-BE49-F238E27FC236}">
                <a16:creationId xmlns:a16="http://schemas.microsoft.com/office/drawing/2014/main" id="{E76E76F8-9E27-4E11-9EB0-39DA64A43E9E}"/>
              </a:ext>
            </a:extLst>
          </p:cNvPr>
          <p:cNvSpPr txBox="1"/>
          <p:nvPr/>
        </p:nvSpPr>
        <p:spPr>
          <a:xfrm>
            <a:off x="3870721" y="1947038"/>
            <a:ext cx="3116447" cy="707886"/>
          </a:xfrm>
          <a:prstGeom prst="rect">
            <a:avLst/>
          </a:prstGeom>
          <a:noFill/>
        </p:spPr>
        <p:txBody>
          <a:bodyPr wrap="square">
            <a:spAutoFit/>
          </a:bodyPr>
          <a:lstStyle/>
          <a:p>
            <a:r>
              <a:rPr lang="en-GB" sz="2000" b="1" dirty="0">
                <a:latin typeface="+mj-lt"/>
              </a:rPr>
              <a:t>The school started with just six pupils! And one teacher</a:t>
            </a:r>
          </a:p>
        </p:txBody>
      </p:sp>
      <p:sp>
        <p:nvSpPr>
          <p:cNvPr id="7" name="TextBox 6">
            <a:extLst>
              <a:ext uri="{FF2B5EF4-FFF2-40B4-BE49-F238E27FC236}">
                <a16:creationId xmlns:a16="http://schemas.microsoft.com/office/drawing/2014/main" id="{AC07977C-1607-48DB-A953-2CEC92B15CC3}"/>
              </a:ext>
            </a:extLst>
          </p:cNvPr>
          <p:cNvSpPr txBox="1"/>
          <p:nvPr/>
        </p:nvSpPr>
        <p:spPr>
          <a:xfrm>
            <a:off x="439287" y="4632390"/>
            <a:ext cx="6096000" cy="1938992"/>
          </a:xfrm>
          <a:prstGeom prst="rect">
            <a:avLst/>
          </a:prstGeom>
          <a:noFill/>
        </p:spPr>
        <p:txBody>
          <a:bodyPr wrap="square">
            <a:spAutoFit/>
          </a:bodyPr>
          <a:lstStyle/>
          <a:p>
            <a:endParaRPr lang="en-GB" sz="2000" b="1" dirty="0">
              <a:latin typeface="+mj-lt"/>
            </a:endParaRPr>
          </a:p>
          <a:p>
            <a:endParaRPr lang="en-GB" sz="2000" b="1" dirty="0">
              <a:latin typeface="+mj-lt"/>
            </a:endParaRPr>
          </a:p>
          <a:p>
            <a:r>
              <a:rPr lang="en-GB" sz="2000" b="1" dirty="0">
                <a:latin typeface="+mj-lt"/>
              </a:rPr>
              <a:t>This along with the passage of the education act in 1944 started a re-organization in education and initiated the creation of a network of Welsh medium schools all over Wales.    </a:t>
            </a:r>
            <a:r>
              <a:rPr lang="en-GB" sz="1400" b="1" dirty="0">
                <a:latin typeface="+mj-lt"/>
              </a:rPr>
              <a:t>(Davies 2014 pg. 124-125)</a:t>
            </a:r>
          </a:p>
        </p:txBody>
      </p:sp>
      <p:pic>
        <p:nvPicPr>
          <p:cNvPr id="9" name="Picture 8">
            <a:extLst>
              <a:ext uri="{FF2B5EF4-FFF2-40B4-BE49-F238E27FC236}">
                <a16:creationId xmlns:a16="http://schemas.microsoft.com/office/drawing/2014/main" id="{379B5C63-1108-4701-AA12-508396061286}"/>
              </a:ext>
            </a:extLst>
          </p:cNvPr>
          <p:cNvPicPr>
            <a:picLocks noChangeAspect="1"/>
          </p:cNvPicPr>
          <p:nvPr/>
        </p:nvPicPr>
        <p:blipFill>
          <a:blip r:embed="rId3"/>
          <a:stretch>
            <a:fillRect/>
          </a:stretch>
        </p:blipFill>
        <p:spPr>
          <a:xfrm>
            <a:off x="7176676" y="126193"/>
            <a:ext cx="4657726" cy="2624137"/>
          </a:xfrm>
          <a:prstGeom prst="rect">
            <a:avLst/>
          </a:prstGeom>
        </p:spPr>
      </p:pic>
      <p:pic>
        <p:nvPicPr>
          <p:cNvPr id="13" name="Picture 12">
            <a:extLst>
              <a:ext uri="{FF2B5EF4-FFF2-40B4-BE49-F238E27FC236}">
                <a16:creationId xmlns:a16="http://schemas.microsoft.com/office/drawing/2014/main" id="{8F255FE9-3DAC-4A5B-A7DE-6D50A6B1A96D}"/>
              </a:ext>
            </a:extLst>
          </p:cNvPr>
          <p:cNvPicPr>
            <a:picLocks noChangeAspect="1"/>
          </p:cNvPicPr>
          <p:nvPr/>
        </p:nvPicPr>
        <p:blipFill rotWithShape="1">
          <a:blip r:embed="rId4"/>
          <a:srcRect r="50538"/>
          <a:stretch/>
        </p:blipFill>
        <p:spPr>
          <a:xfrm>
            <a:off x="551393" y="1529905"/>
            <a:ext cx="2879408" cy="2808941"/>
          </a:xfrm>
          <a:prstGeom prst="rect">
            <a:avLst/>
          </a:prstGeom>
        </p:spPr>
      </p:pic>
      <p:sp>
        <p:nvSpPr>
          <p:cNvPr id="15" name="TextBox 14">
            <a:extLst>
              <a:ext uri="{FF2B5EF4-FFF2-40B4-BE49-F238E27FC236}">
                <a16:creationId xmlns:a16="http://schemas.microsoft.com/office/drawing/2014/main" id="{E1511AD0-4C18-4033-AB32-046A2134B1A7}"/>
              </a:ext>
            </a:extLst>
          </p:cNvPr>
          <p:cNvSpPr txBox="1"/>
          <p:nvPr/>
        </p:nvSpPr>
        <p:spPr>
          <a:xfrm>
            <a:off x="3600733" y="3337417"/>
            <a:ext cx="6122194" cy="707886"/>
          </a:xfrm>
          <a:prstGeom prst="rect">
            <a:avLst/>
          </a:prstGeom>
          <a:noFill/>
        </p:spPr>
        <p:txBody>
          <a:bodyPr wrap="square">
            <a:spAutoFit/>
          </a:bodyPr>
          <a:lstStyle/>
          <a:p>
            <a:r>
              <a:rPr lang="en-GB" sz="2000" b="1" dirty="0">
                <a:latin typeface="+mj-lt"/>
              </a:rPr>
              <a:t>Nora Isaac was the headteacher (and only teacher to begin with) until 1949.</a:t>
            </a:r>
          </a:p>
        </p:txBody>
      </p:sp>
      <p:sp>
        <p:nvSpPr>
          <p:cNvPr id="10" name="TextBox 9">
            <a:extLst>
              <a:ext uri="{FF2B5EF4-FFF2-40B4-BE49-F238E27FC236}">
                <a16:creationId xmlns:a16="http://schemas.microsoft.com/office/drawing/2014/main" id="{F6F71080-1424-4FB3-8B36-ECAC8D271420}"/>
              </a:ext>
            </a:extLst>
          </p:cNvPr>
          <p:cNvSpPr txBox="1"/>
          <p:nvPr/>
        </p:nvSpPr>
        <p:spPr>
          <a:xfrm>
            <a:off x="6140941" y="3862747"/>
            <a:ext cx="6192078" cy="1323439"/>
          </a:xfrm>
          <a:prstGeom prst="rect">
            <a:avLst/>
          </a:prstGeom>
          <a:noFill/>
        </p:spPr>
        <p:txBody>
          <a:bodyPr wrap="square">
            <a:spAutoFit/>
          </a:bodyPr>
          <a:lstStyle/>
          <a:p>
            <a:r>
              <a:rPr lang="en-GB" sz="2000" b="1" dirty="0">
                <a:latin typeface="+mj-lt"/>
              </a:rPr>
              <a:t>Eventually due to the popularity and numbers of children that continued to increase, the school developed spiralling running costs and because of this the council took over the school.       (</a:t>
            </a:r>
            <a:r>
              <a:rPr lang="en-GB" sz="2000" b="1" dirty="0" err="1">
                <a:latin typeface="+mj-lt"/>
              </a:rPr>
              <a:t>Bbc.co.uk.news</a:t>
            </a:r>
            <a:r>
              <a:rPr lang="en-GB" sz="2000" b="1" dirty="0">
                <a:latin typeface="+mj-lt"/>
              </a:rPr>
              <a:t> 2014)</a:t>
            </a:r>
          </a:p>
        </p:txBody>
      </p:sp>
      <p:sp>
        <p:nvSpPr>
          <p:cNvPr id="3" name="TextBox 2">
            <a:extLst>
              <a:ext uri="{FF2B5EF4-FFF2-40B4-BE49-F238E27FC236}">
                <a16:creationId xmlns:a16="http://schemas.microsoft.com/office/drawing/2014/main" id="{A6D23E18-CE95-41C2-A364-912CB5F8E1A3}"/>
              </a:ext>
            </a:extLst>
          </p:cNvPr>
          <p:cNvSpPr txBox="1"/>
          <p:nvPr/>
        </p:nvSpPr>
        <p:spPr>
          <a:xfrm>
            <a:off x="1538525" y="3976239"/>
            <a:ext cx="1861096"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OTD.wales</a:t>
            </a:r>
            <a:r>
              <a:rPr lang="en-GB" dirty="0">
                <a:solidFill>
                  <a:schemeClr val="bg1"/>
                </a:solidFill>
              </a:rPr>
              <a:t> 2003)</a:t>
            </a:r>
          </a:p>
        </p:txBody>
      </p:sp>
      <p:sp>
        <p:nvSpPr>
          <p:cNvPr id="4" name="TextBox 3">
            <a:extLst>
              <a:ext uri="{FF2B5EF4-FFF2-40B4-BE49-F238E27FC236}">
                <a16:creationId xmlns:a16="http://schemas.microsoft.com/office/drawing/2014/main" id="{09B376E4-7729-44A0-932D-52B3CB1992A6}"/>
              </a:ext>
            </a:extLst>
          </p:cNvPr>
          <p:cNvSpPr txBox="1"/>
          <p:nvPr/>
        </p:nvSpPr>
        <p:spPr>
          <a:xfrm>
            <a:off x="9892858" y="2438400"/>
            <a:ext cx="2131051" cy="369332"/>
          </a:xfrm>
          <a:prstGeom prst="rect">
            <a:avLst/>
          </a:prstGeom>
          <a:noFill/>
        </p:spPr>
        <p:txBody>
          <a:bodyPr wrap="square" rtlCol="0">
            <a:spAutoFit/>
          </a:bodyPr>
          <a:lstStyle/>
          <a:p>
            <a:r>
              <a:rPr lang="en-GB" dirty="0">
                <a:solidFill>
                  <a:schemeClr val="bg1"/>
                </a:solidFill>
              </a:rPr>
              <a:t>(Daily post 2021)</a:t>
            </a:r>
          </a:p>
        </p:txBody>
      </p:sp>
      <p:sp>
        <p:nvSpPr>
          <p:cNvPr id="6" name="TextBox 5">
            <a:extLst>
              <a:ext uri="{FF2B5EF4-FFF2-40B4-BE49-F238E27FC236}">
                <a16:creationId xmlns:a16="http://schemas.microsoft.com/office/drawing/2014/main" id="{C8226721-DF72-4722-B8FA-01D9A6ABB606}"/>
              </a:ext>
            </a:extLst>
          </p:cNvPr>
          <p:cNvSpPr txBox="1"/>
          <p:nvPr/>
        </p:nvSpPr>
        <p:spPr>
          <a:xfrm>
            <a:off x="9342028" y="6358214"/>
            <a:ext cx="2540862" cy="369332"/>
          </a:xfrm>
          <a:prstGeom prst="rect">
            <a:avLst/>
          </a:prstGeom>
          <a:noFill/>
        </p:spPr>
        <p:txBody>
          <a:bodyPr wrap="square" rtlCol="0">
            <a:spAutoFit/>
          </a:bodyPr>
          <a:lstStyle/>
          <a:p>
            <a:r>
              <a:rPr lang="en-GB" dirty="0"/>
              <a:t>(Daily post 2021)</a:t>
            </a:r>
          </a:p>
        </p:txBody>
      </p:sp>
      <p:sp>
        <p:nvSpPr>
          <p:cNvPr id="11" name="TextBox 10">
            <a:extLst>
              <a:ext uri="{FF2B5EF4-FFF2-40B4-BE49-F238E27FC236}">
                <a16:creationId xmlns:a16="http://schemas.microsoft.com/office/drawing/2014/main" id="{F472D6A0-F1DC-4659-B1B4-01FFB03166E9}"/>
              </a:ext>
            </a:extLst>
          </p:cNvPr>
          <p:cNvSpPr txBox="1"/>
          <p:nvPr/>
        </p:nvSpPr>
        <p:spPr>
          <a:xfrm>
            <a:off x="11589249" y="6358214"/>
            <a:ext cx="434660"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31641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additive="base">
                                        <p:cTn id="37" dur="500" fill="hold"/>
                                        <p:tgtEl>
                                          <p:spTgt spid="3"/>
                                        </p:tgtEl>
                                        <p:attrNameLst>
                                          <p:attrName>ppt_x</p:attrName>
                                        </p:attrNameLst>
                                      </p:cBhvr>
                                      <p:tavLst>
                                        <p:tav tm="0">
                                          <p:val>
                                            <p:strVal val="#ppt_x"/>
                                          </p:val>
                                        </p:tav>
                                        <p:tav tm="100000">
                                          <p:val>
                                            <p:strVal val="#ppt_x"/>
                                          </p:val>
                                        </p:tav>
                                      </p:tavLst>
                                    </p:anim>
                                    <p:anim calcmode="lin" valueType="num">
                                      <p:cBhvr additive="base">
                                        <p:cTn id="3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additive="base">
                                        <p:cTn id="55" dur="500" fill="hold"/>
                                        <p:tgtEl>
                                          <p:spTgt spid="7"/>
                                        </p:tgtEl>
                                        <p:attrNameLst>
                                          <p:attrName>ppt_x</p:attrName>
                                        </p:attrNameLst>
                                      </p:cBhvr>
                                      <p:tavLst>
                                        <p:tav tm="0">
                                          <p:val>
                                            <p:strVal val="#ppt_x"/>
                                          </p:val>
                                        </p:tav>
                                        <p:tav tm="100000">
                                          <p:val>
                                            <p:strVal val="#ppt_x"/>
                                          </p:val>
                                        </p:tav>
                                      </p:tavLst>
                                    </p:anim>
                                    <p:anim calcmode="lin" valueType="num">
                                      <p:cBhvr additive="base">
                                        <p:cTn id="5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P spid="15" grpId="0"/>
      <p:bldP spid="10" grpId="0"/>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1853EF5-D468-4291-ADCD-FD4DAC2D1246}"/>
              </a:ext>
            </a:extLst>
          </p:cNvPr>
          <p:cNvPicPr>
            <a:picLocks noChangeAspect="1"/>
          </p:cNvPicPr>
          <p:nvPr/>
        </p:nvPicPr>
        <p:blipFill>
          <a:blip r:embed="rId2">
            <a:alphaModFix amt="20000"/>
          </a:blip>
          <a:stretch>
            <a:fillRect/>
          </a:stretch>
        </p:blipFill>
        <p:spPr>
          <a:xfrm>
            <a:off x="0" y="-22915"/>
            <a:ext cx="12192000" cy="6858000"/>
          </a:xfrm>
          <a:prstGeom prst="rect">
            <a:avLst/>
          </a:prstGeom>
        </p:spPr>
      </p:pic>
      <p:sp>
        <p:nvSpPr>
          <p:cNvPr id="2" name="TextBox 1">
            <a:extLst>
              <a:ext uri="{FF2B5EF4-FFF2-40B4-BE49-F238E27FC236}">
                <a16:creationId xmlns:a16="http://schemas.microsoft.com/office/drawing/2014/main" id="{08B88E03-55E8-4B83-8F94-FFB35728BB27}"/>
              </a:ext>
            </a:extLst>
          </p:cNvPr>
          <p:cNvSpPr txBox="1"/>
          <p:nvPr/>
        </p:nvSpPr>
        <p:spPr>
          <a:xfrm>
            <a:off x="174481" y="566530"/>
            <a:ext cx="4515728" cy="1200329"/>
          </a:xfrm>
          <a:prstGeom prst="rect">
            <a:avLst/>
          </a:prstGeom>
          <a:noFill/>
        </p:spPr>
        <p:txBody>
          <a:bodyPr wrap="square" rtlCol="0">
            <a:spAutoFit/>
          </a:bodyPr>
          <a:lstStyle/>
          <a:p>
            <a:r>
              <a:rPr lang="en-GB" sz="2400" b="1" dirty="0">
                <a:latin typeface="+mj-lt"/>
              </a:rPr>
              <a:t>In 1928 it was suggested that the Urdd was to hold and fund the first National Urdd Eisteddfod. </a:t>
            </a:r>
          </a:p>
        </p:txBody>
      </p:sp>
      <p:sp>
        <p:nvSpPr>
          <p:cNvPr id="3" name="TextBox 2">
            <a:extLst>
              <a:ext uri="{FF2B5EF4-FFF2-40B4-BE49-F238E27FC236}">
                <a16:creationId xmlns:a16="http://schemas.microsoft.com/office/drawing/2014/main" id="{D5640BBA-168E-4AB9-936F-AE4C8F673522}"/>
              </a:ext>
            </a:extLst>
          </p:cNvPr>
          <p:cNvSpPr txBox="1"/>
          <p:nvPr/>
        </p:nvSpPr>
        <p:spPr>
          <a:xfrm>
            <a:off x="153604" y="1852142"/>
            <a:ext cx="4681330" cy="1569660"/>
          </a:xfrm>
          <a:prstGeom prst="rect">
            <a:avLst/>
          </a:prstGeom>
          <a:noFill/>
        </p:spPr>
        <p:txBody>
          <a:bodyPr wrap="square" rtlCol="0">
            <a:spAutoFit/>
          </a:bodyPr>
          <a:lstStyle/>
          <a:p>
            <a:r>
              <a:rPr lang="en-GB" sz="2400" b="1" dirty="0">
                <a:latin typeface="+mj-lt"/>
              </a:rPr>
              <a:t>The two day even held in Corwen was a roaring success and the National Urdd Eisteddfod still runs to this day. </a:t>
            </a:r>
            <a:r>
              <a:rPr lang="en-GB" sz="1400" b="1" dirty="0">
                <a:latin typeface="+mj-lt"/>
              </a:rPr>
              <a:t>(</a:t>
            </a:r>
            <a:r>
              <a:rPr lang="en-GB" sz="1200" b="1" dirty="0">
                <a:latin typeface="+mj-lt"/>
              </a:rPr>
              <a:t>Urdd .Cymru 2021)</a:t>
            </a:r>
          </a:p>
        </p:txBody>
      </p:sp>
      <p:sp>
        <p:nvSpPr>
          <p:cNvPr id="8" name="TextBox 7">
            <a:extLst>
              <a:ext uri="{FF2B5EF4-FFF2-40B4-BE49-F238E27FC236}">
                <a16:creationId xmlns:a16="http://schemas.microsoft.com/office/drawing/2014/main" id="{DD4C724E-931D-4E5D-9A3A-1BB9C2538098}"/>
              </a:ext>
            </a:extLst>
          </p:cNvPr>
          <p:cNvSpPr txBox="1"/>
          <p:nvPr/>
        </p:nvSpPr>
        <p:spPr>
          <a:xfrm>
            <a:off x="6163918" y="4449429"/>
            <a:ext cx="6096000" cy="369332"/>
          </a:xfrm>
          <a:prstGeom prst="rect">
            <a:avLst/>
          </a:prstGeom>
          <a:noFill/>
        </p:spPr>
        <p:txBody>
          <a:bodyPr wrap="square">
            <a:spAutoFit/>
          </a:bodyPr>
          <a:lstStyle/>
          <a:p>
            <a:r>
              <a:rPr lang="en-GB" dirty="0"/>
              <a:t> </a:t>
            </a:r>
          </a:p>
        </p:txBody>
      </p:sp>
      <p:sp>
        <p:nvSpPr>
          <p:cNvPr id="12" name="TextBox 11">
            <a:extLst>
              <a:ext uri="{FF2B5EF4-FFF2-40B4-BE49-F238E27FC236}">
                <a16:creationId xmlns:a16="http://schemas.microsoft.com/office/drawing/2014/main" id="{9A0B9EC6-B4B1-46A4-A80F-848026E1206B}"/>
              </a:ext>
            </a:extLst>
          </p:cNvPr>
          <p:cNvSpPr txBox="1"/>
          <p:nvPr/>
        </p:nvSpPr>
        <p:spPr>
          <a:xfrm>
            <a:off x="4579877" y="4705709"/>
            <a:ext cx="5453471" cy="2062103"/>
          </a:xfrm>
          <a:prstGeom prst="rect">
            <a:avLst/>
          </a:prstGeom>
          <a:noFill/>
        </p:spPr>
        <p:txBody>
          <a:bodyPr wrap="square">
            <a:spAutoFit/>
          </a:bodyPr>
          <a:lstStyle/>
          <a:p>
            <a:r>
              <a:rPr lang="en-GB" sz="3200" b="1" dirty="0">
                <a:latin typeface="+mj-lt"/>
              </a:rPr>
              <a:t>Today the Urdd National Eisteddfod is considered to be one of the largest youth festivals in Europe. </a:t>
            </a:r>
            <a:r>
              <a:rPr lang="en-GB" sz="1400" dirty="0">
                <a:latin typeface="+mj-lt"/>
              </a:rPr>
              <a:t>(Machin 2015)</a:t>
            </a:r>
          </a:p>
        </p:txBody>
      </p:sp>
      <p:pic>
        <p:nvPicPr>
          <p:cNvPr id="18" name="Picture 17">
            <a:extLst>
              <a:ext uri="{FF2B5EF4-FFF2-40B4-BE49-F238E27FC236}">
                <a16:creationId xmlns:a16="http://schemas.microsoft.com/office/drawing/2014/main" id="{EDD87A95-23C4-433A-9ADD-5475D2C1C59B}"/>
              </a:ext>
            </a:extLst>
          </p:cNvPr>
          <p:cNvPicPr>
            <a:picLocks noChangeAspect="1"/>
          </p:cNvPicPr>
          <p:nvPr/>
        </p:nvPicPr>
        <p:blipFill>
          <a:blip r:embed="rId3"/>
          <a:stretch>
            <a:fillRect/>
          </a:stretch>
        </p:blipFill>
        <p:spPr>
          <a:xfrm>
            <a:off x="208193" y="3494562"/>
            <a:ext cx="2761672" cy="3238644"/>
          </a:xfrm>
          <a:prstGeom prst="rect">
            <a:avLst/>
          </a:prstGeom>
        </p:spPr>
      </p:pic>
      <p:pic>
        <p:nvPicPr>
          <p:cNvPr id="22" name="Picture 21">
            <a:extLst>
              <a:ext uri="{FF2B5EF4-FFF2-40B4-BE49-F238E27FC236}">
                <a16:creationId xmlns:a16="http://schemas.microsoft.com/office/drawing/2014/main" id="{E7CA2797-31F4-404D-A638-066DEA1335C2}"/>
              </a:ext>
            </a:extLst>
          </p:cNvPr>
          <p:cNvPicPr>
            <a:picLocks noChangeAspect="1"/>
          </p:cNvPicPr>
          <p:nvPr/>
        </p:nvPicPr>
        <p:blipFill rotWithShape="1">
          <a:blip r:embed="rId4"/>
          <a:srcRect l="41163" t="15610" r="31337" b="10428"/>
          <a:stretch/>
        </p:blipFill>
        <p:spPr>
          <a:xfrm>
            <a:off x="8461893" y="1138557"/>
            <a:ext cx="3589029" cy="3629505"/>
          </a:xfrm>
          <a:prstGeom prst="rect">
            <a:avLst/>
          </a:prstGeom>
        </p:spPr>
      </p:pic>
      <p:pic>
        <p:nvPicPr>
          <p:cNvPr id="10" name="Picture 9">
            <a:extLst>
              <a:ext uri="{FF2B5EF4-FFF2-40B4-BE49-F238E27FC236}">
                <a16:creationId xmlns:a16="http://schemas.microsoft.com/office/drawing/2014/main" id="{8B1D8568-D0D4-498D-B585-9AD4973B677A}"/>
              </a:ext>
            </a:extLst>
          </p:cNvPr>
          <p:cNvPicPr>
            <a:picLocks noChangeAspect="1"/>
          </p:cNvPicPr>
          <p:nvPr/>
        </p:nvPicPr>
        <p:blipFill>
          <a:blip r:embed="rId5"/>
          <a:stretch>
            <a:fillRect/>
          </a:stretch>
        </p:blipFill>
        <p:spPr>
          <a:xfrm>
            <a:off x="4847348" y="85852"/>
            <a:ext cx="3926344" cy="2611178"/>
          </a:xfrm>
          <a:prstGeom prst="rect">
            <a:avLst/>
          </a:prstGeom>
        </p:spPr>
      </p:pic>
      <p:sp>
        <p:nvSpPr>
          <p:cNvPr id="29" name="TextBox 28">
            <a:extLst>
              <a:ext uri="{FF2B5EF4-FFF2-40B4-BE49-F238E27FC236}">
                <a16:creationId xmlns:a16="http://schemas.microsoft.com/office/drawing/2014/main" id="{5EFA1669-06C0-44A2-9366-13ABD04D77F8}"/>
              </a:ext>
            </a:extLst>
          </p:cNvPr>
          <p:cNvSpPr txBox="1"/>
          <p:nvPr/>
        </p:nvSpPr>
        <p:spPr>
          <a:xfrm>
            <a:off x="6096000" y="2408571"/>
            <a:ext cx="2156897" cy="369332"/>
          </a:xfrm>
          <a:prstGeom prst="rect">
            <a:avLst/>
          </a:prstGeom>
          <a:noFill/>
        </p:spPr>
        <p:txBody>
          <a:bodyPr wrap="square" rtlCol="0">
            <a:spAutoFit/>
          </a:bodyPr>
          <a:lstStyle/>
          <a:p>
            <a:r>
              <a:rPr lang="en-GB" dirty="0">
                <a:solidFill>
                  <a:schemeClr val="bg1"/>
                </a:solidFill>
              </a:rPr>
              <a:t>(Welton 2015)</a:t>
            </a:r>
          </a:p>
        </p:txBody>
      </p:sp>
      <p:sp>
        <p:nvSpPr>
          <p:cNvPr id="30" name="TextBox 29">
            <a:extLst>
              <a:ext uri="{FF2B5EF4-FFF2-40B4-BE49-F238E27FC236}">
                <a16:creationId xmlns:a16="http://schemas.microsoft.com/office/drawing/2014/main" id="{6B4FA278-F3B5-41F2-A3F0-E8CE2240908F}"/>
              </a:ext>
            </a:extLst>
          </p:cNvPr>
          <p:cNvSpPr txBox="1"/>
          <p:nvPr/>
        </p:nvSpPr>
        <p:spPr>
          <a:xfrm>
            <a:off x="2946402" y="3514640"/>
            <a:ext cx="2004164" cy="523220"/>
          </a:xfrm>
          <a:prstGeom prst="rect">
            <a:avLst/>
          </a:prstGeom>
          <a:noFill/>
        </p:spPr>
        <p:txBody>
          <a:bodyPr wrap="square" rtlCol="0">
            <a:spAutoFit/>
          </a:bodyPr>
          <a:lstStyle/>
          <a:p>
            <a:r>
              <a:rPr lang="en-GB" sz="1400" dirty="0"/>
              <a:t>(National library of wales (2015)</a:t>
            </a:r>
          </a:p>
        </p:txBody>
      </p:sp>
      <p:sp>
        <p:nvSpPr>
          <p:cNvPr id="31" name="TextBox 30">
            <a:extLst>
              <a:ext uri="{FF2B5EF4-FFF2-40B4-BE49-F238E27FC236}">
                <a16:creationId xmlns:a16="http://schemas.microsoft.com/office/drawing/2014/main" id="{A0098552-AF70-4952-8BBC-DDED0C27A117}"/>
              </a:ext>
            </a:extLst>
          </p:cNvPr>
          <p:cNvSpPr txBox="1"/>
          <p:nvPr/>
        </p:nvSpPr>
        <p:spPr>
          <a:xfrm>
            <a:off x="10205375" y="4652219"/>
            <a:ext cx="1879506" cy="523220"/>
          </a:xfrm>
          <a:prstGeom prst="rect">
            <a:avLst/>
          </a:prstGeom>
          <a:noFill/>
        </p:spPr>
        <p:txBody>
          <a:bodyPr wrap="square" rtlCol="0">
            <a:spAutoFit/>
          </a:bodyPr>
          <a:lstStyle/>
          <a:p>
            <a:r>
              <a:rPr lang="en-GB" sz="1400" dirty="0"/>
              <a:t>(Peoples collection wales 2015)</a:t>
            </a:r>
          </a:p>
        </p:txBody>
      </p:sp>
      <p:sp>
        <p:nvSpPr>
          <p:cNvPr id="32" name="TextBox 31">
            <a:extLst>
              <a:ext uri="{FF2B5EF4-FFF2-40B4-BE49-F238E27FC236}">
                <a16:creationId xmlns:a16="http://schemas.microsoft.com/office/drawing/2014/main" id="{73902D6F-7FD0-4B8A-9CB8-FCF90C522DD4}"/>
              </a:ext>
            </a:extLst>
          </p:cNvPr>
          <p:cNvSpPr txBox="1"/>
          <p:nvPr/>
        </p:nvSpPr>
        <p:spPr>
          <a:xfrm>
            <a:off x="9038526" y="6526878"/>
            <a:ext cx="2489078" cy="307777"/>
          </a:xfrm>
          <a:prstGeom prst="rect">
            <a:avLst/>
          </a:prstGeom>
          <a:noFill/>
        </p:spPr>
        <p:txBody>
          <a:bodyPr wrap="square" rtlCol="0">
            <a:spAutoFit/>
          </a:bodyPr>
          <a:lstStyle/>
          <a:p>
            <a:r>
              <a:rPr lang="en-GB" sz="1400" dirty="0"/>
              <a:t>(Cardiff university 2019)</a:t>
            </a:r>
          </a:p>
        </p:txBody>
      </p:sp>
      <p:sp>
        <p:nvSpPr>
          <p:cNvPr id="5" name="TextBox 4">
            <a:extLst>
              <a:ext uri="{FF2B5EF4-FFF2-40B4-BE49-F238E27FC236}">
                <a16:creationId xmlns:a16="http://schemas.microsoft.com/office/drawing/2014/main" id="{B3071926-5C38-47DB-8992-10CEA55AF97C}"/>
              </a:ext>
            </a:extLst>
          </p:cNvPr>
          <p:cNvSpPr txBox="1"/>
          <p:nvPr/>
        </p:nvSpPr>
        <p:spPr>
          <a:xfrm>
            <a:off x="11594719" y="6254922"/>
            <a:ext cx="456203" cy="369332"/>
          </a:xfrm>
          <a:prstGeom prst="rect">
            <a:avLst/>
          </a:prstGeom>
          <a:noFill/>
        </p:spPr>
        <p:txBody>
          <a:bodyPr wrap="square" rtlCol="0">
            <a:spAutoFit/>
          </a:bodyPr>
          <a:lstStyle/>
          <a:p>
            <a:r>
              <a:rPr lang="en-GB" dirty="0"/>
              <a:t>8</a:t>
            </a:r>
          </a:p>
        </p:txBody>
      </p:sp>
    </p:spTree>
    <p:extLst>
      <p:ext uri="{BB962C8B-B14F-4D97-AF65-F5344CB8AC3E}">
        <p14:creationId xmlns:p14="http://schemas.microsoft.com/office/powerpoint/2010/main" val="316910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 calcmode="lin" valueType="num">
                                      <p:cBhvr additive="base">
                                        <p:cTn id="49" dur="500" fill="hold"/>
                                        <p:tgtEl>
                                          <p:spTgt spid="30"/>
                                        </p:tgtEl>
                                        <p:attrNameLst>
                                          <p:attrName>ppt_x</p:attrName>
                                        </p:attrNameLst>
                                      </p:cBhvr>
                                      <p:tavLst>
                                        <p:tav tm="0">
                                          <p:val>
                                            <p:strVal val="#ppt_x"/>
                                          </p:val>
                                        </p:tav>
                                        <p:tav tm="100000">
                                          <p:val>
                                            <p:strVal val="#ppt_x"/>
                                          </p:val>
                                        </p:tav>
                                      </p:tavLst>
                                    </p:anim>
                                    <p:anim calcmode="lin" valueType="num">
                                      <p:cBhvr additive="base">
                                        <p:cTn id="5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2" grpId="0"/>
      <p:bldP spid="29" grpId="0"/>
      <p:bldP spid="30" grpId="0"/>
      <p:bldP spid="3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36112A-CC90-489B-B9F7-7DD24DC11821}"/>
              </a:ext>
            </a:extLst>
          </p:cNvPr>
          <p:cNvPicPr>
            <a:picLocks noChangeAspect="1"/>
          </p:cNvPicPr>
          <p:nvPr/>
        </p:nvPicPr>
        <p:blipFill>
          <a:blip r:embed="rId2">
            <a:alphaModFix amt="22000"/>
          </a:blip>
          <a:stretch>
            <a:fillRect/>
          </a:stretch>
        </p:blipFill>
        <p:spPr>
          <a:xfrm>
            <a:off x="-96262" y="-23918"/>
            <a:ext cx="12288262" cy="6881918"/>
          </a:xfrm>
          <a:prstGeom prst="rect">
            <a:avLst/>
          </a:prstGeom>
        </p:spPr>
      </p:pic>
      <p:sp>
        <p:nvSpPr>
          <p:cNvPr id="3" name="TextBox 2">
            <a:extLst>
              <a:ext uri="{FF2B5EF4-FFF2-40B4-BE49-F238E27FC236}">
                <a16:creationId xmlns:a16="http://schemas.microsoft.com/office/drawing/2014/main" id="{A4BF52B0-74E5-4A44-97DE-7D113D8EBA6F}"/>
              </a:ext>
            </a:extLst>
          </p:cNvPr>
          <p:cNvSpPr txBox="1"/>
          <p:nvPr/>
        </p:nvSpPr>
        <p:spPr>
          <a:xfrm>
            <a:off x="407287" y="335699"/>
            <a:ext cx="4479673" cy="3785652"/>
          </a:xfrm>
          <a:prstGeom prst="rect">
            <a:avLst/>
          </a:prstGeom>
          <a:noFill/>
        </p:spPr>
        <p:txBody>
          <a:bodyPr wrap="square">
            <a:spAutoFit/>
          </a:bodyPr>
          <a:lstStyle/>
          <a:p>
            <a:pPr algn="just"/>
            <a:r>
              <a:rPr lang="en-GB" sz="2400" b="1" dirty="0">
                <a:latin typeface="+mj-lt"/>
              </a:rPr>
              <a:t>For five days every year, the National Urdd Eisteddfod holds the final heats for children up to the age of 19 for many different competitions, through the medium of Welsh in art, instrumental, dancing, singing, composition and recital and anyone with Urdd membership can enter even those who are learning welsh. </a:t>
            </a:r>
          </a:p>
        </p:txBody>
      </p:sp>
      <p:sp>
        <p:nvSpPr>
          <p:cNvPr id="5" name="TextBox 4">
            <a:extLst>
              <a:ext uri="{FF2B5EF4-FFF2-40B4-BE49-F238E27FC236}">
                <a16:creationId xmlns:a16="http://schemas.microsoft.com/office/drawing/2014/main" id="{13C78398-28DD-4864-8423-4B2FCC6987DF}"/>
              </a:ext>
            </a:extLst>
          </p:cNvPr>
          <p:cNvSpPr txBox="1"/>
          <p:nvPr/>
        </p:nvSpPr>
        <p:spPr>
          <a:xfrm>
            <a:off x="5863005" y="715709"/>
            <a:ext cx="3199513" cy="3631763"/>
          </a:xfrm>
          <a:prstGeom prst="rect">
            <a:avLst/>
          </a:prstGeom>
          <a:noFill/>
        </p:spPr>
        <p:txBody>
          <a:bodyPr wrap="square">
            <a:spAutoFit/>
          </a:bodyPr>
          <a:lstStyle/>
          <a:p>
            <a:r>
              <a:rPr lang="en-GB" sz="2400" b="1" dirty="0">
                <a:latin typeface="+mj-lt"/>
              </a:rPr>
              <a:t>Heats for the many competitions are held throughout primary and secondary school’s country wide (roughly 15,000 children ) in order to get through to the finals  held  in the Urdd Eisteddfod. </a:t>
            </a:r>
            <a:r>
              <a:rPr lang="en-GB" sz="1400" dirty="0">
                <a:latin typeface="+mj-lt"/>
              </a:rPr>
              <a:t>(Visit mid wales 2021)</a:t>
            </a:r>
          </a:p>
        </p:txBody>
      </p:sp>
      <p:pic>
        <p:nvPicPr>
          <p:cNvPr id="7" name="Picture 6">
            <a:extLst>
              <a:ext uri="{FF2B5EF4-FFF2-40B4-BE49-F238E27FC236}">
                <a16:creationId xmlns:a16="http://schemas.microsoft.com/office/drawing/2014/main" id="{CB5ADE73-20E8-4F40-A4D0-19D17E692747}"/>
              </a:ext>
            </a:extLst>
          </p:cNvPr>
          <p:cNvPicPr>
            <a:picLocks noChangeAspect="1"/>
          </p:cNvPicPr>
          <p:nvPr/>
        </p:nvPicPr>
        <p:blipFill>
          <a:blip r:embed="rId3"/>
          <a:stretch>
            <a:fillRect/>
          </a:stretch>
        </p:blipFill>
        <p:spPr>
          <a:xfrm>
            <a:off x="9273896" y="2107172"/>
            <a:ext cx="2821842" cy="2462485"/>
          </a:xfrm>
          <a:prstGeom prst="rect">
            <a:avLst/>
          </a:prstGeom>
        </p:spPr>
      </p:pic>
      <p:pic>
        <p:nvPicPr>
          <p:cNvPr id="9" name="Picture 8">
            <a:extLst>
              <a:ext uri="{FF2B5EF4-FFF2-40B4-BE49-F238E27FC236}">
                <a16:creationId xmlns:a16="http://schemas.microsoft.com/office/drawing/2014/main" id="{6A111AEE-4F32-4861-A955-0ACB16C3AA59}"/>
              </a:ext>
            </a:extLst>
          </p:cNvPr>
          <p:cNvPicPr>
            <a:picLocks noChangeAspect="1"/>
          </p:cNvPicPr>
          <p:nvPr/>
        </p:nvPicPr>
        <p:blipFill>
          <a:blip r:embed="rId4"/>
          <a:stretch>
            <a:fillRect/>
          </a:stretch>
        </p:blipFill>
        <p:spPr>
          <a:xfrm>
            <a:off x="185028" y="4121351"/>
            <a:ext cx="2795296" cy="2519261"/>
          </a:xfrm>
          <a:prstGeom prst="rect">
            <a:avLst/>
          </a:prstGeom>
        </p:spPr>
      </p:pic>
      <p:sp>
        <p:nvSpPr>
          <p:cNvPr id="6" name="TextBox 5">
            <a:extLst>
              <a:ext uri="{FF2B5EF4-FFF2-40B4-BE49-F238E27FC236}">
                <a16:creationId xmlns:a16="http://schemas.microsoft.com/office/drawing/2014/main" id="{4703ECB3-4171-40DF-8320-C13A9BF92367}"/>
              </a:ext>
            </a:extLst>
          </p:cNvPr>
          <p:cNvSpPr txBox="1"/>
          <p:nvPr/>
        </p:nvSpPr>
        <p:spPr>
          <a:xfrm>
            <a:off x="10249941" y="4261880"/>
            <a:ext cx="1642971" cy="307777"/>
          </a:xfrm>
          <a:prstGeom prst="rect">
            <a:avLst/>
          </a:prstGeom>
          <a:noFill/>
        </p:spPr>
        <p:txBody>
          <a:bodyPr wrap="square" rtlCol="0">
            <a:spAutoFit/>
          </a:bodyPr>
          <a:lstStyle/>
          <a:p>
            <a:r>
              <a:rPr lang="en-GB" sz="1400" dirty="0">
                <a:solidFill>
                  <a:schemeClr val="bg1"/>
                </a:solidFill>
              </a:rPr>
              <a:t>(Llewelyn 2019)</a:t>
            </a:r>
          </a:p>
        </p:txBody>
      </p:sp>
      <p:sp>
        <p:nvSpPr>
          <p:cNvPr id="10" name="TextBox 9">
            <a:extLst>
              <a:ext uri="{FF2B5EF4-FFF2-40B4-BE49-F238E27FC236}">
                <a16:creationId xmlns:a16="http://schemas.microsoft.com/office/drawing/2014/main" id="{31F3F3B9-CE59-4EFA-9A11-D8B390146335}"/>
              </a:ext>
            </a:extLst>
          </p:cNvPr>
          <p:cNvSpPr txBox="1"/>
          <p:nvPr/>
        </p:nvSpPr>
        <p:spPr>
          <a:xfrm>
            <a:off x="1626487" y="6411809"/>
            <a:ext cx="1828800"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Iwan</a:t>
            </a:r>
            <a:r>
              <a:rPr lang="en-GB" dirty="0">
                <a:solidFill>
                  <a:schemeClr val="bg1"/>
                </a:solidFill>
              </a:rPr>
              <a:t> 2015)</a:t>
            </a:r>
          </a:p>
        </p:txBody>
      </p:sp>
      <p:sp>
        <p:nvSpPr>
          <p:cNvPr id="11" name="TextBox 10">
            <a:extLst>
              <a:ext uri="{FF2B5EF4-FFF2-40B4-BE49-F238E27FC236}">
                <a16:creationId xmlns:a16="http://schemas.microsoft.com/office/drawing/2014/main" id="{E4CA4B6D-B3A3-44E4-A5B8-98B4AF831082}"/>
              </a:ext>
            </a:extLst>
          </p:cNvPr>
          <p:cNvSpPr txBox="1"/>
          <p:nvPr/>
        </p:nvSpPr>
        <p:spPr>
          <a:xfrm>
            <a:off x="10684817" y="0"/>
            <a:ext cx="3744592" cy="307777"/>
          </a:xfrm>
          <a:prstGeom prst="rect">
            <a:avLst/>
          </a:prstGeom>
          <a:noFill/>
        </p:spPr>
        <p:txBody>
          <a:bodyPr wrap="square" rtlCol="0">
            <a:spAutoFit/>
          </a:bodyPr>
          <a:lstStyle/>
          <a:p>
            <a:r>
              <a:rPr lang="en-GB" sz="1400" dirty="0">
                <a:latin typeface="+mj-lt"/>
              </a:rPr>
              <a:t>(</a:t>
            </a:r>
            <a:r>
              <a:rPr lang="en-GB" sz="1400" dirty="0" err="1">
                <a:latin typeface="+mj-lt"/>
              </a:rPr>
              <a:t>Dafydd</a:t>
            </a:r>
            <a:r>
              <a:rPr lang="en-GB" sz="1400" dirty="0">
                <a:latin typeface="+mj-lt"/>
              </a:rPr>
              <a:t> 2019)</a:t>
            </a:r>
          </a:p>
        </p:txBody>
      </p:sp>
      <p:sp>
        <p:nvSpPr>
          <p:cNvPr id="13" name="TextBox 12">
            <a:extLst>
              <a:ext uri="{FF2B5EF4-FFF2-40B4-BE49-F238E27FC236}">
                <a16:creationId xmlns:a16="http://schemas.microsoft.com/office/drawing/2014/main" id="{0DAAEFA5-6A1C-4E13-9679-E65814E71014}"/>
              </a:ext>
            </a:extLst>
          </p:cNvPr>
          <p:cNvSpPr txBox="1"/>
          <p:nvPr/>
        </p:nvSpPr>
        <p:spPr>
          <a:xfrm>
            <a:off x="3636873" y="4573594"/>
            <a:ext cx="6197600" cy="2308324"/>
          </a:xfrm>
          <a:prstGeom prst="rect">
            <a:avLst/>
          </a:prstGeom>
          <a:noFill/>
        </p:spPr>
        <p:txBody>
          <a:bodyPr wrap="square">
            <a:spAutoFit/>
          </a:bodyPr>
          <a:lstStyle/>
          <a:p>
            <a:pPr algn="just"/>
            <a:r>
              <a:rPr lang="en-GB" sz="2400" b="1" dirty="0">
                <a:latin typeface="+mj-lt"/>
              </a:rPr>
              <a:t>The Urdd is the largest organisation for children in Europe with over 53,000 members and 900 branches and brings in an annual turnover from its residential centres of £5.2 million. In total it brought £25.5m to the Welsh economy in 2017-18.</a:t>
            </a:r>
            <a:r>
              <a:rPr lang="en-GB" sz="1400" dirty="0">
                <a:latin typeface="+mj-lt"/>
              </a:rPr>
              <a:t> (</a:t>
            </a:r>
            <a:r>
              <a:rPr lang="en-GB" sz="1400" dirty="0"/>
              <a:t>Urdd annual report 2018/19)</a:t>
            </a:r>
          </a:p>
        </p:txBody>
      </p:sp>
      <p:sp>
        <p:nvSpPr>
          <p:cNvPr id="8" name="TextBox 7">
            <a:extLst>
              <a:ext uri="{FF2B5EF4-FFF2-40B4-BE49-F238E27FC236}">
                <a16:creationId xmlns:a16="http://schemas.microsoft.com/office/drawing/2014/main" id="{078E9174-F430-43E0-86B0-8803316A6B6B}"/>
              </a:ext>
            </a:extLst>
          </p:cNvPr>
          <p:cNvSpPr txBox="1"/>
          <p:nvPr/>
        </p:nvSpPr>
        <p:spPr>
          <a:xfrm>
            <a:off x="11515060" y="6411809"/>
            <a:ext cx="491912"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102814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3">
                                            <p:txEl>
                                              <p:pRg st="0" end="0"/>
                                            </p:txEl>
                                          </p:spTgt>
                                        </p:tgtEl>
                                        <p:attrNameLst>
                                          <p:attrName>style.visibility</p:attrName>
                                        </p:attrNameLst>
                                      </p:cBhvr>
                                      <p:to>
                                        <p:strVal val="visible"/>
                                      </p:to>
                                    </p:set>
                                    <p:anim calcmode="lin" valueType="num">
                                      <p:cBhvr additive="base">
                                        <p:cTn id="3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74ABC45-9AE1-49A6-9C63-2E67C27F4C9B}"/>
              </a:ext>
            </a:extLst>
          </p:cNvPr>
          <p:cNvPicPr>
            <a:picLocks noChangeAspect="1"/>
          </p:cNvPicPr>
          <p:nvPr/>
        </p:nvPicPr>
        <p:blipFill>
          <a:blip r:embed="rId2">
            <a:alphaModFix amt="17000"/>
          </a:blip>
          <a:stretch>
            <a:fillRect/>
          </a:stretch>
        </p:blipFill>
        <p:spPr>
          <a:xfrm>
            <a:off x="19903" y="-106520"/>
            <a:ext cx="12219214" cy="6964520"/>
          </a:xfrm>
          <a:prstGeom prst="rect">
            <a:avLst/>
          </a:prstGeom>
        </p:spPr>
      </p:pic>
      <p:sp>
        <p:nvSpPr>
          <p:cNvPr id="3" name="TextBox 2">
            <a:extLst>
              <a:ext uri="{FF2B5EF4-FFF2-40B4-BE49-F238E27FC236}">
                <a16:creationId xmlns:a16="http://schemas.microsoft.com/office/drawing/2014/main" id="{35E1DDE5-F02E-4A7D-9B7F-5CE588825BA0}"/>
              </a:ext>
            </a:extLst>
          </p:cNvPr>
          <p:cNvSpPr txBox="1"/>
          <p:nvPr/>
        </p:nvSpPr>
        <p:spPr>
          <a:xfrm>
            <a:off x="5029200" y="2743200"/>
            <a:ext cx="6563360" cy="369332"/>
          </a:xfrm>
          <a:prstGeom prst="rect">
            <a:avLst/>
          </a:prstGeom>
          <a:noFill/>
        </p:spPr>
        <p:txBody>
          <a:bodyPr wrap="square" rtlCol="0">
            <a:spAutoFit/>
          </a:bodyPr>
          <a:lstStyle/>
          <a:p>
            <a:r>
              <a:rPr lang="en-GB" dirty="0"/>
              <a:t>   </a:t>
            </a:r>
          </a:p>
        </p:txBody>
      </p:sp>
      <p:sp>
        <p:nvSpPr>
          <p:cNvPr id="6" name="TextBox 5">
            <a:extLst>
              <a:ext uri="{FF2B5EF4-FFF2-40B4-BE49-F238E27FC236}">
                <a16:creationId xmlns:a16="http://schemas.microsoft.com/office/drawing/2014/main" id="{E5B3C55D-F7CE-4A99-A044-268024F6B297}"/>
              </a:ext>
            </a:extLst>
          </p:cNvPr>
          <p:cNvSpPr txBox="1"/>
          <p:nvPr/>
        </p:nvSpPr>
        <p:spPr>
          <a:xfrm>
            <a:off x="5167812" y="1851822"/>
            <a:ext cx="6920500" cy="2677656"/>
          </a:xfrm>
          <a:prstGeom prst="rect">
            <a:avLst/>
          </a:prstGeom>
          <a:noFill/>
        </p:spPr>
        <p:txBody>
          <a:bodyPr wrap="square" rtlCol="0">
            <a:spAutoFit/>
          </a:bodyPr>
          <a:lstStyle/>
          <a:p>
            <a:endParaRPr lang="en-GB" sz="2400" b="1" dirty="0">
              <a:latin typeface="+mj-lt"/>
            </a:endParaRPr>
          </a:p>
          <a:p>
            <a:pPr algn="just"/>
            <a:r>
              <a:rPr lang="en-GB" sz="2400" b="1" dirty="0">
                <a:latin typeface="+mj-lt"/>
              </a:rPr>
              <a:t>As there is no end in sight and the Urdd is unable to open its residential centres or hold the Eisteddfod till 2022 it is unknown if the Urdd will recover. So far it has had to cut half its workers (160 people) with losses of £14 million so far and predicted debts of £3.5 million over the next two years. </a:t>
            </a:r>
            <a:r>
              <a:rPr lang="en-GB" sz="1400" dirty="0">
                <a:latin typeface="+mj-lt"/>
              </a:rPr>
              <a:t>(BBC news 2020)</a:t>
            </a:r>
          </a:p>
        </p:txBody>
      </p:sp>
      <p:sp>
        <p:nvSpPr>
          <p:cNvPr id="9" name="TextBox 8">
            <a:extLst>
              <a:ext uri="{FF2B5EF4-FFF2-40B4-BE49-F238E27FC236}">
                <a16:creationId xmlns:a16="http://schemas.microsoft.com/office/drawing/2014/main" id="{5CE8D293-32B5-4931-A032-48FE1BCF402B}"/>
              </a:ext>
            </a:extLst>
          </p:cNvPr>
          <p:cNvSpPr txBox="1"/>
          <p:nvPr/>
        </p:nvSpPr>
        <p:spPr>
          <a:xfrm>
            <a:off x="224917" y="4814070"/>
            <a:ext cx="7419056" cy="1785104"/>
          </a:xfrm>
          <a:prstGeom prst="rect">
            <a:avLst/>
          </a:prstGeom>
          <a:noFill/>
        </p:spPr>
        <p:txBody>
          <a:bodyPr wrap="square">
            <a:spAutoFit/>
          </a:bodyPr>
          <a:lstStyle/>
          <a:p>
            <a:pPr algn="just"/>
            <a:r>
              <a:rPr lang="en-GB" sz="2400" dirty="0"/>
              <a:t>"The impact of this, on losing workforce and not being able to run our services clearly has had an impact on children's use of the Welsh language in their communities and outside of school hours.“ </a:t>
            </a:r>
            <a:r>
              <a:rPr lang="en-GB" sz="1400" dirty="0"/>
              <a:t>(</a:t>
            </a:r>
            <a:r>
              <a:rPr lang="en-GB" sz="1400" dirty="0">
                <a:latin typeface="+mj-lt"/>
              </a:rPr>
              <a:t>Lewis 2020)                                                                                                      </a:t>
            </a:r>
          </a:p>
          <a:p>
            <a:r>
              <a:rPr lang="en-GB" sz="1400" dirty="0">
                <a:latin typeface="+mj-lt"/>
              </a:rPr>
              <a:t>                                                                                                                                                         (sky news 2021)</a:t>
            </a:r>
          </a:p>
        </p:txBody>
      </p:sp>
      <p:pic>
        <p:nvPicPr>
          <p:cNvPr id="13" name="Picture 12">
            <a:extLst>
              <a:ext uri="{FF2B5EF4-FFF2-40B4-BE49-F238E27FC236}">
                <a16:creationId xmlns:a16="http://schemas.microsoft.com/office/drawing/2014/main" id="{2B622A85-ABE6-4143-8783-A66A5489063A}"/>
              </a:ext>
            </a:extLst>
          </p:cNvPr>
          <p:cNvPicPr>
            <a:picLocks noChangeAspect="1"/>
          </p:cNvPicPr>
          <p:nvPr/>
        </p:nvPicPr>
        <p:blipFill>
          <a:blip r:embed="rId3"/>
          <a:stretch>
            <a:fillRect/>
          </a:stretch>
        </p:blipFill>
        <p:spPr>
          <a:xfrm>
            <a:off x="5998844" y="87903"/>
            <a:ext cx="5258435" cy="2097204"/>
          </a:xfrm>
          <a:prstGeom prst="rect">
            <a:avLst/>
          </a:prstGeom>
        </p:spPr>
      </p:pic>
      <p:sp>
        <p:nvSpPr>
          <p:cNvPr id="15" name="TextBox 14">
            <a:extLst>
              <a:ext uri="{FF2B5EF4-FFF2-40B4-BE49-F238E27FC236}">
                <a16:creationId xmlns:a16="http://schemas.microsoft.com/office/drawing/2014/main" id="{89BE9DE6-EF8D-4B80-870F-DFF35DAB83E0}"/>
              </a:ext>
            </a:extLst>
          </p:cNvPr>
          <p:cNvSpPr txBox="1"/>
          <p:nvPr/>
        </p:nvSpPr>
        <p:spPr>
          <a:xfrm>
            <a:off x="327025" y="324084"/>
            <a:ext cx="4583940" cy="4154984"/>
          </a:xfrm>
          <a:prstGeom prst="rect">
            <a:avLst/>
          </a:prstGeom>
          <a:noFill/>
        </p:spPr>
        <p:txBody>
          <a:bodyPr wrap="square">
            <a:spAutoFit/>
          </a:bodyPr>
          <a:lstStyle/>
          <a:p>
            <a:pPr algn="just"/>
            <a:r>
              <a:rPr lang="en-GB" sz="2400" b="1" dirty="0">
                <a:latin typeface="+mj-lt"/>
              </a:rPr>
              <a:t>In 2020 the coronavirus hit globally having devastating effects on everyone, with high death rates, loss of jobs causing rising poverty, school disruptions and the global economy being hit hard.</a:t>
            </a:r>
          </a:p>
          <a:p>
            <a:pPr algn="just"/>
            <a:r>
              <a:rPr lang="en-GB" sz="2400" b="1" dirty="0">
                <a:latin typeface="+mj-lt"/>
              </a:rPr>
              <a:t>Children are suffering due to having to isolate causing mental health issues such as depression and anxiety, and a total change in the way they live and learn. </a:t>
            </a:r>
            <a:r>
              <a:rPr lang="en-GB" sz="1400" dirty="0">
                <a:latin typeface="+mj-lt"/>
              </a:rPr>
              <a:t>(Robson 2020)</a:t>
            </a:r>
          </a:p>
        </p:txBody>
      </p:sp>
      <p:pic>
        <p:nvPicPr>
          <p:cNvPr id="17" name="Picture 16">
            <a:extLst>
              <a:ext uri="{FF2B5EF4-FFF2-40B4-BE49-F238E27FC236}">
                <a16:creationId xmlns:a16="http://schemas.microsoft.com/office/drawing/2014/main" id="{B4900E6F-7D0E-4D91-9BDF-ADAC840D2B71}"/>
              </a:ext>
            </a:extLst>
          </p:cNvPr>
          <p:cNvPicPr>
            <a:picLocks noChangeAspect="1"/>
          </p:cNvPicPr>
          <p:nvPr/>
        </p:nvPicPr>
        <p:blipFill>
          <a:blip r:embed="rId4"/>
          <a:stretch>
            <a:fillRect/>
          </a:stretch>
        </p:blipFill>
        <p:spPr>
          <a:xfrm>
            <a:off x="7643973" y="4425746"/>
            <a:ext cx="3677420" cy="2415782"/>
          </a:xfrm>
          <a:prstGeom prst="rect">
            <a:avLst/>
          </a:prstGeom>
        </p:spPr>
      </p:pic>
      <p:sp>
        <p:nvSpPr>
          <p:cNvPr id="18" name="TextBox 17">
            <a:extLst>
              <a:ext uri="{FF2B5EF4-FFF2-40B4-BE49-F238E27FC236}">
                <a16:creationId xmlns:a16="http://schemas.microsoft.com/office/drawing/2014/main" id="{E9C1290F-22EE-4DDE-B10D-E3AF77C82F8B}"/>
              </a:ext>
            </a:extLst>
          </p:cNvPr>
          <p:cNvSpPr txBox="1"/>
          <p:nvPr/>
        </p:nvSpPr>
        <p:spPr>
          <a:xfrm>
            <a:off x="10031789" y="1819893"/>
            <a:ext cx="1470183" cy="369332"/>
          </a:xfrm>
          <a:prstGeom prst="rect">
            <a:avLst/>
          </a:prstGeom>
          <a:noFill/>
        </p:spPr>
        <p:txBody>
          <a:bodyPr wrap="square" rtlCol="0">
            <a:spAutoFit/>
          </a:bodyPr>
          <a:lstStyle/>
          <a:p>
            <a:r>
              <a:rPr lang="en-GB" dirty="0">
                <a:solidFill>
                  <a:schemeClr val="bg1"/>
                </a:solidFill>
              </a:rPr>
              <a:t>(Hyde 2020)</a:t>
            </a:r>
          </a:p>
        </p:txBody>
      </p:sp>
      <p:sp>
        <p:nvSpPr>
          <p:cNvPr id="19" name="TextBox 18">
            <a:extLst>
              <a:ext uri="{FF2B5EF4-FFF2-40B4-BE49-F238E27FC236}">
                <a16:creationId xmlns:a16="http://schemas.microsoft.com/office/drawing/2014/main" id="{2E6F1A7D-4538-44A4-8069-30D62D0A37F3}"/>
              </a:ext>
            </a:extLst>
          </p:cNvPr>
          <p:cNvSpPr txBox="1"/>
          <p:nvPr/>
        </p:nvSpPr>
        <p:spPr>
          <a:xfrm>
            <a:off x="9559433" y="6496904"/>
            <a:ext cx="2170557" cy="369332"/>
          </a:xfrm>
          <a:prstGeom prst="rect">
            <a:avLst/>
          </a:prstGeom>
          <a:noFill/>
        </p:spPr>
        <p:txBody>
          <a:bodyPr wrap="square" rtlCol="0">
            <a:spAutoFit/>
          </a:bodyPr>
          <a:lstStyle/>
          <a:p>
            <a:r>
              <a:rPr lang="en-GB" dirty="0">
                <a:solidFill>
                  <a:schemeClr val="bg1"/>
                </a:solidFill>
              </a:rPr>
              <a:t>(Grosvenor 2020)</a:t>
            </a:r>
          </a:p>
        </p:txBody>
      </p:sp>
      <p:sp>
        <p:nvSpPr>
          <p:cNvPr id="4" name="TextBox 3">
            <a:extLst>
              <a:ext uri="{FF2B5EF4-FFF2-40B4-BE49-F238E27FC236}">
                <a16:creationId xmlns:a16="http://schemas.microsoft.com/office/drawing/2014/main" id="{CD9169CC-6FE0-4A4F-BDBC-A86CC53B5D10}"/>
              </a:ext>
            </a:extLst>
          </p:cNvPr>
          <p:cNvSpPr txBox="1"/>
          <p:nvPr/>
        </p:nvSpPr>
        <p:spPr>
          <a:xfrm>
            <a:off x="11592560" y="6400800"/>
            <a:ext cx="546027" cy="369332"/>
          </a:xfrm>
          <a:prstGeom prst="rect">
            <a:avLst/>
          </a:prstGeom>
          <a:noFill/>
        </p:spPr>
        <p:txBody>
          <a:bodyPr wrap="square" rtlCol="0">
            <a:spAutoFit/>
          </a:bodyPr>
          <a:lstStyle/>
          <a:p>
            <a:r>
              <a:rPr lang="en-GB" dirty="0"/>
              <a:t>10</a:t>
            </a:r>
          </a:p>
        </p:txBody>
      </p:sp>
    </p:spTree>
    <p:extLst>
      <p:ext uri="{BB962C8B-B14F-4D97-AF65-F5344CB8AC3E}">
        <p14:creationId xmlns:p14="http://schemas.microsoft.com/office/powerpoint/2010/main" val="268578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5" grpId="0"/>
      <p:bldP spid="18" grpId="0"/>
      <p:bldP spid="1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9EBAD18-D001-401A-B787-25AF5B11EB36}"/>
              </a:ext>
            </a:extLst>
          </p:cNvPr>
          <p:cNvPicPr>
            <a:picLocks noChangeAspect="1"/>
          </p:cNvPicPr>
          <p:nvPr/>
        </p:nvPicPr>
        <p:blipFill>
          <a:blip r:embed="rId2">
            <a:alphaModFix amt="16000"/>
          </a:blip>
          <a:stretch>
            <a:fillRect/>
          </a:stretch>
        </p:blipFill>
        <p:spPr>
          <a:xfrm>
            <a:off x="0" y="2327"/>
            <a:ext cx="12192000" cy="6855673"/>
          </a:xfrm>
          <a:prstGeom prst="rect">
            <a:avLst/>
          </a:prstGeom>
        </p:spPr>
      </p:pic>
      <p:sp>
        <p:nvSpPr>
          <p:cNvPr id="4" name="TextBox 3">
            <a:extLst>
              <a:ext uri="{FF2B5EF4-FFF2-40B4-BE49-F238E27FC236}">
                <a16:creationId xmlns:a16="http://schemas.microsoft.com/office/drawing/2014/main" id="{3E31F196-FCE2-4093-9E09-76F87C0F445E}"/>
              </a:ext>
            </a:extLst>
          </p:cNvPr>
          <p:cNvSpPr txBox="1"/>
          <p:nvPr/>
        </p:nvSpPr>
        <p:spPr>
          <a:xfrm>
            <a:off x="5394960" y="1423015"/>
            <a:ext cx="6096000" cy="4154984"/>
          </a:xfrm>
          <a:prstGeom prst="rect">
            <a:avLst/>
          </a:prstGeom>
          <a:noFill/>
        </p:spPr>
        <p:txBody>
          <a:bodyPr wrap="square">
            <a:spAutoFit/>
          </a:bodyPr>
          <a:lstStyle/>
          <a:p>
            <a:pPr algn="just"/>
            <a:r>
              <a:rPr lang="en-GB" sz="2400" b="1" dirty="0"/>
              <a:t>It is clear that the Urdd from it’s beginning, as a letter from Ifan to the children of wales to today, has impacted on the welsh language. It has always had the aim of promoting and bringing the Welsh culture and language alive to the children and young people of Wales. Having the impact of giving a sense of building citizenship and local and national well-being and it has successfully helped to do so. And I for one hope that it will bounce back stronger than ever and continue to strive to do so.</a:t>
            </a:r>
          </a:p>
        </p:txBody>
      </p:sp>
      <p:pic>
        <p:nvPicPr>
          <p:cNvPr id="9" name="Picture 8">
            <a:extLst>
              <a:ext uri="{FF2B5EF4-FFF2-40B4-BE49-F238E27FC236}">
                <a16:creationId xmlns:a16="http://schemas.microsoft.com/office/drawing/2014/main" id="{4F6CD844-8416-43B5-8CEC-65A83C3CEFE4}"/>
              </a:ext>
            </a:extLst>
          </p:cNvPr>
          <p:cNvPicPr>
            <a:picLocks noChangeAspect="1"/>
          </p:cNvPicPr>
          <p:nvPr/>
        </p:nvPicPr>
        <p:blipFill>
          <a:blip r:embed="rId3"/>
          <a:stretch>
            <a:fillRect/>
          </a:stretch>
        </p:blipFill>
        <p:spPr>
          <a:xfrm>
            <a:off x="197596" y="180553"/>
            <a:ext cx="4496324" cy="5996727"/>
          </a:xfrm>
          <a:prstGeom prst="rect">
            <a:avLst/>
          </a:prstGeom>
          <a:effectLst>
            <a:softEdge rad="241300"/>
          </a:effectLst>
        </p:spPr>
      </p:pic>
      <p:sp>
        <p:nvSpPr>
          <p:cNvPr id="3" name="TextBox 2">
            <a:extLst>
              <a:ext uri="{FF2B5EF4-FFF2-40B4-BE49-F238E27FC236}">
                <a16:creationId xmlns:a16="http://schemas.microsoft.com/office/drawing/2014/main" id="{DCA9D839-6BF3-4462-B8C5-132B8A69CC21}"/>
              </a:ext>
            </a:extLst>
          </p:cNvPr>
          <p:cNvSpPr txBox="1"/>
          <p:nvPr/>
        </p:nvSpPr>
        <p:spPr>
          <a:xfrm>
            <a:off x="11260476" y="6177280"/>
            <a:ext cx="595902" cy="369332"/>
          </a:xfrm>
          <a:prstGeom prst="rect">
            <a:avLst/>
          </a:prstGeom>
          <a:noFill/>
        </p:spPr>
        <p:txBody>
          <a:bodyPr wrap="square" rtlCol="0">
            <a:spAutoFit/>
          </a:bodyPr>
          <a:lstStyle/>
          <a:p>
            <a:r>
              <a:rPr lang="en-GB" dirty="0"/>
              <a:t>11</a:t>
            </a:r>
          </a:p>
        </p:txBody>
      </p:sp>
    </p:spTree>
    <p:extLst>
      <p:ext uri="{BB962C8B-B14F-4D97-AF65-F5344CB8AC3E}">
        <p14:creationId xmlns:p14="http://schemas.microsoft.com/office/powerpoint/2010/main" val="4078968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4020FC-CC71-4A8F-A989-DF2A10FE60BF}"/>
              </a:ext>
            </a:extLst>
          </p:cNvPr>
          <p:cNvSpPr txBox="1"/>
          <p:nvPr/>
        </p:nvSpPr>
        <p:spPr>
          <a:xfrm>
            <a:off x="2438400" y="375920"/>
            <a:ext cx="6207760" cy="369332"/>
          </a:xfrm>
          <a:prstGeom prst="rect">
            <a:avLst/>
          </a:prstGeom>
          <a:noFill/>
        </p:spPr>
        <p:txBody>
          <a:bodyPr wrap="square" rtlCol="0">
            <a:spAutoFit/>
          </a:bodyPr>
          <a:lstStyle/>
          <a:p>
            <a:pPr algn="ctr"/>
            <a:r>
              <a:rPr lang="en-GB" u="sng" dirty="0"/>
              <a:t>References</a:t>
            </a:r>
          </a:p>
        </p:txBody>
      </p:sp>
      <p:sp>
        <p:nvSpPr>
          <p:cNvPr id="5" name="TextBox 4">
            <a:extLst>
              <a:ext uri="{FF2B5EF4-FFF2-40B4-BE49-F238E27FC236}">
                <a16:creationId xmlns:a16="http://schemas.microsoft.com/office/drawing/2014/main" id="{2D062C90-D11C-4ED2-93EB-27F8D39EC387}"/>
              </a:ext>
            </a:extLst>
          </p:cNvPr>
          <p:cNvSpPr txBox="1"/>
          <p:nvPr/>
        </p:nvSpPr>
        <p:spPr>
          <a:xfrm>
            <a:off x="375920" y="2274135"/>
            <a:ext cx="11358880" cy="307777"/>
          </a:xfrm>
          <a:prstGeom prst="rect">
            <a:avLst/>
          </a:prstGeom>
          <a:noFill/>
        </p:spPr>
        <p:txBody>
          <a:bodyPr wrap="square" rtlCol="0">
            <a:spAutoFit/>
          </a:bodyPr>
          <a:lstStyle/>
          <a:p>
            <a:r>
              <a:rPr lang="en-GB" sz="1400" dirty="0"/>
              <a:t>BBC. News (2020) </a:t>
            </a:r>
            <a:r>
              <a:rPr lang="en-GB" sz="1400" i="1" dirty="0"/>
              <a:t>Covid: Urdd Eisteddfod 2021 at risk.  </a:t>
            </a:r>
            <a:r>
              <a:rPr lang="en-GB" sz="1400" dirty="0"/>
              <a:t>Available at </a:t>
            </a:r>
            <a:r>
              <a:rPr lang="en-GB" sz="1400" i="1" dirty="0"/>
              <a:t>:- https://www.bbc.co.uk/news/uk-wales-54279115  (Accessed  Dec 2020)</a:t>
            </a:r>
          </a:p>
        </p:txBody>
      </p:sp>
      <p:sp>
        <p:nvSpPr>
          <p:cNvPr id="9" name="TextBox 8">
            <a:extLst>
              <a:ext uri="{FF2B5EF4-FFF2-40B4-BE49-F238E27FC236}">
                <a16:creationId xmlns:a16="http://schemas.microsoft.com/office/drawing/2014/main" id="{8588BA75-2289-49CE-85F7-8DA2981ABFFE}"/>
              </a:ext>
            </a:extLst>
          </p:cNvPr>
          <p:cNvSpPr txBox="1"/>
          <p:nvPr/>
        </p:nvSpPr>
        <p:spPr>
          <a:xfrm>
            <a:off x="375920" y="3275111"/>
            <a:ext cx="11267440" cy="307777"/>
          </a:xfrm>
          <a:prstGeom prst="rect">
            <a:avLst/>
          </a:prstGeom>
          <a:noFill/>
        </p:spPr>
        <p:txBody>
          <a:bodyPr wrap="square" rtlCol="0">
            <a:spAutoFit/>
          </a:bodyPr>
          <a:lstStyle/>
          <a:p>
            <a:r>
              <a:rPr lang="en-GB" sz="1400" dirty="0"/>
              <a:t>Casgliad y Werin Cymru (1922) [Image] </a:t>
            </a:r>
            <a:r>
              <a:rPr lang="en-GB" sz="1400" i="1" dirty="0"/>
              <a:t>First Treuddyn Urdd Adran  </a:t>
            </a:r>
            <a:r>
              <a:rPr lang="en-GB" sz="1400" dirty="0"/>
              <a:t>Available at:- https://www.peoplescollection.wales/items/43813 (Accessed Jan 2021)</a:t>
            </a:r>
          </a:p>
        </p:txBody>
      </p:sp>
      <p:sp>
        <p:nvSpPr>
          <p:cNvPr id="10" name="TextBox 9">
            <a:extLst>
              <a:ext uri="{FF2B5EF4-FFF2-40B4-BE49-F238E27FC236}">
                <a16:creationId xmlns:a16="http://schemas.microsoft.com/office/drawing/2014/main" id="{E0AC0AA5-94D0-4E46-B727-083582D2FAF6}"/>
              </a:ext>
            </a:extLst>
          </p:cNvPr>
          <p:cNvSpPr txBox="1"/>
          <p:nvPr/>
        </p:nvSpPr>
        <p:spPr>
          <a:xfrm>
            <a:off x="375920" y="1643193"/>
            <a:ext cx="11358880" cy="523220"/>
          </a:xfrm>
          <a:prstGeom prst="rect">
            <a:avLst/>
          </a:prstGeom>
          <a:noFill/>
        </p:spPr>
        <p:txBody>
          <a:bodyPr wrap="square" rtlCol="0">
            <a:spAutoFit/>
          </a:bodyPr>
          <a:lstStyle/>
          <a:p>
            <a:r>
              <a:rPr lang="en-GB" sz="1400" dirty="0"/>
              <a:t>BBC.co.uk (2014) </a:t>
            </a:r>
            <a:r>
              <a:rPr lang="en-GB" sz="1400" i="1" dirty="0"/>
              <a:t>Ysgol Gymraeg Aberystwyth celebrates 75</a:t>
            </a:r>
            <a:r>
              <a:rPr lang="en-GB" sz="1400" i="1" baseline="30000" dirty="0"/>
              <a:t>th</a:t>
            </a:r>
            <a:r>
              <a:rPr lang="en-GB" sz="1400" i="1" dirty="0"/>
              <a:t> anniversary </a:t>
            </a:r>
            <a:r>
              <a:rPr lang="en-GB" sz="1400" dirty="0"/>
              <a:t>Available at </a:t>
            </a:r>
            <a:r>
              <a:rPr lang="en-GB" sz="1400" i="1" dirty="0"/>
              <a:t>:-</a:t>
            </a:r>
            <a:r>
              <a:rPr lang="en-GB" sz="1400" dirty="0"/>
              <a:t>https://www.bbc.co.uk/news/uk-wales-mid-wales-29360528#:~:text=former%20pupils%20and%20teachers%20of-tarnished%20by%20the%20english%20language  (Accessed Jan 2021)</a:t>
            </a:r>
          </a:p>
        </p:txBody>
      </p:sp>
      <p:sp>
        <p:nvSpPr>
          <p:cNvPr id="11" name="TextBox 10">
            <a:extLst>
              <a:ext uri="{FF2B5EF4-FFF2-40B4-BE49-F238E27FC236}">
                <a16:creationId xmlns:a16="http://schemas.microsoft.com/office/drawing/2014/main" id="{372EF3EE-464D-4A9B-B37C-728B99BF63F9}"/>
              </a:ext>
            </a:extLst>
          </p:cNvPr>
          <p:cNvSpPr txBox="1"/>
          <p:nvPr/>
        </p:nvSpPr>
        <p:spPr>
          <a:xfrm>
            <a:off x="375920" y="2657873"/>
            <a:ext cx="11358880" cy="523220"/>
          </a:xfrm>
          <a:prstGeom prst="rect">
            <a:avLst/>
          </a:prstGeom>
          <a:noFill/>
        </p:spPr>
        <p:txBody>
          <a:bodyPr wrap="square" rtlCol="0">
            <a:spAutoFit/>
          </a:bodyPr>
          <a:lstStyle/>
          <a:p>
            <a:r>
              <a:rPr lang="en-GB" sz="1400" dirty="0"/>
              <a:t>Cardiff University (2019) [image] </a:t>
            </a:r>
            <a:r>
              <a:rPr lang="en-GB" sz="1400" i="1" dirty="0"/>
              <a:t>University at heart of Urdd Eisteddfod Available at :- https://www.Cardiff.ac.uk/news/view/1491807-university-at-heart-of-Urdd-eisteddfod (Accessed Jan 2021)</a:t>
            </a:r>
          </a:p>
        </p:txBody>
      </p:sp>
      <p:sp>
        <p:nvSpPr>
          <p:cNvPr id="13" name="TextBox 12">
            <a:extLst>
              <a:ext uri="{FF2B5EF4-FFF2-40B4-BE49-F238E27FC236}">
                <a16:creationId xmlns:a16="http://schemas.microsoft.com/office/drawing/2014/main" id="{D56F7643-4906-43E1-B834-E085AF066C9E}"/>
              </a:ext>
            </a:extLst>
          </p:cNvPr>
          <p:cNvSpPr txBox="1"/>
          <p:nvPr/>
        </p:nvSpPr>
        <p:spPr>
          <a:xfrm>
            <a:off x="375920" y="3648412"/>
            <a:ext cx="11358879" cy="307777"/>
          </a:xfrm>
          <a:prstGeom prst="rect">
            <a:avLst/>
          </a:prstGeom>
          <a:noFill/>
        </p:spPr>
        <p:txBody>
          <a:bodyPr wrap="square">
            <a:spAutoFit/>
          </a:bodyPr>
          <a:lstStyle/>
          <a:p>
            <a:r>
              <a:rPr lang="es-ES" sz="1400" dirty="0"/>
              <a:t>Casgliad y Werin Cymru (1922) [Image]</a:t>
            </a:r>
            <a:r>
              <a:rPr lang="es-ES" sz="1400" i="1" dirty="0"/>
              <a:t>Urdd Gobaith Cymru  </a:t>
            </a:r>
            <a:r>
              <a:rPr lang="es-ES" sz="1400" dirty="0"/>
              <a:t>Available at :-https://www.peoplescollection.wales/learn/Urdd-gobaith-Cymru </a:t>
            </a:r>
            <a:endParaRPr lang="en-GB" sz="1400" dirty="0"/>
          </a:p>
        </p:txBody>
      </p:sp>
      <p:sp>
        <p:nvSpPr>
          <p:cNvPr id="14" name="TextBox 13">
            <a:extLst>
              <a:ext uri="{FF2B5EF4-FFF2-40B4-BE49-F238E27FC236}">
                <a16:creationId xmlns:a16="http://schemas.microsoft.com/office/drawing/2014/main" id="{576D218A-999D-4E89-8AB7-F1BE067841A4}"/>
              </a:ext>
            </a:extLst>
          </p:cNvPr>
          <p:cNvSpPr txBox="1"/>
          <p:nvPr/>
        </p:nvSpPr>
        <p:spPr>
          <a:xfrm>
            <a:off x="375920" y="862844"/>
            <a:ext cx="11490732" cy="307777"/>
          </a:xfrm>
          <a:prstGeom prst="rect">
            <a:avLst/>
          </a:prstGeom>
          <a:noFill/>
        </p:spPr>
        <p:txBody>
          <a:bodyPr wrap="square" rtlCol="0">
            <a:spAutoFit/>
          </a:bodyPr>
          <a:lstStyle/>
          <a:p>
            <a:r>
              <a:rPr lang="en-GB" sz="1400" dirty="0"/>
              <a:t>Abe books (2020) [image] </a:t>
            </a:r>
            <a:r>
              <a:rPr lang="en-GB" sz="1400" i="1" dirty="0"/>
              <a:t>Cymru Plant  </a:t>
            </a:r>
            <a:r>
              <a:rPr lang="en-GB" sz="1400" dirty="0"/>
              <a:t>Available at:-https://www.Abebooks.co.uk/book-search/title/Cymru%27r-plant (Accessed Jan 2021)</a:t>
            </a:r>
          </a:p>
        </p:txBody>
      </p:sp>
      <p:sp>
        <p:nvSpPr>
          <p:cNvPr id="16" name="TextBox 15">
            <a:extLst>
              <a:ext uri="{FF2B5EF4-FFF2-40B4-BE49-F238E27FC236}">
                <a16:creationId xmlns:a16="http://schemas.microsoft.com/office/drawing/2014/main" id="{0C025947-C1BE-489C-8EB3-575880BCA1CB}"/>
              </a:ext>
            </a:extLst>
          </p:cNvPr>
          <p:cNvSpPr txBox="1"/>
          <p:nvPr/>
        </p:nvSpPr>
        <p:spPr>
          <a:xfrm>
            <a:off x="416560" y="1246582"/>
            <a:ext cx="11358879" cy="307777"/>
          </a:xfrm>
          <a:prstGeom prst="rect">
            <a:avLst/>
          </a:prstGeom>
          <a:noFill/>
        </p:spPr>
        <p:txBody>
          <a:bodyPr wrap="square" rtlCol="0">
            <a:spAutoFit/>
          </a:bodyPr>
          <a:lstStyle/>
          <a:p>
            <a:r>
              <a:rPr lang="en-GB" sz="1400" dirty="0"/>
              <a:t>Balsom, D (1995) The Wales yearbook 1995 [image] </a:t>
            </a:r>
            <a:r>
              <a:rPr lang="en-GB" sz="1400" i="1" dirty="0"/>
              <a:t>Welsh speaking population 1931-1991 publish by:- Harlech Television LTD, Aberystwyth.</a:t>
            </a:r>
          </a:p>
        </p:txBody>
      </p:sp>
      <p:sp>
        <p:nvSpPr>
          <p:cNvPr id="17" name="TextBox 16">
            <a:extLst>
              <a:ext uri="{FF2B5EF4-FFF2-40B4-BE49-F238E27FC236}">
                <a16:creationId xmlns:a16="http://schemas.microsoft.com/office/drawing/2014/main" id="{82597D94-9C40-4B90-A815-9793C898F50A}"/>
              </a:ext>
            </a:extLst>
          </p:cNvPr>
          <p:cNvSpPr txBox="1"/>
          <p:nvPr/>
        </p:nvSpPr>
        <p:spPr>
          <a:xfrm>
            <a:off x="375920" y="4551131"/>
            <a:ext cx="11358879" cy="523220"/>
          </a:xfrm>
          <a:prstGeom prst="rect">
            <a:avLst/>
          </a:prstGeom>
          <a:noFill/>
        </p:spPr>
        <p:txBody>
          <a:bodyPr wrap="square" rtlCol="0">
            <a:spAutoFit/>
          </a:bodyPr>
          <a:lstStyle/>
          <a:p>
            <a:r>
              <a:rPr lang="en-GB" sz="1400" dirty="0"/>
              <a:t>Daily post (2014) [image]  </a:t>
            </a:r>
            <a:r>
              <a:rPr lang="en-GB" sz="1400" i="1" dirty="0"/>
              <a:t>Ifan ab Owen Edwards </a:t>
            </a:r>
            <a:r>
              <a:rPr lang="en-GB" sz="1400" dirty="0"/>
              <a:t>(unknown photographer) Available at:- https://www.dailypost.co.uk/incoming/gallery/7141194 (Accessed Jan 2021)</a:t>
            </a:r>
          </a:p>
        </p:txBody>
      </p:sp>
      <p:sp>
        <p:nvSpPr>
          <p:cNvPr id="19" name="TextBox 18">
            <a:extLst>
              <a:ext uri="{FF2B5EF4-FFF2-40B4-BE49-F238E27FC236}">
                <a16:creationId xmlns:a16="http://schemas.microsoft.com/office/drawing/2014/main" id="{140D9E8B-A0A8-49E8-9886-699DA3CDA531}"/>
              </a:ext>
            </a:extLst>
          </p:cNvPr>
          <p:cNvSpPr txBox="1"/>
          <p:nvPr/>
        </p:nvSpPr>
        <p:spPr>
          <a:xfrm>
            <a:off x="375920" y="4943893"/>
            <a:ext cx="11358878" cy="523220"/>
          </a:xfrm>
          <a:prstGeom prst="rect">
            <a:avLst/>
          </a:prstGeom>
          <a:noFill/>
        </p:spPr>
        <p:txBody>
          <a:bodyPr wrap="square">
            <a:spAutoFit/>
          </a:bodyPr>
          <a:lstStyle/>
          <a:p>
            <a:r>
              <a:rPr lang="en-GB" sz="1400" dirty="0"/>
              <a:t>Daily post (2021) [image]</a:t>
            </a:r>
            <a:r>
              <a:rPr lang="en-GB" sz="1400" i="1" dirty="0"/>
              <a:t>Ysgol Gymraeg in Aberystwyth today. </a:t>
            </a:r>
            <a:r>
              <a:rPr lang="en-GB" sz="1400" dirty="0"/>
              <a:t>Available at:-https://www. dailypost.co.uk/whats-on-news/first-medium-school-celebrates-7819676</a:t>
            </a:r>
            <a:endParaRPr lang="en-GB" sz="1400" i="1" dirty="0"/>
          </a:p>
        </p:txBody>
      </p:sp>
      <p:sp>
        <p:nvSpPr>
          <p:cNvPr id="21" name="TextBox 20">
            <a:extLst>
              <a:ext uri="{FF2B5EF4-FFF2-40B4-BE49-F238E27FC236}">
                <a16:creationId xmlns:a16="http://schemas.microsoft.com/office/drawing/2014/main" id="{33DD61CB-D19B-41B3-8E4C-040E58ED0506}"/>
              </a:ext>
            </a:extLst>
          </p:cNvPr>
          <p:cNvSpPr txBox="1"/>
          <p:nvPr/>
        </p:nvSpPr>
        <p:spPr>
          <a:xfrm>
            <a:off x="375920" y="4018262"/>
            <a:ext cx="11226800" cy="523220"/>
          </a:xfrm>
          <a:prstGeom prst="rect">
            <a:avLst/>
          </a:prstGeom>
          <a:noFill/>
        </p:spPr>
        <p:txBody>
          <a:bodyPr wrap="square">
            <a:spAutoFit/>
          </a:bodyPr>
          <a:lstStyle/>
          <a:p>
            <a:r>
              <a:rPr lang="en-GB" sz="1400" dirty="0"/>
              <a:t>Daily post (2021) [image] </a:t>
            </a:r>
            <a:r>
              <a:rPr lang="en-GB" sz="1400" i="1" dirty="0"/>
              <a:t>Girls at Ysgol Gymraeg Aberystwyth early 1940’s Available at :-https://www.dailypost.co.uk/whats-on/whats-on-news/first-medium-school-celebrates-7819676 (Accessed Jan 2021)</a:t>
            </a:r>
          </a:p>
        </p:txBody>
      </p:sp>
      <p:sp>
        <p:nvSpPr>
          <p:cNvPr id="25" name="TextBox 24">
            <a:extLst>
              <a:ext uri="{FF2B5EF4-FFF2-40B4-BE49-F238E27FC236}">
                <a16:creationId xmlns:a16="http://schemas.microsoft.com/office/drawing/2014/main" id="{92047E46-9B78-4F8D-B778-4A1E8357FF2F}"/>
              </a:ext>
            </a:extLst>
          </p:cNvPr>
          <p:cNvSpPr txBox="1"/>
          <p:nvPr/>
        </p:nvSpPr>
        <p:spPr>
          <a:xfrm>
            <a:off x="375920" y="5841267"/>
            <a:ext cx="11490732" cy="523220"/>
          </a:xfrm>
          <a:prstGeom prst="rect">
            <a:avLst/>
          </a:prstGeom>
          <a:noFill/>
        </p:spPr>
        <p:txBody>
          <a:bodyPr wrap="square" rtlCol="0">
            <a:spAutoFit/>
          </a:bodyPr>
          <a:lstStyle/>
          <a:p>
            <a:r>
              <a:rPr lang="en-GB" sz="1400" dirty="0"/>
              <a:t>Edwards, I (1922) Cymru’r Plant, Hughes and sons Wrexham Available at :-https://www. Urdd.Cymru/en/about-us/what-Urdd/our-history/ (Accessed Jan 2021)</a:t>
            </a:r>
          </a:p>
        </p:txBody>
      </p:sp>
      <p:sp>
        <p:nvSpPr>
          <p:cNvPr id="27" name="TextBox 26">
            <a:extLst>
              <a:ext uri="{FF2B5EF4-FFF2-40B4-BE49-F238E27FC236}">
                <a16:creationId xmlns:a16="http://schemas.microsoft.com/office/drawing/2014/main" id="{5E49227E-4240-436A-8786-AD344C8F7DF9}"/>
              </a:ext>
            </a:extLst>
          </p:cNvPr>
          <p:cNvSpPr txBox="1"/>
          <p:nvPr/>
        </p:nvSpPr>
        <p:spPr>
          <a:xfrm>
            <a:off x="375919" y="5251670"/>
            <a:ext cx="11583199" cy="523220"/>
          </a:xfrm>
          <a:prstGeom prst="rect">
            <a:avLst/>
          </a:prstGeom>
          <a:noFill/>
        </p:spPr>
        <p:txBody>
          <a:bodyPr wrap="square" rtlCol="0">
            <a:spAutoFit/>
          </a:bodyPr>
          <a:lstStyle/>
          <a:p>
            <a:r>
              <a:rPr lang="en-GB" sz="1400" dirty="0"/>
              <a:t>Dafydd, L (2019) [image] </a:t>
            </a:r>
            <a:r>
              <a:rPr lang="en-GB" sz="1400" i="1" dirty="0"/>
              <a:t>Coronavirus:Urdd Eisteddfod ‘monitoring the situation’ 2020 edition Nation.Cymru news</a:t>
            </a:r>
            <a:r>
              <a:rPr lang="en-GB" sz="1400" dirty="0"/>
              <a:t> Available at:-https://www.nation.Cymru/news/coronavirus-Urdd-eisteddfod-monitoring-the-situation/</a:t>
            </a:r>
          </a:p>
        </p:txBody>
      </p:sp>
      <p:sp>
        <p:nvSpPr>
          <p:cNvPr id="4" name="TextBox 3">
            <a:extLst>
              <a:ext uri="{FF2B5EF4-FFF2-40B4-BE49-F238E27FC236}">
                <a16:creationId xmlns:a16="http://schemas.microsoft.com/office/drawing/2014/main" id="{4F386BD5-CA9C-4047-BE30-BF0DC6D2BA1F}"/>
              </a:ext>
            </a:extLst>
          </p:cNvPr>
          <p:cNvSpPr txBox="1"/>
          <p:nvPr/>
        </p:nvSpPr>
        <p:spPr>
          <a:xfrm>
            <a:off x="11602720" y="6364487"/>
            <a:ext cx="469415" cy="378646"/>
          </a:xfrm>
          <a:prstGeom prst="rect">
            <a:avLst/>
          </a:prstGeom>
          <a:noFill/>
        </p:spPr>
        <p:txBody>
          <a:bodyPr wrap="square" rtlCol="0">
            <a:spAutoFit/>
          </a:bodyPr>
          <a:lstStyle/>
          <a:p>
            <a:r>
              <a:rPr lang="en-GB" dirty="0"/>
              <a:t>12</a:t>
            </a:r>
          </a:p>
        </p:txBody>
      </p:sp>
    </p:spTree>
    <p:extLst>
      <p:ext uri="{BB962C8B-B14F-4D97-AF65-F5344CB8AC3E}">
        <p14:creationId xmlns:p14="http://schemas.microsoft.com/office/powerpoint/2010/main" val="1967058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B9DB61-1CBC-4F3D-90FE-F78E079FCA0C}"/>
              </a:ext>
            </a:extLst>
          </p:cNvPr>
          <p:cNvSpPr txBox="1"/>
          <p:nvPr/>
        </p:nvSpPr>
        <p:spPr>
          <a:xfrm>
            <a:off x="305880" y="2531292"/>
            <a:ext cx="11500206" cy="523220"/>
          </a:xfrm>
          <a:prstGeom prst="rect">
            <a:avLst/>
          </a:prstGeom>
          <a:noFill/>
        </p:spPr>
        <p:txBody>
          <a:bodyPr wrap="square">
            <a:spAutoFit/>
          </a:bodyPr>
          <a:lstStyle/>
          <a:p>
            <a:r>
              <a:rPr lang="en-GB" sz="1400" dirty="0"/>
              <a:t>Grovsvenor, G (2020) [image] photograph of Lewis, s Chief Executive of The Urdd  (unknown photographer)  Available at:-</a:t>
            </a:r>
          </a:p>
          <a:p>
            <a:r>
              <a:rPr lang="en-GB" sz="1400" dirty="0"/>
              <a:t>https://www.Countrytimes.co.uk/news/18911198.celebration-welsh-culture-pushed-back-2022/ (Accessed Dec 2020)</a:t>
            </a:r>
          </a:p>
        </p:txBody>
      </p:sp>
      <p:sp>
        <p:nvSpPr>
          <p:cNvPr id="9" name="TextBox 8">
            <a:extLst>
              <a:ext uri="{FF2B5EF4-FFF2-40B4-BE49-F238E27FC236}">
                <a16:creationId xmlns:a16="http://schemas.microsoft.com/office/drawing/2014/main" id="{E8AFF1A2-5506-4212-B381-20E2A7E90462}"/>
              </a:ext>
            </a:extLst>
          </p:cNvPr>
          <p:cNvSpPr txBox="1"/>
          <p:nvPr/>
        </p:nvSpPr>
        <p:spPr>
          <a:xfrm>
            <a:off x="305880" y="5745153"/>
            <a:ext cx="10965094" cy="307777"/>
          </a:xfrm>
          <a:prstGeom prst="rect">
            <a:avLst/>
          </a:prstGeom>
          <a:noFill/>
        </p:spPr>
        <p:txBody>
          <a:bodyPr wrap="square">
            <a:spAutoFit/>
          </a:bodyPr>
          <a:lstStyle/>
          <a:p>
            <a:r>
              <a:rPr lang="en-GB" sz="1400" dirty="0"/>
              <a:t>Lewis, s (2020) Covid : quoted in :-Urdd eisteddfod 2021 at risk. Available at:-https://www. bbc.co.uk/news/uk-wales-54279115 (Accessed Dec 2020) </a:t>
            </a:r>
          </a:p>
        </p:txBody>
      </p:sp>
      <p:sp>
        <p:nvSpPr>
          <p:cNvPr id="11" name="TextBox 10">
            <a:extLst>
              <a:ext uri="{FF2B5EF4-FFF2-40B4-BE49-F238E27FC236}">
                <a16:creationId xmlns:a16="http://schemas.microsoft.com/office/drawing/2014/main" id="{A2320CC6-99BE-45D8-B34A-33D9C9418190}"/>
              </a:ext>
            </a:extLst>
          </p:cNvPr>
          <p:cNvSpPr txBox="1"/>
          <p:nvPr/>
        </p:nvSpPr>
        <p:spPr>
          <a:xfrm>
            <a:off x="305880" y="3054512"/>
            <a:ext cx="11037870" cy="523220"/>
          </a:xfrm>
          <a:prstGeom prst="rect">
            <a:avLst/>
          </a:prstGeom>
          <a:noFill/>
        </p:spPr>
        <p:txBody>
          <a:bodyPr wrap="square">
            <a:spAutoFit/>
          </a:bodyPr>
          <a:lstStyle/>
          <a:p>
            <a:r>
              <a:rPr lang="en-GB" sz="1400" dirty="0"/>
              <a:t>Hyde,Z (2020) [image] child with mask  Available at :- https://theconversation.com/children-may-transmit-coronavirus-at-the-same-rate-as-adults-what-we-now-know-about-schools-and-covid-19-150523</a:t>
            </a:r>
          </a:p>
        </p:txBody>
      </p:sp>
      <p:sp>
        <p:nvSpPr>
          <p:cNvPr id="15" name="TextBox 14">
            <a:extLst>
              <a:ext uri="{FF2B5EF4-FFF2-40B4-BE49-F238E27FC236}">
                <a16:creationId xmlns:a16="http://schemas.microsoft.com/office/drawing/2014/main" id="{047D2E0C-64AE-4A20-AA24-272A48C335C7}"/>
              </a:ext>
            </a:extLst>
          </p:cNvPr>
          <p:cNvSpPr txBox="1"/>
          <p:nvPr/>
        </p:nvSpPr>
        <p:spPr>
          <a:xfrm>
            <a:off x="305880" y="1955601"/>
            <a:ext cx="10925078" cy="523220"/>
          </a:xfrm>
          <a:prstGeom prst="rect">
            <a:avLst/>
          </a:prstGeom>
          <a:noFill/>
        </p:spPr>
        <p:txBody>
          <a:bodyPr wrap="square" rtlCol="0">
            <a:spAutoFit/>
          </a:bodyPr>
          <a:lstStyle/>
          <a:p>
            <a:r>
              <a:rPr lang="en-GB" sz="1400" dirty="0"/>
              <a:t>Geoff (1940) Urdd Camp at Llangrannog (The gym) Available at :-http://search.digido.org.uk/?id=llgc-id:1449468&amp;query=*&amp;query-type=full-text&amp;page=1&amp;qf=subject_ictgm_topic:camps (Accessed Jan 2021)</a:t>
            </a:r>
          </a:p>
        </p:txBody>
      </p:sp>
      <p:sp>
        <p:nvSpPr>
          <p:cNvPr id="16" name="TextBox 15">
            <a:extLst>
              <a:ext uri="{FF2B5EF4-FFF2-40B4-BE49-F238E27FC236}">
                <a16:creationId xmlns:a16="http://schemas.microsoft.com/office/drawing/2014/main" id="{B8B492CD-6FAB-4537-8A5F-2195899A181F}"/>
              </a:ext>
            </a:extLst>
          </p:cNvPr>
          <p:cNvSpPr txBox="1"/>
          <p:nvPr/>
        </p:nvSpPr>
        <p:spPr>
          <a:xfrm>
            <a:off x="305880" y="3978064"/>
            <a:ext cx="10991450" cy="523220"/>
          </a:xfrm>
          <a:prstGeom prst="rect">
            <a:avLst/>
          </a:prstGeom>
          <a:noFill/>
        </p:spPr>
        <p:txBody>
          <a:bodyPr wrap="square" rtlCol="0">
            <a:spAutoFit/>
          </a:bodyPr>
          <a:lstStyle/>
          <a:p>
            <a:r>
              <a:rPr lang="en-GB" sz="1400" dirty="0"/>
              <a:t>Iwan, C (2015) [image]’</a:t>
            </a:r>
            <a:r>
              <a:rPr lang="en-GB" sz="1400" i="1" dirty="0"/>
              <a:t>thousands attend Caerphilly Urdd Eisteddfod’ </a:t>
            </a:r>
            <a:r>
              <a:rPr lang="en-GB" sz="1400" dirty="0"/>
              <a:t>Available at:- https://www.southwalesargus.co.uk/news/12970196-thousands-attend-caerphilly-Urdd-eisteddfod/ (Accessed Jan 2021)</a:t>
            </a:r>
          </a:p>
        </p:txBody>
      </p:sp>
      <p:sp>
        <p:nvSpPr>
          <p:cNvPr id="17" name="TextBox 16">
            <a:extLst>
              <a:ext uri="{FF2B5EF4-FFF2-40B4-BE49-F238E27FC236}">
                <a16:creationId xmlns:a16="http://schemas.microsoft.com/office/drawing/2014/main" id="{E8551236-A7B1-4BBC-863B-16C077AFA93A}"/>
              </a:ext>
            </a:extLst>
          </p:cNvPr>
          <p:cNvSpPr txBox="1"/>
          <p:nvPr/>
        </p:nvSpPr>
        <p:spPr>
          <a:xfrm>
            <a:off x="305880" y="4944488"/>
            <a:ext cx="11498979" cy="523220"/>
          </a:xfrm>
          <a:prstGeom prst="rect">
            <a:avLst/>
          </a:prstGeom>
          <a:noFill/>
        </p:spPr>
        <p:txBody>
          <a:bodyPr wrap="square" rtlCol="0">
            <a:spAutoFit/>
          </a:bodyPr>
          <a:lstStyle/>
          <a:p>
            <a:r>
              <a:rPr lang="en-GB" sz="1400" dirty="0"/>
              <a:t>John, L (2019) [image] Llangrannog Urdd centre Available at :-https://www.walesonline.co.uk/news/local-news/Llangrannog-black-nun-school-trip-17023126</a:t>
            </a:r>
          </a:p>
        </p:txBody>
      </p:sp>
      <p:sp>
        <p:nvSpPr>
          <p:cNvPr id="18" name="TextBox 17">
            <a:extLst>
              <a:ext uri="{FF2B5EF4-FFF2-40B4-BE49-F238E27FC236}">
                <a16:creationId xmlns:a16="http://schemas.microsoft.com/office/drawing/2014/main" id="{45832AEA-F9D7-4B37-AB41-43FEC5C01E2C}"/>
              </a:ext>
            </a:extLst>
          </p:cNvPr>
          <p:cNvSpPr txBox="1"/>
          <p:nvPr/>
        </p:nvSpPr>
        <p:spPr>
          <a:xfrm>
            <a:off x="305880" y="4451600"/>
            <a:ext cx="10821031" cy="523220"/>
          </a:xfrm>
          <a:prstGeom prst="rect">
            <a:avLst/>
          </a:prstGeom>
          <a:noFill/>
        </p:spPr>
        <p:txBody>
          <a:bodyPr wrap="square" rtlCol="0">
            <a:spAutoFit/>
          </a:bodyPr>
          <a:lstStyle/>
          <a:p>
            <a:r>
              <a:rPr lang="en-GB" sz="1400" dirty="0"/>
              <a:t>John, L (2019) [image]  </a:t>
            </a:r>
            <a:r>
              <a:rPr lang="en-GB" sz="1400" i="1" dirty="0"/>
              <a:t>Llangrannog boys camp 1929 unknown photographer  A</a:t>
            </a:r>
            <a:r>
              <a:rPr lang="en-GB" sz="1400" dirty="0"/>
              <a:t>vailable at:- https://www.Walesonline.co.uk/news/local-news/Llangrannog-black-nun-school-trip 17023126 (Accessed Jan 2021) </a:t>
            </a:r>
            <a:endParaRPr lang="en-GB" sz="1400" i="1" dirty="0"/>
          </a:p>
        </p:txBody>
      </p:sp>
      <p:sp>
        <p:nvSpPr>
          <p:cNvPr id="19" name="TextBox 18">
            <a:extLst>
              <a:ext uri="{FF2B5EF4-FFF2-40B4-BE49-F238E27FC236}">
                <a16:creationId xmlns:a16="http://schemas.microsoft.com/office/drawing/2014/main" id="{6B68B6C3-BF14-4A1A-AFF7-0460885C748D}"/>
              </a:ext>
            </a:extLst>
          </p:cNvPr>
          <p:cNvSpPr txBox="1"/>
          <p:nvPr/>
        </p:nvSpPr>
        <p:spPr>
          <a:xfrm>
            <a:off x="305880" y="5252265"/>
            <a:ext cx="10781015" cy="523220"/>
          </a:xfrm>
          <a:prstGeom prst="rect">
            <a:avLst/>
          </a:prstGeom>
          <a:noFill/>
        </p:spPr>
        <p:txBody>
          <a:bodyPr wrap="square" rtlCol="0">
            <a:spAutoFit/>
          </a:bodyPr>
          <a:lstStyle/>
          <a:p>
            <a:r>
              <a:rPr lang="en-GB" sz="1400" dirty="0"/>
              <a:t>Jenner, L (2013) [YouTube screenshot]</a:t>
            </a:r>
            <a:r>
              <a:rPr lang="en-GB" sz="1400" i="1" dirty="0"/>
              <a:t>memories of the Urddin Treuddyn - ceinwen parry</a:t>
            </a:r>
            <a:r>
              <a:rPr lang="en-GB" sz="1400" dirty="0"/>
              <a:t> Available at:-https://www. youtube.com/watch?v=TFh8Spnu91 (Accessed Jan 2021) </a:t>
            </a:r>
          </a:p>
        </p:txBody>
      </p:sp>
      <p:sp>
        <p:nvSpPr>
          <p:cNvPr id="20" name="TextBox 19">
            <a:extLst>
              <a:ext uri="{FF2B5EF4-FFF2-40B4-BE49-F238E27FC236}">
                <a16:creationId xmlns:a16="http://schemas.microsoft.com/office/drawing/2014/main" id="{74AAB45C-971D-48D1-B129-E12D413753C5}"/>
              </a:ext>
            </a:extLst>
          </p:cNvPr>
          <p:cNvSpPr txBox="1"/>
          <p:nvPr/>
        </p:nvSpPr>
        <p:spPr>
          <a:xfrm>
            <a:off x="305880" y="3627699"/>
            <a:ext cx="11458963" cy="523220"/>
          </a:xfrm>
          <a:prstGeom prst="rect">
            <a:avLst/>
          </a:prstGeom>
          <a:noFill/>
        </p:spPr>
        <p:txBody>
          <a:bodyPr wrap="square" rtlCol="0">
            <a:spAutoFit/>
          </a:bodyPr>
          <a:lstStyle/>
          <a:p>
            <a:r>
              <a:rPr lang="en-GB" sz="1400" dirty="0"/>
              <a:t>Ivybridge heritage.org (2020) [image] </a:t>
            </a:r>
            <a:r>
              <a:rPr lang="en-GB" sz="1400" i="1" dirty="0"/>
              <a:t>Welsh school children. </a:t>
            </a:r>
            <a:r>
              <a:rPr lang="en-GB" sz="1400" dirty="0"/>
              <a:t>Available at:- https://www.Ivybridge-heritage.org/primary-schools-in-ivybridge-2  (Accessed Jan2021) </a:t>
            </a:r>
          </a:p>
        </p:txBody>
      </p:sp>
      <p:sp>
        <p:nvSpPr>
          <p:cNvPr id="21" name="TextBox 20">
            <a:extLst>
              <a:ext uri="{FF2B5EF4-FFF2-40B4-BE49-F238E27FC236}">
                <a16:creationId xmlns:a16="http://schemas.microsoft.com/office/drawing/2014/main" id="{E5896784-B2E2-47D2-9DE9-E14395668CAF}"/>
              </a:ext>
            </a:extLst>
          </p:cNvPr>
          <p:cNvSpPr txBox="1"/>
          <p:nvPr/>
        </p:nvSpPr>
        <p:spPr>
          <a:xfrm>
            <a:off x="305880" y="6072362"/>
            <a:ext cx="10991450" cy="523220"/>
          </a:xfrm>
          <a:prstGeom prst="rect">
            <a:avLst/>
          </a:prstGeom>
          <a:noFill/>
        </p:spPr>
        <p:txBody>
          <a:bodyPr wrap="square" rtlCol="0">
            <a:spAutoFit/>
          </a:bodyPr>
          <a:lstStyle/>
          <a:p>
            <a:r>
              <a:rPr lang="en-GB" sz="1400" dirty="0"/>
              <a:t>Llewelyn, A (2019) [image] </a:t>
            </a:r>
            <a:r>
              <a:rPr lang="en-GB" sz="1400" i="1" dirty="0"/>
              <a:t>Mr Urdd popped up a lot at the 2019 Eisteddfod, and will be the Wales team mascot for the Birmingham Commonwealth games 2022 Available at:- </a:t>
            </a:r>
            <a:r>
              <a:rPr lang="en-GB" sz="1400" i="1" dirty="0">
                <a:hlinkClick r:id="rId2"/>
              </a:rPr>
              <a:t>https://www.walesonline.co.uk/news/wales-news/what-Urdd-eisteddfod-really-means-16359232</a:t>
            </a:r>
            <a:r>
              <a:rPr lang="en-GB" sz="1400" i="1" dirty="0"/>
              <a:t> (Accessed Jan 2021)</a:t>
            </a:r>
          </a:p>
        </p:txBody>
      </p:sp>
      <p:sp>
        <p:nvSpPr>
          <p:cNvPr id="22" name="TextBox 21">
            <a:extLst>
              <a:ext uri="{FF2B5EF4-FFF2-40B4-BE49-F238E27FC236}">
                <a16:creationId xmlns:a16="http://schemas.microsoft.com/office/drawing/2014/main" id="{556E8B58-CB5E-4CD2-B3F6-D49FA3BF2B9F}"/>
              </a:ext>
            </a:extLst>
          </p:cNvPr>
          <p:cNvSpPr txBox="1"/>
          <p:nvPr/>
        </p:nvSpPr>
        <p:spPr>
          <a:xfrm>
            <a:off x="305880" y="1379910"/>
            <a:ext cx="11663513" cy="523220"/>
          </a:xfrm>
          <a:prstGeom prst="rect">
            <a:avLst/>
          </a:prstGeom>
          <a:noFill/>
        </p:spPr>
        <p:txBody>
          <a:bodyPr wrap="square">
            <a:spAutoFit/>
          </a:bodyPr>
          <a:lstStyle/>
          <a:p>
            <a:r>
              <a:rPr lang="en-GB" sz="1400" dirty="0"/>
              <a:t>Geoff (1947) [image] Gwersyll yr Urdd, Llangrannog 1947 (swimmers) Available at:-http://search.digido.org.uk/?id=llgc-id:1449468&amp;query=*&amp;query-type=full-text&amp;page=1&amp;qf=subject_ictgm_topic:camps (Accessed Jan 2021) </a:t>
            </a:r>
          </a:p>
        </p:txBody>
      </p:sp>
      <p:sp>
        <p:nvSpPr>
          <p:cNvPr id="24" name="TextBox 23">
            <a:extLst>
              <a:ext uri="{FF2B5EF4-FFF2-40B4-BE49-F238E27FC236}">
                <a16:creationId xmlns:a16="http://schemas.microsoft.com/office/drawing/2014/main" id="{86D2C1B0-8AFC-42AE-97FF-9C17A9B12BB4}"/>
              </a:ext>
            </a:extLst>
          </p:cNvPr>
          <p:cNvSpPr txBox="1"/>
          <p:nvPr/>
        </p:nvSpPr>
        <p:spPr>
          <a:xfrm>
            <a:off x="305881" y="846380"/>
            <a:ext cx="11037869" cy="523220"/>
          </a:xfrm>
          <a:prstGeom prst="rect">
            <a:avLst/>
          </a:prstGeom>
          <a:noFill/>
        </p:spPr>
        <p:txBody>
          <a:bodyPr wrap="square">
            <a:spAutoFit/>
          </a:bodyPr>
          <a:lstStyle/>
          <a:p>
            <a:r>
              <a:rPr lang="en-GB" sz="1400" dirty="0"/>
              <a:t>Flynn, J (2014) [image] Llangrannog Urdd boy’s tents Available at:- https://www.Walesonline.co.uk/lifestyle/nostalgia/gallery/the-Urdd-in-pictures-8172047 (Accessed Jan 2021) </a:t>
            </a:r>
          </a:p>
        </p:txBody>
      </p:sp>
      <p:sp>
        <p:nvSpPr>
          <p:cNvPr id="5" name="TextBox 4">
            <a:extLst>
              <a:ext uri="{FF2B5EF4-FFF2-40B4-BE49-F238E27FC236}">
                <a16:creationId xmlns:a16="http://schemas.microsoft.com/office/drawing/2014/main" id="{403660DA-174B-4362-BD00-B0F90920670B}"/>
              </a:ext>
            </a:extLst>
          </p:cNvPr>
          <p:cNvSpPr txBox="1"/>
          <p:nvPr/>
        </p:nvSpPr>
        <p:spPr>
          <a:xfrm>
            <a:off x="3164440" y="215757"/>
            <a:ext cx="4643920" cy="369332"/>
          </a:xfrm>
          <a:prstGeom prst="rect">
            <a:avLst/>
          </a:prstGeom>
          <a:noFill/>
        </p:spPr>
        <p:txBody>
          <a:bodyPr wrap="square" rtlCol="0">
            <a:spAutoFit/>
          </a:bodyPr>
          <a:lstStyle/>
          <a:p>
            <a:pPr algn="ctr"/>
            <a:r>
              <a:rPr lang="en-GB" u="sng" dirty="0"/>
              <a:t>References</a:t>
            </a:r>
          </a:p>
        </p:txBody>
      </p:sp>
      <p:sp>
        <p:nvSpPr>
          <p:cNvPr id="7" name="TextBox 6">
            <a:extLst>
              <a:ext uri="{FF2B5EF4-FFF2-40B4-BE49-F238E27FC236}">
                <a16:creationId xmlns:a16="http://schemas.microsoft.com/office/drawing/2014/main" id="{2310CCA4-2190-4E5D-AFCE-1A0D0136179D}"/>
              </a:ext>
            </a:extLst>
          </p:cNvPr>
          <p:cNvSpPr txBox="1"/>
          <p:nvPr/>
        </p:nvSpPr>
        <p:spPr>
          <a:xfrm>
            <a:off x="11568701" y="6503542"/>
            <a:ext cx="623299" cy="369332"/>
          </a:xfrm>
          <a:prstGeom prst="rect">
            <a:avLst/>
          </a:prstGeom>
          <a:noFill/>
        </p:spPr>
        <p:txBody>
          <a:bodyPr wrap="square" rtlCol="0">
            <a:spAutoFit/>
          </a:bodyPr>
          <a:lstStyle/>
          <a:p>
            <a:r>
              <a:rPr lang="en-GB" dirty="0"/>
              <a:t>13</a:t>
            </a:r>
          </a:p>
        </p:txBody>
      </p:sp>
    </p:spTree>
    <p:extLst>
      <p:ext uri="{BB962C8B-B14F-4D97-AF65-F5344CB8AC3E}">
        <p14:creationId xmlns:p14="http://schemas.microsoft.com/office/powerpoint/2010/main" val="613858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1655F0C-A275-4576-AFE4-923929AA66EF}"/>
              </a:ext>
            </a:extLst>
          </p:cNvPr>
          <p:cNvSpPr txBox="1"/>
          <p:nvPr/>
        </p:nvSpPr>
        <p:spPr>
          <a:xfrm>
            <a:off x="360484" y="4468922"/>
            <a:ext cx="9769835" cy="523220"/>
          </a:xfrm>
          <a:prstGeom prst="rect">
            <a:avLst/>
          </a:prstGeom>
          <a:noFill/>
        </p:spPr>
        <p:txBody>
          <a:bodyPr wrap="square">
            <a:spAutoFit/>
          </a:bodyPr>
          <a:lstStyle/>
          <a:p>
            <a:r>
              <a:rPr lang="en-GB" sz="1400" dirty="0"/>
              <a:t>Sky news (2020) [image] </a:t>
            </a:r>
            <a:r>
              <a:rPr lang="en-GB" sz="1400" i="1" dirty="0"/>
              <a:t>Ambulance crews outside hospital </a:t>
            </a:r>
            <a:r>
              <a:rPr lang="en-GB" sz="1400" dirty="0"/>
              <a:t>-Available at:-https://news.sky.com/story/coronavirus-welsh-hospitals-have-double-the-covid-19-patients-than-in-the-first-peak-12186891 (Accessed Dec 2020) </a:t>
            </a:r>
          </a:p>
        </p:txBody>
      </p:sp>
      <p:sp>
        <p:nvSpPr>
          <p:cNvPr id="16" name="TextBox 15">
            <a:extLst>
              <a:ext uri="{FF2B5EF4-FFF2-40B4-BE49-F238E27FC236}">
                <a16:creationId xmlns:a16="http://schemas.microsoft.com/office/drawing/2014/main" id="{C1496CDF-CBAE-48CB-A1B0-2C3E63276E7C}"/>
              </a:ext>
            </a:extLst>
          </p:cNvPr>
          <p:cNvSpPr txBox="1"/>
          <p:nvPr/>
        </p:nvSpPr>
        <p:spPr>
          <a:xfrm>
            <a:off x="360484" y="3873485"/>
            <a:ext cx="9769835" cy="523220"/>
          </a:xfrm>
          <a:prstGeom prst="rect">
            <a:avLst/>
          </a:prstGeom>
          <a:noFill/>
        </p:spPr>
        <p:txBody>
          <a:bodyPr wrap="square">
            <a:spAutoFit/>
          </a:bodyPr>
          <a:lstStyle/>
          <a:p>
            <a:r>
              <a:rPr lang="en-GB" sz="1400" dirty="0"/>
              <a:t>Robson, D (2020) </a:t>
            </a:r>
            <a:r>
              <a:rPr lang="en-GB" sz="1400" i="1" dirty="0"/>
              <a:t>How Covid is changing the worlds children </a:t>
            </a:r>
            <a:r>
              <a:rPr lang="en-GB" sz="1400" dirty="0"/>
              <a:t>Available at:-https://www.bbc.com/future/article/20200603-how-covid-19-is-changing-the-worlds-children Accessed Dec (2020)</a:t>
            </a:r>
          </a:p>
        </p:txBody>
      </p:sp>
      <p:sp>
        <p:nvSpPr>
          <p:cNvPr id="2" name="TextBox 1">
            <a:extLst>
              <a:ext uri="{FF2B5EF4-FFF2-40B4-BE49-F238E27FC236}">
                <a16:creationId xmlns:a16="http://schemas.microsoft.com/office/drawing/2014/main" id="{04E52033-EA8E-4942-BE8C-3A5B50C92FFB}"/>
              </a:ext>
            </a:extLst>
          </p:cNvPr>
          <p:cNvSpPr txBox="1"/>
          <p:nvPr/>
        </p:nvSpPr>
        <p:spPr>
          <a:xfrm>
            <a:off x="360484" y="1513805"/>
            <a:ext cx="11480800" cy="523220"/>
          </a:xfrm>
          <a:prstGeom prst="rect">
            <a:avLst/>
          </a:prstGeom>
          <a:noFill/>
        </p:spPr>
        <p:txBody>
          <a:bodyPr wrap="square" rtlCol="0">
            <a:spAutoFit/>
          </a:bodyPr>
          <a:lstStyle/>
          <a:p>
            <a:r>
              <a:rPr lang="en-GB" sz="1400" dirty="0"/>
              <a:t>National library of wales (2015)[image]</a:t>
            </a:r>
            <a:r>
              <a:rPr lang="en-GB" sz="1400" i="1" dirty="0"/>
              <a:t>certificate for 3</a:t>
            </a:r>
            <a:r>
              <a:rPr lang="en-GB" sz="1400" i="1" baseline="30000" dirty="0"/>
              <a:t>rd</a:t>
            </a:r>
            <a:r>
              <a:rPr lang="en-GB" sz="1400" i="1" dirty="0"/>
              <a:t> place in solo instrumental performance Urdd Eisteddfod 1929 </a:t>
            </a:r>
            <a:r>
              <a:rPr lang="en-GB" sz="1400" dirty="0"/>
              <a:t>Available at:-https://www.peoplescollection.wales/items/435201 (Accessed Jan 2021)</a:t>
            </a:r>
          </a:p>
        </p:txBody>
      </p:sp>
      <p:sp>
        <p:nvSpPr>
          <p:cNvPr id="3" name="TextBox 2">
            <a:extLst>
              <a:ext uri="{FF2B5EF4-FFF2-40B4-BE49-F238E27FC236}">
                <a16:creationId xmlns:a16="http://schemas.microsoft.com/office/drawing/2014/main" id="{AB1BA365-928A-476E-AEB4-760381230C91}"/>
              </a:ext>
            </a:extLst>
          </p:cNvPr>
          <p:cNvSpPr txBox="1"/>
          <p:nvPr/>
        </p:nvSpPr>
        <p:spPr>
          <a:xfrm>
            <a:off x="360484" y="2905780"/>
            <a:ext cx="10242931" cy="523220"/>
          </a:xfrm>
          <a:prstGeom prst="rect">
            <a:avLst/>
          </a:prstGeom>
          <a:noFill/>
        </p:spPr>
        <p:txBody>
          <a:bodyPr wrap="square" rtlCol="0">
            <a:spAutoFit/>
          </a:bodyPr>
          <a:lstStyle/>
          <a:p>
            <a:r>
              <a:rPr lang="en-GB" sz="1400" dirty="0"/>
              <a:t>Peoples collection wales (2015) [image] </a:t>
            </a:r>
            <a:r>
              <a:rPr lang="en-GB" sz="1400" i="1" dirty="0"/>
              <a:t>Judges sheet for solo musical comp Eisteddfod yr Urdd, Corwen 1929 </a:t>
            </a:r>
            <a:r>
              <a:rPr lang="en-GB" sz="1400" dirty="0"/>
              <a:t>Available at :- </a:t>
            </a:r>
            <a:r>
              <a:rPr lang="en-GB" sz="1400" dirty="0">
                <a:hlinkClick r:id="rId3"/>
              </a:rPr>
              <a:t>https://www.peoplescollection.wales/items/435198</a:t>
            </a:r>
            <a:r>
              <a:rPr lang="en-GB" sz="1400" dirty="0"/>
              <a:t> (Accessed Jan 2021)</a:t>
            </a:r>
          </a:p>
        </p:txBody>
      </p:sp>
      <p:sp>
        <p:nvSpPr>
          <p:cNvPr id="4" name="TextBox 3">
            <a:extLst>
              <a:ext uri="{FF2B5EF4-FFF2-40B4-BE49-F238E27FC236}">
                <a16:creationId xmlns:a16="http://schemas.microsoft.com/office/drawing/2014/main" id="{49D97ECF-5338-4670-AC7F-0C80349DD3CA}"/>
              </a:ext>
            </a:extLst>
          </p:cNvPr>
          <p:cNvSpPr txBox="1"/>
          <p:nvPr/>
        </p:nvSpPr>
        <p:spPr>
          <a:xfrm>
            <a:off x="360484" y="2538455"/>
            <a:ext cx="11185296" cy="307777"/>
          </a:xfrm>
          <a:prstGeom prst="rect">
            <a:avLst/>
          </a:prstGeom>
          <a:noFill/>
        </p:spPr>
        <p:txBody>
          <a:bodyPr wrap="square" rtlCol="0">
            <a:spAutoFit/>
          </a:bodyPr>
          <a:lstStyle/>
          <a:p>
            <a:r>
              <a:rPr lang="en-GB" sz="1400" dirty="0"/>
              <a:t>OTD.wales (2003) [image] </a:t>
            </a:r>
            <a:r>
              <a:rPr lang="en-GB" sz="1400" i="1" dirty="0"/>
              <a:t>‘Nora Isaac’ </a:t>
            </a:r>
            <a:r>
              <a:rPr lang="en-GB" sz="1400" dirty="0"/>
              <a:t>Available at :- https://www.otd.wales/2016/01/0308.html (Accessed Jan 2021)</a:t>
            </a:r>
          </a:p>
        </p:txBody>
      </p:sp>
      <p:sp>
        <p:nvSpPr>
          <p:cNvPr id="7" name="TextBox 6">
            <a:extLst>
              <a:ext uri="{FF2B5EF4-FFF2-40B4-BE49-F238E27FC236}">
                <a16:creationId xmlns:a16="http://schemas.microsoft.com/office/drawing/2014/main" id="{EE1F122B-C641-4652-98C9-63868D99CD14}"/>
              </a:ext>
            </a:extLst>
          </p:cNvPr>
          <p:cNvSpPr txBox="1"/>
          <p:nvPr/>
        </p:nvSpPr>
        <p:spPr>
          <a:xfrm>
            <a:off x="360484" y="5095881"/>
            <a:ext cx="9769835" cy="523220"/>
          </a:xfrm>
          <a:prstGeom prst="rect">
            <a:avLst/>
          </a:prstGeom>
          <a:noFill/>
        </p:spPr>
        <p:txBody>
          <a:bodyPr wrap="square" rtlCol="0">
            <a:spAutoFit/>
          </a:bodyPr>
          <a:lstStyle/>
          <a:p>
            <a:r>
              <a:rPr lang="en-GB" sz="1400" dirty="0"/>
              <a:t>stallionvally( (2021) [image] </a:t>
            </a:r>
            <a:r>
              <a:rPr lang="en-GB" sz="1400" i="1" dirty="0"/>
              <a:t>‘ynus lochtyn’ </a:t>
            </a:r>
            <a:r>
              <a:rPr lang="en-GB" sz="1400" dirty="0"/>
              <a:t>Available at :-https://www.stallionvally.com/west-wales/item/135-08-Llangrannog-ynys-lochtyn-3-miles-circular (Accessed Jan 2021)</a:t>
            </a:r>
          </a:p>
        </p:txBody>
      </p:sp>
      <p:sp>
        <p:nvSpPr>
          <p:cNvPr id="15" name="TextBox 14">
            <a:extLst>
              <a:ext uri="{FF2B5EF4-FFF2-40B4-BE49-F238E27FC236}">
                <a16:creationId xmlns:a16="http://schemas.microsoft.com/office/drawing/2014/main" id="{33884C30-3AE2-42EB-BF6F-1019FBBD329B}"/>
              </a:ext>
            </a:extLst>
          </p:cNvPr>
          <p:cNvSpPr txBox="1"/>
          <p:nvPr/>
        </p:nvSpPr>
        <p:spPr>
          <a:xfrm>
            <a:off x="360484" y="472556"/>
            <a:ext cx="9800002" cy="738664"/>
          </a:xfrm>
          <a:prstGeom prst="rect">
            <a:avLst/>
          </a:prstGeom>
          <a:noFill/>
        </p:spPr>
        <p:txBody>
          <a:bodyPr wrap="square">
            <a:spAutoFit/>
          </a:bodyPr>
          <a:lstStyle/>
          <a:p>
            <a:r>
              <a:rPr lang="en-GB" sz="1400" dirty="0"/>
              <a:t>Machin, N (2015) One of Europe's largest youth cultural festivals-The Urdd National Eisteddfod – to be staged in Bridgend in 2017-Walesonline Available at:- https://www.walesonline.co.uk/whats-on/arts-culture-news/one-europes-largest-youth-cultural-9250610 (Accessed Jan 2021)</a:t>
            </a:r>
          </a:p>
        </p:txBody>
      </p:sp>
      <p:sp>
        <p:nvSpPr>
          <p:cNvPr id="14" name="TextBox 13">
            <a:extLst>
              <a:ext uri="{FF2B5EF4-FFF2-40B4-BE49-F238E27FC236}">
                <a16:creationId xmlns:a16="http://schemas.microsoft.com/office/drawing/2014/main" id="{A34D24E2-C332-471C-A01E-EF88594FCCE4}"/>
              </a:ext>
            </a:extLst>
          </p:cNvPr>
          <p:cNvSpPr txBox="1"/>
          <p:nvPr/>
        </p:nvSpPr>
        <p:spPr>
          <a:xfrm>
            <a:off x="360484" y="3513838"/>
            <a:ext cx="11450633" cy="307777"/>
          </a:xfrm>
          <a:prstGeom prst="rect">
            <a:avLst/>
          </a:prstGeom>
          <a:noFill/>
        </p:spPr>
        <p:txBody>
          <a:bodyPr wrap="square" rtlCol="0">
            <a:spAutoFit/>
          </a:bodyPr>
          <a:lstStyle/>
          <a:p>
            <a:r>
              <a:rPr lang="en-GB" sz="1400" dirty="0"/>
              <a:t>Peoples collection. Wales (2020) [image] Available at :-https://www. peoplescollection.wales/items/43811 (Accessed Jan 2021)</a:t>
            </a:r>
          </a:p>
        </p:txBody>
      </p:sp>
      <p:sp>
        <p:nvSpPr>
          <p:cNvPr id="17" name="TextBox 16">
            <a:extLst>
              <a:ext uri="{FF2B5EF4-FFF2-40B4-BE49-F238E27FC236}">
                <a16:creationId xmlns:a16="http://schemas.microsoft.com/office/drawing/2014/main" id="{7552A54E-32C4-4713-A4F9-537E15460803}"/>
              </a:ext>
            </a:extLst>
          </p:cNvPr>
          <p:cNvSpPr txBox="1"/>
          <p:nvPr/>
        </p:nvSpPr>
        <p:spPr>
          <a:xfrm>
            <a:off x="360484" y="5655905"/>
            <a:ext cx="9769835" cy="523220"/>
          </a:xfrm>
          <a:prstGeom prst="rect">
            <a:avLst/>
          </a:prstGeom>
          <a:noFill/>
        </p:spPr>
        <p:txBody>
          <a:bodyPr wrap="square" rtlCol="0">
            <a:spAutoFit/>
          </a:bodyPr>
          <a:lstStyle/>
          <a:p>
            <a:r>
              <a:rPr lang="en-GB" sz="1400" dirty="0"/>
              <a:t>Stuart (2016) [image] </a:t>
            </a:r>
            <a:r>
              <a:rPr lang="en-GB" sz="1400" i="1" dirty="0"/>
              <a:t>Urdd Gobaith Cymru Foch (league of youth, Wales) membership badge 1920’s -1950’s </a:t>
            </a:r>
            <a:r>
              <a:rPr lang="en-GB" sz="1400" dirty="0"/>
              <a:t>Available at :- https://www.Flicker.com/photos/23885771@N03/3010998205/in/photo stream </a:t>
            </a:r>
            <a:r>
              <a:rPr lang="en-GB" sz="1400" i="1" dirty="0"/>
              <a:t> </a:t>
            </a:r>
          </a:p>
        </p:txBody>
      </p:sp>
      <p:sp>
        <p:nvSpPr>
          <p:cNvPr id="19" name="TextBox 18">
            <a:extLst>
              <a:ext uri="{FF2B5EF4-FFF2-40B4-BE49-F238E27FC236}">
                <a16:creationId xmlns:a16="http://schemas.microsoft.com/office/drawing/2014/main" id="{4926AAFE-D1EE-4F95-B281-25E81C4EF6E1}"/>
              </a:ext>
            </a:extLst>
          </p:cNvPr>
          <p:cNvSpPr txBox="1"/>
          <p:nvPr/>
        </p:nvSpPr>
        <p:spPr>
          <a:xfrm>
            <a:off x="360484" y="1092603"/>
            <a:ext cx="11501199" cy="369332"/>
          </a:xfrm>
          <a:prstGeom prst="rect">
            <a:avLst/>
          </a:prstGeom>
          <a:noFill/>
        </p:spPr>
        <p:txBody>
          <a:bodyPr wrap="square" rtlCol="0">
            <a:spAutoFit/>
          </a:bodyPr>
          <a:lstStyle/>
          <a:p>
            <a:r>
              <a:rPr lang="en-GB" sz="1400" dirty="0"/>
              <a:t>Morgan, G (2008) </a:t>
            </a:r>
            <a:r>
              <a:rPr lang="en-GB" sz="1400" i="1" dirty="0"/>
              <a:t>‘A Brief History of Wales’. </a:t>
            </a:r>
            <a:r>
              <a:rPr lang="en-GB" sz="1400" dirty="0"/>
              <a:t>Ceredigion :Y Lola Cyc, Talybont</a:t>
            </a:r>
            <a:r>
              <a:rPr lang="en-GB" dirty="0"/>
              <a:t>.  </a:t>
            </a:r>
          </a:p>
        </p:txBody>
      </p:sp>
      <p:sp>
        <p:nvSpPr>
          <p:cNvPr id="20" name="TextBox 19">
            <a:extLst>
              <a:ext uri="{FF2B5EF4-FFF2-40B4-BE49-F238E27FC236}">
                <a16:creationId xmlns:a16="http://schemas.microsoft.com/office/drawing/2014/main" id="{70281997-1009-4D11-BA09-94A43F6C63BD}"/>
              </a:ext>
            </a:extLst>
          </p:cNvPr>
          <p:cNvSpPr txBox="1"/>
          <p:nvPr/>
        </p:nvSpPr>
        <p:spPr>
          <a:xfrm>
            <a:off x="-517624" y="6858000"/>
            <a:ext cx="11480800" cy="307777"/>
          </a:xfrm>
          <a:prstGeom prst="rect">
            <a:avLst/>
          </a:prstGeom>
          <a:noFill/>
        </p:spPr>
        <p:txBody>
          <a:bodyPr wrap="square" rtlCol="0">
            <a:spAutoFit/>
          </a:bodyPr>
          <a:lstStyle/>
          <a:p>
            <a:r>
              <a:rPr lang="en-GB" sz="1400" i="1" dirty="0"/>
              <a:t> </a:t>
            </a:r>
          </a:p>
        </p:txBody>
      </p:sp>
      <p:sp>
        <p:nvSpPr>
          <p:cNvPr id="22" name="TextBox 21">
            <a:extLst>
              <a:ext uri="{FF2B5EF4-FFF2-40B4-BE49-F238E27FC236}">
                <a16:creationId xmlns:a16="http://schemas.microsoft.com/office/drawing/2014/main" id="{C0D12EE6-91CD-4B39-8491-9F0B6CE7C3BD}"/>
              </a:ext>
            </a:extLst>
          </p:cNvPr>
          <p:cNvSpPr txBox="1"/>
          <p:nvPr/>
        </p:nvSpPr>
        <p:spPr>
          <a:xfrm>
            <a:off x="360484" y="2123235"/>
            <a:ext cx="10828073" cy="307777"/>
          </a:xfrm>
          <a:prstGeom prst="rect">
            <a:avLst/>
          </a:prstGeom>
          <a:noFill/>
        </p:spPr>
        <p:txBody>
          <a:bodyPr wrap="square" rtlCol="0">
            <a:spAutoFit/>
          </a:bodyPr>
          <a:lstStyle/>
          <a:p>
            <a:r>
              <a:rPr lang="en-GB" sz="1400" dirty="0"/>
              <a:t>Open library (2020) [image] Cymru Plant Available at:- https://www.openlibary.org/books/OL20466741M/Cymru%27r_plant (Accessed Jan 2021)</a:t>
            </a:r>
          </a:p>
        </p:txBody>
      </p:sp>
      <p:sp>
        <p:nvSpPr>
          <p:cNvPr id="23" name="TextBox 22">
            <a:extLst>
              <a:ext uri="{FF2B5EF4-FFF2-40B4-BE49-F238E27FC236}">
                <a16:creationId xmlns:a16="http://schemas.microsoft.com/office/drawing/2014/main" id="{A41F9BF0-D043-43B9-8FF6-79028E79AD29}"/>
              </a:ext>
            </a:extLst>
          </p:cNvPr>
          <p:cNvSpPr txBox="1"/>
          <p:nvPr/>
        </p:nvSpPr>
        <p:spPr>
          <a:xfrm>
            <a:off x="360484" y="6251809"/>
            <a:ext cx="10612465" cy="307777"/>
          </a:xfrm>
          <a:prstGeom prst="rect">
            <a:avLst/>
          </a:prstGeom>
          <a:noFill/>
        </p:spPr>
        <p:txBody>
          <a:bodyPr wrap="square" rtlCol="0">
            <a:spAutoFit/>
          </a:bodyPr>
          <a:lstStyle/>
          <a:p>
            <a:r>
              <a:rPr lang="en-GB" sz="1400" dirty="0"/>
              <a:t>Technicolour Wales (2019) ‘Welsh Castle’ Available at:- </a:t>
            </a:r>
            <a:r>
              <a:rPr lang="en-GB" sz="1400" dirty="0">
                <a:hlinkClick r:id="rId4"/>
              </a:rPr>
              <a:t>https://www.technicolor.com/news/welcome-technicolor-wales</a:t>
            </a:r>
            <a:r>
              <a:rPr lang="en-GB" sz="1400" dirty="0"/>
              <a:t> (Accessed Jan 2021)   </a:t>
            </a:r>
          </a:p>
        </p:txBody>
      </p:sp>
      <p:sp>
        <p:nvSpPr>
          <p:cNvPr id="24" name="TextBox 23">
            <a:extLst>
              <a:ext uri="{FF2B5EF4-FFF2-40B4-BE49-F238E27FC236}">
                <a16:creationId xmlns:a16="http://schemas.microsoft.com/office/drawing/2014/main" id="{CF0EF9E0-AD5E-447F-939D-6C8BC20FF011}"/>
              </a:ext>
            </a:extLst>
          </p:cNvPr>
          <p:cNvSpPr txBox="1"/>
          <p:nvPr/>
        </p:nvSpPr>
        <p:spPr>
          <a:xfrm>
            <a:off x="3996647" y="93438"/>
            <a:ext cx="3041151" cy="369332"/>
          </a:xfrm>
          <a:prstGeom prst="rect">
            <a:avLst/>
          </a:prstGeom>
          <a:noFill/>
        </p:spPr>
        <p:txBody>
          <a:bodyPr wrap="square" rtlCol="0">
            <a:spAutoFit/>
          </a:bodyPr>
          <a:lstStyle/>
          <a:p>
            <a:pPr algn="ctr"/>
            <a:r>
              <a:rPr lang="en-GB" b="1" u="sng" dirty="0"/>
              <a:t>References</a:t>
            </a:r>
          </a:p>
        </p:txBody>
      </p:sp>
      <p:sp>
        <p:nvSpPr>
          <p:cNvPr id="28" name="TextBox 27">
            <a:extLst>
              <a:ext uri="{FF2B5EF4-FFF2-40B4-BE49-F238E27FC236}">
                <a16:creationId xmlns:a16="http://schemas.microsoft.com/office/drawing/2014/main" id="{06E10A20-21CA-4679-AB9D-E42287F1858D}"/>
              </a:ext>
            </a:extLst>
          </p:cNvPr>
          <p:cNvSpPr txBox="1"/>
          <p:nvPr/>
        </p:nvSpPr>
        <p:spPr>
          <a:xfrm>
            <a:off x="11545780" y="6482993"/>
            <a:ext cx="485258" cy="369332"/>
          </a:xfrm>
          <a:prstGeom prst="rect">
            <a:avLst/>
          </a:prstGeom>
          <a:noFill/>
        </p:spPr>
        <p:txBody>
          <a:bodyPr wrap="square" rtlCol="0">
            <a:spAutoFit/>
          </a:bodyPr>
          <a:lstStyle/>
          <a:p>
            <a:r>
              <a:rPr lang="en-GB" dirty="0"/>
              <a:t>14</a:t>
            </a:r>
          </a:p>
        </p:txBody>
      </p:sp>
    </p:spTree>
    <p:extLst>
      <p:ext uri="{BB962C8B-B14F-4D97-AF65-F5344CB8AC3E}">
        <p14:creationId xmlns:p14="http://schemas.microsoft.com/office/powerpoint/2010/main" val="3252955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B8A00A-2C41-45F1-8C7F-051DFE5BB502}"/>
              </a:ext>
            </a:extLst>
          </p:cNvPr>
          <p:cNvSpPr txBox="1"/>
          <p:nvPr/>
        </p:nvSpPr>
        <p:spPr>
          <a:xfrm>
            <a:off x="613880" y="6039822"/>
            <a:ext cx="10595225" cy="523220"/>
          </a:xfrm>
          <a:prstGeom prst="rect">
            <a:avLst/>
          </a:prstGeom>
          <a:noFill/>
        </p:spPr>
        <p:txBody>
          <a:bodyPr wrap="square">
            <a:spAutoFit/>
          </a:bodyPr>
          <a:lstStyle/>
          <a:p>
            <a:r>
              <a:rPr lang="en-GB" sz="1400" dirty="0"/>
              <a:t>Youngminds (2020) What impact is the covid-19 pandemic having on education Available at :-https://www. youngminds.org.uk/resources/policy-reports/what-impact-is-the-covid-19-pandemic-having-on-education/ (Accessed Dec 2020) </a:t>
            </a:r>
          </a:p>
        </p:txBody>
      </p:sp>
      <p:sp>
        <p:nvSpPr>
          <p:cNvPr id="5" name="TextBox 4">
            <a:extLst>
              <a:ext uri="{FF2B5EF4-FFF2-40B4-BE49-F238E27FC236}">
                <a16:creationId xmlns:a16="http://schemas.microsoft.com/office/drawing/2014/main" id="{4AACAE38-622C-4F53-A687-7DD28B25EA64}"/>
              </a:ext>
            </a:extLst>
          </p:cNvPr>
          <p:cNvSpPr txBox="1"/>
          <p:nvPr/>
        </p:nvSpPr>
        <p:spPr>
          <a:xfrm>
            <a:off x="634425" y="5322982"/>
            <a:ext cx="10718515" cy="523220"/>
          </a:xfrm>
          <a:prstGeom prst="rect">
            <a:avLst/>
          </a:prstGeom>
          <a:noFill/>
        </p:spPr>
        <p:txBody>
          <a:bodyPr wrap="square">
            <a:spAutoFit/>
          </a:bodyPr>
          <a:lstStyle/>
          <a:p>
            <a:r>
              <a:rPr lang="en-GB" sz="1400" dirty="0"/>
              <a:t>Welton (2015) [image] Y Corau gor Eisteddfod yr Urdd 1930 in Caernarfon (best choir) Nostalgic pictures of the Urdd national eisteddfod through the decades Available at:-https://www.dailypost.co.uk/news/nostalgia/gallery/look-nostalgia-look-Urdd-national-9156527</a:t>
            </a:r>
          </a:p>
        </p:txBody>
      </p:sp>
      <p:sp>
        <p:nvSpPr>
          <p:cNvPr id="7" name="TextBox 6">
            <a:extLst>
              <a:ext uri="{FF2B5EF4-FFF2-40B4-BE49-F238E27FC236}">
                <a16:creationId xmlns:a16="http://schemas.microsoft.com/office/drawing/2014/main" id="{03D87408-3241-4D07-AEC9-CCE31C9D3E1E}"/>
              </a:ext>
            </a:extLst>
          </p:cNvPr>
          <p:cNvSpPr txBox="1"/>
          <p:nvPr/>
        </p:nvSpPr>
        <p:spPr>
          <a:xfrm>
            <a:off x="613880" y="4742655"/>
            <a:ext cx="10009599" cy="523220"/>
          </a:xfrm>
          <a:prstGeom prst="rect">
            <a:avLst/>
          </a:prstGeom>
          <a:noFill/>
        </p:spPr>
        <p:txBody>
          <a:bodyPr wrap="square">
            <a:spAutoFit/>
          </a:bodyPr>
          <a:lstStyle/>
          <a:p>
            <a:r>
              <a:rPr lang="en-GB" sz="1400" dirty="0"/>
              <a:t>Welton-NW. B (2014) [image] statue to Urdd founder Sir Ifan ab Owen Edwards (right)and his father Owen Morgan Edwards at Llanuwchllyn Available at:- https://www.dailypost.co.uk/incoming/gallery/7141a194 (Accessed Dec 2020 )</a:t>
            </a:r>
          </a:p>
        </p:txBody>
      </p:sp>
      <p:sp>
        <p:nvSpPr>
          <p:cNvPr id="10" name="TextBox 9">
            <a:extLst>
              <a:ext uri="{FF2B5EF4-FFF2-40B4-BE49-F238E27FC236}">
                <a16:creationId xmlns:a16="http://schemas.microsoft.com/office/drawing/2014/main" id="{49FD72AC-6EBC-4A8B-82D0-424446EB245B}"/>
              </a:ext>
            </a:extLst>
          </p:cNvPr>
          <p:cNvSpPr txBox="1"/>
          <p:nvPr/>
        </p:nvSpPr>
        <p:spPr>
          <a:xfrm>
            <a:off x="634425" y="4136649"/>
            <a:ext cx="10307551" cy="523220"/>
          </a:xfrm>
          <a:prstGeom prst="rect">
            <a:avLst/>
          </a:prstGeom>
          <a:noFill/>
        </p:spPr>
        <p:txBody>
          <a:bodyPr wrap="square">
            <a:spAutoFit/>
          </a:bodyPr>
          <a:lstStyle/>
          <a:p>
            <a:r>
              <a:rPr lang="en-GB" sz="1400" dirty="0"/>
              <a:t>Wales online (2015) [image] child waving flags Available at :- https://www.walesonline.co.uk/news/news-opinion/Urdd-one-wales-most-precious-18993974 (Accessed Jan 2021)</a:t>
            </a:r>
          </a:p>
        </p:txBody>
      </p:sp>
      <p:sp>
        <p:nvSpPr>
          <p:cNvPr id="12" name="TextBox 11">
            <a:extLst>
              <a:ext uri="{FF2B5EF4-FFF2-40B4-BE49-F238E27FC236}">
                <a16:creationId xmlns:a16="http://schemas.microsoft.com/office/drawing/2014/main" id="{A9FE45E5-1AE4-4C1F-8FF7-86DF3EF2D898}"/>
              </a:ext>
            </a:extLst>
          </p:cNvPr>
          <p:cNvSpPr txBox="1"/>
          <p:nvPr/>
        </p:nvSpPr>
        <p:spPr>
          <a:xfrm>
            <a:off x="634425" y="3480758"/>
            <a:ext cx="10636319" cy="523220"/>
          </a:xfrm>
          <a:prstGeom prst="rect">
            <a:avLst/>
          </a:prstGeom>
          <a:noFill/>
        </p:spPr>
        <p:txBody>
          <a:bodyPr wrap="square">
            <a:spAutoFit/>
          </a:bodyPr>
          <a:lstStyle/>
          <a:p>
            <a:r>
              <a:rPr lang="en-GB" sz="1400" dirty="0"/>
              <a:t>Visit mid wales (2021) Eisteddfod yr Urdd 2022 at Denbigh  Available at:-https://www. Visitmidwales.co.uk/Denbigh-Eisteddfod-yr-Urdd-2022/details/?dms=3&amp;feature=1008&amp;venue=0821854 (Accessed Jan 2021)</a:t>
            </a:r>
          </a:p>
        </p:txBody>
      </p:sp>
      <p:sp>
        <p:nvSpPr>
          <p:cNvPr id="13" name="TextBox 12">
            <a:extLst>
              <a:ext uri="{FF2B5EF4-FFF2-40B4-BE49-F238E27FC236}">
                <a16:creationId xmlns:a16="http://schemas.microsoft.com/office/drawing/2014/main" id="{5AE1DC01-99E6-4399-9096-012C7C5A0078}"/>
              </a:ext>
            </a:extLst>
          </p:cNvPr>
          <p:cNvSpPr txBox="1"/>
          <p:nvPr/>
        </p:nvSpPr>
        <p:spPr>
          <a:xfrm>
            <a:off x="634425" y="3034603"/>
            <a:ext cx="11180855" cy="307777"/>
          </a:xfrm>
          <a:prstGeom prst="rect">
            <a:avLst/>
          </a:prstGeom>
          <a:noFill/>
        </p:spPr>
        <p:txBody>
          <a:bodyPr wrap="square" rtlCol="0">
            <a:spAutoFit/>
          </a:bodyPr>
          <a:lstStyle/>
          <a:p>
            <a:r>
              <a:rPr lang="en-GB" sz="1400" dirty="0"/>
              <a:t>Urdd Cymru (2021) Our history ‘the beginning’ Available at :- https://www.Urdd.Cymru/en/about-us/what-Urdd/our-history/ (Accessed Jan 2021)</a:t>
            </a:r>
          </a:p>
        </p:txBody>
      </p:sp>
      <p:pic>
        <p:nvPicPr>
          <p:cNvPr id="17" name="Picture 16">
            <a:extLst>
              <a:ext uri="{FF2B5EF4-FFF2-40B4-BE49-F238E27FC236}">
                <a16:creationId xmlns:a16="http://schemas.microsoft.com/office/drawing/2014/main" id="{A0A3C512-C058-4F49-B58E-433620446881}"/>
              </a:ext>
            </a:extLst>
          </p:cNvPr>
          <p:cNvPicPr>
            <a:picLocks noChangeAspect="1"/>
          </p:cNvPicPr>
          <p:nvPr/>
        </p:nvPicPr>
        <p:blipFill>
          <a:blip r:embed="rId2"/>
          <a:stretch>
            <a:fillRect/>
          </a:stretch>
        </p:blipFill>
        <p:spPr>
          <a:xfrm>
            <a:off x="613880" y="2037833"/>
            <a:ext cx="7419475" cy="377985"/>
          </a:xfrm>
          <a:prstGeom prst="rect">
            <a:avLst/>
          </a:prstGeom>
        </p:spPr>
      </p:pic>
      <p:pic>
        <p:nvPicPr>
          <p:cNvPr id="18" name="Picture 17">
            <a:extLst>
              <a:ext uri="{FF2B5EF4-FFF2-40B4-BE49-F238E27FC236}">
                <a16:creationId xmlns:a16="http://schemas.microsoft.com/office/drawing/2014/main" id="{232E17CA-18C5-44AD-B6ED-008BBCE65F7F}"/>
              </a:ext>
            </a:extLst>
          </p:cNvPr>
          <p:cNvPicPr>
            <a:picLocks noChangeAspect="1"/>
          </p:cNvPicPr>
          <p:nvPr/>
        </p:nvPicPr>
        <p:blipFill>
          <a:blip r:embed="rId3"/>
          <a:stretch>
            <a:fillRect/>
          </a:stretch>
        </p:blipFill>
        <p:spPr>
          <a:xfrm>
            <a:off x="613880" y="1167497"/>
            <a:ext cx="11504149" cy="377985"/>
          </a:xfrm>
          <a:prstGeom prst="rect">
            <a:avLst/>
          </a:prstGeom>
        </p:spPr>
      </p:pic>
      <p:sp>
        <p:nvSpPr>
          <p:cNvPr id="19" name="TextBox 18">
            <a:extLst>
              <a:ext uri="{FF2B5EF4-FFF2-40B4-BE49-F238E27FC236}">
                <a16:creationId xmlns:a16="http://schemas.microsoft.com/office/drawing/2014/main" id="{8A8C82FB-8C02-4EAE-9C27-FCC44CEFD3A0}"/>
              </a:ext>
            </a:extLst>
          </p:cNvPr>
          <p:cNvSpPr txBox="1"/>
          <p:nvPr/>
        </p:nvSpPr>
        <p:spPr>
          <a:xfrm>
            <a:off x="634425" y="1658537"/>
            <a:ext cx="11396612" cy="307777"/>
          </a:xfrm>
          <a:prstGeom prst="rect">
            <a:avLst/>
          </a:prstGeom>
          <a:noFill/>
        </p:spPr>
        <p:txBody>
          <a:bodyPr wrap="square" rtlCol="0">
            <a:spAutoFit/>
          </a:bodyPr>
          <a:lstStyle/>
          <a:p>
            <a:r>
              <a:rPr lang="en-GB" sz="1400" dirty="0"/>
              <a:t>Urdd. Cymru (2021) ‘Cip’ the magazines history. Available at :- https://www.Urdd.Cymru/en/magazines/cip/ (Accessed Jan 2021) </a:t>
            </a:r>
          </a:p>
        </p:txBody>
      </p:sp>
      <p:sp>
        <p:nvSpPr>
          <p:cNvPr id="21" name="TextBox 20">
            <a:extLst>
              <a:ext uri="{FF2B5EF4-FFF2-40B4-BE49-F238E27FC236}">
                <a16:creationId xmlns:a16="http://schemas.microsoft.com/office/drawing/2014/main" id="{87BE1042-DB25-46DE-B836-E428D84AAB66}"/>
              </a:ext>
            </a:extLst>
          </p:cNvPr>
          <p:cNvSpPr txBox="1"/>
          <p:nvPr/>
        </p:nvSpPr>
        <p:spPr>
          <a:xfrm>
            <a:off x="634425" y="644277"/>
            <a:ext cx="10009599" cy="523220"/>
          </a:xfrm>
          <a:prstGeom prst="rect">
            <a:avLst/>
          </a:prstGeom>
          <a:noFill/>
        </p:spPr>
        <p:txBody>
          <a:bodyPr wrap="square">
            <a:spAutoFit/>
          </a:bodyPr>
          <a:lstStyle/>
          <a:p>
            <a:r>
              <a:rPr lang="en-GB" sz="1400" dirty="0"/>
              <a:t>Telegraph.co.uk (2020) [image] Welsh dragon Available at :- https://www.telegraph.co.uk/science/2020/01/08/welsh-language-safe-dying-scientists-conclude/ (Accessed Jan 2021)</a:t>
            </a:r>
          </a:p>
        </p:txBody>
      </p:sp>
      <p:sp>
        <p:nvSpPr>
          <p:cNvPr id="22" name="TextBox 21">
            <a:extLst>
              <a:ext uri="{FF2B5EF4-FFF2-40B4-BE49-F238E27FC236}">
                <a16:creationId xmlns:a16="http://schemas.microsoft.com/office/drawing/2014/main" id="{CAF68AD4-5D02-49F7-8F02-BED626A14D88}"/>
              </a:ext>
            </a:extLst>
          </p:cNvPr>
          <p:cNvSpPr txBox="1"/>
          <p:nvPr/>
        </p:nvSpPr>
        <p:spPr>
          <a:xfrm>
            <a:off x="3380198" y="133564"/>
            <a:ext cx="4397339" cy="369332"/>
          </a:xfrm>
          <a:prstGeom prst="rect">
            <a:avLst/>
          </a:prstGeom>
          <a:noFill/>
        </p:spPr>
        <p:txBody>
          <a:bodyPr wrap="square" rtlCol="0">
            <a:spAutoFit/>
          </a:bodyPr>
          <a:lstStyle/>
          <a:p>
            <a:pPr algn="ctr"/>
            <a:r>
              <a:rPr lang="en-GB" b="1" u="sng" dirty="0"/>
              <a:t>References</a:t>
            </a:r>
          </a:p>
        </p:txBody>
      </p:sp>
      <p:sp>
        <p:nvSpPr>
          <p:cNvPr id="26" name="TextBox 25">
            <a:extLst>
              <a:ext uri="{FF2B5EF4-FFF2-40B4-BE49-F238E27FC236}">
                <a16:creationId xmlns:a16="http://schemas.microsoft.com/office/drawing/2014/main" id="{519C93C0-1FB6-4B6F-8838-B34133331490}"/>
              </a:ext>
            </a:extLst>
          </p:cNvPr>
          <p:cNvSpPr txBox="1"/>
          <p:nvPr/>
        </p:nvSpPr>
        <p:spPr>
          <a:xfrm>
            <a:off x="11455685" y="6462445"/>
            <a:ext cx="662344" cy="369332"/>
          </a:xfrm>
          <a:prstGeom prst="rect">
            <a:avLst/>
          </a:prstGeom>
          <a:noFill/>
        </p:spPr>
        <p:txBody>
          <a:bodyPr wrap="square" rtlCol="0">
            <a:spAutoFit/>
          </a:bodyPr>
          <a:lstStyle/>
          <a:p>
            <a:r>
              <a:rPr lang="en-GB" dirty="0"/>
              <a:t>15</a:t>
            </a:r>
          </a:p>
        </p:txBody>
      </p:sp>
      <p:sp>
        <p:nvSpPr>
          <p:cNvPr id="2" name="TextBox 1">
            <a:extLst>
              <a:ext uri="{FF2B5EF4-FFF2-40B4-BE49-F238E27FC236}">
                <a16:creationId xmlns:a16="http://schemas.microsoft.com/office/drawing/2014/main" id="{F4050AC7-F6B6-432B-8595-EA6C2F76F3D6}"/>
              </a:ext>
            </a:extLst>
          </p:cNvPr>
          <p:cNvSpPr txBox="1"/>
          <p:nvPr/>
        </p:nvSpPr>
        <p:spPr>
          <a:xfrm>
            <a:off x="634425" y="2455484"/>
            <a:ext cx="10202237" cy="307777"/>
          </a:xfrm>
          <a:prstGeom prst="rect">
            <a:avLst/>
          </a:prstGeom>
          <a:noFill/>
        </p:spPr>
        <p:txBody>
          <a:bodyPr wrap="square" rtlCol="0">
            <a:spAutoFit/>
          </a:bodyPr>
          <a:lstStyle/>
          <a:p>
            <a:r>
              <a:rPr lang="en-GB" sz="1400" dirty="0" err="1"/>
              <a:t>Urdd.Cymru</a:t>
            </a:r>
            <a:r>
              <a:rPr lang="en-GB" sz="1400" dirty="0"/>
              <a:t> (2021) </a:t>
            </a:r>
            <a:r>
              <a:rPr lang="en-GB" sz="1400" i="1" dirty="0"/>
              <a:t>‘Our History’ </a:t>
            </a:r>
            <a:r>
              <a:rPr lang="en-GB" sz="1400" dirty="0"/>
              <a:t>Available at:- </a:t>
            </a:r>
            <a:r>
              <a:rPr lang="en-GB" sz="1400" dirty="0">
                <a:hlinkClick r:id="rId4"/>
              </a:rPr>
              <a:t>https://www.Urdd.cymru/en/about-us/what-urdd/our-history/</a:t>
            </a:r>
            <a:r>
              <a:rPr lang="en-GB" sz="1400" dirty="0"/>
              <a:t> (Accessed Jan 2021)</a:t>
            </a:r>
          </a:p>
        </p:txBody>
      </p:sp>
    </p:spTree>
    <p:extLst>
      <p:ext uri="{BB962C8B-B14F-4D97-AF65-F5344CB8AC3E}">
        <p14:creationId xmlns:p14="http://schemas.microsoft.com/office/powerpoint/2010/main" val="2109721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2825</TotalTime>
  <Words>3049</Words>
  <Application>Microsoft Office PowerPoint</Application>
  <PresentationFormat>Widescreen</PresentationFormat>
  <Paragraphs>148</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Algerian</vt:lpstr>
      <vt:lpstr>Arial</vt:lpstr>
      <vt:lpstr>Arial Black</vt:lpstr>
      <vt:lpstr>Calibri</vt:lpstr>
      <vt:lpstr>Calibri Light</vt:lpstr>
      <vt:lpstr>Office Theme</vt:lpstr>
      <vt:lpstr>PowerPoint Presentation</vt:lpstr>
      <vt:lpstr>The Welsh Language at the beginning of the 20th century had a very low status among the people of wales. Past legislation’s as well as an influx of English people meant that the Welsh language was slowly eroding in many areas. It was now in those areas really, only spoken within the home, and it was a subject rarely taught in schools. (Morgan 2008)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oddie</dc:creator>
  <cp:lastModifiedBy>naomi oddie</cp:lastModifiedBy>
  <cp:revision>15</cp:revision>
  <dcterms:created xsi:type="dcterms:W3CDTF">2021-01-08T12:06:00Z</dcterms:created>
  <dcterms:modified xsi:type="dcterms:W3CDTF">2021-01-16T10:35:09Z</dcterms:modified>
</cp:coreProperties>
</file>