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20" r:id="rId4"/>
  </p:sldMasterIdLst>
  <p:notesMasterIdLst>
    <p:notesMasterId r:id="rId16"/>
  </p:notesMasterIdLst>
  <p:sldIdLst>
    <p:sldId id="256" r:id="rId5"/>
    <p:sldId id="266" r:id="rId6"/>
    <p:sldId id="257" r:id="rId7"/>
    <p:sldId id="267" r:id="rId8"/>
    <p:sldId id="268" r:id="rId9"/>
    <p:sldId id="269" r:id="rId10"/>
    <p:sldId id="270" r:id="rId11"/>
    <p:sldId id="271" r:id="rId12"/>
    <p:sldId id="261" r:id="rId13"/>
    <p:sldId id="262" r:id="rId14"/>
    <p:sldId id="272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87CC18-4F4F-EC4C-A645-5B5AB23D8FE7}" type="datetimeFigureOut">
              <a:rPr lang="en-US" smtClean="0"/>
              <a:t>4/21/2022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A674B4-2A77-6445-8A1F-6A88C564B4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14331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4/21/2022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565671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69137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4/21/2022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36679024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4/21/2022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420409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4/21/2022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4776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4/21/2022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21202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4/21/2022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2666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4/21/2022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5544587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4/21/2022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14888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69698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82326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4/21/2022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4423975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21" r:id="rId1"/>
    <p:sldLayoutId id="2147483922" r:id="rId2"/>
    <p:sldLayoutId id="2147483923" r:id="rId3"/>
    <p:sldLayoutId id="2147483924" r:id="rId4"/>
    <p:sldLayoutId id="2147483925" r:id="rId5"/>
    <p:sldLayoutId id="2147483926" r:id="rId6"/>
    <p:sldLayoutId id="2147483927" r:id="rId7"/>
    <p:sldLayoutId id="2147483928" r:id="rId8"/>
    <p:sldLayoutId id="2147483929" r:id="rId9"/>
    <p:sldLayoutId id="2147483930" r:id="rId10"/>
    <p:sldLayoutId id="214748393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remark.co.uk/?gclid=CjwKCAjw0a-SBhBkEiwApljU0rgW9afny03g_9_Ikcdgn8pzzEgBJR9Je4YWeaJ0sG5IMEDIf5eErBoCQDwQAvD_BwE" TargetMode="External"/><Relationship Id="rId2" Type="http://schemas.openxmlformats.org/officeDocument/2006/relationships/hyperlink" Target="caremark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28FFBEEC-E1D5-4133-8566-2A59DDB17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639060" y="0"/>
            <a:ext cx="755294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7C180E-63A2-804C-A921-8F5D7B6939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71909" y="951400"/>
            <a:ext cx="5875694" cy="4224104"/>
          </a:xfrm>
        </p:spPr>
        <p:txBody>
          <a:bodyPr>
            <a:normAutofit/>
          </a:bodyPr>
          <a:lstStyle/>
          <a:p>
            <a:r>
              <a:rPr lang="en-US" sz="5500" dirty="0">
                <a:solidFill>
                  <a:srgbClr val="2A1A00"/>
                </a:solidFill>
              </a:rPr>
              <a:t>Academic and Employability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03AEBC-8D82-7C4D-83E8-12493EC4E3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82519" y="5051394"/>
            <a:ext cx="6761844" cy="136769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400" dirty="0">
                <a:solidFill>
                  <a:srgbClr val="F3F3F2"/>
                </a:solidFill>
              </a:rPr>
              <a:t>MODULE CODE: BMSW4001_LON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solidFill>
                  <a:srgbClr val="F3F3F2"/>
                </a:solidFill>
              </a:rPr>
              <a:t>STUDENT NAME : MD. Abdul Q Chowdhury</a:t>
            </a:r>
            <a:r>
              <a:rPr lang="en-US" sz="1400" dirty="0">
                <a:solidFill>
                  <a:srgbClr val="F3F3F2"/>
                </a:solidFill>
              </a:rPr>
              <a:t> ID:2119999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solidFill>
                  <a:srgbClr val="F3F3F2"/>
                </a:solidFill>
              </a:rPr>
              <a:t>LECTURER : JOANNA Walsh</a:t>
            </a:r>
          </a:p>
          <a:p>
            <a:pPr>
              <a:lnSpc>
                <a:spcPct val="90000"/>
              </a:lnSpc>
            </a:pPr>
            <a:endParaRPr lang="en-US" sz="1400" dirty="0">
              <a:solidFill>
                <a:srgbClr val="F3F3F2"/>
              </a:solidFill>
            </a:endParaRPr>
          </a:p>
          <a:p>
            <a:pPr>
              <a:lnSpc>
                <a:spcPct val="90000"/>
              </a:lnSpc>
            </a:pPr>
            <a:endParaRPr lang="en-US" sz="1400" dirty="0">
              <a:solidFill>
                <a:srgbClr val="F3F3F2"/>
              </a:solidFill>
            </a:endParaRPr>
          </a:p>
          <a:p>
            <a:pPr>
              <a:lnSpc>
                <a:spcPct val="90000"/>
              </a:lnSpc>
            </a:pPr>
            <a:endParaRPr lang="en-US" sz="1400" dirty="0">
              <a:solidFill>
                <a:srgbClr val="F3F3F2"/>
              </a:solidFill>
            </a:endParaRPr>
          </a:p>
        </p:txBody>
      </p:sp>
      <p:sp>
        <p:nvSpPr>
          <p:cNvPr id="14" name="Freeform 14">
            <a:extLst>
              <a:ext uri="{FF2B5EF4-FFF2-40B4-BE49-F238E27FC236}">
                <a16:creationId xmlns:a16="http://schemas.microsoft.com/office/drawing/2014/main" id="{E8EFDFFA-99D1-4010-8BB3-F3C338EC0A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5282519" cy="6858000"/>
          </a:xfrm>
          <a:custGeom>
            <a:avLst/>
            <a:gdLst>
              <a:gd name="connsiteX0" fmla="*/ 0 w 4992864"/>
              <a:gd name="connsiteY0" fmla="*/ 0 h 6858000"/>
              <a:gd name="connsiteX1" fmla="*/ 4813476 w 4992864"/>
              <a:gd name="connsiteY1" fmla="*/ 0 h 6858000"/>
              <a:gd name="connsiteX2" fmla="*/ 4818239 w 4992864"/>
              <a:gd name="connsiteY2" fmla="*/ 66675 h 6858000"/>
              <a:gd name="connsiteX3" fmla="*/ 4826176 w 4992864"/>
              <a:gd name="connsiteY3" fmla="*/ 122237 h 6858000"/>
              <a:gd name="connsiteX4" fmla="*/ 4835701 w 4992864"/>
              <a:gd name="connsiteY4" fmla="*/ 174625 h 6858000"/>
              <a:gd name="connsiteX5" fmla="*/ 4851576 w 4992864"/>
              <a:gd name="connsiteY5" fmla="*/ 217487 h 6858000"/>
              <a:gd name="connsiteX6" fmla="*/ 4867451 w 4992864"/>
              <a:gd name="connsiteY6" fmla="*/ 260350 h 6858000"/>
              <a:gd name="connsiteX7" fmla="*/ 4886501 w 4992864"/>
              <a:gd name="connsiteY7" fmla="*/ 296862 h 6858000"/>
              <a:gd name="connsiteX8" fmla="*/ 4905551 w 4992864"/>
              <a:gd name="connsiteY8" fmla="*/ 334962 h 6858000"/>
              <a:gd name="connsiteX9" fmla="*/ 4923014 w 4992864"/>
              <a:gd name="connsiteY9" fmla="*/ 369887 h 6858000"/>
              <a:gd name="connsiteX10" fmla="*/ 4940476 w 4992864"/>
              <a:gd name="connsiteY10" fmla="*/ 409575 h 6858000"/>
              <a:gd name="connsiteX11" fmla="*/ 4956351 w 4992864"/>
              <a:gd name="connsiteY11" fmla="*/ 450850 h 6858000"/>
              <a:gd name="connsiteX12" fmla="*/ 4970639 w 4992864"/>
              <a:gd name="connsiteY12" fmla="*/ 496887 h 6858000"/>
              <a:gd name="connsiteX13" fmla="*/ 4981751 w 4992864"/>
              <a:gd name="connsiteY13" fmla="*/ 546100 h 6858000"/>
              <a:gd name="connsiteX14" fmla="*/ 4989689 w 4992864"/>
              <a:gd name="connsiteY14" fmla="*/ 606425 h 6858000"/>
              <a:gd name="connsiteX15" fmla="*/ 4992864 w 4992864"/>
              <a:gd name="connsiteY15" fmla="*/ 673100 h 6858000"/>
              <a:gd name="connsiteX16" fmla="*/ 4989689 w 4992864"/>
              <a:gd name="connsiteY16" fmla="*/ 744537 h 6858000"/>
              <a:gd name="connsiteX17" fmla="*/ 4981751 w 4992864"/>
              <a:gd name="connsiteY17" fmla="*/ 801687 h 6858000"/>
              <a:gd name="connsiteX18" fmla="*/ 4970639 w 4992864"/>
              <a:gd name="connsiteY18" fmla="*/ 854075 h 6858000"/>
              <a:gd name="connsiteX19" fmla="*/ 4956351 w 4992864"/>
              <a:gd name="connsiteY19" fmla="*/ 901700 h 6858000"/>
              <a:gd name="connsiteX20" fmla="*/ 4940476 w 4992864"/>
              <a:gd name="connsiteY20" fmla="*/ 942975 h 6858000"/>
              <a:gd name="connsiteX21" fmla="*/ 4921426 w 4992864"/>
              <a:gd name="connsiteY21" fmla="*/ 981075 h 6858000"/>
              <a:gd name="connsiteX22" fmla="*/ 4902376 w 4992864"/>
              <a:gd name="connsiteY22" fmla="*/ 1017587 h 6858000"/>
              <a:gd name="connsiteX23" fmla="*/ 4883326 w 4992864"/>
              <a:gd name="connsiteY23" fmla="*/ 1055687 h 6858000"/>
              <a:gd name="connsiteX24" fmla="*/ 4865864 w 4992864"/>
              <a:gd name="connsiteY24" fmla="*/ 1095375 h 6858000"/>
              <a:gd name="connsiteX25" fmla="*/ 4848401 w 4992864"/>
              <a:gd name="connsiteY25" fmla="*/ 1136650 h 6858000"/>
              <a:gd name="connsiteX26" fmla="*/ 4834114 w 4992864"/>
              <a:gd name="connsiteY26" fmla="*/ 1182687 h 6858000"/>
              <a:gd name="connsiteX27" fmla="*/ 4824589 w 4992864"/>
              <a:gd name="connsiteY27" fmla="*/ 1235075 h 6858000"/>
              <a:gd name="connsiteX28" fmla="*/ 4815064 w 4992864"/>
              <a:gd name="connsiteY28" fmla="*/ 1295400 h 6858000"/>
              <a:gd name="connsiteX29" fmla="*/ 4813476 w 4992864"/>
              <a:gd name="connsiteY29" fmla="*/ 1363662 h 6858000"/>
              <a:gd name="connsiteX30" fmla="*/ 4815064 w 4992864"/>
              <a:gd name="connsiteY30" fmla="*/ 1431925 h 6858000"/>
              <a:gd name="connsiteX31" fmla="*/ 4824589 w 4992864"/>
              <a:gd name="connsiteY31" fmla="*/ 1492250 h 6858000"/>
              <a:gd name="connsiteX32" fmla="*/ 4834114 w 4992864"/>
              <a:gd name="connsiteY32" fmla="*/ 1544637 h 6858000"/>
              <a:gd name="connsiteX33" fmla="*/ 4848401 w 4992864"/>
              <a:gd name="connsiteY33" fmla="*/ 1589087 h 6858000"/>
              <a:gd name="connsiteX34" fmla="*/ 4865864 w 4992864"/>
              <a:gd name="connsiteY34" fmla="*/ 1631950 h 6858000"/>
              <a:gd name="connsiteX35" fmla="*/ 4883326 w 4992864"/>
              <a:gd name="connsiteY35" fmla="*/ 1671637 h 6858000"/>
              <a:gd name="connsiteX36" fmla="*/ 4902376 w 4992864"/>
              <a:gd name="connsiteY36" fmla="*/ 1708150 h 6858000"/>
              <a:gd name="connsiteX37" fmla="*/ 4921426 w 4992864"/>
              <a:gd name="connsiteY37" fmla="*/ 1743075 h 6858000"/>
              <a:gd name="connsiteX38" fmla="*/ 4940476 w 4992864"/>
              <a:gd name="connsiteY38" fmla="*/ 1782762 h 6858000"/>
              <a:gd name="connsiteX39" fmla="*/ 4956351 w 4992864"/>
              <a:gd name="connsiteY39" fmla="*/ 1824037 h 6858000"/>
              <a:gd name="connsiteX40" fmla="*/ 4970639 w 4992864"/>
              <a:gd name="connsiteY40" fmla="*/ 1870075 h 6858000"/>
              <a:gd name="connsiteX41" fmla="*/ 4981751 w 4992864"/>
              <a:gd name="connsiteY41" fmla="*/ 1922462 h 6858000"/>
              <a:gd name="connsiteX42" fmla="*/ 4989689 w 4992864"/>
              <a:gd name="connsiteY42" fmla="*/ 1982787 h 6858000"/>
              <a:gd name="connsiteX43" fmla="*/ 4992864 w 4992864"/>
              <a:gd name="connsiteY43" fmla="*/ 2051050 h 6858000"/>
              <a:gd name="connsiteX44" fmla="*/ 4989689 w 4992864"/>
              <a:gd name="connsiteY44" fmla="*/ 2119312 h 6858000"/>
              <a:gd name="connsiteX45" fmla="*/ 4981751 w 4992864"/>
              <a:gd name="connsiteY45" fmla="*/ 2179637 h 6858000"/>
              <a:gd name="connsiteX46" fmla="*/ 4970639 w 4992864"/>
              <a:gd name="connsiteY46" fmla="*/ 2232025 h 6858000"/>
              <a:gd name="connsiteX47" fmla="*/ 4956351 w 4992864"/>
              <a:gd name="connsiteY47" fmla="*/ 2278062 h 6858000"/>
              <a:gd name="connsiteX48" fmla="*/ 4940476 w 4992864"/>
              <a:gd name="connsiteY48" fmla="*/ 2319337 h 6858000"/>
              <a:gd name="connsiteX49" fmla="*/ 4921426 w 4992864"/>
              <a:gd name="connsiteY49" fmla="*/ 2359025 h 6858000"/>
              <a:gd name="connsiteX50" fmla="*/ 4902376 w 4992864"/>
              <a:gd name="connsiteY50" fmla="*/ 2395537 h 6858000"/>
              <a:gd name="connsiteX51" fmla="*/ 4883326 w 4992864"/>
              <a:gd name="connsiteY51" fmla="*/ 2433637 h 6858000"/>
              <a:gd name="connsiteX52" fmla="*/ 4865864 w 4992864"/>
              <a:gd name="connsiteY52" fmla="*/ 2471737 h 6858000"/>
              <a:gd name="connsiteX53" fmla="*/ 4848401 w 4992864"/>
              <a:gd name="connsiteY53" fmla="*/ 2513012 h 6858000"/>
              <a:gd name="connsiteX54" fmla="*/ 4834114 w 4992864"/>
              <a:gd name="connsiteY54" fmla="*/ 2560637 h 6858000"/>
              <a:gd name="connsiteX55" fmla="*/ 4824589 w 4992864"/>
              <a:gd name="connsiteY55" fmla="*/ 2613025 h 6858000"/>
              <a:gd name="connsiteX56" fmla="*/ 4815064 w 4992864"/>
              <a:gd name="connsiteY56" fmla="*/ 2671762 h 6858000"/>
              <a:gd name="connsiteX57" fmla="*/ 4813476 w 4992864"/>
              <a:gd name="connsiteY57" fmla="*/ 2741612 h 6858000"/>
              <a:gd name="connsiteX58" fmla="*/ 4815064 w 4992864"/>
              <a:gd name="connsiteY58" fmla="*/ 2809875 h 6858000"/>
              <a:gd name="connsiteX59" fmla="*/ 4824589 w 4992864"/>
              <a:gd name="connsiteY59" fmla="*/ 2868612 h 6858000"/>
              <a:gd name="connsiteX60" fmla="*/ 4834114 w 4992864"/>
              <a:gd name="connsiteY60" fmla="*/ 2922587 h 6858000"/>
              <a:gd name="connsiteX61" fmla="*/ 4848401 w 4992864"/>
              <a:gd name="connsiteY61" fmla="*/ 2967037 h 6858000"/>
              <a:gd name="connsiteX62" fmla="*/ 4865864 w 4992864"/>
              <a:gd name="connsiteY62" fmla="*/ 3009900 h 6858000"/>
              <a:gd name="connsiteX63" fmla="*/ 4883326 w 4992864"/>
              <a:gd name="connsiteY63" fmla="*/ 3046412 h 6858000"/>
              <a:gd name="connsiteX64" fmla="*/ 4902376 w 4992864"/>
              <a:gd name="connsiteY64" fmla="*/ 3084512 h 6858000"/>
              <a:gd name="connsiteX65" fmla="*/ 4921426 w 4992864"/>
              <a:gd name="connsiteY65" fmla="*/ 3121025 h 6858000"/>
              <a:gd name="connsiteX66" fmla="*/ 4940476 w 4992864"/>
              <a:gd name="connsiteY66" fmla="*/ 3160712 h 6858000"/>
              <a:gd name="connsiteX67" fmla="*/ 4956351 w 4992864"/>
              <a:gd name="connsiteY67" fmla="*/ 3201987 h 6858000"/>
              <a:gd name="connsiteX68" fmla="*/ 4970639 w 4992864"/>
              <a:gd name="connsiteY68" fmla="*/ 3248025 h 6858000"/>
              <a:gd name="connsiteX69" fmla="*/ 4981751 w 4992864"/>
              <a:gd name="connsiteY69" fmla="*/ 3300412 h 6858000"/>
              <a:gd name="connsiteX70" fmla="*/ 4989689 w 4992864"/>
              <a:gd name="connsiteY70" fmla="*/ 3360737 h 6858000"/>
              <a:gd name="connsiteX71" fmla="*/ 4992864 w 4992864"/>
              <a:gd name="connsiteY71" fmla="*/ 3427412 h 6858000"/>
              <a:gd name="connsiteX72" fmla="*/ 4989689 w 4992864"/>
              <a:gd name="connsiteY72" fmla="*/ 3497262 h 6858000"/>
              <a:gd name="connsiteX73" fmla="*/ 4981751 w 4992864"/>
              <a:gd name="connsiteY73" fmla="*/ 3557587 h 6858000"/>
              <a:gd name="connsiteX74" fmla="*/ 4970639 w 4992864"/>
              <a:gd name="connsiteY74" fmla="*/ 3609975 h 6858000"/>
              <a:gd name="connsiteX75" fmla="*/ 4956351 w 4992864"/>
              <a:gd name="connsiteY75" fmla="*/ 3656012 h 6858000"/>
              <a:gd name="connsiteX76" fmla="*/ 4940476 w 4992864"/>
              <a:gd name="connsiteY76" fmla="*/ 3697287 h 6858000"/>
              <a:gd name="connsiteX77" fmla="*/ 4921426 w 4992864"/>
              <a:gd name="connsiteY77" fmla="*/ 3736975 h 6858000"/>
              <a:gd name="connsiteX78" fmla="*/ 4883326 w 4992864"/>
              <a:gd name="connsiteY78" fmla="*/ 3811587 h 6858000"/>
              <a:gd name="connsiteX79" fmla="*/ 4865864 w 4992864"/>
              <a:gd name="connsiteY79" fmla="*/ 3848100 h 6858000"/>
              <a:gd name="connsiteX80" fmla="*/ 4848401 w 4992864"/>
              <a:gd name="connsiteY80" fmla="*/ 3890962 h 6858000"/>
              <a:gd name="connsiteX81" fmla="*/ 4834114 w 4992864"/>
              <a:gd name="connsiteY81" fmla="*/ 3935412 h 6858000"/>
              <a:gd name="connsiteX82" fmla="*/ 4824589 w 4992864"/>
              <a:gd name="connsiteY82" fmla="*/ 3987800 h 6858000"/>
              <a:gd name="connsiteX83" fmla="*/ 4815064 w 4992864"/>
              <a:gd name="connsiteY83" fmla="*/ 4048125 h 6858000"/>
              <a:gd name="connsiteX84" fmla="*/ 4813476 w 4992864"/>
              <a:gd name="connsiteY84" fmla="*/ 4116387 h 6858000"/>
              <a:gd name="connsiteX85" fmla="*/ 4815064 w 4992864"/>
              <a:gd name="connsiteY85" fmla="*/ 4186237 h 6858000"/>
              <a:gd name="connsiteX86" fmla="*/ 4824589 w 4992864"/>
              <a:gd name="connsiteY86" fmla="*/ 4244975 h 6858000"/>
              <a:gd name="connsiteX87" fmla="*/ 4834114 w 4992864"/>
              <a:gd name="connsiteY87" fmla="*/ 4297362 h 6858000"/>
              <a:gd name="connsiteX88" fmla="*/ 4848401 w 4992864"/>
              <a:gd name="connsiteY88" fmla="*/ 4343400 h 6858000"/>
              <a:gd name="connsiteX89" fmla="*/ 4865864 w 4992864"/>
              <a:gd name="connsiteY89" fmla="*/ 4386262 h 6858000"/>
              <a:gd name="connsiteX90" fmla="*/ 4883326 w 4992864"/>
              <a:gd name="connsiteY90" fmla="*/ 4424362 h 6858000"/>
              <a:gd name="connsiteX91" fmla="*/ 4921426 w 4992864"/>
              <a:gd name="connsiteY91" fmla="*/ 4498975 h 6858000"/>
              <a:gd name="connsiteX92" fmla="*/ 4940476 w 4992864"/>
              <a:gd name="connsiteY92" fmla="*/ 4537075 h 6858000"/>
              <a:gd name="connsiteX93" fmla="*/ 4956351 w 4992864"/>
              <a:gd name="connsiteY93" fmla="*/ 4579937 h 6858000"/>
              <a:gd name="connsiteX94" fmla="*/ 4970639 w 4992864"/>
              <a:gd name="connsiteY94" fmla="*/ 4625975 h 6858000"/>
              <a:gd name="connsiteX95" fmla="*/ 4981751 w 4992864"/>
              <a:gd name="connsiteY95" fmla="*/ 4678362 h 6858000"/>
              <a:gd name="connsiteX96" fmla="*/ 4989689 w 4992864"/>
              <a:gd name="connsiteY96" fmla="*/ 4738687 h 6858000"/>
              <a:gd name="connsiteX97" fmla="*/ 4992864 w 4992864"/>
              <a:gd name="connsiteY97" fmla="*/ 4806950 h 6858000"/>
              <a:gd name="connsiteX98" fmla="*/ 4989689 w 4992864"/>
              <a:gd name="connsiteY98" fmla="*/ 4875212 h 6858000"/>
              <a:gd name="connsiteX99" fmla="*/ 4981751 w 4992864"/>
              <a:gd name="connsiteY99" fmla="*/ 4935537 h 6858000"/>
              <a:gd name="connsiteX100" fmla="*/ 4970639 w 4992864"/>
              <a:gd name="connsiteY100" fmla="*/ 4987925 h 6858000"/>
              <a:gd name="connsiteX101" fmla="*/ 4956351 w 4992864"/>
              <a:gd name="connsiteY101" fmla="*/ 5033962 h 6858000"/>
              <a:gd name="connsiteX102" fmla="*/ 4940476 w 4992864"/>
              <a:gd name="connsiteY102" fmla="*/ 5075237 h 6858000"/>
              <a:gd name="connsiteX103" fmla="*/ 4921426 w 4992864"/>
              <a:gd name="connsiteY103" fmla="*/ 5114925 h 6858000"/>
              <a:gd name="connsiteX104" fmla="*/ 4902376 w 4992864"/>
              <a:gd name="connsiteY104" fmla="*/ 5149850 h 6858000"/>
              <a:gd name="connsiteX105" fmla="*/ 4883326 w 4992864"/>
              <a:gd name="connsiteY105" fmla="*/ 5186362 h 6858000"/>
              <a:gd name="connsiteX106" fmla="*/ 4865864 w 4992864"/>
              <a:gd name="connsiteY106" fmla="*/ 5226050 h 6858000"/>
              <a:gd name="connsiteX107" fmla="*/ 4848401 w 4992864"/>
              <a:gd name="connsiteY107" fmla="*/ 5268912 h 6858000"/>
              <a:gd name="connsiteX108" fmla="*/ 4834114 w 4992864"/>
              <a:gd name="connsiteY108" fmla="*/ 5313362 h 6858000"/>
              <a:gd name="connsiteX109" fmla="*/ 4824589 w 4992864"/>
              <a:gd name="connsiteY109" fmla="*/ 5365750 h 6858000"/>
              <a:gd name="connsiteX110" fmla="*/ 4815064 w 4992864"/>
              <a:gd name="connsiteY110" fmla="*/ 5426075 h 6858000"/>
              <a:gd name="connsiteX111" fmla="*/ 4813476 w 4992864"/>
              <a:gd name="connsiteY111" fmla="*/ 5494337 h 6858000"/>
              <a:gd name="connsiteX112" fmla="*/ 4815064 w 4992864"/>
              <a:gd name="connsiteY112" fmla="*/ 5562600 h 6858000"/>
              <a:gd name="connsiteX113" fmla="*/ 4824589 w 4992864"/>
              <a:gd name="connsiteY113" fmla="*/ 5622925 h 6858000"/>
              <a:gd name="connsiteX114" fmla="*/ 4834114 w 4992864"/>
              <a:gd name="connsiteY114" fmla="*/ 5675312 h 6858000"/>
              <a:gd name="connsiteX115" fmla="*/ 4848401 w 4992864"/>
              <a:gd name="connsiteY115" fmla="*/ 5721350 h 6858000"/>
              <a:gd name="connsiteX116" fmla="*/ 4865864 w 4992864"/>
              <a:gd name="connsiteY116" fmla="*/ 5762625 h 6858000"/>
              <a:gd name="connsiteX117" fmla="*/ 4883326 w 4992864"/>
              <a:gd name="connsiteY117" fmla="*/ 5802312 h 6858000"/>
              <a:gd name="connsiteX118" fmla="*/ 4902376 w 4992864"/>
              <a:gd name="connsiteY118" fmla="*/ 5840412 h 6858000"/>
              <a:gd name="connsiteX119" fmla="*/ 4921426 w 4992864"/>
              <a:gd name="connsiteY119" fmla="*/ 5876925 h 6858000"/>
              <a:gd name="connsiteX120" fmla="*/ 4940476 w 4992864"/>
              <a:gd name="connsiteY120" fmla="*/ 5915025 h 6858000"/>
              <a:gd name="connsiteX121" fmla="*/ 4956351 w 4992864"/>
              <a:gd name="connsiteY121" fmla="*/ 5956300 h 6858000"/>
              <a:gd name="connsiteX122" fmla="*/ 4970639 w 4992864"/>
              <a:gd name="connsiteY122" fmla="*/ 6003925 h 6858000"/>
              <a:gd name="connsiteX123" fmla="*/ 4981751 w 4992864"/>
              <a:gd name="connsiteY123" fmla="*/ 6056312 h 6858000"/>
              <a:gd name="connsiteX124" fmla="*/ 4989689 w 4992864"/>
              <a:gd name="connsiteY124" fmla="*/ 6113462 h 6858000"/>
              <a:gd name="connsiteX125" fmla="*/ 4992864 w 4992864"/>
              <a:gd name="connsiteY125" fmla="*/ 6183312 h 6858000"/>
              <a:gd name="connsiteX126" fmla="*/ 4989689 w 4992864"/>
              <a:gd name="connsiteY126" fmla="*/ 6251575 h 6858000"/>
              <a:gd name="connsiteX127" fmla="*/ 4981751 w 4992864"/>
              <a:gd name="connsiteY127" fmla="*/ 6311900 h 6858000"/>
              <a:gd name="connsiteX128" fmla="*/ 4970639 w 4992864"/>
              <a:gd name="connsiteY128" fmla="*/ 6361112 h 6858000"/>
              <a:gd name="connsiteX129" fmla="*/ 4956351 w 4992864"/>
              <a:gd name="connsiteY129" fmla="*/ 6407150 h 6858000"/>
              <a:gd name="connsiteX130" fmla="*/ 4940476 w 4992864"/>
              <a:gd name="connsiteY130" fmla="*/ 6448425 h 6858000"/>
              <a:gd name="connsiteX131" fmla="*/ 4923014 w 4992864"/>
              <a:gd name="connsiteY131" fmla="*/ 6488112 h 6858000"/>
              <a:gd name="connsiteX132" fmla="*/ 4905551 w 4992864"/>
              <a:gd name="connsiteY132" fmla="*/ 6523037 h 6858000"/>
              <a:gd name="connsiteX133" fmla="*/ 4886501 w 4992864"/>
              <a:gd name="connsiteY133" fmla="*/ 6561137 h 6858000"/>
              <a:gd name="connsiteX134" fmla="*/ 4867451 w 4992864"/>
              <a:gd name="connsiteY134" fmla="*/ 6597650 h 6858000"/>
              <a:gd name="connsiteX135" fmla="*/ 4851576 w 4992864"/>
              <a:gd name="connsiteY135" fmla="*/ 6640512 h 6858000"/>
              <a:gd name="connsiteX136" fmla="*/ 4835701 w 4992864"/>
              <a:gd name="connsiteY136" fmla="*/ 6683375 h 6858000"/>
              <a:gd name="connsiteX137" fmla="*/ 4826176 w 4992864"/>
              <a:gd name="connsiteY137" fmla="*/ 6735762 h 6858000"/>
              <a:gd name="connsiteX138" fmla="*/ 4818239 w 4992864"/>
              <a:gd name="connsiteY138" fmla="*/ 6791325 h 6858000"/>
              <a:gd name="connsiteX139" fmla="*/ 4813476 w 4992864"/>
              <a:gd name="connsiteY139" fmla="*/ 6858000 h 6858000"/>
              <a:gd name="connsiteX140" fmla="*/ 0 w 4992864"/>
              <a:gd name="connsiteY14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4992864" h="6858000">
                <a:moveTo>
                  <a:pt x="0" y="0"/>
                </a:moveTo>
                <a:lnTo>
                  <a:pt x="4813476" y="0"/>
                </a:lnTo>
                <a:lnTo>
                  <a:pt x="4818239" y="66675"/>
                </a:lnTo>
                <a:lnTo>
                  <a:pt x="4826176" y="122237"/>
                </a:lnTo>
                <a:lnTo>
                  <a:pt x="4835701" y="174625"/>
                </a:lnTo>
                <a:lnTo>
                  <a:pt x="4851576" y="217487"/>
                </a:lnTo>
                <a:lnTo>
                  <a:pt x="4867451" y="260350"/>
                </a:lnTo>
                <a:lnTo>
                  <a:pt x="4886501" y="296862"/>
                </a:lnTo>
                <a:lnTo>
                  <a:pt x="4905551" y="334962"/>
                </a:lnTo>
                <a:lnTo>
                  <a:pt x="4923014" y="369887"/>
                </a:lnTo>
                <a:lnTo>
                  <a:pt x="4940476" y="409575"/>
                </a:lnTo>
                <a:lnTo>
                  <a:pt x="4956351" y="450850"/>
                </a:lnTo>
                <a:lnTo>
                  <a:pt x="4970639" y="496887"/>
                </a:lnTo>
                <a:lnTo>
                  <a:pt x="4981751" y="546100"/>
                </a:lnTo>
                <a:lnTo>
                  <a:pt x="4989689" y="606425"/>
                </a:lnTo>
                <a:lnTo>
                  <a:pt x="4992864" y="673100"/>
                </a:lnTo>
                <a:lnTo>
                  <a:pt x="4989689" y="744537"/>
                </a:lnTo>
                <a:lnTo>
                  <a:pt x="4981751" y="801687"/>
                </a:lnTo>
                <a:lnTo>
                  <a:pt x="4970639" y="854075"/>
                </a:lnTo>
                <a:lnTo>
                  <a:pt x="4956351" y="901700"/>
                </a:lnTo>
                <a:lnTo>
                  <a:pt x="4940476" y="942975"/>
                </a:lnTo>
                <a:lnTo>
                  <a:pt x="4921426" y="981075"/>
                </a:lnTo>
                <a:lnTo>
                  <a:pt x="4902376" y="1017587"/>
                </a:lnTo>
                <a:lnTo>
                  <a:pt x="4883326" y="1055687"/>
                </a:lnTo>
                <a:lnTo>
                  <a:pt x="4865864" y="1095375"/>
                </a:lnTo>
                <a:lnTo>
                  <a:pt x="4848401" y="1136650"/>
                </a:lnTo>
                <a:lnTo>
                  <a:pt x="4834114" y="1182687"/>
                </a:lnTo>
                <a:lnTo>
                  <a:pt x="4824589" y="1235075"/>
                </a:lnTo>
                <a:lnTo>
                  <a:pt x="4815064" y="1295400"/>
                </a:lnTo>
                <a:lnTo>
                  <a:pt x="4813476" y="1363662"/>
                </a:lnTo>
                <a:lnTo>
                  <a:pt x="4815064" y="1431925"/>
                </a:lnTo>
                <a:lnTo>
                  <a:pt x="4824589" y="1492250"/>
                </a:lnTo>
                <a:lnTo>
                  <a:pt x="4834114" y="1544637"/>
                </a:lnTo>
                <a:lnTo>
                  <a:pt x="4848401" y="1589087"/>
                </a:lnTo>
                <a:lnTo>
                  <a:pt x="4865864" y="1631950"/>
                </a:lnTo>
                <a:lnTo>
                  <a:pt x="4883326" y="1671637"/>
                </a:lnTo>
                <a:lnTo>
                  <a:pt x="4902376" y="1708150"/>
                </a:lnTo>
                <a:lnTo>
                  <a:pt x="4921426" y="1743075"/>
                </a:lnTo>
                <a:lnTo>
                  <a:pt x="4940476" y="1782762"/>
                </a:lnTo>
                <a:lnTo>
                  <a:pt x="4956351" y="1824037"/>
                </a:lnTo>
                <a:lnTo>
                  <a:pt x="4970639" y="1870075"/>
                </a:lnTo>
                <a:lnTo>
                  <a:pt x="4981751" y="1922462"/>
                </a:lnTo>
                <a:lnTo>
                  <a:pt x="4989689" y="1982787"/>
                </a:lnTo>
                <a:lnTo>
                  <a:pt x="4992864" y="2051050"/>
                </a:lnTo>
                <a:lnTo>
                  <a:pt x="4989689" y="2119312"/>
                </a:lnTo>
                <a:lnTo>
                  <a:pt x="4981751" y="2179637"/>
                </a:lnTo>
                <a:lnTo>
                  <a:pt x="4970639" y="2232025"/>
                </a:lnTo>
                <a:lnTo>
                  <a:pt x="4956351" y="2278062"/>
                </a:lnTo>
                <a:lnTo>
                  <a:pt x="4940476" y="2319337"/>
                </a:lnTo>
                <a:lnTo>
                  <a:pt x="4921426" y="2359025"/>
                </a:lnTo>
                <a:lnTo>
                  <a:pt x="4902376" y="2395537"/>
                </a:lnTo>
                <a:lnTo>
                  <a:pt x="4883326" y="2433637"/>
                </a:lnTo>
                <a:lnTo>
                  <a:pt x="4865864" y="2471737"/>
                </a:lnTo>
                <a:lnTo>
                  <a:pt x="4848401" y="2513012"/>
                </a:lnTo>
                <a:lnTo>
                  <a:pt x="4834114" y="2560637"/>
                </a:lnTo>
                <a:lnTo>
                  <a:pt x="4824589" y="2613025"/>
                </a:lnTo>
                <a:lnTo>
                  <a:pt x="4815064" y="2671762"/>
                </a:lnTo>
                <a:lnTo>
                  <a:pt x="4813476" y="2741612"/>
                </a:lnTo>
                <a:lnTo>
                  <a:pt x="4815064" y="2809875"/>
                </a:lnTo>
                <a:lnTo>
                  <a:pt x="4824589" y="2868612"/>
                </a:lnTo>
                <a:lnTo>
                  <a:pt x="4834114" y="2922587"/>
                </a:lnTo>
                <a:lnTo>
                  <a:pt x="4848401" y="2967037"/>
                </a:lnTo>
                <a:lnTo>
                  <a:pt x="4865864" y="3009900"/>
                </a:lnTo>
                <a:lnTo>
                  <a:pt x="4883326" y="3046412"/>
                </a:lnTo>
                <a:lnTo>
                  <a:pt x="4902376" y="3084512"/>
                </a:lnTo>
                <a:lnTo>
                  <a:pt x="4921426" y="3121025"/>
                </a:lnTo>
                <a:lnTo>
                  <a:pt x="4940476" y="3160712"/>
                </a:lnTo>
                <a:lnTo>
                  <a:pt x="4956351" y="3201987"/>
                </a:lnTo>
                <a:lnTo>
                  <a:pt x="4970639" y="3248025"/>
                </a:lnTo>
                <a:lnTo>
                  <a:pt x="4981751" y="3300412"/>
                </a:lnTo>
                <a:lnTo>
                  <a:pt x="4989689" y="3360737"/>
                </a:lnTo>
                <a:lnTo>
                  <a:pt x="4992864" y="3427412"/>
                </a:lnTo>
                <a:lnTo>
                  <a:pt x="4989689" y="3497262"/>
                </a:lnTo>
                <a:lnTo>
                  <a:pt x="4981751" y="3557587"/>
                </a:lnTo>
                <a:lnTo>
                  <a:pt x="4970639" y="3609975"/>
                </a:lnTo>
                <a:lnTo>
                  <a:pt x="4956351" y="3656012"/>
                </a:lnTo>
                <a:lnTo>
                  <a:pt x="4940476" y="3697287"/>
                </a:lnTo>
                <a:lnTo>
                  <a:pt x="4921426" y="3736975"/>
                </a:lnTo>
                <a:lnTo>
                  <a:pt x="4883326" y="3811587"/>
                </a:lnTo>
                <a:lnTo>
                  <a:pt x="4865864" y="3848100"/>
                </a:lnTo>
                <a:lnTo>
                  <a:pt x="4848401" y="3890962"/>
                </a:lnTo>
                <a:lnTo>
                  <a:pt x="4834114" y="3935412"/>
                </a:lnTo>
                <a:lnTo>
                  <a:pt x="4824589" y="3987800"/>
                </a:lnTo>
                <a:lnTo>
                  <a:pt x="4815064" y="4048125"/>
                </a:lnTo>
                <a:lnTo>
                  <a:pt x="4813476" y="4116387"/>
                </a:lnTo>
                <a:lnTo>
                  <a:pt x="4815064" y="4186237"/>
                </a:lnTo>
                <a:lnTo>
                  <a:pt x="4824589" y="4244975"/>
                </a:lnTo>
                <a:lnTo>
                  <a:pt x="4834114" y="4297362"/>
                </a:lnTo>
                <a:lnTo>
                  <a:pt x="4848401" y="4343400"/>
                </a:lnTo>
                <a:lnTo>
                  <a:pt x="4865864" y="4386262"/>
                </a:lnTo>
                <a:lnTo>
                  <a:pt x="4883326" y="4424362"/>
                </a:lnTo>
                <a:lnTo>
                  <a:pt x="4921426" y="4498975"/>
                </a:lnTo>
                <a:lnTo>
                  <a:pt x="4940476" y="4537075"/>
                </a:lnTo>
                <a:lnTo>
                  <a:pt x="4956351" y="4579937"/>
                </a:lnTo>
                <a:lnTo>
                  <a:pt x="4970639" y="4625975"/>
                </a:lnTo>
                <a:lnTo>
                  <a:pt x="4981751" y="4678362"/>
                </a:lnTo>
                <a:lnTo>
                  <a:pt x="4989689" y="4738687"/>
                </a:lnTo>
                <a:lnTo>
                  <a:pt x="4992864" y="4806950"/>
                </a:lnTo>
                <a:lnTo>
                  <a:pt x="4989689" y="4875212"/>
                </a:lnTo>
                <a:lnTo>
                  <a:pt x="4981751" y="4935537"/>
                </a:lnTo>
                <a:lnTo>
                  <a:pt x="4970639" y="4987925"/>
                </a:lnTo>
                <a:lnTo>
                  <a:pt x="4956351" y="5033962"/>
                </a:lnTo>
                <a:lnTo>
                  <a:pt x="4940476" y="5075237"/>
                </a:lnTo>
                <a:lnTo>
                  <a:pt x="4921426" y="5114925"/>
                </a:lnTo>
                <a:lnTo>
                  <a:pt x="4902376" y="5149850"/>
                </a:lnTo>
                <a:lnTo>
                  <a:pt x="4883326" y="5186362"/>
                </a:lnTo>
                <a:lnTo>
                  <a:pt x="4865864" y="5226050"/>
                </a:lnTo>
                <a:lnTo>
                  <a:pt x="4848401" y="5268912"/>
                </a:lnTo>
                <a:lnTo>
                  <a:pt x="4834114" y="5313362"/>
                </a:lnTo>
                <a:lnTo>
                  <a:pt x="4824589" y="5365750"/>
                </a:lnTo>
                <a:lnTo>
                  <a:pt x="4815064" y="5426075"/>
                </a:lnTo>
                <a:lnTo>
                  <a:pt x="4813476" y="5494337"/>
                </a:lnTo>
                <a:lnTo>
                  <a:pt x="4815064" y="5562600"/>
                </a:lnTo>
                <a:lnTo>
                  <a:pt x="4824589" y="5622925"/>
                </a:lnTo>
                <a:lnTo>
                  <a:pt x="4834114" y="5675312"/>
                </a:lnTo>
                <a:lnTo>
                  <a:pt x="4848401" y="5721350"/>
                </a:lnTo>
                <a:lnTo>
                  <a:pt x="4865864" y="5762625"/>
                </a:lnTo>
                <a:lnTo>
                  <a:pt x="4883326" y="5802312"/>
                </a:lnTo>
                <a:lnTo>
                  <a:pt x="4902376" y="5840412"/>
                </a:lnTo>
                <a:lnTo>
                  <a:pt x="4921426" y="5876925"/>
                </a:lnTo>
                <a:lnTo>
                  <a:pt x="4940476" y="5915025"/>
                </a:lnTo>
                <a:lnTo>
                  <a:pt x="4956351" y="5956300"/>
                </a:lnTo>
                <a:lnTo>
                  <a:pt x="4970639" y="6003925"/>
                </a:lnTo>
                <a:lnTo>
                  <a:pt x="4981751" y="6056312"/>
                </a:lnTo>
                <a:lnTo>
                  <a:pt x="4989689" y="6113462"/>
                </a:lnTo>
                <a:lnTo>
                  <a:pt x="4992864" y="6183312"/>
                </a:lnTo>
                <a:lnTo>
                  <a:pt x="4989689" y="6251575"/>
                </a:lnTo>
                <a:lnTo>
                  <a:pt x="4981751" y="6311900"/>
                </a:lnTo>
                <a:lnTo>
                  <a:pt x="4970639" y="6361112"/>
                </a:lnTo>
                <a:lnTo>
                  <a:pt x="4956351" y="6407150"/>
                </a:lnTo>
                <a:lnTo>
                  <a:pt x="4940476" y="6448425"/>
                </a:lnTo>
                <a:lnTo>
                  <a:pt x="4923014" y="6488112"/>
                </a:lnTo>
                <a:lnTo>
                  <a:pt x="4905551" y="6523037"/>
                </a:lnTo>
                <a:lnTo>
                  <a:pt x="4886501" y="6561137"/>
                </a:lnTo>
                <a:lnTo>
                  <a:pt x="4867451" y="6597650"/>
                </a:lnTo>
                <a:lnTo>
                  <a:pt x="4851576" y="6640512"/>
                </a:lnTo>
                <a:lnTo>
                  <a:pt x="4835701" y="6683375"/>
                </a:lnTo>
                <a:lnTo>
                  <a:pt x="4826176" y="6735762"/>
                </a:lnTo>
                <a:lnTo>
                  <a:pt x="4818239" y="6791325"/>
                </a:lnTo>
                <a:lnTo>
                  <a:pt x="481347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 w="0">
            <a:noFill/>
            <a:prstDash val="solid"/>
            <a:round/>
            <a:headEnd/>
            <a:tailEnd/>
          </a:ln>
        </p:spPr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C7D3F355-B7E7-AFB9-AAB6-0994B21B73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13815" y="1433164"/>
            <a:ext cx="3995589" cy="3995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764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3F40F6-8741-4C10-93E8-9586736453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Outline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1874B6-78FB-4E74-84CB-2851C078B4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1520457"/>
            <a:ext cx="10178322" cy="4359136"/>
          </a:xfrm>
        </p:spPr>
        <p:txBody>
          <a:bodyPr>
            <a:normAutofit/>
          </a:bodyPr>
          <a:lstStyle/>
          <a:p>
            <a:r>
              <a:rPr lang="en-GB" sz="3800" dirty="0"/>
              <a:t>My career – Caremark owner </a:t>
            </a:r>
          </a:p>
          <a:p>
            <a:endParaRPr lang="en-GB" sz="3800" dirty="0"/>
          </a:p>
          <a:p>
            <a:r>
              <a:rPr lang="en-GB" sz="3800" dirty="0"/>
              <a:t>Responsibilities of this role </a:t>
            </a:r>
          </a:p>
          <a:p>
            <a:endParaRPr lang="en-GB" sz="3800" dirty="0"/>
          </a:p>
          <a:p>
            <a:r>
              <a:rPr lang="en-GB" sz="3800" dirty="0"/>
              <a:t>Evaluation of my skills</a:t>
            </a:r>
          </a:p>
        </p:txBody>
      </p:sp>
      <p:pic>
        <p:nvPicPr>
          <p:cNvPr id="4" name="Picture 2" descr="Caremark - Agency Care Staff">
            <a:extLst>
              <a:ext uri="{FF2B5EF4-FFF2-40B4-BE49-F238E27FC236}">
                <a16:creationId xmlns:a16="http://schemas.microsoft.com/office/drawing/2014/main" id="{1BC553DB-7BCC-4369-B2C5-E7AC8A555B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73229" y="42283"/>
            <a:ext cx="2116931" cy="606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41510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D8794-FE0D-224B-ABE9-1B718C6A07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Caremark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7AA041-1FB5-984F-9D40-EA103D01E2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1488558"/>
            <a:ext cx="10178322" cy="5071730"/>
          </a:xfrm>
        </p:spPr>
        <p:txBody>
          <a:bodyPr>
            <a:normAutofit/>
          </a:bodyPr>
          <a:lstStyle/>
          <a:p>
            <a:r>
              <a:rPr lang="en-US" sz="3600" dirty="0"/>
              <a:t>Caremark Limited  is a care home company that </a:t>
            </a:r>
          </a:p>
          <a:p>
            <a:pPr marL="0" indent="0">
              <a:buNone/>
            </a:pPr>
            <a:r>
              <a:rPr lang="en-US" sz="3600" dirty="0"/>
              <a:t>Specializes in Private- pay and state-funded home care</a:t>
            </a:r>
          </a:p>
          <a:p>
            <a:endParaRPr lang="en-US" sz="3600" dirty="0"/>
          </a:p>
          <a:p>
            <a:r>
              <a:rPr lang="en-US" sz="3600" dirty="0"/>
              <a:t>My aim is to open my own Caremark care home.</a:t>
            </a:r>
          </a:p>
          <a:p>
            <a:endParaRPr lang="en-US" sz="3600" dirty="0"/>
          </a:p>
          <a:p>
            <a:endParaRPr lang="en-US" sz="3600" dirty="0"/>
          </a:p>
          <a:p>
            <a:pPr marL="0" indent="0">
              <a:buNone/>
            </a:pPr>
            <a:endParaRPr lang="en-US" sz="3600" dirty="0"/>
          </a:p>
          <a:p>
            <a:endParaRPr lang="en-US" sz="3600" dirty="0"/>
          </a:p>
          <a:p>
            <a:endParaRPr lang="en-US" sz="3600" dirty="0"/>
          </a:p>
          <a:p>
            <a:endParaRPr lang="en-US" sz="3600" dirty="0"/>
          </a:p>
        </p:txBody>
      </p:sp>
      <p:pic>
        <p:nvPicPr>
          <p:cNvPr id="5" name="Picture 2" descr="Caremark - Agency Care Staff">
            <a:extLst>
              <a:ext uri="{FF2B5EF4-FFF2-40B4-BE49-F238E27FC236}">
                <a16:creationId xmlns:a16="http://schemas.microsoft.com/office/drawing/2014/main" id="{D3842B47-9D80-2140-B089-34522E2A8B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51562" y="53911"/>
            <a:ext cx="2448560" cy="701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34283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8D5E8-2D6B-4564-80F2-466197A51F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RESPONSIBILITIES OF A BUSINESS OWNER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CF9285-91D5-4481-9CF9-A83DD68E57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5320" y="2050743"/>
            <a:ext cx="10364680" cy="4807258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5900" b="1" u="sng" dirty="0"/>
              <a:t>Responsibilities of this role:</a:t>
            </a:r>
          </a:p>
          <a:p>
            <a:pPr marL="0" indent="0">
              <a:buNone/>
            </a:pPr>
            <a:endParaRPr lang="en-US" sz="3200" u="sng" dirty="0"/>
          </a:p>
          <a:p>
            <a:pPr>
              <a:buFont typeface="Wingdings" panose="05000000000000000000" pitchFamily="2" charset="2"/>
              <a:buChar char="§"/>
            </a:pPr>
            <a:r>
              <a:rPr lang="en-US" sz="5800" dirty="0"/>
              <a:t>Financially solvent. This includes the setup cost to buy the franchise including retail space lease agreements and marketing materials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5800" dirty="0"/>
              <a:t>The ability to sell new products and services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5800" dirty="0"/>
              <a:t>Excellent communication skills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5800" dirty="0"/>
              <a:t>Results driven and motivated</a:t>
            </a:r>
            <a:endParaRPr lang="en-GB" sz="58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5800" dirty="0"/>
              <a:t>Highly organised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5800" dirty="0"/>
              <a:t> Time-Management</a:t>
            </a:r>
            <a:r>
              <a:rPr lang="en-GB" sz="4600" dirty="0"/>
              <a:t> </a:t>
            </a:r>
          </a:p>
          <a:p>
            <a:endParaRPr lang="en-GB" sz="3600" dirty="0"/>
          </a:p>
          <a:p>
            <a:pPr marL="3657600" lvl="8" indent="0">
              <a:buNone/>
            </a:pPr>
            <a:r>
              <a:rPr lang="en-GB" sz="3000" dirty="0"/>
              <a:t>(Thebusinesssniper, n.d.)</a:t>
            </a:r>
          </a:p>
          <a:p>
            <a:pPr marL="3657600" lvl="8" indent="0">
              <a:buNone/>
            </a:pPr>
            <a:endParaRPr lang="en-GB" sz="3000" dirty="0"/>
          </a:p>
          <a:p>
            <a:pPr marL="0" indent="0">
              <a:buNone/>
            </a:pPr>
            <a:endParaRPr lang="en-GB" sz="3600" dirty="0"/>
          </a:p>
        </p:txBody>
      </p:sp>
      <p:pic>
        <p:nvPicPr>
          <p:cNvPr id="4" name="Picture 2" descr="Caremark - Agency Care Staff">
            <a:extLst>
              <a:ext uri="{FF2B5EF4-FFF2-40B4-BE49-F238E27FC236}">
                <a16:creationId xmlns:a16="http://schemas.microsoft.com/office/drawing/2014/main" id="{A962989A-7E8B-4784-A161-86230F788E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69317" y="0"/>
            <a:ext cx="2448560" cy="701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08077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961A21-9E0D-4D68-B909-55F959D5B4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Swot - STRENGTHS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556B2C-6659-4DEC-92E0-1A19C8C416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1562987"/>
            <a:ext cx="10178322" cy="4316606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5100" dirty="0"/>
              <a:t>In relation to the business, the attributes I can contribute are</a:t>
            </a:r>
            <a:r>
              <a:rPr lang="en-GB" sz="2800" dirty="0"/>
              <a:t>:</a:t>
            </a:r>
          </a:p>
          <a:p>
            <a:pPr marL="0" indent="0">
              <a:buNone/>
            </a:pPr>
            <a:endParaRPr lang="en-GB" sz="2800" dirty="0"/>
          </a:p>
          <a:p>
            <a:pPr>
              <a:buFont typeface="Wingdings" panose="05000000000000000000" pitchFamily="2" charset="2"/>
              <a:buChar char="q"/>
            </a:pPr>
            <a:r>
              <a:rPr lang="en-US" sz="5100" dirty="0"/>
              <a:t>Excellent interpersonal skills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5100" dirty="0"/>
              <a:t>Highly organized and well- developed time management skills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5100" dirty="0"/>
              <a:t>Competency of using Microsoft Office packages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5100" dirty="0"/>
              <a:t>Good Prioritization skills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5100" dirty="0"/>
              <a:t>Paying attention to the details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 </a:t>
            </a:r>
          </a:p>
          <a:p>
            <a:pPr marL="0" indent="0">
              <a:buNone/>
            </a:pPr>
            <a:endParaRPr lang="en-GB" sz="2800" dirty="0"/>
          </a:p>
        </p:txBody>
      </p:sp>
      <p:pic>
        <p:nvPicPr>
          <p:cNvPr id="4" name="Picture 2" descr="Caremark - Agency Care Staff">
            <a:extLst>
              <a:ext uri="{FF2B5EF4-FFF2-40B4-BE49-F238E27FC236}">
                <a16:creationId xmlns:a16="http://schemas.microsoft.com/office/drawing/2014/main" id="{95ED3754-8651-4155-AF4E-DEAC45F025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69317" y="31865"/>
            <a:ext cx="2448560" cy="701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22255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97569-BAD1-4E73-8B8F-0BD05DAC0F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Weaknesses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12446C-298C-42BD-AC98-D627134B88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000" b="1" dirty="0"/>
              <a:t>My weaknesses that requires improvement are</a:t>
            </a:r>
            <a:r>
              <a:rPr lang="en-GB" sz="3000" dirty="0"/>
              <a:t>: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000" dirty="0"/>
              <a:t>Presentation skills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000" dirty="0"/>
              <a:t>Problem solving skills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000" dirty="0"/>
              <a:t>Procrastination </a:t>
            </a:r>
          </a:p>
          <a:p>
            <a:pPr marL="0" indent="0">
              <a:buNone/>
            </a:pPr>
            <a:endParaRPr lang="en-GB" sz="4400" dirty="0"/>
          </a:p>
        </p:txBody>
      </p:sp>
      <p:pic>
        <p:nvPicPr>
          <p:cNvPr id="4" name="Picture 2" descr="Caremark - Agency Care Staff">
            <a:extLst>
              <a:ext uri="{FF2B5EF4-FFF2-40B4-BE49-F238E27FC236}">
                <a16:creationId xmlns:a16="http://schemas.microsoft.com/office/drawing/2014/main" id="{260061A7-BC36-4D36-BE72-BF2527A221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42684" y="0"/>
            <a:ext cx="2448560" cy="701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19100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ED0C5-C845-4DA2-B792-D9FE86534D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Opportunities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939A49-2B88-488E-934B-C669913EDE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1414130"/>
            <a:ext cx="10178322" cy="4529470"/>
          </a:xfrm>
        </p:spPr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US" sz="2800" dirty="0"/>
              <a:t>Broaden partnerships / relationships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2800" dirty="0"/>
              <a:t>Local employment opportunity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2800" dirty="0"/>
              <a:t>New Medical technologies to be introduced -</a:t>
            </a:r>
            <a:endParaRPr lang="en-GB" dirty="0"/>
          </a:p>
        </p:txBody>
      </p:sp>
      <p:pic>
        <p:nvPicPr>
          <p:cNvPr id="4" name="Picture 2" descr="Caremark - Agency Care Staff">
            <a:extLst>
              <a:ext uri="{FF2B5EF4-FFF2-40B4-BE49-F238E27FC236}">
                <a16:creationId xmlns:a16="http://schemas.microsoft.com/office/drawing/2014/main" id="{D1977D71-431E-4383-8417-68FB0F67E4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42684" y="31865"/>
            <a:ext cx="2448560" cy="701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09280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CF464-C87D-43C5-845A-3BFBCDDFD2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Threats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77F20C-7747-43B5-B5CA-68F5D10452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1562987"/>
            <a:ext cx="10178322" cy="4316606"/>
          </a:xfrm>
        </p:spPr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US" sz="2800" dirty="0"/>
              <a:t>Copycat business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2800" dirty="0"/>
              <a:t>Unexpected IT failure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2800" dirty="0"/>
              <a:t>Challenges to recruit staff</a:t>
            </a:r>
          </a:p>
          <a:p>
            <a:endParaRPr lang="en-GB" dirty="0"/>
          </a:p>
        </p:txBody>
      </p:sp>
      <p:pic>
        <p:nvPicPr>
          <p:cNvPr id="4" name="Picture 2" descr="Caremark - Agency Care Staff">
            <a:extLst>
              <a:ext uri="{FF2B5EF4-FFF2-40B4-BE49-F238E27FC236}">
                <a16:creationId xmlns:a16="http://schemas.microsoft.com/office/drawing/2014/main" id="{AE8332FA-8C93-466B-87BD-613F64A86A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42684" y="31865"/>
            <a:ext cx="2448560" cy="701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29970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B8FE66-A7B9-0F4C-9427-99C72D7058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4F31C8-3779-1C4A-8A00-A47BB63F1F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1637414"/>
            <a:ext cx="10178322" cy="424217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sz="3200" dirty="0"/>
              <a:t>This presentations examined the key skills needed  to become a successful business owner.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3200" dirty="0"/>
              <a:t>  Looked at the opportunities and threats within the field.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3200" dirty="0"/>
              <a:t> I have gathered various information about business techniques </a:t>
            </a:r>
          </a:p>
          <a:p>
            <a:endParaRPr lang="en-US" sz="3200" dirty="0"/>
          </a:p>
          <a:p>
            <a:pPr marL="0" indent="0">
              <a:buNone/>
            </a:pPr>
            <a:endParaRPr lang="en-US" sz="3200" dirty="0"/>
          </a:p>
          <a:p>
            <a:pPr marL="0" indent="0">
              <a:buNone/>
            </a:pPr>
            <a:endParaRPr lang="en-US" sz="3200" dirty="0"/>
          </a:p>
          <a:p>
            <a:endParaRPr lang="en-US" sz="3200" dirty="0"/>
          </a:p>
          <a:p>
            <a:pPr marL="0" indent="0">
              <a:buNone/>
            </a:pPr>
            <a:endParaRPr lang="en-US" sz="3200" dirty="0"/>
          </a:p>
          <a:p>
            <a:endParaRPr lang="en-US" sz="3200" dirty="0"/>
          </a:p>
          <a:p>
            <a:endParaRPr lang="en-US" sz="3200" dirty="0"/>
          </a:p>
          <a:p>
            <a:pPr marL="0" indent="0">
              <a:buNone/>
            </a:pPr>
            <a:endParaRPr lang="en-US" sz="3200" dirty="0"/>
          </a:p>
        </p:txBody>
      </p:sp>
      <p:pic>
        <p:nvPicPr>
          <p:cNvPr id="4" name="Picture 2" descr="Caremark - Agency Care Staff">
            <a:extLst>
              <a:ext uri="{FF2B5EF4-FFF2-40B4-BE49-F238E27FC236}">
                <a16:creationId xmlns:a16="http://schemas.microsoft.com/office/drawing/2014/main" id="{6BABFDB2-5637-D54B-B949-72BD64EB5E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17969" y="0"/>
            <a:ext cx="2255520" cy="618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14878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88A458-F53A-8D40-8C1A-B63BB7460F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7AB972-2C28-794A-AFF5-AA74268D61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6419" y="1456661"/>
            <a:ext cx="10313581" cy="44654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600" dirty="0">
                <a:hlinkClick r:id="rId2"/>
              </a:rPr>
              <a:t>Caremark (n.d.) Available at: </a:t>
            </a:r>
            <a:r>
              <a:rPr lang="en-US" sz="1600" dirty="0">
                <a:hlinkClick r:id="rId3"/>
              </a:rPr>
              <a:t>https://www.caremark.co.uk/?gclid=CjwKCAjw0a-SBhBkEiwApljU0rgW9afny03g_9_Ikcdgn8pzzEgBJR9Je4YWeaJ0sG5IMEDIf5eErBoCQDwQAvD_BwE</a:t>
            </a:r>
            <a:r>
              <a:rPr lang="en-US" sz="1600" dirty="0"/>
              <a:t> (accessed 20</a:t>
            </a:r>
            <a:r>
              <a:rPr lang="en-US" sz="1600" baseline="30000" dirty="0"/>
              <a:t>th</a:t>
            </a:r>
            <a:r>
              <a:rPr lang="en-US" sz="1600" dirty="0"/>
              <a:t> April 2022)</a:t>
            </a:r>
          </a:p>
        </p:txBody>
      </p:sp>
      <p:pic>
        <p:nvPicPr>
          <p:cNvPr id="4" name="Picture 2" descr="Caremark - Agency Care Staff">
            <a:extLst>
              <a:ext uri="{FF2B5EF4-FFF2-40B4-BE49-F238E27FC236}">
                <a16:creationId xmlns:a16="http://schemas.microsoft.com/office/drawing/2014/main" id="{29D72F79-6BB4-AB44-AD86-0DA8A59F9B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0692" y="0"/>
            <a:ext cx="2153920" cy="751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75036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5FD51A-1B6C-498F-AEC0-9C8C2625C8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4400" dirty="0"/>
          </a:p>
          <a:p>
            <a:pPr marL="0" indent="0">
              <a:buNone/>
            </a:pPr>
            <a:r>
              <a:rPr lang="en-GB" sz="4400" dirty="0"/>
              <a:t>			Questions??</a:t>
            </a:r>
          </a:p>
        </p:txBody>
      </p:sp>
    </p:spTree>
    <p:extLst>
      <p:ext uri="{BB962C8B-B14F-4D97-AF65-F5344CB8AC3E}">
        <p14:creationId xmlns:p14="http://schemas.microsoft.com/office/powerpoint/2010/main" val="804187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9001D07393BB34C96EAA9AF335D4C59" ma:contentTypeVersion="7" ma:contentTypeDescription="Create a new document." ma:contentTypeScope="" ma:versionID="9146551a1d288ca50e6d8e0a8e5cf49c">
  <xsd:schema xmlns:xsd="http://www.w3.org/2001/XMLSchema" xmlns:xs="http://www.w3.org/2001/XMLSchema" xmlns:p="http://schemas.microsoft.com/office/2006/metadata/properties" xmlns:ns3="3126fb8f-6f0a-4021-9821-3197397987a0" xmlns:ns4="02f9a779-b163-4717-be83-f5bc5eef629d" targetNamespace="http://schemas.microsoft.com/office/2006/metadata/properties" ma:root="true" ma:fieldsID="434f5c755b5d6bfee83a30b130236686" ns3:_="" ns4:_="">
    <xsd:import namespace="3126fb8f-6f0a-4021-9821-3197397987a0"/>
    <xsd:import namespace="02f9a779-b163-4717-be83-f5bc5eef629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26fb8f-6f0a-4021-9821-3197397987a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2f9a779-b163-4717-be83-f5bc5eef629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BBDBD7C-A88E-47CE-AA31-B9911AD9FEF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7E491DC-8E80-4B60-BAE7-BE936AF722D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126fb8f-6f0a-4021-9821-3197397987a0"/>
    <ds:schemaRef ds:uri="02f9a779-b163-4717-be83-f5bc5eef629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8991BA3-C3E8-4876-B458-B0C016C4CE27}">
  <ds:schemaRefs>
    <ds:schemaRef ds:uri="http://purl.org/dc/terms/"/>
    <ds:schemaRef ds:uri="http://www.w3.org/XML/1998/namespace"/>
    <ds:schemaRef ds:uri="http://schemas.microsoft.com/office/2006/documentManagement/types"/>
    <ds:schemaRef ds:uri="3126fb8f-6f0a-4021-9821-3197397987a0"/>
    <ds:schemaRef ds:uri="http://purl.org/dc/elements/1.1/"/>
    <ds:schemaRef ds:uri="http://schemas.microsoft.com/office/infopath/2007/PartnerControls"/>
    <ds:schemaRef ds:uri="http://purl.org/dc/dcmitype/"/>
    <ds:schemaRef ds:uri="http://schemas.openxmlformats.org/package/2006/metadata/core-properties"/>
    <ds:schemaRef ds:uri="02f9a779-b163-4717-be83-f5bc5eef629d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{644761CF-C852-0F49-A27B-F8C6AB760934}tf10001071_mac</Template>
  <TotalTime>217</TotalTime>
  <Words>282</Words>
  <Application>Microsoft Office PowerPoint</Application>
  <PresentationFormat>Widescreen</PresentationFormat>
  <Paragraphs>71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Gill Sans MT</vt:lpstr>
      <vt:lpstr>Impact</vt:lpstr>
      <vt:lpstr>Wingdings</vt:lpstr>
      <vt:lpstr>Badge</vt:lpstr>
      <vt:lpstr>Academic and Employability skills</vt:lpstr>
      <vt:lpstr>Outline </vt:lpstr>
      <vt:lpstr>Caremark</vt:lpstr>
      <vt:lpstr>MAIN RESPONSIBILITIES OF A BUSINESS OWNER </vt:lpstr>
      <vt:lpstr>Swot - STRENGTHS </vt:lpstr>
      <vt:lpstr>Weaknesses </vt:lpstr>
      <vt:lpstr>Opportunities  </vt:lpstr>
      <vt:lpstr>Threats </vt:lpstr>
      <vt:lpstr>Conclusion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Employability skills</dc:title>
  <dc:creator>Chowdhury Zain (2016)</dc:creator>
  <cp:lastModifiedBy>Md Abdul Quadder Chowdhury (2119999)</cp:lastModifiedBy>
  <cp:revision>16</cp:revision>
  <dcterms:created xsi:type="dcterms:W3CDTF">2022-04-05T15:57:23Z</dcterms:created>
  <dcterms:modified xsi:type="dcterms:W3CDTF">2022-04-21T15:05:25Z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0x010100F9001D07393BB34C96EAA9AF335D4C59</vt:lpwstr>
  </property>
</Properties>
</file>