
<file path=[Content_Types].xml><?xml version="1.0" encoding="utf-8"?>
<Types xmlns="http://schemas.openxmlformats.org/package/2006/content-types">
  <Default Extension="fntdata" ContentType="application/x-fontdata"/>
  <Default Extension="jpeg" ContentType="image/jpeg"/>
  <Default Extension="m4a" ContentType="audio/mp4"/>
  <Default Extension="MOV" ContentType="video/quicktime"/>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16"/>
  </p:notesMasterIdLst>
  <p:sldIdLst>
    <p:sldId id="256" r:id="rId2"/>
    <p:sldId id="257" r:id="rId3"/>
    <p:sldId id="259" r:id="rId4"/>
    <p:sldId id="260" r:id="rId5"/>
    <p:sldId id="261" r:id="rId6"/>
    <p:sldId id="262" r:id="rId7"/>
    <p:sldId id="263" r:id="rId8"/>
    <p:sldId id="264" r:id="rId9"/>
    <p:sldId id="265" r:id="rId10"/>
    <p:sldId id="266" r:id="rId11"/>
    <p:sldId id="267" r:id="rId12"/>
    <p:sldId id="268" r:id="rId13"/>
    <p:sldId id="269" r:id="rId14"/>
    <p:sldId id="270" r:id="rId15"/>
  </p:sldIdLst>
  <p:sldSz cx="18288000" cy="10287000"/>
  <p:notesSz cx="6858000" cy="9144000"/>
  <p:embeddedFontLst>
    <p:embeddedFont>
      <p:font typeface="Cagliostro" panose="02000000000000000000" pitchFamily="2" charset="0"/>
      <p:regular r:id="rId17"/>
    </p:embeddedFont>
    <p:embeddedFont>
      <p:font typeface="Poppins Medium" pitchFamily="2" charset="77"/>
      <p:regular r:id="rId18"/>
      <p:italic r:id="rId19"/>
    </p:embeddedFont>
    <p:embeddedFont>
      <p:font typeface="Romman" panose="02000503070000020003" pitchFamily="2" charset="0"/>
      <p:regular r:id="rId20"/>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428" autoAdjust="0"/>
    <p:restoredTop sz="94622" autoAdjust="0"/>
  </p:normalViewPr>
  <p:slideViewPr>
    <p:cSldViewPr>
      <p:cViewPr>
        <p:scale>
          <a:sx n="50" d="100"/>
          <a:sy n="50" d="100"/>
        </p:scale>
        <p:origin x="725" y="7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2.fntdata"/><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1.fntdata"/><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font" Target="fonts/font4.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font" Target="fonts/font3.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cs-CZ"/>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fld id="{B7268E1E-0E44-426D-905E-8AD9B19D2182}" type="datetimeFigureOut">
              <a:rPr lang="cs-CZ" smtClean="0"/>
              <a:t>26.10.2025</a:t>
            </a:fld>
            <a:endParaRPr lang="cs-CZ"/>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lang="cs-CZ"/>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cs-CZ"/>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lang="cs-CZ"/>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fld id="{871B2431-D351-4C6E-A3CF-9DFAC0E3E050}" type="slidenum">
              <a:rPr lang="cs-CZ" smtClean="0"/>
              <a:t>‹#›</a:t>
            </a:fld>
            <a:endParaRPr lang="cs-CZ"/>
          </a:p>
        </p:txBody>
      </p:sp>
    </p:spTree>
    <p:extLst>
      <p:ext uri="{BB962C8B-B14F-4D97-AF65-F5344CB8AC3E}">
        <p14:creationId xmlns:p14="http://schemas.microsoft.com/office/powerpoint/2010/main" val="17988891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dirty="0"/>
              <a:t>This slide provides an introduction to the area of the presentation, i.e., empowering older adults with the help of holistic care. According to it, empowerment means encouraging independence, dignity, and involvement in decision-making. It will discuss the needs of older people, UK offerings, the use of technology, and challenges. The general objective is to critically assess the manner in which the care systems can enhance empowerment and well-being among the ageing populations.</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The purpose of this slide is to determine the various care requirements of the older adults. Their health status, emotional stability as well as social integration are some of the elements that determine their well-being. To understand these interlinked factors, professionals should apply the broad models such as the biopsychosocial framework. This model facilitates person-centred care because it appreciates the fact that physical health, mental health as well as social support in maintaining independence.</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This slide presents major theories in favour of empowerment in ageing care. Self-actualisation and respect are treated as important in the Maslow model whereas person-centred care emphasises the preferences of an individual. The theory of empowerment promotes self- determination and involvement in everyday decisions. These attitudes aid practitioners to create enabling conditions in which older people develop dignity, self-assurance, and autonomy in their decision-making processes in care and lifestyles.</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This slide assesses the efficiency of the existing care models of older adults in the UK. Person-centred and the integrated care systems embrace empowerment with practice limitation. It has a solid policy foundation with the Care Act 2014 but there have been shortcomings in applications and resource distribution. There should be continuous assessment and investment to provide fair, quality services that consider the rights and interests of the older adults.</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This slide analyzes the interventions that help older adults to live independently. Reablement services assist their recovery of skills in their daily lives and advocacy is used to make their voices heard. The self-directed support enables the decision on care and budgets. Such approaches have proved to have positive effects on confidence and well-being with the assistance of trained professionals and productive interdisciplinary teamwork.</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The current slide is dedicated to the ways in which older adults can be empowered with the help of technological innovation. Assistive technologies provide autonomy and protection, whereas digital health tools establish communication between users and professionals. Nonetheless, it is constrained by the cost and the lack of digital access. Technology in care should be incorporated with proper support and training so that the older people obtain fair advantages of these advancements.</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In this slide, the key difficulties that impact the independence of older adults are described. Physical, psychological and social barriers usually intersect, making the vulnerability to be worse. Isolation, poverty, or cognitive decline are a common problem of many older people, which decreases confidence and involvement. Proper management approaches to the patient should be a mixture of health activities, emotional support, and involvement in the community to ensure functional performance and foster resilience.</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The following slide explains the role of the policy and ethics in the empowerment of ageing care. The national strategies and NHS Long Term Plan encourage integrated and person-centred support. Older adults are respected, treated in an equal manner and in a way that promotes self-determination. The health professionals have to strike a balance between safety and autonomy in which care decision should always be based on the individual preferences and dignity.</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This slide gives the recommendations of how to enhance empowerment-driven care. The services can be customized and made available through collaborative and community partnerships. Training of staff continuously and integration of technology are benefits to service quality. It would be necessary to encourage preventive strategies and sufficient investments to have sustainable systems that values dignity, inclusion, and independence among the older population.</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In this slide, the author gives a UK example of good practice- Age UK Reablement Programme. The program assists the elderly persons to regain independence by providing time-bound person-centred services. It has been successful which underscores the strength of empowerment, setting of goals, and collaboration between health and social care teams. The lessons learnt under this model can be incorporated into larger policies that encourage sustainable empowerment policies.</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The last slide is a summary of main insights on how to empower older people. Good care involves physical, emotional, and social assistance which is backed by technology and ethical concepts. Cooperation among professionals, policymakers and communities results in a sustainable empowerment. Encouraging independence and dignity gives ageing individuals an opportunity to grow in an active, confident, and meaningful way in the society.</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The last slide is a summary of main insights on how to empower older people. Good care involves physical, emotional, and social assistance which is backed by technology and ethical concepts. Cooperation among professionals, policymakers and communities results in a sustainable empowerment. Encouraging independence and dignity gives ageing individuals an opportunity to grow in an active, confident, and meaningful way in the society.</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10/26/25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10/26/25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10/26/25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10/26/25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10/26/25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10/26/25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10/26/25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10/26/25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10/26/25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10/26/25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10/26/25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10/26/25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svg"/><Relationship Id="rId7" Type="http://schemas.openxmlformats.org/officeDocument/2006/relationships/image" Target="../media/image6.pn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5.svg"/><Relationship Id="rId5" Type="http://schemas.openxmlformats.org/officeDocument/2006/relationships/image" Target="../media/image4.pn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slideLayout" Target="../slideLayouts/slideLayout7.xml"/><Relationship Id="rId7" Type="http://schemas.openxmlformats.org/officeDocument/2006/relationships/image" Target="../media/image3.png"/><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2.svg"/><Relationship Id="rId11" Type="http://schemas.openxmlformats.org/officeDocument/2006/relationships/image" Target="../media/image7.png"/><Relationship Id="rId5" Type="http://schemas.openxmlformats.org/officeDocument/2006/relationships/image" Target="../media/image1.png"/><Relationship Id="rId10" Type="http://schemas.openxmlformats.org/officeDocument/2006/relationships/image" Target="../media/image6.png"/><Relationship Id="rId4" Type="http://schemas.openxmlformats.org/officeDocument/2006/relationships/notesSlide" Target="../notesSlides/notesSlide1.xml"/><Relationship Id="rId9" Type="http://schemas.openxmlformats.org/officeDocument/2006/relationships/image" Target="../media/image5.svg"/></Relationships>
</file>

<file path=ppt/slides/_rels/slide3.xml.rels><?xml version="1.0" encoding="UTF-8" standalone="yes"?>
<Relationships xmlns="http://schemas.openxmlformats.org/package/2006/relationships"><Relationship Id="rId8" Type="http://schemas.openxmlformats.org/officeDocument/2006/relationships/image" Target="../media/image2.svg"/><Relationship Id="rId13" Type="http://schemas.openxmlformats.org/officeDocument/2006/relationships/image" Target="../media/image8.png"/><Relationship Id="rId3" Type="http://schemas.microsoft.com/office/2007/relationships/media" Target="../media/media3.m4a"/><Relationship Id="rId7" Type="http://schemas.openxmlformats.org/officeDocument/2006/relationships/image" Target="../media/image1.png"/><Relationship Id="rId12" Type="http://schemas.openxmlformats.org/officeDocument/2006/relationships/image" Target="../media/image6.png"/><Relationship Id="rId2" Type="http://schemas.openxmlformats.org/officeDocument/2006/relationships/video" Target="../media/media2.MOV"/><Relationship Id="rId1" Type="http://schemas.microsoft.com/office/2007/relationships/media" Target="../media/media2.MOV"/><Relationship Id="rId6" Type="http://schemas.openxmlformats.org/officeDocument/2006/relationships/notesSlide" Target="../notesSlides/notesSlide2.xml"/><Relationship Id="rId11" Type="http://schemas.openxmlformats.org/officeDocument/2006/relationships/image" Target="../media/image5.svg"/><Relationship Id="rId5" Type="http://schemas.openxmlformats.org/officeDocument/2006/relationships/slideLayout" Target="../slideLayouts/slideLayout7.xml"/><Relationship Id="rId10" Type="http://schemas.openxmlformats.org/officeDocument/2006/relationships/image" Target="../media/image4.png"/><Relationship Id="rId4" Type="http://schemas.openxmlformats.org/officeDocument/2006/relationships/audio" Target="../media/media3.m4a"/><Relationship Id="rId9" Type="http://schemas.openxmlformats.org/officeDocument/2006/relationships/image" Target="../media/image3.png"/><Relationship Id="rId14" Type="http://schemas.openxmlformats.org/officeDocument/2006/relationships/image" Target="../media/image7.png"/></Relationships>
</file>

<file path=ppt/slides/_rels/slide4.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slideLayout" Target="../slideLayouts/slideLayout7.xml"/><Relationship Id="rId7" Type="http://schemas.openxmlformats.org/officeDocument/2006/relationships/image" Target="../media/image3.png"/><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2.svg"/><Relationship Id="rId11" Type="http://schemas.openxmlformats.org/officeDocument/2006/relationships/image" Target="../media/image7.png"/><Relationship Id="rId5" Type="http://schemas.openxmlformats.org/officeDocument/2006/relationships/image" Target="../media/image1.png"/><Relationship Id="rId10" Type="http://schemas.openxmlformats.org/officeDocument/2006/relationships/image" Target="../media/image6.png"/><Relationship Id="rId4" Type="http://schemas.openxmlformats.org/officeDocument/2006/relationships/notesSlide" Target="../notesSlides/notesSlide3.xml"/><Relationship Id="rId9" Type="http://schemas.openxmlformats.org/officeDocument/2006/relationships/image" Target="../media/image5.svg"/></Relationships>
</file>

<file path=ppt/slides/_rels/slide5.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slideLayout" Target="../slideLayouts/slideLayout7.xml"/><Relationship Id="rId7" Type="http://schemas.openxmlformats.org/officeDocument/2006/relationships/image" Target="../media/image3.png"/><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2.svg"/><Relationship Id="rId11" Type="http://schemas.openxmlformats.org/officeDocument/2006/relationships/image" Target="../media/image7.png"/><Relationship Id="rId5" Type="http://schemas.openxmlformats.org/officeDocument/2006/relationships/image" Target="../media/image1.png"/><Relationship Id="rId10" Type="http://schemas.openxmlformats.org/officeDocument/2006/relationships/image" Target="../media/image6.png"/><Relationship Id="rId4" Type="http://schemas.openxmlformats.org/officeDocument/2006/relationships/notesSlide" Target="../notesSlides/notesSlide4.xml"/><Relationship Id="rId9" Type="http://schemas.openxmlformats.org/officeDocument/2006/relationships/image" Target="../media/image5.svg"/></Relationships>
</file>

<file path=ppt/slides/_rels/slide6.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slideLayout" Target="../slideLayouts/slideLayout7.xml"/><Relationship Id="rId7" Type="http://schemas.openxmlformats.org/officeDocument/2006/relationships/image" Target="../media/image3.png"/><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2.svg"/><Relationship Id="rId11" Type="http://schemas.openxmlformats.org/officeDocument/2006/relationships/image" Target="../media/image7.png"/><Relationship Id="rId5" Type="http://schemas.openxmlformats.org/officeDocument/2006/relationships/image" Target="../media/image1.png"/><Relationship Id="rId10" Type="http://schemas.openxmlformats.org/officeDocument/2006/relationships/image" Target="../media/image6.png"/><Relationship Id="rId4" Type="http://schemas.openxmlformats.org/officeDocument/2006/relationships/notesSlide" Target="../notesSlides/notesSlide5.xml"/><Relationship Id="rId9" Type="http://schemas.openxmlformats.org/officeDocument/2006/relationships/image" Target="../media/image5.svg"/></Relationships>
</file>

<file path=ppt/slides/_rels/slide7.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slideLayout" Target="../slideLayouts/slideLayout7.xml"/><Relationship Id="rId7" Type="http://schemas.openxmlformats.org/officeDocument/2006/relationships/image" Target="../media/image3.png"/><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2.svg"/><Relationship Id="rId11" Type="http://schemas.openxmlformats.org/officeDocument/2006/relationships/image" Target="../media/image7.png"/><Relationship Id="rId5" Type="http://schemas.openxmlformats.org/officeDocument/2006/relationships/image" Target="../media/image1.png"/><Relationship Id="rId10" Type="http://schemas.openxmlformats.org/officeDocument/2006/relationships/image" Target="../media/image6.png"/><Relationship Id="rId4" Type="http://schemas.openxmlformats.org/officeDocument/2006/relationships/notesSlide" Target="../notesSlides/notesSlide6.xml"/><Relationship Id="rId9" Type="http://schemas.openxmlformats.org/officeDocument/2006/relationships/image" Target="../media/image5.svg"/></Relationships>
</file>

<file path=ppt/slides/_rels/slide8.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slideLayout" Target="../slideLayouts/slideLayout7.xml"/><Relationship Id="rId7" Type="http://schemas.openxmlformats.org/officeDocument/2006/relationships/image" Target="../media/image3.png"/><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2.svg"/><Relationship Id="rId11" Type="http://schemas.openxmlformats.org/officeDocument/2006/relationships/image" Target="../media/image7.png"/><Relationship Id="rId5" Type="http://schemas.openxmlformats.org/officeDocument/2006/relationships/image" Target="../media/image1.png"/><Relationship Id="rId10" Type="http://schemas.openxmlformats.org/officeDocument/2006/relationships/image" Target="../media/image6.png"/><Relationship Id="rId4" Type="http://schemas.openxmlformats.org/officeDocument/2006/relationships/notesSlide" Target="../notesSlides/notesSlide7.xml"/><Relationship Id="rId9" Type="http://schemas.openxmlformats.org/officeDocument/2006/relationships/image" Target="../media/image5.svg"/></Relationships>
</file>

<file path=ppt/slides/_rels/slide9.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slideLayout" Target="../slideLayouts/slideLayout7.xml"/><Relationship Id="rId7" Type="http://schemas.openxmlformats.org/officeDocument/2006/relationships/image" Target="../media/image3.png"/><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2.svg"/><Relationship Id="rId11" Type="http://schemas.openxmlformats.org/officeDocument/2006/relationships/image" Target="../media/image7.png"/><Relationship Id="rId5" Type="http://schemas.openxmlformats.org/officeDocument/2006/relationships/image" Target="../media/image1.png"/><Relationship Id="rId10" Type="http://schemas.openxmlformats.org/officeDocument/2006/relationships/image" Target="../media/image6.png"/><Relationship Id="rId4" Type="http://schemas.openxmlformats.org/officeDocument/2006/relationships/notesSlide" Target="../notesSlides/notesSlide8.xml"/><Relationship Id="rId9" Type="http://schemas.openxmlformats.org/officeDocument/2006/relationships/image" Target="../media/image5.svg"/></Relationships>
</file>

<file path=ppt/slides/_rels/slide10.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slideLayout" Target="../slideLayouts/slideLayout7.xml"/><Relationship Id="rId7" Type="http://schemas.openxmlformats.org/officeDocument/2006/relationships/image" Target="../media/image3.png"/><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2.svg"/><Relationship Id="rId11" Type="http://schemas.openxmlformats.org/officeDocument/2006/relationships/image" Target="../media/image7.png"/><Relationship Id="rId5" Type="http://schemas.openxmlformats.org/officeDocument/2006/relationships/image" Target="../media/image1.png"/><Relationship Id="rId10" Type="http://schemas.openxmlformats.org/officeDocument/2006/relationships/image" Target="../media/image6.png"/><Relationship Id="rId4" Type="http://schemas.openxmlformats.org/officeDocument/2006/relationships/notesSlide" Target="../notesSlides/notesSlide9.xml"/><Relationship Id="rId9" Type="http://schemas.openxmlformats.org/officeDocument/2006/relationships/image" Target="../media/image5.svg"/></Relationships>
</file>

<file path=ppt/slides/_rels/slide11.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slideLayout" Target="../slideLayouts/slideLayout7.xml"/><Relationship Id="rId7" Type="http://schemas.openxmlformats.org/officeDocument/2006/relationships/image" Target="../media/image3.png"/><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image" Target="../media/image2.svg"/><Relationship Id="rId11" Type="http://schemas.openxmlformats.org/officeDocument/2006/relationships/image" Target="../media/image7.png"/><Relationship Id="rId5" Type="http://schemas.openxmlformats.org/officeDocument/2006/relationships/image" Target="../media/image1.png"/><Relationship Id="rId10" Type="http://schemas.openxmlformats.org/officeDocument/2006/relationships/image" Target="../media/image6.png"/><Relationship Id="rId4" Type="http://schemas.openxmlformats.org/officeDocument/2006/relationships/notesSlide" Target="../notesSlides/notesSlide10.xml"/><Relationship Id="rId9" Type="http://schemas.openxmlformats.org/officeDocument/2006/relationships/image" Target="../media/image5.svg"/></Relationships>
</file>

<file path=ppt/slides/_rels/slide12.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slideLayout" Target="../slideLayouts/slideLayout7.xml"/><Relationship Id="rId7" Type="http://schemas.openxmlformats.org/officeDocument/2006/relationships/image" Target="../media/image3.png"/><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image" Target="../media/image2.svg"/><Relationship Id="rId11" Type="http://schemas.openxmlformats.org/officeDocument/2006/relationships/image" Target="../media/image7.png"/><Relationship Id="rId5" Type="http://schemas.openxmlformats.org/officeDocument/2006/relationships/image" Target="../media/image1.png"/><Relationship Id="rId10" Type="http://schemas.openxmlformats.org/officeDocument/2006/relationships/image" Target="../media/image6.png"/><Relationship Id="rId4" Type="http://schemas.openxmlformats.org/officeDocument/2006/relationships/notesSlide" Target="../notesSlides/notesSlide11.xml"/><Relationship Id="rId9" Type="http://schemas.openxmlformats.org/officeDocument/2006/relationships/image" Target="../media/image5.svg"/></Relationships>
</file>

<file path=ppt/slides/_rels/slide13.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image" Target="../media/image1.png"/><Relationship Id="rId7" Type="http://schemas.openxmlformats.org/officeDocument/2006/relationships/image" Target="../media/image5.svg"/><Relationship Id="rId2" Type="http://schemas.openxmlformats.org/officeDocument/2006/relationships/notesSlide" Target="../notesSlides/notesSlide12.xml"/><Relationship Id="rId1" Type="http://schemas.openxmlformats.org/officeDocument/2006/relationships/slideLayout" Target="../slideLayouts/slideLayout7.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svg"/></Relationships>
</file>

<file path=ppt/slides/_rels/slide14.xml.rels><?xml version="1.0" encoding="UTF-8" standalone="yes"?>
<Relationships xmlns="http://schemas.openxmlformats.org/package/2006/relationships"><Relationship Id="rId3" Type="http://schemas.openxmlformats.org/officeDocument/2006/relationships/image" Target="../media/image2.svg"/><Relationship Id="rId7" Type="http://schemas.openxmlformats.org/officeDocument/2006/relationships/image" Target="../media/image6.pn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5.svg"/><Relationship Id="rId5" Type="http://schemas.openxmlformats.org/officeDocument/2006/relationships/image" Target="../media/image4.png"/><Relationship Id="rId4"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776E67"/>
        </a:solidFill>
        <a:effectLst/>
      </p:bgPr>
    </p:bg>
    <p:spTree>
      <p:nvGrpSpPr>
        <p:cNvPr id="1" name=""/>
        <p:cNvGrpSpPr/>
        <p:nvPr/>
      </p:nvGrpSpPr>
      <p:grpSpPr>
        <a:xfrm>
          <a:off x="0" y="0"/>
          <a:ext cx="0" cy="0"/>
          <a:chOff x="0" y="0"/>
          <a:chExt cx="0" cy="0"/>
        </a:xfrm>
      </p:grpSpPr>
      <p:sp>
        <p:nvSpPr>
          <p:cNvPr id="2" name="Freeform 2"/>
          <p:cNvSpPr/>
          <p:nvPr/>
        </p:nvSpPr>
        <p:spPr>
          <a:xfrm>
            <a:off x="-3672258" y="444646"/>
            <a:ext cx="9323986" cy="9323986"/>
          </a:xfrm>
          <a:custGeom>
            <a:avLst/>
            <a:gdLst/>
            <a:ahLst/>
            <a:cxnLst/>
            <a:rect l="l" t="t" r="r" b="b"/>
            <a:pathLst>
              <a:path w="9323986" h="9323986">
                <a:moveTo>
                  <a:pt x="0" y="0"/>
                </a:moveTo>
                <a:lnTo>
                  <a:pt x="9323986" y="0"/>
                </a:lnTo>
                <a:lnTo>
                  <a:pt x="9323986" y="9323986"/>
                </a:lnTo>
                <a:lnTo>
                  <a:pt x="0" y="9323986"/>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3" name="Freeform 3"/>
          <p:cNvSpPr/>
          <p:nvPr/>
        </p:nvSpPr>
        <p:spPr>
          <a:xfrm>
            <a:off x="11748593" y="481507"/>
            <a:ext cx="9323986" cy="9323986"/>
          </a:xfrm>
          <a:custGeom>
            <a:avLst/>
            <a:gdLst/>
            <a:ahLst/>
            <a:cxnLst/>
            <a:rect l="l" t="t" r="r" b="b"/>
            <a:pathLst>
              <a:path w="9323986" h="9323986">
                <a:moveTo>
                  <a:pt x="0" y="0"/>
                </a:moveTo>
                <a:lnTo>
                  <a:pt x="9323986" y="0"/>
                </a:lnTo>
                <a:lnTo>
                  <a:pt x="9323986" y="9323986"/>
                </a:lnTo>
                <a:lnTo>
                  <a:pt x="0" y="9323986"/>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dirty="0"/>
          </a:p>
        </p:txBody>
      </p:sp>
      <p:sp>
        <p:nvSpPr>
          <p:cNvPr id="4" name="Freeform 4"/>
          <p:cNvSpPr/>
          <p:nvPr/>
        </p:nvSpPr>
        <p:spPr>
          <a:xfrm rot="-10407594">
            <a:off x="1499544" y="148902"/>
            <a:ext cx="14600006" cy="10712755"/>
          </a:xfrm>
          <a:custGeom>
            <a:avLst/>
            <a:gdLst/>
            <a:ahLst/>
            <a:cxnLst/>
            <a:rect l="l" t="t" r="r" b="b"/>
            <a:pathLst>
              <a:path w="14600006" h="10712755">
                <a:moveTo>
                  <a:pt x="0" y="0"/>
                </a:moveTo>
                <a:lnTo>
                  <a:pt x="14600006" y="0"/>
                </a:lnTo>
                <a:lnTo>
                  <a:pt x="14600006" y="10712755"/>
                </a:lnTo>
                <a:lnTo>
                  <a:pt x="0" y="10712755"/>
                </a:lnTo>
                <a:lnTo>
                  <a:pt x="0" y="0"/>
                </a:lnTo>
                <a:close/>
              </a:path>
            </a:pathLst>
          </a:custGeom>
          <a:blipFill>
            <a:blip r:embed="rId4"/>
            <a:stretch>
              <a:fillRect/>
            </a:stretch>
          </a:blipFill>
        </p:spPr>
        <p:txBody>
          <a:bodyPr/>
          <a:lstStyle/>
          <a:p>
            <a:endParaRPr lang="en-GB"/>
          </a:p>
        </p:txBody>
      </p:sp>
      <p:sp>
        <p:nvSpPr>
          <p:cNvPr id="5" name="Freeform 5"/>
          <p:cNvSpPr/>
          <p:nvPr/>
        </p:nvSpPr>
        <p:spPr>
          <a:xfrm rot="-8180760">
            <a:off x="75663" y="-1028700"/>
            <a:ext cx="3718283" cy="4114800"/>
          </a:xfrm>
          <a:custGeom>
            <a:avLst/>
            <a:gdLst/>
            <a:ahLst/>
            <a:cxnLst/>
            <a:rect l="l" t="t" r="r" b="b"/>
            <a:pathLst>
              <a:path w="3718283" h="4114800">
                <a:moveTo>
                  <a:pt x="0" y="0"/>
                </a:moveTo>
                <a:lnTo>
                  <a:pt x="3718283" y="0"/>
                </a:lnTo>
                <a:lnTo>
                  <a:pt x="3718283" y="4114800"/>
                </a:lnTo>
                <a:lnTo>
                  <a:pt x="0" y="4114800"/>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6" name="Freeform 6"/>
          <p:cNvSpPr/>
          <p:nvPr/>
        </p:nvSpPr>
        <p:spPr>
          <a:xfrm rot="-1276887">
            <a:off x="13949762" y="7200900"/>
            <a:ext cx="3718283" cy="4114800"/>
          </a:xfrm>
          <a:custGeom>
            <a:avLst/>
            <a:gdLst/>
            <a:ahLst/>
            <a:cxnLst/>
            <a:rect l="l" t="t" r="r" b="b"/>
            <a:pathLst>
              <a:path w="3718283" h="4114800">
                <a:moveTo>
                  <a:pt x="0" y="0"/>
                </a:moveTo>
                <a:lnTo>
                  <a:pt x="3718283" y="0"/>
                </a:lnTo>
                <a:lnTo>
                  <a:pt x="3718283" y="4114800"/>
                </a:lnTo>
                <a:lnTo>
                  <a:pt x="0" y="4114800"/>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7" name="Freeform 7"/>
          <p:cNvSpPr/>
          <p:nvPr/>
        </p:nvSpPr>
        <p:spPr>
          <a:xfrm>
            <a:off x="70453" y="3800642"/>
            <a:ext cx="3785616" cy="8229600"/>
          </a:xfrm>
          <a:custGeom>
            <a:avLst/>
            <a:gdLst/>
            <a:ahLst/>
            <a:cxnLst/>
            <a:rect l="l" t="t" r="r" b="b"/>
            <a:pathLst>
              <a:path w="3785616" h="8229600">
                <a:moveTo>
                  <a:pt x="0" y="0"/>
                </a:moveTo>
                <a:lnTo>
                  <a:pt x="3785616" y="0"/>
                </a:lnTo>
                <a:lnTo>
                  <a:pt x="3785616" y="8229600"/>
                </a:lnTo>
                <a:lnTo>
                  <a:pt x="0" y="8229600"/>
                </a:lnTo>
                <a:lnTo>
                  <a:pt x="0" y="0"/>
                </a:lnTo>
                <a:close/>
              </a:path>
            </a:pathLst>
          </a:custGeom>
          <a:blipFill>
            <a:blip r:embed="rId7"/>
            <a:stretch>
              <a:fillRect/>
            </a:stretch>
          </a:blipFill>
        </p:spPr>
        <p:txBody>
          <a:bodyPr/>
          <a:lstStyle/>
          <a:p>
            <a:endParaRPr lang="en-GB"/>
          </a:p>
        </p:txBody>
      </p:sp>
      <p:sp>
        <p:nvSpPr>
          <p:cNvPr id="8" name="TextBox 8"/>
          <p:cNvSpPr txBox="1"/>
          <p:nvPr/>
        </p:nvSpPr>
        <p:spPr>
          <a:xfrm>
            <a:off x="3856069" y="2581809"/>
            <a:ext cx="10575863" cy="1154034"/>
          </a:xfrm>
          <a:prstGeom prst="rect">
            <a:avLst/>
          </a:prstGeom>
        </p:spPr>
        <p:txBody>
          <a:bodyPr lIns="0" tIns="0" rIns="0" bIns="0" rtlCol="0" anchor="t">
            <a:spAutoFit/>
          </a:bodyPr>
          <a:lstStyle/>
          <a:p>
            <a:pPr algn="ctr">
              <a:lnSpc>
                <a:spcPts val="3920"/>
              </a:lnSpc>
            </a:pPr>
            <a:r>
              <a:rPr lang="en-GB" sz="9600" b="1" dirty="0"/>
              <a:t>BMHP6027</a:t>
            </a:r>
          </a:p>
          <a:p>
            <a:pPr algn="ctr">
              <a:lnSpc>
                <a:spcPts val="3920"/>
              </a:lnSpc>
            </a:pPr>
            <a:endParaRPr lang="en-US" sz="9600" b="1" dirty="0">
              <a:solidFill>
                <a:srgbClr val="FFFFFF"/>
              </a:solidFill>
              <a:latin typeface="Poppins Medium"/>
              <a:ea typeface="Poppins Medium"/>
              <a:cs typeface="Poppins Medium"/>
              <a:sym typeface="Poppins Medium"/>
            </a:endParaRPr>
          </a:p>
        </p:txBody>
      </p:sp>
      <p:sp>
        <p:nvSpPr>
          <p:cNvPr id="9" name="TextBox 9"/>
          <p:cNvSpPr txBox="1"/>
          <p:nvPr/>
        </p:nvSpPr>
        <p:spPr>
          <a:xfrm>
            <a:off x="3283182" y="4871689"/>
            <a:ext cx="11721636" cy="923330"/>
          </a:xfrm>
          <a:prstGeom prst="rect">
            <a:avLst/>
          </a:prstGeom>
        </p:spPr>
        <p:txBody>
          <a:bodyPr lIns="0" tIns="0" rIns="0" bIns="0" rtlCol="0" anchor="t">
            <a:spAutoFit/>
          </a:bodyPr>
          <a:lstStyle/>
          <a:p>
            <a:pPr algn="ctr"/>
            <a:r>
              <a:rPr lang="en-GB" sz="3000" b="1" dirty="0"/>
              <a:t>Empowering the Older Person</a:t>
            </a:r>
            <a:endParaRPr lang="en-IN" sz="3000" dirty="0"/>
          </a:p>
          <a:p>
            <a:pPr algn="ctr"/>
            <a:r>
              <a:rPr lang="en-GB" sz="3000" b="1" dirty="0"/>
              <a:t>Component 1: Individual  Presentation (PowerPoint with Voice-Over)</a:t>
            </a:r>
            <a:endParaRPr lang="en-IN" sz="3000" dirty="0">
              <a:effectLst/>
            </a:endParaRPr>
          </a:p>
        </p:txBody>
      </p:sp>
      <p:sp>
        <p:nvSpPr>
          <p:cNvPr id="10" name="Freeform 10"/>
          <p:cNvSpPr/>
          <p:nvPr/>
        </p:nvSpPr>
        <p:spPr>
          <a:xfrm rot="-2219519" flipH="1">
            <a:off x="17115538" y="731136"/>
            <a:ext cx="3785616" cy="8229600"/>
          </a:xfrm>
          <a:custGeom>
            <a:avLst/>
            <a:gdLst/>
            <a:ahLst/>
            <a:cxnLst/>
            <a:rect l="l" t="t" r="r" b="b"/>
            <a:pathLst>
              <a:path w="3785616" h="8229600">
                <a:moveTo>
                  <a:pt x="3785616" y="0"/>
                </a:moveTo>
                <a:lnTo>
                  <a:pt x="0" y="0"/>
                </a:lnTo>
                <a:lnTo>
                  <a:pt x="0" y="8229600"/>
                </a:lnTo>
                <a:lnTo>
                  <a:pt x="3785616" y="8229600"/>
                </a:lnTo>
                <a:lnTo>
                  <a:pt x="3785616" y="0"/>
                </a:lnTo>
                <a:close/>
              </a:path>
            </a:pathLst>
          </a:custGeom>
          <a:blipFill>
            <a:blip r:embed="rId7"/>
            <a:stretch>
              <a:fillRect/>
            </a:stretch>
          </a:blipFill>
        </p:spPr>
        <p:txBody>
          <a:bodyPr/>
          <a:lstStyle/>
          <a:p>
            <a:endParaRPr lang="en-GB"/>
          </a:p>
        </p:txBody>
      </p:sp>
      <p:sp>
        <p:nvSpPr>
          <p:cNvPr id="11" name="TextBox 9">
            <a:extLst>
              <a:ext uri="{FF2B5EF4-FFF2-40B4-BE49-F238E27FC236}">
                <a16:creationId xmlns:a16="http://schemas.microsoft.com/office/drawing/2014/main" id="{E7EFF611-F72A-BCF6-23F7-D596D6E9C549}"/>
              </a:ext>
            </a:extLst>
          </p:cNvPr>
          <p:cNvSpPr txBox="1"/>
          <p:nvPr/>
        </p:nvSpPr>
        <p:spPr>
          <a:xfrm>
            <a:off x="3486899" y="6967127"/>
            <a:ext cx="11721636" cy="923330"/>
          </a:xfrm>
          <a:prstGeom prst="rect">
            <a:avLst/>
          </a:prstGeom>
        </p:spPr>
        <p:txBody>
          <a:bodyPr lIns="0" tIns="0" rIns="0" bIns="0" rtlCol="0" anchor="t">
            <a:spAutoFit/>
          </a:bodyPr>
          <a:lstStyle/>
          <a:p>
            <a:pPr algn="ctr"/>
            <a:r>
              <a:rPr lang="en-IN" sz="3000" b="1" dirty="0"/>
              <a:t>Student Name: Nagina Kauser</a:t>
            </a:r>
          </a:p>
          <a:p>
            <a:pPr algn="ctr"/>
            <a:r>
              <a:rPr lang="en-IN" sz="3000" b="1" dirty="0">
                <a:effectLst/>
              </a:rPr>
              <a:t>Student </a:t>
            </a:r>
            <a:r>
              <a:rPr lang="en-IN" sz="3000" b="1">
                <a:effectLst/>
              </a:rPr>
              <a:t>ID: 2208948</a:t>
            </a:r>
            <a:endParaRPr lang="en-IN" sz="3000" dirty="0">
              <a:effectLst/>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776E67"/>
        </a:solidFill>
        <a:effectLst/>
      </p:bgPr>
    </p:bg>
    <p:spTree>
      <p:nvGrpSpPr>
        <p:cNvPr id="1" name=""/>
        <p:cNvGrpSpPr/>
        <p:nvPr/>
      </p:nvGrpSpPr>
      <p:grpSpPr>
        <a:xfrm>
          <a:off x="0" y="0"/>
          <a:ext cx="0" cy="0"/>
          <a:chOff x="0" y="0"/>
          <a:chExt cx="0" cy="0"/>
        </a:xfrm>
      </p:grpSpPr>
      <p:sp>
        <p:nvSpPr>
          <p:cNvPr id="2" name="Freeform 2"/>
          <p:cNvSpPr/>
          <p:nvPr/>
        </p:nvSpPr>
        <p:spPr>
          <a:xfrm>
            <a:off x="-3672258" y="444646"/>
            <a:ext cx="9323986" cy="9323986"/>
          </a:xfrm>
          <a:custGeom>
            <a:avLst/>
            <a:gdLst/>
            <a:ahLst/>
            <a:cxnLst/>
            <a:rect l="l" t="t" r="r" b="b"/>
            <a:pathLst>
              <a:path w="9323986" h="9323986">
                <a:moveTo>
                  <a:pt x="0" y="0"/>
                </a:moveTo>
                <a:lnTo>
                  <a:pt x="9323986" y="0"/>
                </a:lnTo>
                <a:lnTo>
                  <a:pt x="9323986" y="9323986"/>
                </a:lnTo>
                <a:lnTo>
                  <a:pt x="0" y="9323986"/>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3" name="Freeform 3"/>
          <p:cNvSpPr/>
          <p:nvPr/>
        </p:nvSpPr>
        <p:spPr>
          <a:xfrm>
            <a:off x="11748593" y="481507"/>
            <a:ext cx="9323986" cy="9323986"/>
          </a:xfrm>
          <a:custGeom>
            <a:avLst/>
            <a:gdLst/>
            <a:ahLst/>
            <a:cxnLst/>
            <a:rect l="l" t="t" r="r" b="b"/>
            <a:pathLst>
              <a:path w="9323986" h="9323986">
                <a:moveTo>
                  <a:pt x="0" y="0"/>
                </a:moveTo>
                <a:lnTo>
                  <a:pt x="9323986" y="0"/>
                </a:lnTo>
                <a:lnTo>
                  <a:pt x="9323986" y="9323986"/>
                </a:lnTo>
                <a:lnTo>
                  <a:pt x="0" y="9323986"/>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4" name="Freeform 4"/>
          <p:cNvSpPr/>
          <p:nvPr/>
        </p:nvSpPr>
        <p:spPr>
          <a:xfrm rot="-10407594">
            <a:off x="1893292" y="-223057"/>
            <a:ext cx="14600006" cy="10712755"/>
          </a:xfrm>
          <a:custGeom>
            <a:avLst/>
            <a:gdLst/>
            <a:ahLst/>
            <a:cxnLst/>
            <a:rect l="l" t="t" r="r" b="b"/>
            <a:pathLst>
              <a:path w="14600006" h="10712755">
                <a:moveTo>
                  <a:pt x="0" y="0"/>
                </a:moveTo>
                <a:lnTo>
                  <a:pt x="14600006" y="0"/>
                </a:lnTo>
                <a:lnTo>
                  <a:pt x="14600006" y="10712755"/>
                </a:lnTo>
                <a:lnTo>
                  <a:pt x="0" y="10712755"/>
                </a:lnTo>
                <a:lnTo>
                  <a:pt x="0" y="0"/>
                </a:lnTo>
                <a:close/>
              </a:path>
            </a:pathLst>
          </a:custGeom>
          <a:blipFill>
            <a:blip r:embed="rId7"/>
            <a:stretch>
              <a:fillRect/>
            </a:stretch>
          </a:blipFill>
        </p:spPr>
        <p:txBody>
          <a:bodyPr/>
          <a:lstStyle/>
          <a:p>
            <a:endParaRPr lang="en-GB" dirty="0"/>
          </a:p>
        </p:txBody>
      </p:sp>
      <p:sp>
        <p:nvSpPr>
          <p:cNvPr id="5" name="Freeform 5"/>
          <p:cNvSpPr/>
          <p:nvPr/>
        </p:nvSpPr>
        <p:spPr>
          <a:xfrm rot="-6548247">
            <a:off x="-177353" y="-2057400"/>
            <a:ext cx="3718283" cy="4114800"/>
          </a:xfrm>
          <a:custGeom>
            <a:avLst/>
            <a:gdLst/>
            <a:ahLst/>
            <a:cxnLst/>
            <a:rect l="l" t="t" r="r" b="b"/>
            <a:pathLst>
              <a:path w="3718283" h="4114800">
                <a:moveTo>
                  <a:pt x="0" y="0"/>
                </a:moveTo>
                <a:lnTo>
                  <a:pt x="3718283" y="0"/>
                </a:lnTo>
                <a:lnTo>
                  <a:pt x="3718283" y="4114800"/>
                </a:lnTo>
                <a:lnTo>
                  <a:pt x="0" y="4114800"/>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GB"/>
          </a:p>
        </p:txBody>
      </p:sp>
      <p:sp>
        <p:nvSpPr>
          <p:cNvPr id="6" name="Freeform 6"/>
          <p:cNvSpPr/>
          <p:nvPr/>
        </p:nvSpPr>
        <p:spPr>
          <a:xfrm rot="1459146">
            <a:off x="15504510" y="7443258"/>
            <a:ext cx="3718283" cy="4114800"/>
          </a:xfrm>
          <a:custGeom>
            <a:avLst/>
            <a:gdLst/>
            <a:ahLst/>
            <a:cxnLst/>
            <a:rect l="l" t="t" r="r" b="b"/>
            <a:pathLst>
              <a:path w="3718283" h="4114800">
                <a:moveTo>
                  <a:pt x="0" y="0"/>
                </a:moveTo>
                <a:lnTo>
                  <a:pt x="3718282" y="0"/>
                </a:lnTo>
                <a:lnTo>
                  <a:pt x="3718282" y="4114800"/>
                </a:lnTo>
                <a:lnTo>
                  <a:pt x="0" y="4114800"/>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GB"/>
          </a:p>
        </p:txBody>
      </p:sp>
      <p:sp>
        <p:nvSpPr>
          <p:cNvPr id="7" name="TextBox 7"/>
          <p:cNvSpPr txBox="1"/>
          <p:nvPr/>
        </p:nvSpPr>
        <p:spPr>
          <a:xfrm>
            <a:off x="3564385" y="1219200"/>
            <a:ext cx="10575863" cy="1330324"/>
          </a:xfrm>
          <a:prstGeom prst="rect">
            <a:avLst/>
          </a:prstGeom>
        </p:spPr>
        <p:txBody>
          <a:bodyPr lIns="0" tIns="0" rIns="0" bIns="0" rtlCol="0" anchor="t">
            <a:spAutoFit/>
          </a:bodyPr>
          <a:lstStyle/>
          <a:p>
            <a:pPr algn="ctr">
              <a:lnSpc>
                <a:spcPts val="9999"/>
              </a:lnSpc>
            </a:pPr>
            <a:r>
              <a:rPr lang="en-US" sz="9999">
                <a:solidFill>
                  <a:srgbClr val="443B34"/>
                </a:solidFill>
                <a:latin typeface="Romman"/>
                <a:ea typeface="Romman"/>
                <a:cs typeface="Romman"/>
                <a:sym typeface="Romman"/>
              </a:rPr>
              <a:t>Introduction</a:t>
            </a:r>
          </a:p>
        </p:txBody>
      </p:sp>
      <p:sp>
        <p:nvSpPr>
          <p:cNvPr id="8" name="TextBox 8"/>
          <p:cNvSpPr txBox="1"/>
          <p:nvPr/>
        </p:nvSpPr>
        <p:spPr>
          <a:xfrm>
            <a:off x="4234979" y="2625724"/>
            <a:ext cx="9234675" cy="7092950"/>
          </a:xfrm>
          <a:prstGeom prst="rect">
            <a:avLst/>
          </a:prstGeom>
        </p:spPr>
        <p:txBody>
          <a:bodyPr lIns="0" tIns="0" rIns="0" bIns="0" rtlCol="0" anchor="t">
            <a:spAutoFit/>
          </a:bodyPr>
          <a:lstStyle/>
          <a:p>
            <a:pPr algn="ctr">
              <a:lnSpc>
                <a:spcPts val="3999"/>
              </a:lnSpc>
            </a:pPr>
            <a:r>
              <a:rPr lang="en-US" sz="3999" dirty="0">
                <a:solidFill>
                  <a:srgbClr val="000000"/>
                </a:solidFill>
                <a:latin typeface="Cagliostro"/>
                <a:ea typeface="Cagliostro"/>
                <a:cs typeface="Cagliostro"/>
                <a:sym typeface="Cagliostro"/>
              </a:rPr>
              <a:t>This presentation will discuss the ways in which older people can be empowered by caring, supporting, and including them socially. The term empowerment is used to describe people who are empowered to make decisions and gain control over decisions that involve their lives. The needs of older people will be assessed and the existing services reviewed against the needs. It will also look at innovations, challenges and recommendations to enhance independence and dignity in old age.</a:t>
            </a:r>
          </a:p>
          <a:p>
            <a:pPr algn="ctr">
              <a:lnSpc>
                <a:spcPts val="3999"/>
              </a:lnSpc>
            </a:pPr>
            <a:endParaRPr lang="en-US" sz="3999" dirty="0">
              <a:solidFill>
                <a:srgbClr val="000000"/>
              </a:solidFill>
              <a:latin typeface="Cagliostro"/>
              <a:ea typeface="Cagliostro"/>
              <a:cs typeface="Cagliostro"/>
              <a:sym typeface="Cagliostro"/>
            </a:endParaRPr>
          </a:p>
        </p:txBody>
      </p:sp>
      <p:sp>
        <p:nvSpPr>
          <p:cNvPr id="9" name="Freeform 9"/>
          <p:cNvSpPr/>
          <p:nvPr/>
        </p:nvSpPr>
        <p:spPr>
          <a:xfrm>
            <a:off x="-903073" y="3911526"/>
            <a:ext cx="3785616" cy="8229600"/>
          </a:xfrm>
          <a:custGeom>
            <a:avLst/>
            <a:gdLst/>
            <a:ahLst/>
            <a:cxnLst/>
            <a:rect l="l" t="t" r="r" b="b"/>
            <a:pathLst>
              <a:path w="3785616" h="8229600">
                <a:moveTo>
                  <a:pt x="0" y="0"/>
                </a:moveTo>
                <a:lnTo>
                  <a:pt x="3785616" y="0"/>
                </a:lnTo>
                <a:lnTo>
                  <a:pt x="3785616" y="8229600"/>
                </a:lnTo>
                <a:lnTo>
                  <a:pt x="0" y="8229600"/>
                </a:lnTo>
                <a:lnTo>
                  <a:pt x="0" y="0"/>
                </a:lnTo>
                <a:close/>
              </a:path>
            </a:pathLst>
          </a:custGeom>
          <a:blipFill>
            <a:blip r:embed="rId10"/>
            <a:stretch>
              <a:fillRect/>
            </a:stretch>
          </a:blipFill>
        </p:spPr>
        <p:txBody>
          <a:bodyPr/>
          <a:lstStyle/>
          <a:p>
            <a:endParaRPr lang="en-GB"/>
          </a:p>
        </p:txBody>
      </p:sp>
      <p:sp>
        <p:nvSpPr>
          <p:cNvPr id="10" name="Freeform 10"/>
          <p:cNvSpPr/>
          <p:nvPr/>
        </p:nvSpPr>
        <p:spPr>
          <a:xfrm rot="-1789517" flipH="1">
            <a:off x="17288612" y="-203274"/>
            <a:ext cx="3785616" cy="8229600"/>
          </a:xfrm>
          <a:custGeom>
            <a:avLst/>
            <a:gdLst/>
            <a:ahLst/>
            <a:cxnLst/>
            <a:rect l="l" t="t" r="r" b="b"/>
            <a:pathLst>
              <a:path w="3785616" h="8229600">
                <a:moveTo>
                  <a:pt x="3785616" y="0"/>
                </a:moveTo>
                <a:lnTo>
                  <a:pt x="0" y="0"/>
                </a:lnTo>
                <a:lnTo>
                  <a:pt x="0" y="8229600"/>
                </a:lnTo>
                <a:lnTo>
                  <a:pt x="3785616" y="8229600"/>
                </a:lnTo>
                <a:lnTo>
                  <a:pt x="3785616" y="0"/>
                </a:lnTo>
                <a:close/>
              </a:path>
            </a:pathLst>
          </a:custGeom>
          <a:blipFill>
            <a:blip r:embed="rId10"/>
            <a:stretch>
              <a:fillRect/>
            </a:stretch>
          </a:blipFill>
        </p:spPr>
        <p:txBody>
          <a:bodyPr/>
          <a:lstStyle/>
          <a:p>
            <a:endParaRPr lang="en-GB"/>
          </a:p>
        </p:txBody>
      </p:sp>
      <p:pic>
        <p:nvPicPr>
          <p:cNvPr id="13" name="Recorded Sound">
            <a:hlinkClick r:id="" action="ppaction://media"/>
            <a:extLst>
              <a:ext uri="{FF2B5EF4-FFF2-40B4-BE49-F238E27FC236}">
                <a16:creationId xmlns:a16="http://schemas.microsoft.com/office/drawing/2014/main" id="{B7F8B290-2CE4-5367-DAA0-BEB02F4C6ABD}"/>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13405745" y="119309"/>
            <a:ext cx="487363" cy="487363"/>
          </a:xfrm>
          <a:prstGeom prst="rect">
            <a:avLst/>
          </a:prstGeom>
          <a:solidFill>
            <a:schemeClr val="accent2"/>
          </a:solid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9967"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3"/>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776E67"/>
        </a:solidFill>
        <a:effectLst/>
      </p:bgPr>
    </p:bg>
    <p:spTree>
      <p:nvGrpSpPr>
        <p:cNvPr id="1" name=""/>
        <p:cNvGrpSpPr/>
        <p:nvPr/>
      </p:nvGrpSpPr>
      <p:grpSpPr>
        <a:xfrm>
          <a:off x="0" y="0"/>
          <a:ext cx="0" cy="0"/>
          <a:chOff x="0" y="0"/>
          <a:chExt cx="0" cy="0"/>
        </a:xfrm>
      </p:grpSpPr>
      <p:sp>
        <p:nvSpPr>
          <p:cNvPr id="2" name="Freeform 2"/>
          <p:cNvSpPr/>
          <p:nvPr/>
        </p:nvSpPr>
        <p:spPr>
          <a:xfrm>
            <a:off x="-3672258" y="444646"/>
            <a:ext cx="9323986" cy="9323986"/>
          </a:xfrm>
          <a:custGeom>
            <a:avLst/>
            <a:gdLst/>
            <a:ahLst/>
            <a:cxnLst/>
            <a:rect l="l" t="t" r="r" b="b"/>
            <a:pathLst>
              <a:path w="9323986" h="9323986">
                <a:moveTo>
                  <a:pt x="0" y="0"/>
                </a:moveTo>
                <a:lnTo>
                  <a:pt x="9323986" y="0"/>
                </a:lnTo>
                <a:lnTo>
                  <a:pt x="9323986" y="9323986"/>
                </a:lnTo>
                <a:lnTo>
                  <a:pt x="0" y="9323986"/>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3" name="Freeform 3"/>
          <p:cNvSpPr/>
          <p:nvPr/>
        </p:nvSpPr>
        <p:spPr>
          <a:xfrm>
            <a:off x="11748593" y="481507"/>
            <a:ext cx="9323986" cy="9323986"/>
          </a:xfrm>
          <a:custGeom>
            <a:avLst/>
            <a:gdLst/>
            <a:ahLst/>
            <a:cxnLst/>
            <a:rect l="l" t="t" r="r" b="b"/>
            <a:pathLst>
              <a:path w="9323986" h="9323986">
                <a:moveTo>
                  <a:pt x="0" y="0"/>
                </a:moveTo>
                <a:lnTo>
                  <a:pt x="9323986" y="0"/>
                </a:lnTo>
                <a:lnTo>
                  <a:pt x="9323986" y="9323986"/>
                </a:lnTo>
                <a:lnTo>
                  <a:pt x="0" y="9323986"/>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4" name="Freeform 4"/>
          <p:cNvSpPr/>
          <p:nvPr/>
        </p:nvSpPr>
        <p:spPr>
          <a:xfrm rot="10624863">
            <a:off x="1250891" y="392893"/>
            <a:ext cx="15724833" cy="11538096"/>
          </a:xfrm>
          <a:custGeom>
            <a:avLst/>
            <a:gdLst/>
            <a:ahLst/>
            <a:cxnLst/>
            <a:rect l="l" t="t" r="r" b="b"/>
            <a:pathLst>
              <a:path w="15724833" h="11538096">
                <a:moveTo>
                  <a:pt x="0" y="0"/>
                </a:moveTo>
                <a:lnTo>
                  <a:pt x="15724833" y="0"/>
                </a:lnTo>
                <a:lnTo>
                  <a:pt x="15724833" y="11538096"/>
                </a:lnTo>
                <a:lnTo>
                  <a:pt x="0" y="11538096"/>
                </a:lnTo>
                <a:lnTo>
                  <a:pt x="0" y="0"/>
                </a:lnTo>
                <a:close/>
              </a:path>
            </a:pathLst>
          </a:custGeom>
          <a:blipFill>
            <a:blip r:embed="rId9"/>
            <a:stretch>
              <a:fillRect/>
            </a:stretch>
          </a:blipFill>
        </p:spPr>
        <p:txBody>
          <a:bodyPr/>
          <a:lstStyle/>
          <a:p>
            <a:endParaRPr lang="en-GB" dirty="0"/>
          </a:p>
        </p:txBody>
      </p:sp>
      <p:sp>
        <p:nvSpPr>
          <p:cNvPr id="5" name="Freeform 5"/>
          <p:cNvSpPr/>
          <p:nvPr/>
        </p:nvSpPr>
        <p:spPr>
          <a:xfrm rot="-8234131">
            <a:off x="460628" y="-1575893"/>
            <a:ext cx="3718283" cy="4114800"/>
          </a:xfrm>
          <a:custGeom>
            <a:avLst/>
            <a:gdLst/>
            <a:ahLst/>
            <a:cxnLst/>
            <a:rect l="l" t="t" r="r" b="b"/>
            <a:pathLst>
              <a:path w="3718283" h="4114800">
                <a:moveTo>
                  <a:pt x="0" y="0"/>
                </a:moveTo>
                <a:lnTo>
                  <a:pt x="3718283" y="0"/>
                </a:lnTo>
                <a:lnTo>
                  <a:pt x="3718283" y="4114800"/>
                </a:lnTo>
                <a:lnTo>
                  <a:pt x="0" y="4114800"/>
                </a:lnTo>
                <a:lnTo>
                  <a:pt x="0" y="0"/>
                </a:lnTo>
                <a:close/>
              </a:path>
            </a:pathLst>
          </a:custGeom>
          <a:blipFill>
            <a:blip r:embed="rId10">
              <a:extLst>
                <a:ext uri="{96DAC541-7B7A-43D3-8B79-37D633B846F1}">
                  <asvg:svgBlip xmlns:asvg="http://schemas.microsoft.com/office/drawing/2016/SVG/main" r:embed="rId11"/>
                </a:ext>
              </a:extLst>
            </a:blip>
            <a:stretch>
              <a:fillRect/>
            </a:stretch>
          </a:blipFill>
        </p:spPr>
        <p:txBody>
          <a:bodyPr/>
          <a:lstStyle/>
          <a:p>
            <a:endParaRPr lang="en-GB"/>
          </a:p>
        </p:txBody>
      </p:sp>
      <p:sp>
        <p:nvSpPr>
          <p:cNvPr id="6" name="Freeform 6"/>
          <p:cNvSpPr/>
          <p:nvPr/>
        </p:nvSpPr>
        <p:spPr>
          <a:xfrm rot="1458012">
            <a:off x="15693216" y="7200900"/>
            <a:ext cx="3718283" cy="4114800"/>
          </a:xfrm>
          <a:custGeom>
            <a:avLst/>
            <a:gdLst/>
            <a:ahLst/>
            <a:cxnLst/>
            <a:rect l="l" t="t" r="r" b="b"/>
            <a:pathLst>
              <a:path w="3718283" h="4114800">
                <a:moveTo>
                  <a:pt x="0" y="0"/>
                </a:moveTo>
                <a:lnTo>
                  <a:pt x="3718283" y="0"/>
                </a:lnTo>
                <a:lnTo>
                  <a:pt x="3718283" y="4114800"/>
                </a:lnTo>
                <a:lnTo>
                  <a:pt x="0" y="4114800"/>
                </a:lnTo>
                <a:lnTo>
                  <a:pt x="0" y="0"/>
                </a:lnTo>
                <a:close/>
              </a:path>
            </a:pathLst>
          </a:custGeom>
          <a:blipFill>
            <a:blip r:embed="rId10">
              <a:extLst>
                <a:ext uri="{96DAC541-7B7A-43D3-8B79-37D633B846F1}">
                  <asvg:svgBlip xmlns:asvg="http://schemas.microsoft.com/office/drawing/2016/SVG/main" r:embed="rId11"/>
                </a:ext>
              </a:extLst>
            </a:blip>
            <a:stretch>
              <a:fillRect/>
            </a:stretch>
          </a:blipFill>
        </p:spPr>
        <p:txBody>
          <a:bodyPr/>
          <a:lstStyle/>
          <a:p>
            <a:endParaRPr lang="en-GB"/>
          </a:p>
        </p:txBody>
      </p:sp>
      <p:sp>
        <p:nvSpPr>
          <p:cNvPr id="7" name="TextBox 7"/>
          <p:cNvSpPr txBox="1"/>
          <p:nvPr/>
        </p:nvSpPr>
        <p:spPr>
          <a:xfrm>
            <a:off x="2935735" y="4181651"/>
            <a:ext cx="11156752" cy="6083300"/>
          </a:xfrm>
          <a:prstGeom prst="rect">
            <a:avLst/>
          </a:prstGeom>
        </p:spPr>
        <p:txBody>
          <a:bodyPr lIns="0" tIns="0" rIns="0" bIns="0" rtlCol="0" anchor="t">
            <a:spAutoFit/>
          </a:bodyPr>
          <a:lstStyle/>
          <a:p>
            <a:pPr algn="l">
              <a:lnSpc>
                <a:spcPts val="3999"/>
              </a:lnSpc>
            </a:pPr>
            <a:r>
              <a:rPr lang="en-US" sz="3999">
                <a:solidFill>
                  <a:srgbClr val="000000"/>
                </a:solidFill>
                <a:latin typeface="Cagliostro"/>
                <a:ea typeface="Cagliostro"/>
                <a:cs typeface="Cagliostro"/>
                <a:sym typeface="Cagliostro"/>
              </a:rPr>
              <a:t>The needs of older adults are complex and interrelated i.e. physical, emotional, and social well-being. Vulnerability is increased by poor health inequalities, poverty, and chronic illnesses in this group of people. Psychological support and community engagement are also required by many in order to ensure that the quality of life is maintained (Nocivelli et al. 2023). The biopsychosocial model offers the system to evaluate all these needs in a holistic way based on health, environment and social support systems.</a:t>
            </a:r>
          </a:p>
          <a:p>
            <a:pPr algn="l">
              <a:lnSpc>
                <a:spcPts val="3999"/>
              </a:lnSpc>
            </a:pPr>
            <a:endParaRPr lang="en-US" sz="3999">
              <a:solidFill>
                <a:srgbClr val="000000"/>
              </a:solidFill>
              <a:latin typeface="Cagliostro"/>
              <a:ea typeface="Cagliostro"/>
              <a:cs typeface="Cagliostro"/>
              <a:sym typeface="Cagliostro"/>
            </a:endParaRPr>
          </a:p>
        </p:txBody>
      </p:sp>
      <p:sp>
        <p:nvSpPr>
          <p:cNvPr id="8" name="Freeform 8"/>
          <p:cNvSpPr/>
          <p:nvPr/>
        </p:nvSpPr>
        <p:spPr>
          <a:xfrm rot="1280545">
            <a:off x="-2217620" y="4188184"/>
            <a:ext cx="3785616" cy="8229600"/>
          </a:xfrm>
          <a:custGeom>
            <a:avLst/>
            <a:gdLst/>
            <a:ahLst/>
            <a:cxnLst/>
            <a:rect l="l" t="t" r="r" b="b"/>
            <a:pathLst>
              <a:path w="3785616" h="8229600">
                <a:moveTo>
                  <a:pt x="0" y="0"/>
                </a:moveTo>
                <a:lnTo>
                  <a:pt x="3785616" y="0"/>
                </a:lnTo>
                <a:lnTo>
                  <a:pt x="3785616" y="8229600"/>
                </a:lnTo>
                <a:lnTo>
                  <a:pt x="0" y="8229600"/>
                </a:lnTo>
                <a:lnTo>
                  <a:pt x="0" y="0"/>
                </a:lnTo>
                <a:close/>
              </a:path>
            </a:pathLst>
          </a:custGeom>
          <a:blipFill>
            <a:blip r:embed="rId12"/>
            <a:stretch>
              <a:fillRect/>
            </a:stretch>
          </a:blipFill>
        </p:spPr>
        <p:txBody>
          <a:bodyPr/>
          <a:lstStyle/>
          <a:p>
            <a:endParaRPr lang="en-GB"/>
          </a:p>
        </p:txBody>
      </p:sp>
      <p:sp>
        <p:nvSpPr>
          <p:cNvPr id="9" name="Freeform 9"/>
          <p:cNvSpPr/>
          <p:nvPr/>
        </p:nvSpPr>
        <p:spPr>
          <a:xfrm rot="-2219519" flipH="1">
            <a:off x="17530552" y="-735660"/>
            <a:ext cx="3785616" cy="8229600"/>
          </a:xfrm>
          <a:custGeom>
            <a:avLst/>
            <a:gdLst/>
            <a:ahLst/>
            <a:cxnLst/>
            <a:rect l="l" t="t" r="r" b="b"/>
            <a:pathLst>
              <a:path w="3785616" h="8229600">
                <a:moveTo>
                  <a:pt x="3785616" y="0"/>
                </a:moveTo>
                <a:lnTo>
                  <a:pt x="0" y="0"/>
                </a:lnTo>
                <a:lnTo>
                  <a:pt x="0" y="8229600"/>
                </a:lnTo>
                <a:lnTo>
                  <a:pt x="3785616" y="8229600"/>
                </a:lnTo>
                <a:lnTo>
                  <a:pt x="3785616" y="0"/>
                </a:lnTo>
                <a:close/>
              </a:path>
            </a:pathLst>
          </a:custGeom>
          <a:blipFill>
            <a:blip r:embed="rId12"/>
            <a:stretch>
              <a:fillRect/>
            </a:stretch>
          </a:blipFill>
        </p:spPr>
        <p:txBody>
          <a:bodyPr/>
          <a:lstStyle/>
          <a:p>
            <a:endParaRPr lang="en-GB"/>
          </a:p>
        </p:txBody>
      </p:sp>
      <p:sp>
        <p:nvSpPr>
          <p:cNvPr id="10" name="TextBox 10"/>
          <p:cNvSpPr txBox="1"/>
          <p:nvPr/>
        </p:nvSpPr>
        <p:spPr>
          <a:xfrm>
            <a:off x="3856069" y="2346399"/>
            <a:ext cx="10575863" cy="1298575"/>
          </a:xfrm>
          <a:prstGeom prst="rect">
            <a:avLst/>
          </a:prstGeom>
        </p:spPr>
        <p:txBody>
          <a:bodyPr lIns="0" tIns="0" rIns="0" bIns="0" rtlCol="0" anchor="t">
            <a:spAutoFit/>
          </a:bodyPr>
          <a:lstStyle/>
          <a:p>
            <a:pPr algn="ctr">
              <a:lnSpc>
                <a:spcPts val="5000"/>
              </a:lnSpc>
            </a:pPr>
            <a:r>
              <a:rPr lang="en-US" sz="5000">
                <a:solidFill>
                  <a:srgbClr val="443B34"/>
                </a:solidFill>
                <a:latin typeface="Romman"/>
                <a:ea typeface="Romman"/>
                <a:cs typeface="Romman"/>
                <a:sym typeface="Romman"/>
              </a:rPr>
              <a:t>Determining Care and Support Requirements.</a:t>
            </a:r>
          </a:p>
        </p:txBody>
      </p:sp>
      <p:pic>
        <p:nvPicPr>
          <p:cNvPr id="11" name="B1559495">
            <a:hlinkClick r:id="" action="ppaction://media"/>
            <a:extLst>
              <a:ext uri="{FF2B5EF4-FFF2-40B4-BE49-F238E27FC236}">
                <a16:creationId xmlns:a16="http://schemas.microsoft.com/office/drawing/2014/main" id="{C0E869C7-9223-65A5-CC82-974404C02AE9}"/>
              </a:ext>
            </a:extLst>
          </p:cNvPr>
          <p:cNvPicPr>
            <a:picLocks noChangeAspect="1"/>
          </p:cNvPicPr>
          <p:nvPr>
            <a:videoFile r:link="rId2"/>
            <p:extLst>
              <p:ext uri="{DAA4B4D4-6D71-4841-9C94-3DE7FCFB9230}">
                <p14:media xmlns:p14="http://schemas.microsoft.com/office/powerpoint/2010/main" r:embed="rId1"/>
              </p:ext>
            </p:extLst>
          </p:nvPr>
        </p:nvPicPr>
        <p:blipFill>
          <a:blip r:embed="rId13"/>
          <a:stretch>
            <a:fillRect/>
          </a:stretch>
        </p:blipFill>
        <p:spPr>
          <a:xfrm flipV="1">
            <a:off x="9410100" y="1395522"/>
            <a:ext cx="5829300" cy="45719"/>
          </a:xfrm>
          <a:prstGeom prst="rect">
            <a:avLst/>
          </a:prstGeom>
        </p:spPr>
      </p:pic>
      <p:pic>
        <p:nvPicPr>
          <p:cNvPr id="12" name="Recorded Sound">
            <a:hlinkClick r:id="" action="ppaction://media"/>
            <a:extLst>
              <a:ext uri="{FF2B5EF4-FFF2-40B4-BE49-F238E27FC236}">
                <a16:creationId xmlns:a16="http://schemas.microsoft.com/office/drawing/2014/main" id="{AB25581B-532E-5634-D460-D245B75877D9}"/>
              </a:ext>
            </a:extLst>
          </p:cNvPr>
          <p:cNvPicPr>
            <a:picLocks noChangeAspect="1"/>
          </p:cNvPicPr>
          <p:nvPr>
            <a:audioFile r:link="rId4"/>
            <p:extLst>
              <p:ext uri="{DAA4B4D4-6D71-4841-9C94-3DE7FCFB9230}">
                <p14:media xmlns:p14="http://schemas.microsoft.com/office/powerpoint/2010/main" r:embed="rId3"/>
              </p:ext>
            </p:extLst>
          </p:nvPr>
        </p:nvPicPr>
        <p:blipFill>
          <a:blip r:embed="rId14"/>
          <a:stretch>
            <a:fillRect/>
          </a:stretch>
        </p:blipFill>
        <p:spPr>
          <a:xfrm>
            <a:off x="13535357" y="298084"/>
            <a:ext cx="487363" cy="487363"/>
          </a:xfrm>
          <a:prstGeom prst="rect">
            <a:avLst/>
          </a:prstGeom>
          <a:solidFill>
            <a:schemeClr val="accent2"/>
          </a:solid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4133" fill="hold"/>
                                        <p:tgtEl>
                                          <p:spTgt spid="11"/>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51529"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1" fill="hold" display="0">
                  <p:stCondLst>
                    <p:cond delay="indefinite"/>
                  </p:stCondLst>
                </p:cTn>
                <p:tgtEl>
                  <p:spTgt spid="11"/>
                </p:tgtEl>
              </p:cMediaNode>
            </p:video>
            <p:seq concurrent="1" nextAc="seek">
              <p:cTn id="12" restart="whenNotActive" fill="hold" evtFilter="cancelBubble" nodeType="interactiveSeq">
                <p:stCondLst>
                  <p:cond evt="onClick" delay="0">
                    <p:tgtEl>
                      <p:spTgt spid="11"/>
                    </p:tgtEl>
                  </p:cond>
                </p:stCondLst>
                <p:endSync evt="end" delay="0">
                  <p:rtn val="all"/>
                </p:endSync>
                <p:childTnLst>
                  <p:par>
                    <p:cTn id="13" fill="hold">
                      <p:stCondLst>
                        <p:cond delay="0"/>
                      </p:stCondLst>
                      <p:childTnLst>
                        <p:par>
                          <p:cTn id="14" fill="hold">
                            <p:stCondLst>
                              <p:cond delay="0"/>
                            </p:stCondLst>
                            <p:childTnLst>
                              <p:par>
                                <p:cTn id="15" presetID="2" presetClass="mediacall" presetSubtype="0" fill="hold" nodeType="clickEffect">
                                  <p:stCondLst>
                                    <p:cond delay="0"/>
                                  </p:stCondLst>
                                  <p:childTnLst>
                                    <p:cmd type="call" cmd="togglePause">
                                      <p:cBhvr>
                                        <p:cTn id="16" dur="1" fill="hold"/>
                                        <p:tgtEl>
                                          <p:spTgt spid="11"/>
                                        </p:tgtEl>
                                      </p:cBhvr>
                                    </p:cmd>
                                  </p:childTnLst>
                                </p:cTn>
                              </p:par>
                            </p:childTnLst>
                          </p:cTn>
                        </p:par>
                      </p:childTnLst>
                    </p:cTn>
                  </p:par>
                </p:childTnLst>
              </p:cTn>
              <p:nextCondLst>
                <p:cond evt="onClick" delay="0">
                  <p:tgtEl>
                    <p:spTgt spid="11"/>
                  </p:tgtEl>
                </p:cond>
              </p:nextCondLst>
            </p:seq>
            <p:audio>
              <p:cMediaNode vol="80000">
                <p:cTn id="17" fill="hold" display="0">
                  <p:stCondLst>
                    <p:cond delay="indefinite"/>
                  </p:stCondLst>
                  <p:endCondLst>
                    <p:cond evt="onStopAudio" delay="0">
                      <p:tgtEl>
                        <p:sldTgt/>
                      </p:tgtEl>
                    </p:cond>
                  </p:endCondLst>
                </p:cTn>
                <p:tgtEl>
                  <p:spTgt spid="12"/>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776E67"/>
        </a:solidFill>
        <a:effectLst/>
      </p:bgPr>
    </p:bg>
    <p:spTree>
      <p:nvGrpSpPr>
        <p:cNvPr id="1" name=""/>
        <p:cNvGrpSpPr/>
        <p:nvPr/>
      </p:nvGrpSpPr>
      <p:grpSpPr>
        <a:xfrm>
          <a:off x="0" y="0"/>
          <a:ext cx="0" cy="0"/>
          <a:chOff x="0" y="0"/>
          <a:chExt cx="0" cy="0"/>
        </a:xfrm>
      </p:grpSpPr>
      <p:sp>
        <p:nvSpPr>
          <p:cNvPr id="2" name="Freeform 2"/>
          <p:cNvSpPr/>
          <p:nvPr/>
        </p:nvSpPr>
        <p:spPr>
          <a:xfrm>
            <a:off x="-3672258" y="444646"/>
            <a:ext cx="9323986" cy="9323986"/>
          </a:xfrm>
          <a:custGeom>
            <a:avLst/>
            <a:gdLst/>
            <a:ahLst/>
            <a:cxnLst/>
            <a:rect l="l" t="t" r="r" b="b"/>
            <a:pathLst>
              <a:path w="9323986" h="9323986">
                <a:moveTo>
                  <a:pt x="0" y="0"/>
                </a:moveTo>
                <a:lnTo>
                  <a:pt x="9323986" y="0"/>
                </a:lnTo>
                <a:lnTo>
                  <a:pt x="9323986" y="9323986"/>
                </a:lnTo>
                <a:lnTo>
                  <a:pt x="0" y="9323986"/>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3" name="Freeform 3"/>
          <p:cNvSpPr/>
          <p:nvPr/>
        </p:nvSpPr>
        <p:spPr>
          <a:xfrm>
            <a:off x="11748593" y="481507"/>
            <a:ext cx="9323986" cy="9323986"/>
          </a:xfrm>
          <a:custGeom>
            <a:avLst/>
            <a:gdLst/>
            <a:ahLst/>
            <a:cxnLst/>
            <a:rect l="l" t="t" r="r" b="b"/>
            <a:pathLst>
              <a:path w="9323986" h="9323986">
                <a:moveTo>
                  <a:pt x="0" y="0"/>
                </a:moveTo>
                <a:lnTo>
                  <a:pt x="9323986" y="0"/>
                </a:lnTo>
                <a:lnTo>
                  <a:pt x="9323986" y="9323986"/>
                </a:lnTo>
                <a:lnTo>
                  <a:pt x="0" y="9323986"/>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4" name="Freeform 4"/>
          <p:cNvSpPr/>
          <p:nvPr/>
        </p:nvSpPr>
        <p:spPr>
          <a:xfrm rot="10624863">
            <a:off x="1411893" y="-634564"/>
            <a:ext cx="15459553" cy="11343447"/>
          </a:xfrm>
          <a:custGeom>
            <a:avLst/>
            <a:gdLst/>
            <a:ahLst/>
            <a:cxnLst/>
            <a:rect l="l" t="t" r="r" b="b"/>
            <a:pathLst>
              <a:path w="15459553" h="11343447">
                <a:moveTo>
                  <a:pt x="0" y="0"/>
                </a:moveTo>
                <a:lnTo>
                  <a:pt x="15459553" y="0"/>
                </a:lnTo>
                <a:lnTo>
                  <a:pt x="15459553" y="11343447"/>
                </a:lnTo>
                <a:lnTo>
                  <a:pt x="0" y="11343447"/>
                </a:lnTo>
                <a:lnTo>
                  <a:pt x="0" y="0"/>
                </a:lnTo>
                <a:close/>
              </a:path>
            </a:pathLst>
          </a:custGeom>
          <a:blipFill>
            <a:blip r:embed="rId7"/>
            <a:stretch>
              <a:fillRect/>
            </a:stretch>
          </a:blipFill>
        </p:spPr>
        <p:txBody>
          <a:bodyPr/>
          <a:lstStyle/>
          <a:p>
            <a:endParaRPr lang="en-GB"/>
          </a:p>
        </p:txBody>
      </p:sp>
      <p:sp>
        <p:nvSpPr>
          <p:cNvPr id="5" name="Freeform 5"/>
          <p:cNvSpPr/>
          <p:nvPr/>
        </p:nvSpPr>
        <p:spPr>
          <a:xfrm rot="-8234131">
            <a:off x="-156753" y="-2057400"/>
            <a:ext cx="3718283" cy="4114800"/>
          </a:xfrm>
          <a:custGeom>
            <a:avLst/>
            <a:gdLst/>
            <a:ahLst/>
            <a:cxnLst/>
            <a:rect l="l" t="t" r="r" b="b"/>
            <a:pathLst>
              <a:path w="3718283" h="4114800">
                <a:moveTo>
                  <a:pt x="0" y="0"/>
                </a:moveTo>
                <a:lnTo>
                  <a:pt x="3718283" y="0"/>
                </a:lnTo>
                <a:lnTo>
                  <a:pt x="3718283" y="4114800"/>
                </a:lnTo>
                <a:lnTo>
                  <a:pt x="0" y="4114800"/>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GB"/>
          </a:p>
        </p:txBody>
      </p:sp>
      <p:sp>
        <p:nvSpPr>
          <p:cNvPr id="6" name="Freeform 6"/>
          <p:cNvSpPr/>
          <p:nvPr/>
        </p:nvSpPr>
        <p:spPr>
          <a:xfrm rot="1458012">
            <a:off x="16428859" y="7200900"/>
            <a:ext cx="3718283" cy="4114800"/>
          </a:xfrm>
          <a:custGeom>
            <a:avLst/>
            <a:gdLst/>
            <a:ahLst/>
            <a:cxnLst/>
            <a:rect l="l" t="t" r="r" b="b"/>
            <a:pathLst>
              <a:path w="3718283" h="4114800">
                <a:moveTo>
                  <a:pt x="0" y="0"/>
                </a:moveTo>
                <a:lnTo>
                  <a:pt x="3718282" y="0"/>
                </a:lnTo>
                <a:lnTo>
                  <a:pt x="3718282" y="4114800"/>
                </a:lnTo>
                <a:lnTo>
                  <a:pt x="0" y="4114800"/>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GB"/>
          </a:p>
        </p:txBody>
      </p:sp>
      <p:sp>
        <p:nvSpPr>
          <p:cNvPr id="7" name="TextBox 7"/>
          <p:cNvSpPr txBox="1"/>
          <p:nvPr/>
        </p:nvSpPr>
        <p:spPr>
          <a:xfrm>
            <a:off x="2899188" y="3500060"/>
            <a:ext cx="12847731" cy="5578475"/>
          </a:xfrm>
          <a:prstGeom prst="rect">
            <a:avLst/>
          </a:prstGeom>
        </p:spPr>
        <p:txBody>
          <a:bodyPr lIns="0" tIns="0" rIns="0" bIns="0" rtlCol="0" anchor="t">
            <a:spAutoFit/>
          </a:bodyPr>
          <a:lstStyle/>
          <a:p>
            <a:pPr algn="ctr">
              <a:lnSpc>
                <a:spcPts val="3999"/>
              </a:lnSpc>
            </a:pPr>
            <a:r>
              <a:rPr lang="en-US" sz="3999">
                <a:solidFill>
                  <a:srgbClr val="000000"/>
                </a:solidFill>
                <a:latin typeface="Cagliostro"/>
                <a:ea typeface="Cagliostro"/>
                <a:cs typeface="Cagliostro"/>
                <a:sym typeface="Cagliostro"/>
              </a:rPr>
              <a:t>Gerontological empowerment is both encouraging autonomy, control, and involvement in individual decision-making. This process can be explained with the help of such theories as the hierarchy, person-centred care, and empowerment theory. These models place an emphasis on dignity, choice, and respect of preferences of older people (Lin et al. 2022). Their use in practice also makes sure that care services are grounded on strengths, and not limitations, and lead to independence and self-esteem.</a:t>
            </a:r>
          </a:p>
          <a:p>
            <a:pPr algn="ctr">
              <a:lnSpc>
                <a:spcPts val="3999"/>
              </a:lnSpc>
            </a:pPr>
            <a:endParaRPr lang="en-US" sz="3999">
              <a:solidFill>
                <a:srgbClr val="000000"/>
              </a:solidFill>
              <a:latin typeface="Cagliostro"/>
              <a:ea typeface="Cagliostro"/>
              <a:cs typeface="Cagliostro"/>
              <a:sym typeface="Cagliostro"/>
            </a:endParaRPr>
          </a:p>
        </p:txBody>
      </p:sp>
      <p:sp>
        <p:nvSpPr>
          <p:cNvPr id="8" name="Freeform 8"/>
          <p:cNvSpPr/>
          <p:nvPr/>
        </p:nvSpPr>
        <p:spPr>
          <a:xfrm rot="2056027">
            <a:off x="-2222643" y="2786064"/>
            <a:ext cx="3785616" cy="8229600"/>
          </a:xfrm>
          <a:custGeom>
            <a:avLst/>
            <a:gdLst/>
            <a:ahLst/>
            <a:cxnLst/>
            <a:rect l="l" t="t" r="r" b="b"/>
            <a:pathLst>
              <a:path w="3785616" h="8229600">
                <a:moveTo>
                  <a:pt x="0" y="0"/>
                </a:moveTo>
                <a:lnTo>
                  <a:pt x="3785616" y="0"/>
                </a:lnTo>
                <a:lnTo>
                  <a:pt x="3785616" y="8229600"/>
                </a:lnTo>
                <a:lnTo>
                  <a:pt x="0" y="8229600"/>
                </a:lnTo>
                <a:lnTo>
                  <a:pt x="0" y="0"/>
                </a:lnTo>
                <a:close/>
              </a:path>
            </a:pathLst>
          </a:custGeom>
          <a:blipFill>
            <a:blip r:embed="rId10"/>
            <a:stretch>
              <a:fillRect/>
            </a:stretch>
          </a:blipFill>
        </p:spPr>
        <p:txBody>
          <a:bodyPr/>
          <a:lstStyle/>
          <a:p>
            <a:r>
              <a:rPr lang="en-GB" dirty="0"/>
              <a:t> </a:t>
            </a:r>
            <a:r>
              <a:rPr lang="en-GB" dirty="0" err="1"/>
              <a:t>nnnnnn</a:t>
            </a:r>
            <a:endParaRPr lang="en-GB" dirty="0"/>
          </a:p>
        </p:txBody>
      </p:sp>
      <p:sp>
        <p:nvSpPr>
          <p:cNvPr id="9" name="Freeform 9"/>
          <p:cNvSpPr/>
          <p:nvPr/>
        </p:nvSpPr>
        <p:spPr>
          <a:xfrm rot="-2117084" flipH="1">
            <a:off x="16765881" y="337438"/>
            <a:ext cx="3785616" cy="8229600"/>
          </a:xfrm>
          <a:custGeom>
            <a:avLst/>
            <a:gdLst/>
            <a:ahLst/>
            <a:cxnLst/>
            <a:rect l="l" t="t" r="r" b="b"/>
            <a:pathLst>
              <a:path w="3785616" h="8229600">
                <a:moveTo>
                  <a:pt x="3785616" y="0"/>
                </a:moveTo>
                <a:lnTo>
                  <a:pt x="0" y="0"/>
                </a:lnTo>
                <a:lnTo>
                  <a:pt x="0" y="8229600"/>
                </a:lnTo>
                <a:lnTo>
                  <a:pt x="3785616" y="8229600"/>
                </a:lnTo>
                <a:lnTo>
                  <a:pt x="3785616" y="0"/>
                </a:lnTo>
                <a:close/>
              </a:path>
            </a:pathLst>
          </a:custGeom>
          <a:blipFill>
            <a:blip r:embed="rId10"/>
            <a:stretch>
              <a:fillRect/>
            </a:stretch>
          </a:blipFill>
        </p:spPr>
        <p:txBody>
          <a:bodyPr/>
          <a:lstStyle/>
          <a:p>
            <a:endParaRPr lang="en-GB"/>
          </a:p>
        </p:txBody>
      </p:sp>
      <p:sp>
        <p:nvSpPr>
          <p:cNvPr id="10" name="TextBox 10"/>
          <p:cNvSpPr txBox="1"/>
          <p:nvPr/>
        </p:nvSpPr>
        <p:spPr>
          <a:xfrm>
            <a:off x="3856069" y="1474199"/>
            <a:ext cx="10575863" cy="1298575"/>
          </a:xfrm>
          <a:prstGeom prst="rect">
            <a:avLst/>
          </a:prstGeom>
        </p:spPr>
        <p:txBody>
          <a:bodyPr lIns="0" tIns="0" rIns="0" bIns="0" rtlCol="0" anchor="t">
            <a:spAutoFit/>
          </a:bodyPr>
          <a:lstStyle/>
          <a:p>
            <a:pPr algn="ctr">
              <a:lnSpc>
                <a:spcPts val="5000"/>
              </a:lnSpc>
            </a:pPr>
            <a:r>
              <a:rPr lang="en-US" sz="5000">
                <a:solidFill>
                  <a:srgbClr val="443B34"/>
                </a:solidFill>
                <a:latin typeface="Romman"/>
                <a:ea typeface="Romman"/>
                <a:cs typeface="Romman"/>
                <a:sym typeface="Romman"/>
              </a:rPr>
              <a:t>Empowerment Requirements and Hypothesis.</a:t>
            </a:r>
          </a:p>
        </p:txBody>
      </p:sp>
      <p:pic>
        <p:nvPicPr>
          <p:cNvPr id="11" name="Recorded Sound">
            <a:hlinkClick r:id="" action="ppaction://media"/>
            <a:extLst>
              <a:ext uri="{FF2B5EF4-FFF2-40B4-BE49-F238E27FC236}">
                <a16:creationId xmlns:a16="http://schemas.microsoft.com/office/drawing/2014/main" id="{800A92A0-F55B-418B-B4D4-0FF77BD991C7}"/>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14340651" y="200964"/>
            <a:ext cx="487363" cy="487363"/>
          </a:xfrm>
          <a:prstGeom prst="rect">
            <a:avLst/>
          </a:prstGeom>
          <a:solidFill>
            <a:schemeClr val="accent2"/>
          </a:solid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9349"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1"/>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776E67"/>
        </a:solidFill>
        <a:effectLst/>
      </p:bgPr>
    </p:bg>
    <p:spTree>
      <p:nvGrpSpPr>
        <p:cNvPr id="1" name=""/>
        <p:cNvGrpSpPr/>
        <p:nvPr/>
      </p:nvGrpSpPr>
      <p:grpSpPr>
        <a:xfrm>
          <a:off x="0" y="0"/>
          <a:ext cx="0" cy="0"/>
          <a:chOff x="0" y="0"/>
          <a:chExt cx="0" cy="0"/>
        </a:xfrm>
      </p:grpSpPr>
      <p:sp>
        <p:nvSpPr>
          <p:cNvPr id="2" name="Freeform 2"/>
          <p:cNvSpPr/>
          <p:nvPr/>
        </p:nvSpPr>
        <p:spPr>
          <a:xfrm>
            <a:off x="-3672258" y="444646"/>
            <a:ext cx="9323986" cy="9323986"/>
          </a:xfrm>
          <a:custGeom>
            <a:avLst/>
            <a:gdLst/>
            <a:ahLst/>
            <a:cxnLst/>
            <a:rect l="l" t="t" r="r" b="b"/>
            <a:pathLst>
              <a:path w="9323986" h="9323986">
                <a:moveTo>
                  <a:pt x="0" y="0"/>
                </a:moveTo>
                <a:lnTo>
                  <a:pt x="9323986" y="0"/>
                </a:lnTo>
                <a:lnTo>
                  <a:pt x="9323986" y="9323986"/>
                </a:lnTo>
                <a:lnTo>
                  <a:pt x="0" y="9323986"/>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3" name="Freeform 3"/>
          <p:cNvSpPr/>
          <p:nvPr/>
        </p:nvSpPr>
        <p:spPr>
          <a:xfrm>
            <a:off x="11748593" y="481507"/>
            <a:ext cx="9323986" cy="9323986"/>
          </a:xfrm>
          <a:custGeom>
            <a:avLst/>
            <a:gdLst/>
            <a:ahLst/>
            <a:cxnLst/>
            <a:rect l="l" t="t" r="r" b="b"/>
            <a:pathLst>
              <a:path w="9323986" h="9323986">
                <a:moveTo>
                  <a:pt x="0" y="0"/>
                </a:moveTo>
                <a:lnTo>
                  <a:pt x="9323986" y="0"/>
                </a:lnTo>
                <a:lnTo>
                  <a:pt x="9323986" y="9323986"/>
                </a:lnTo>
                <a:lnTo>
                  <a:pt x="0" y="9323986"/>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4" name="Freeform 4"/>
          <p:cNvSpPr/>
          <p:nvPr/>
        </p:nvSpPr>
        <p:spPr>
          <a:xfrm rot="-10278992">
            <a:off x="520494" y="-851975"/>
            <a:ext cx="16342010" cy="11990950"/>
          </a:xfrm>
          <a:custGeom>
            <a:avLst/>
            <a:gdLst/>
            <a:ahLst/>
            <a:cxnLst/>
            <a:rect l="l" t="t" r="r" b="b"/>
            <a:pathLst>
              <a:path w="16342010" h="11990950">
                <a:moveTo>
                  <a:pt x="0" y="0"/>
                </a:moveTo>
                <a:lnTo>
                  <a:pt x="16342010" y="0"/>
                </a:lnTo>
                <a:lnTo>
                  <a:pt x="16342010" y="11990950"/>
                </a:lnTo>
                <a:lnTo>
                  <a:pt x="0" y="11990950"/>
                </a:lnTo>
                <a:lnTo>
                  <a:pt x="0" y="0"/>
                </a:lnTo>
                <a:close/>
              </a:path>
            </a:pathLst>
          </a:custGeom>
          <a:blipFill>
            <a:blip r:embed="rId7"/>
            <a:stretch>
              <a:fillRect/>
            </a:stretch>
          </a:blipFill>
        </p:spPr>
        <p:txBody>
          <a:bodyPr/>
          <a:lstStyle/>
          <a:p>
            <a:endParaRPr lang="en-GB"/>
          </a:p>
        </p:txBody>
      </p:sp>
      <p:sp>
        <p:nvSpPr>
          <p:cNvPr id="5" name="Freeform 5"/>
          <p:cNvSpPr/>
          <p:nvPr/>
        </p:nvSpPr>
        <p:spPr>
          <a:xfrm rot="-8234131">
            <a:off x="-156753" y="-2057400"/>
            <a:ext cx="3718283" cy="4114800"/>
          </a:xfrm>
          <a:custGeom>
            <a:avLst/>
            <a:gdLst/>
            <a:ahLst/>
            <a:cxnLst/>
            <a:rect l="l" t="t" r="r" b="b"/>
            <a:pathLst>
              <a:path w="3718283" h="4114800">
                <a:moveTo>
                  <a:pt x="0" y="0"/>
                </a:moveTo>
                <a:lnTo>
                  <a:pt x="3718283" y="0"/>
                </a:lnTo>
                <a:lnTo>
                  <a:pt x="3718283" y="4114800"/>
                </a:lnTo>
                <a:lnTo>
                  <a:pt x="0" y="4114800"/>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GB"/>
          </a:p>
        </p:txBody>
      </p:sp>
      <p:sp>
        <p:nvSpPr>
          <p:cNvPr id="6" name="Freeform 6"/>
          <p:cNvSpPr/>
          <p:nvPr/>
        </p:nvSpPr>
        <p:spPr>
          <a:xfrm rot="475884">
            <a:off x="15400159" y="7200900"/>
            <a:ext cx="3718283" cy="4114800"/>
          </a:xfrm>
          <a:custGeom>
            <a:avLst/>
            <a:gdLst/>
            <a:ahLst/>
            <a:cxnLst/>
            <a:rect l="l" t="t" r="r" b="b"/>
            <a:pathLst>
              <a:path w="3718283" h="4114800">
                <a:moveTo>
                  <a:pt x="0" y="0"/>
                </a:moveTo>
                <a:lnTo>
                  <a:pt x="3718282" y="0"/>
                </a:lnTo>
                <a:lnTo>
                  <a:pt x="3718282" y="4114800"/>
                </a:lnTo>
                <a:lnTo>
                  <a:pt x="0" y="4114800"/>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GB"/>
          </a:p>
        </p:txBody>
      </p:sp>
      <p:sp>
        <p:nvSpPr>
          <p:cNvPr id="7" name="Freeform 7"/>
          <p:cNvSpPr/>
          <p:nvPr/>
        </p:nvSpPr>
        <p:spPr>
          <a:xfrm rot="1408828">
            <a:off x="-2493530" y="4241537"/>
            <a:ext cx="3785616" cy="8229600"/>
          </a:xfrm>
          <a:custGeom>
            <a:avLst/>
            <a:gdLst/>
            <a:ahLst/>
            <a:cxnLst/>
            <a:rect l="l" t="t" r="r" b="b"/>
            <a:pathLst>
              <a:path w="3785616" h="8229600">
                <a:moveTo>
                  <a:pt x="0" y="0"/>
                </a:moveTo>
                <a:lnTo>
                  <a:pt x="3785616" y="0"/>
                </a:lnTo>
                <a:lnTo>
                  <a:pt x="3785616" y="8229600"/>
                </a:lnTo>
                <a:lnTo>
                  <a:pt x="0" y="8229600"/>
                </a:lnTo>
                <a:lnTo>
                  <a:pt x="0" y="0"/>
                </a:lnTo>
                <a:close/>
              </a:path>
            </a:pathLst>
          </a:custGeom>
          <a:blipFill>
            <a:blip r:embed="rId10"/>
            <a:stretch>
              <a:fillRect/>
            </a:stretch>
          </a:blipFill>
        </p:spPr>
        <p:txBody>
          <a:bodyPr/>
          <a:lstStyle/>
          <a:p>
            <a:endParaRPr lang="en-GB"/>
          </a:p>
        </p:txBody>
      </p:sp>
      <p:sp>
        <p:nvSpPr>
          <p:cNvPr id="8" name="Freeform 8"/>
          <p:cNvSpPr/>
          <p:nvPr/>
        </p:nvSpPr>
        <p:spPr>
          <a:xfrm rot="-1703985" flipH="1">
            <a:off x="17491744" y="-159420"/>
            <a:ext cx="3785616" cy="8229600"/>
          </a:xfrm>
          <a:custGeom>
            <a:avLst/>
            <a:gdLst/>
            <a:ahLst/>
            <a:cxnLst/>
            <a:rect l="l" t="t" r="r" b="b"/>
            <a:pathLst>
              <a:path w="3785616" h="8229600">
                <a:moveTo>
                  <a:pt x="3785616" y="0"/>
                </a:moveTo>
                <a:lnTo>
                  <a:pt x="0" y="0"/>
                </a:lnTo>
                <a:lnTo>
                  <a:pt x="0" y="8229600"/>
                </a:lnTo>
                <a:lnTo>
                  <a:pt x="3785616" y="8229600"/>
                </a:lnTo>
                <a:lnTo>
                  <a:pt x="3785616" y="0"/>
                </a:lnTo>
                <a:close/>
              </a:path>
            </a:pathLst>
          </a:custGeom>
          <a:blipFill>
            <a:blip r:embed="rId10"/>
            <a:stretch>
              <a:fillRect/>
            </a:stretch>
          </a:blipFill>
        </p:spPr>
        <p:txBody>
          <a:bodyPr/>
          <a:lstStyle/>
          <a:p>
            <a:endParaRPr lang="en-GB"/>
          </a:p>
        </p:txBody>
      </p:sp>
      <p:sp>
        <p:nvSpPr>
          <p:cNvPr id="9" name="TextBox 9"/>
          <p:cNvSpPr txBox="1"/>
          <p:nvPr/>
        </p:nvSpPr>
        <p:spPr>
          <a:xfrm>
            <a:off x="2887007" y="1543146"/>
            <a:ext cx="10393031" cy="1298575"/>
          </a:xfrm>
          <a:prstGeom prst="rect">
            <a:avLst/>
          </a:prstGeom>
        </p:spPr>
        <p:txBody>
          <a:bodyPr lIns="0" tIns="0" rIns="0" bIns="0" rtlCol="0" anchor="t">
            <a:spAutoFit/>
          </a:bodyPr>
          <a:lstStyle/>
          <a:p>
            <a:pPr algn="l">
              <a:lnSpc>
                <a:spcPts val="5000"/>
              </a:lnSpc>
            </a:pPr>
            <a:r>
              <a:rPr lang="en-US" sz="5000">
                <a:solidFill>
                  <a:srgbClr val="443B34"/>
                </a:solidFill>
                <a:latin typeface="Romman"/>
                <a:ea typeface="Romman"/>
                <a:cs typeface="Romman"/>
                <a:sym typeface="Romman"/>
              </a:rPr>
              <a:t>Assessment of the Existing Care Methodologies in UK.</a:t>
            </a:r>
          </a:p>
        </p:txBody>
      </p:sp>
      <p:sp>
        <p:nvSpPr>
          <p:cNvPr id="10" name="TextBox 10"/>
          <p:cNvSpPr txBox="1"/>
          <p:nvPr/>
        </p:nvSpPr>
        <p:spPr>
          <a:xfrm>
            <a:off x="2887007" y="3667171"/>
            <a:ext cx="10930082" cy="5578475"/>
          </a:xfrm>
          <a:prstGeom prst="rect">
            <a:avLst/>
          </a:prstGeom>
        </p:spPr>
        <p:txBody>
          <a:bodyPr lIns="0" tIns="0" rIns="0" bIns="0" rtlCol="0" anchor="t">
            <a:spAutoFit/>
          </a:bodyPr>
          <a:lstStyle/>
          <a:p>
            <a:pPr algn="l">
              <a:lnSpc>
                <a:spcPts val="3999"/>
              </a:lnSpc>
            </a:pPr>
            <a:r>
              <a:rPr lang="en-US" sz="3999">
                <a:solidFill>
                  <a:srgbClr val="000000"/>
                </a:solidFill>
                <a:latin typeface="Cagliostro"/>
                <a:ea typeface="Cagliostro"/>
                <a:cs typeface="Cagliostro"/>
                <a:sym typeface="Cagliostro"/>
              </a:rPr>
              <a:t>Services to older adults in the UK encompass the social care, NHS services and community based services. The Care Act 2014 is one of the policies that encourage wellbeing and personal choice. Integrated care models and the person-centred have enhanced better coordination among the health and social services (Aujla et al. 2023). Nevertheless, issues such as underfunding, employee shortage, and inconsistency in service delivery remain to have an impact.</a:t>
            </a:r>
          </a:p>
          <a:p>
            <a:pPr algn="l">
              <a:lnSpc>
                <a:spcPts val="3999"/>
              </a:lnSpc>
            </a:pPr>
            <a:endParaRPr lang="en-US" sz="3999">
              <a:solidFill>
                <a:srgbClr val="000000"/>
              </a:solidFill>
              <a:latin typeface="Cagliostro"/>
              <a:ea typeface="Cagliostro"/>
              <a:cs typeface="Cagliostro"/>
              <a:sym typeface="Cagliostro"/>
            </a:endParaRPr>
          </a:p>
        </p:txBody>
      </p:sp>
      <p:pic>
        <p:nvPicPr>
          <p:cNvPr id="11" name="Recorded Sound">
            <a:hlinkClick r:id="" action="ppaction://media"/>
            <a:extLst>
              <a:ext uri="{FF2B5EF4-FFF2-40B4-BE49-F238E27FC236}">
                <a16:creationId xmlns:a16="http://schemas.microsoft.com/office/drawing/2014/main" id="{2FC82932-CEDB-EAD4-2B71-D52828D6A9EA}"/>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13759707" y="1299464"/>
            <a:ext cx="487363" cy="487363"/>
          </a:xfrm>
          <a:prstGeom prst="rect">
            <a:avLst/>
          </a:prstGeom>
          <a:solidFill>
            <a:schemeClr val="accent2"/>
          </a:solid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8876"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1"/>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776E67"/>
        </a:solidFill>
        <a:effectLst/>
      </p:bgPr>
    </p:bg>
    <p:spTree>
      <p:nvGrpSpPr>
        <p:cNvPr id="1" name=""/>
        <p:cNvGrpSpPr/>
        <p:nvPr/>
      </p:nvGrpSpPr>
      <p:grpSpPr>
        <a:xfrm>
          <a:off x="0" y="0"/>
          <a:ext cx="0" cy="0"/>
          <a:chOff x="0" y="0"/>
          <a:chExt cx="0" cy="0"/>
        </a:xfrm>
      </p:grpSpPr>
      <p:sp>
        <p:nvSpPr>
          <p:cNvPr id="2" name="Freeform 2"/>
          <p:cNvSpPr/>
          <p:nvPr/>
        </p:nvSpPr>
        <p:spPr>
          <a:xfrm>
            <a:off x="-3672258" y="444646"/>
            <a:ext cx="9323986" cy="9323986"/>
          </a:xfrm>
          <a:custGeom>
            <a:avLst/>
            <a:gdLst/>
            <a:ahLst/>
            <a:cxnLst/>
            <a:rect l="l" t="t" r="r" b="b"/>
            <a:pathLst>
              <a:path w="9323986" h="9323986">
                <a:moveTo>
                  <a:pt x="0" y="0"/>
                </a:moveTo>
                <a:lnTo>
                  <a:pt x="9323986" y="0"/>
                </a:lnTo>
                <a:lnTo>
                  <a:pt x="9323986" y="9323986"/>
                </a:lnTo>
                <a:lnTo>
                  <a:pt x="0" y="9323986"/>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3" name="Freeform 3"/>
          <p:cNvSpPr/>
          <p:nvPr/>
        </p:nvSpPr>
        <p:spPr>
          <a:xfrm>
            <a:off x="11748593" y="481507"/>
            <a:ext cx="9323986" cy="9323986"/>
          </a:xfrm>
          <a:custGeom>
            <a:avLst/>
            <a:gdLst/>
            <a:ahLst/>
            <a:cxnLst/>
            <a:rect l="l" t="t" r="r" b="b"/>
            <a:pathLst>
              <a:path w="9323986" h="9323986">
                <a:moveTo>
                  <a:pt x="0" y="0"/>
                </a:moveTo>
                <a:lnTo>
                  <a:pt x="9323986" y="0"/>
                </a:lnTo>
                <a:lnTo>
                  <a:pt x="9323986" y="9323986"/>
                </a:lnTo>
                <a:lnTo>
                  <a:pt x="0" y="9323986"/>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4" name="Freeform 4"/>
          <p:cNvSpPr/>
          <p:nvPr/>
        </p:nvSpPr>
        <p:spPr>
          <a:xfrm rot="-10285320">
            <a:off x="855082" y="-975354"/>
            <a:ext cx="16577836" cy="12163987"/>
          </a:xfrm>
          <a:custGeom>
            <a:avLst/>
            <a:gdLst/>
            <a:ahLst/>
            <a:cxnLst/>
            <a:rect l="l" t="t" r="r" b="b"/>
            <a:pathLst>
              <a:path w="16577836" h="12163987">
                <a:moveTo>
                  <a:pt x="0" y="0"/>
                </a:moveTo>
                <a:lnTo>
                  <a:pt x="16577836" y="0"/>
                </a:lnTo>
                <a:lnTo>
                  <a:pt x="16577836" y="12163987"/>
                </a:lnTo>
                <a:lnTo>
                  <a:pt x="0" y="12163987"/>
                </a:lnTo>
                <a:lnTo>
                  <a:pt x="0" y="0"/>
                </a:lnTo>
                <a:close/>
              </a:path>
            </a:pathLst>
          </a:custGeom>
          <a:blipFill>
            <a:blip r:embed="rId7"/>
            <a:stretch>
              <a:fillRect/>
            </a:stretch>
          </a:blipFill>
        </p:spPr>
        <p:txBody>
          <a:bodyPr/>
          <a:lstStyle/>
          <a:p>
            <a:endParaRPr lang="en-GB"/>
          </a:p>
        </p:txBody>
      </p:sp>
      <p:sp>
        <p:nvSpPr>
          <p:cNvPr id="5" name="Freeform 5"/>
          <p:cNvSpPr/>
          <p:nvPr/>
        </p:nvSpPr>
        <p:spPr>
          <a:xfrm rot="-8234131">
            <a:off x="166483" y="-1877712"/>
            <a:ext cx="3718283" cy="4114800"/>
          </a:xfrm>
          <a:custGeom>
            <a:avLst/>
            <a:gdLst/>
            <a:ahLst/>
            <a:cxnLst/>
            <a:rect l="l" t="t" r="r" b="b"/>
            <a:pathLst>
              <a:path w="3718283" h="4114800">
                <a:moveTo>
                  <a:pt x="0" y="0"/>
                </a:moveTo>
                <a:lnTo>
                  <a:pt x="3718283" y="0"/>
                </a:lnTo>
                <a:lnTo>
                  <a:pt x="3718283" y="4114800"/>
                </a:lnTo>
                <a:lnTo>
                  <a:pt x="0" y="4114800"/>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GB"/>
          </a:p>
        </p:txBody>
      </p:sp>
      <p:sp>
        <p:nvSpPr>
          <p:cNvPr id="6" name="Freeform 6"/>
          <p:cNvSpPr/>
          <p:nvPr/>
        </p:nvSpPr>
        <p:spPr>
          <a:xfrm rot="475884">
            <a:off x="14706091" y="7200900"/>
            <a:ext cx="3718283" cy="4114800"/>
          </a:xfrm>
          <a:custGeom>
            <a:avLst/>
            <a:gdLst/>
            <a:ahLst/>
            <a:cxnLst/>
            <a:rect l="l" t="t" r="r" b="b"/>
            <a:pathLst>
              <a:path w="3718283" h="4114800">
                <a:moveTo>
                  <a:pt x="0" y="0"/>
                </a:moveTo>
                <a:lnTo>
                  <a:pt x="3718283" y="0"/>
                </a:lnTo>
                <a:lnTo>
                  <a:pt x="3718283" y="4114800"/>
                </a:lnTo>
                <a:lnTo>
                  <a:pt x="0" y="4114800"/>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GB"/>
          </a:p>
        </p:txBody>
      </p:sp>
      <p:sp>
        <p:nvSpPr>
          <p:cNvPr id="7" name="Freeform 7"/>
          <p:cNvSpPr/>
          <p:nvPr/>
        </p:nvSpPr>
        <p:spPr>
          <a:xfrm rot="1408828">
            <a:off x="-2629020" y="5143500"/>
            <a:ext cx="3785616" cy="8229600"/>
          </a:xfrm>
          <a:custGeom>
            <a:avLst/>
            <a:gdLst/>
            <a:ahLst/>
            <a:cxnLst/>
            <a:rect l="l" t="t" r="r" b="b"/>
            <a:pathLst>
              <a:path w="3785616" h="8229600">
                <a:moveTo>
                  <a:pt x="0" y="0"/>
                </a:moveTo>
                <a:lnTo>
                  <a:pt x="3785616" y="0"/>
                </a:lnTo>
                <a:lnTo>
                  <a:pt x="3785616" y="8229600"/>
                </a:lnTo>
                <a:lnTo>
                  <a:pt x="0" y="8229600"/>
                </a:lnTo>
                <a:lnTo>
                  <a:pt x="0" y="0"/>
                </a:lnTo>
                <a:close/>
              </a:path>
            </a:pathLst>
          </a:custGeom>
          <a:blipFill>
            <a:blip r:embed="rId10"/>
            <a:stretch>
              <a:fillRect/>
            </a:stretch>
          </a:blipFill>
        </p:spPr>
        <p:txBody>
          <a:bodyPr/>
          <a:lstStyle/>
          <a:p>
            <a:endParaRPr lang="en-GB"/>
          </a:p>
        </p:txBody>
      </p:sp>
      <p:sp>
        <p:nvSpPr>
          <p:cNvPr id="8" name="Freeform 8"/>
          <p:cNvSpPr/>
          <p:nvPr/>
        </p:nvSpPr>
        <p:spPr>
          <a:xfrm rot="-3280848" flipH="1">
            <a:off x="17623102" y="-752012"/>
            <a:ext cx="3785616" cy="8229600"/>
          </a:xfrm>
          <a:custGeom>
            <a:avLst/>
            <a:gdLst/>
            <a:ahLst/>
            <a:cxnLst/>
            <a:rect l="l" t="t" r="r" b="b"/>
            <a:pathLst>
              <a:path w="3785616" h="8229600">
                <a:moveTo>
                  <a:pt x="3785616" y="0"/>
                </a:moveTo>
                <a:lnTo>
                  <a:pt x="0" y="0"/>
                </a:lnTo>
                <a:lnTo>
                  <a:pt x="0" y="8229600"/>
                </a:lnTo>
                <a:lnTo>
                  <a:pt x="3785616" y="8229600"/>
                </a:lnTo>
                <a:lnTo>
                  <a:pt x="3785616" y="0"/>
                </a:lnTo>
                <a:close/>
              </a:path>
            </a:pathLst>
          </a:custGeom>
          <a:blipFill>
            <a:blip r:embed="rId10"/>
            <a:stretch>
              <a:fillRect/>
            </a:stretch>
          </a:blipFill>
        </p:spPr>
        <p:txBody>
          <a:bodyPr/>
          <a:lstStyle/>
          <a:p>
            <a:endParaRPr lang="en-GB"/>
          </a:p>
        </p:txBody>
      </p:sp>
      <p:sp>
        <p:nvSpPr>
          <p:cNvPr id="9" name="TextBox 9"/>
          <p:cNvSpPr txBox="1"/>
          <p:nvPr/>
        </p:nvSpPr>
        <p:spPr>
          <a:xfrm>
            <a:off x="3564385" y="1517363"/>
            <a:ext cx="10575863" cy="1927225"/>
          </a:xfrm>
          <a:prstGeom prst="rect">
            <a:avLst/>
          </a:prstGeom>
        </p:spPr>
        <p:txBody>
          <a:bodyPr lIns="0" tIns="0" rIns="0" bIns="0" rtlCol="0" anchor="t">
            <a:spAutoFit/>
          </a:bodyPr>
          <a:lstStyle/>
          <a:p>
            <a:pPr algn="ctr">
              <a:lnSpc>
                <a:spcPts val="5000"/>
              </a:lnSpc>
            </a:pPr>
            <a:r>
              <a:rPr lang="en-US" sz="5000">
                <a:solidFill>
                  <a:srgbClr val="443B34"/>
                </a:solidFill>
                <a:latin typeface="Romman"/>
                <a:ea typeface="Romman"/>
                <a:cs typeface="Romman"/>
                <a:sym typeface="Romman"/>
              </a:rPr>
              <a:t>The assessment of the support interventions and empowerment.</a:t>
            </a:r>
          </a:p>
          <a:p>
            <a:pPr algn="ctr">
              <a:lnSpc>
                <a:spcPts val="5000"/>
              </a:lnSpc>
            </a:pPr>
            <a:endParaRPr lang="en-US" sz="5000">
              <a:solidFill>
                <a:srgbClr val="443B34"/>
              </a:solidFill>
              <a:latin typeface="Romman"/>
              <a:ea typeface="Romman"/>
              <a:cs typeface="Romman"/>
              <a:sym typeface="Romman"/>
            </a:endParaRPr>
          </a:p>
        </p:txBody>
      </p:sp>
      <p:sp>
        <p:nvSpPr>
          <p:cNvPr id="10" name="TextBox 10"/>
          <p:cNvSpPr txBox="1"/>
          <p:nvPr/>
        </p:nvSpPr>
        <p:spPr>
          <a:xfrm>
            <a:off x="3564385" y="3764465"/>
            <a:ext cx="11241550" cy="4568825"/>
          </a:xfrm>
          <a:prstGeom prst="rect">
            <a:avLst/>
          </a:prstGeom>
        </p:spPr>
        <p:txBody>
          <a:bodyPr lIns="0" tIns="0" rIns="0" bIns="0" rtlCol="0" anchor="t">
            <a:spAutoFit/>
          </a:bodyPr>
          <a:lstStyle/>
          <a:p>
            <a:pPr algn="ctr">
              <a:lnSpc>
                <a:spcPts val="3999"/>
              </a:lnSpc>
            </a:pPr>
            <a:r>
              <a:rPr lang="en-US" sz="3999">
                <a:solidFill>
                  <a:srgbClr val="000000"/>
                </a:solidFill>
                <a:latin typeface="Cagliostro"/>
                <a:ea typeface="Cagliostro"/>
                <a:cs typeface="Cagliostro"/>
                <a:sym typeface="Cagliostro"/>
              </a:rPr>
              <a:t>The interventions of reablement, advocacy, and self-directed support are meant to improve independence and choice. It has been proven that these strategies enhance confidence, mobility, and social life. Health and social care professionals have a major role to play in empowerment. Team work makes interventions person centered and flexible to an evolving need (Kebede et al. 2022).</a:t>
            </a:r>
          </a:p>
          <a:p>
            <a:pPr algn="ctr">
              <a:lnSpc>
                <a:spcPts val="3999"/>
              </a:lnSpc>
            </a:pPr>
            <a:endParaRPr lang="en-US" sz="3999">
              <a:solidFill>
                <a:srgbClr val="000000"/>
              </a:solidFill>
              <a:latin typeface="Cagliostro"/>
              <a:ea typeface="Cagliostro"/>
              <a:cs typeface="Cagliostro"/>
              <a:sym typeface="Cagliostro"/>
            </a:endParaRPr>
          </a:p>
        </p:txBody>
      </p:sp>
      <p:pic>
        <p:nvPicPr>
          <p:cNvPr id="11" name="Recorded Sound">
            <a:hlinkClick r:id="" action="ppaction://media"/>
            <a:extLst>
              <a:ext uri="{FF2B5EF4-FFF2-40B4-BE49-F238E27FC236}">
                <a16:creationId xmlns:a16="http://schemas.microsoft.com/office/drawing/2014/main" id="{48A823BA-036F-00D7-A9D4-5AAD4CE56657}"/>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13869916" y="2329123"/>
            <a:ext cx="487363" cy="487363"/>
          </a:xfrm>
          <a:prstGeom prst="rect">
            <a:avLst/>
          </a:prstGeom>
          <a:solidFill>
            <a:schemeClr val="accent2"/>
          </a:solid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6935"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1"/>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776E67"/>
        </a:solidFill>
        <a:effectLst/>
      </p:bgPr>
    </p:bg>
    <p:spTree>
      <p:nvGrpSpPr>
        <p:cNvPr id="1" name=""/>
        <p:cNvGrpSpPr/>
        <p:nvPr/>
      </p:nvGrpSpPr>
      <p:grpSpPr>
        <a:xfrm>
          <a:off x="0" y="0"/>
          <a:ext cx="0" cy="0"/>
          <a:chOff x="0" y="0"/>
          <a:chExt cx="0" cy="0"/>
        </a:xfrm>
      </p:grpSpPr>
      <p:sp>
        <p:nvSpPr>
          <p:cNvPr id="2" name="Freeform 2"/>
          <p:cNvSpPr/>
          <p:nvPr/>
        </p:nvSpPr>
        <p:spPr>
          <a:xfrm>
            <a:off x="-3672258" y="444646"/>
            <a:ext cx="9323986" cy="9323986"/>
          </a:xfrm>
          <a:custGeom>
            <a:avLst/>
            <a:gdLst/>
            <a:ahLst/>
            <a:cxnLst/>
            <a:rect l="l" t="t" r="r" b="b"/>
            <a:pathLst>
              <a:path w="9323986" h="9323986">
                <a:moveTo>
                  <a:pt x="0" y="0"/>
                </a:moveTo>
                <a:lnTo>
                  <a:pt x="9323986" y="0"/>
                </a:lnTo>
                <a:lnTo>
                  <a:pt x="9323986" y="9323986"/>
                </a:lnTo>
                <a:lnTo>
                  <a:pt x="0" y="9323986"/>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3" name="Freeform 3"/>
          <p:cNvSpPr/>
          <p:nvPr/>
        </p:nvSpPr>
        <p:spPr>
          <a:xfrm>
            <a:off x="11748593" y="481507"/>
            <a:ext cx="9323986" cy="9323986"/>
          </a:xfrm>
          <a:custGeom>
            <a:avLst/>
            <a:gdLst/>
            <a:ahLst/>
            <a:cxnLst/>
            <a:rect l="l" t="t" r="r" b="b"/>
            <a:pathLst>
              <a:path w="9323986" h="9323986">
                <a:moveTo>
                  <a:pt x="0" y="0"/>
                </a:moveTo>
                <a:lnTo>
                  <a:pt x="9323986" y="0"/>
                </a:lnTo>
                <a:lnTo>
                  <a:pt x="9323986" y="9323986"/>
                </a:lnTo>
                <a:lnTo>
                  <a:pt x="0" y="9323986"/>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4" name="Freeform 4"/>
          <p:cNvSpPr/>
          <p:nvPr/>
        </p:nvSpPr>
        <p:spPr>
          <a:xfrm rot="-10285320">
            <a:off x="855082" y="-975354"/>
            <a:ext cx="16577836" cy="12163987"/>
          </a:xfrm>
          <a:custGeom>
            <a:avLst/>
            <a:gdLst/>
            <a:ahLst/>
            <a:cxnLst/>
            <a:rect l="l" t="t" r="r" b="b"/>
            <a:pathLst>
              <a:path w="16577836" h="12163987">
                <a:moveTo>
                  <a:pt x="0" y="0"/>
                </a:moveTo>
                <a:lnTo>
                  <a:pt x="16577836" y="0"/>
                </a:lnTo>
                <a:lnTo>
                  <a:pt x="16577836" y="12163987"/>
                </a:lnTo>
                <a:lnTo>
                  <a:pt x="0" y="12163987"/>
                </a:lnTo>
                <a:lnTo>
                  <a:pt x="0" y="0"/>
                </a:lnTo>
                <a:close/>
              </a:path>
            </a:pathLst>
          </a:custGeom>
          <a:blipFill>
            <a:blip r:embed="rId7"/>
            <a:stretch>
              <a:fillRect/>
            </a:stretch>
          </a:blipFill>
        </p:spPr>
        <p:txBody>
          <a:bodyPr/>
          <a:lstStyle/>
          <a:p>
            <a:endParaRPr lang="en-GB"/>
          </a:p>
        </p:txBody>
      </p:sp>
      <p:sp>
        <p:nvSpPr>
          <p:cNvPr id="5" name="Freeform 5"/>
          <p:cNvSpPr/>
          <p:nvPr/>
        </p:nvSpPr>
        <p:spPr>
          <a:xfrm rot="-8234131">
            <a:off x="166483" y="-1877712"/>
            <a:ext cx="3718283" cy="4114800"/>
          </a:xfrm>
          <a:custGeom>
            <a:avLst/>
            <a:gdLst/>
            <a:ahLst/>
            <a:cxnLst/>
            <a:rect l="l" t="t" r="r" b="b"/>
            <a:pathLst>
              <a:path w="3718283" h="4114800">
                <a:moveTo>
                  <a:pt x="0" y="0"/>
                </a:moveTo>
                <a:lnTo>
                  <a:pt x="3718283" y="0"/>
                </a:lnTo>
                <a:lnTo>
                  <a:pt x="3718283" y="4114800"/>
                </a:lnTo>
                <a:lnTo>
                  <a:pt x="0" y="4114800"/>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GB"/>
          </a:p>
        </p:txBody>
      </p:sp>
      <p:sp>
        <p:nvSpPr>
          <p:cNvPr id="6" name="Freeform 6"/>
          <p:cNvSpPr/>
          <p:nvPr/>
        </p:nvSpPr>
        <p:spPr>
          <a:xfrm rot="475884">
            <a:off x="14706091" y="7200900"/>
            <a:ext cx="3718283" cy="4114800"/>
          </a:xfrm>
          <a:custGeom>
            <a:avLst/>
            <a:gdLst/>
            <a:ahLst/>
            <a:cxnLst/>
            <a:rect l="l" t="t" r="r" b="b"/>
            <a:pathLst>
              <a:path w="3718283" h="4114800">
                <a:moveTo>
                  <a:pt x="0" y="0"/>
                </a:moveTo>
                <a:lnTo>
                  <a:pt x="3718283" y="0"/>
                </a:lnTo>
                <a:lnTo>
                  <a:pt x="3718283" y="4114800"/>
                </a:lnTo>
                <a:lnTo>
                  <a:pt x="0" y="4114800"/>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GB"/>
          </a:p>
        </p:txBody>
      </p:sp>
      <p:sp>
        <p:nvSpPr>
          <p:cNvPr id="7" name="Freeform 7"/>
          <p:cNvSpPr/>
          <p:nvPr/>
        </p:nvSpPr>
        <p:spPr>
          <a:xfrm rot="1408828">
            <a:off x="-2629020" y="5143500"/>
            <a:ext cx="3785616" cy="8229600"/>
          </a:xfrm>
          <a:custGeom>
            <a:avLst/>
            <a:gdLst/>
            <a:ahLst/>
            <a:cxnLst/>
            <a:rect l="l" t="t" r="r" b="b"/>
            <a:pathLst>
              <a:path w="3785616" h="8229600">
                <a:moveTo>
                  <a:pt x="0" y="0"/>
                </a:moveTo>
                <a:lnTo>
                  <a:pt x="3785616" y="0"/>
                </a:lnTo>
                <a:lnTo>
                  <a:pt x="3785616" y="8229600"/>
                </a:lnTo>
                <a:lnTo>
                  <a:pt x="0" y="8229600"/>
                </a:lnTo>
                <a:lnTo>
                  <a:pt x="0" y="0"/>
                </a:lnTo>
                <a:close/>
              </a:path>
            </a:pathLst>
          </a:custGeom>
          <a:blipFill>
            <a:blip r:embed="rId10"/>
            <a:stretch>
              <a:fillRect/>
            </a:stretch>
          </a:blipFill>
        </p:spPr>
        <p:txBody>
          <a:bodyPr/>
          <a:lstStyle/>
          <a:p>
            <a:endParaRPr lang="en-GB"/>
          </a:p>
        </p:txBody>
      </p:sp>
      <p:sp>
        <p:nvSpPr>
          <p:cNvPr id="8" name="Freeform 8"/>
          <p:cNvSpPr/>
          <p:nvPr/>
        </p:nvSpPr>
        <p:spPr>
          <a:xfrm rot="-3280848" flipH="1">
            <a:off x="17623102" y="-752012"/>
            <a:ext cx="3785616" cy="8229600"/>
          </a:xfrm>
          <a:custGeom>
            <a:avLst/>
            <a:gdLst/>
            <a:ahLst/>
            <a:cxnLst/>
            <a:rect l="l" t="t" r="r" b="b"/>
            <a:pathLst>
              <a:path w="3785616" h="8229600">
                <a:moveTo>
                  <a:pt x="3785616" y="0"/>
                </a:moveTo>
                <a:lnTo>
                  <a:pt x="0" y="0"/>
                </a:lnTo>
                <a:lnTo>
                  <a:pt x="0" y="8229600"/>
                </a:lnTo>
                <a:lnTo>
                  <a:pt x="3785616" y="8229600"/>
                </a:lnTo>
                <a:lnTo>
                  <a:pt x="3785616" y="0"/>
                </a:lnTo>
                <a:close/>
              </a:path>
            </a:pathLst>
          </a:custGeom>
          <a:blipFill>
            <a:blip r:embed="rId10"/>
            <a:stretch>
              <a:fillRect/>
            </a:stretch>
          </a:blipFill>
        </p:spPr>
        <p:txBody>
          <a:bodyPr/>
          <a:lstStyle/>
          <a:p>
            <a:endParaRPr lang="en-GB"/>
          </a:p>
        </p:txBody>
      </p:sp>
      <p:sp>
        <p:nvSpPr>
          <p:cNvPr id="9" name="TextBox 9"/>
          <p:cNvSpPr txBox="1"/>
          <p:nvPr/>
        </p:nvSpPr>
        <p:spPr>
          <a:xfrm>
            <a:off x="3564385" y="1517363"/>
            <a:ext cx="10575863" cy="669925"/>
          </a:xfrm>
          <a:prstGeom prst="rect">
            <a:avLst/>
          </a:prstGeom>
        </p:spPr>
        <p:txBody>
          <a:bodyPr lIns="0" tIns="0" rIns="0" bIns="0" rtlCol="0" anchor="t">
            <a:spAutoFit/>
          </a:bodyPr>
          <a:lstStyle/>
          <a:p>
            <a:pPr algn="ctr">
              <a:lnSpc>
                <a:spcPts val="5000"/>
              </a:lnSpc>
            </a:pPr>
            <a:r>
              <a:rPr lang="en-US" sz="5000" dirty="0">
                <a:solidFill>
                  <a:srgbClr val="443B34"/>
                </a:solidFill>
                <a:latin typeface="Romman"/>
                <a:ea typeface="Romman"/>
                <a:cs typeface="Romman"/>
                <a:sym typeface="Romman"/>
              </a:rPr>
              <a:t>Innovation and Technology role.</a:t>
            </a:r>
          </a:p>
        </p:txBody>
      </p:sp>
      <p:sp>
        <p:nvSpPr>
          <p:cNvPr id="10" name="TextBox 10"/>
          <p:cNvSpPr txBox="1"/>
          <p:nvPr/>
        </p:nvSpPr>
        <p:spPr>
          <a:xfrm>
            <a:off x="3564385" y="3764465"/>
            <a:ext cx="11241550" cy="5073650"/>
          </a:xfrm>
          <a:prstGeom prst="rect">
            <a:avLst/>
          </a:prstGeom>
        </p:spPr>
        <p:txBody>
          <a:bodyPr lIns="0" tIns="0" rIns="0" bIns="0" rtlCol="0" anchor="t">
            <a:spAutoFit/>
          </a:bodyPr>
          <a:lstStyle/>
          <a:p>
            <a:pPr algn="ctr">
              <a:lnSpc>
                <a:spcPts val="3999"/>
              </a:lnSpc>
            </a:pPr>
            <a:r>
              <a:rPr lang="en-US" sz="3999" dirty="0">
                <a:solidFill>
                  <a:srgbClr val="000000"/>
                </a:solidFill>
                <a:latin typeface="Cagliostro"/>
                <a:ea typeface="Cagliostro"/>
                <a:cs typeface="Cagliostro"/>
                <a:sym typeface="Cagliostro"/>
              </a:rPr>
              <a:t>Technology facilitates independence by providing such devices as telecare, smart houses, and mobility aids. Online health technologies allow remote surveillance and communication with caregivers. These devices can help decrease isolation and enhance the safety of older people. Nevertheless, digital literacy, affordability and accessibility are the main obstacles in the way of extensive adoption (Abdi et al. 2019).</a:t>
            </a:r>
          </a:p>
          <a:p>
            <a:pPr algn="ctr">
              <a:lnSpc>
                <a:spcPts val="3999"/>
              </a:lnSpc>
            </a:pPr>
            <a:endParaRPr lang="en-US" sz="3999" dirty="0">
              <a:solidFill>
                <a:srgbClr val="000000"/>
              </a:solidFill>
              <a:latin typeface="Cagliostro"/>
              <a:ea typeface="Cagliostro"/>
              <a:cs typeface="Cagliostro"/>
              <a:sym typeface="Cagliostro"/>
            </a:endParaRPr>
          </a:p>
        </p:txBody>
      </p:sp>
      <p:pic>
        <p:nvPicPr>
          <p:cNvPr id="11" name="Recorded Sound">
            <a:hlinkClick r:id="" action="ppaction://media"/>
            <a:extLst>
              <a:ext uri="{FF2B5EF4-FFF2-40B4-BE49-F238E27FC236}">
                <a16:creationId xmlns:a16="http://schemas.microsoft.com/office/drawing/2014/main" id="{61458553-AE1E-CD46-8FC3-FDBC95D0BEE1}"/>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14004400" y="2199242"/>
            <a:ext cx="487363" cy="487363"/>
          </a:xfrm>
          <a:prstGeom prst="rect">
            <a:avLst/>
          </a:prstGeom>
          <a:solidFill>
            <a:schemeClr val="accent2"/>
          </a:solid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5807"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1"/>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776E67"/>
        </a:solidFill>
        <a:effectLst/>
      </p:bgPr>
    </p:bg>
    <p:spTree>
      <p:nvGrpSpPr>
        <p:cNvPr id="1" name=""/>
        <p:cNvGrpSpPr/>
        <p:nvPr/>
      </p:nvGrpSpPr>
      <p:grpSpPr>
        <a:xfrm>
          <a:off x="0" y="0"/>
          <a:ext cx="0" cy="0"/>
          <a:chOff x="0" y="0"/>
          <a:chExt cx="0" cy="0"/>
        </a:xfrm>
      </p:grpSpPr>
      <p:sp>
        <p:nvSpPr>
          <p:cNvPr id="2" name="Freeform 2"/>
          <p:cNvSpPr/>
          <p:nvPr/>
        </p:nvSpPr>
        <p:spPr>
          <a:xfrm>
            <a:off x="-3672258" y="444646"/>
            <a:ext cx="9323986" cy="9323986"/>
          </a:xfrm>
          <a:custGeom>
            <a:avLst/>
            <a:gdLst/>
            <a:ahLst/>
            <a:cxnLst/>
            <a:rect l="l" t="t" r="r" b="b"/>
            <a:pathLst>
              <a:path w="9323986" h="9323986">
                <a:moveTo>
                  <a:pt x="0" y="0"/>
                </a:moveTo>
                <a:lnTo>
                  <a:pt x="9323986" y="0"/>
                </a:lnTo>
                <a:lnTo>
                  <a:pt x="9323986" y="9323986"/>
                </a:lnTo>
                <a:lnTo>
                  <a:pt x="0" y="9323986"/>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3" name="Freeform 3"/>
          <p:cNvSpPr/>
          <p:nvPr/>
        </p:nvSpPr>
        <p:spPr>
          <a:xfrm>
            <a:off x="11748593" y="481507"/>
            <a:ext cx="9323986" cy="9323986"/>
          </a:xfrm>
          <a:custGeom>
            <a:avLst/>
            <a:gdLst/>
            <a:ahLst/>
            <a:cxnLst/>
            <a:rect l="l" t="t" r="r" b="b"/>
            <a:pathLst>
              <a:path w="9323986" h="9323986">
                <a:moveTo>
                  <a:pt x="0" y="0"/>
                </a:moveTo>
                <a:lnTo>
                  <a:pt x="9323986" y="0"/>
                </a:lnTo>
                <a:lnTo>
                  <a:pt x="9323986" y="9323986"/>
                </a:lnTo>
                <a:lnTo>
                  <a:pt x="0" y="9323986"/>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4" name="Freeform 4"/>
          <p:cNvSpPr/>
          <p:nvPr/>
        </p:nvSpPr>
        <p:spPr>
          <a:xfrm rot="-10285320">
            <a:off x="855082" y="-975354"/>
            <a:ext cx="16577836" cy="12163987"/>
          </a:xfrm>
          <a:custGeom>
            <a:avLst/>
            <a:gdLst/>
            <a:ahLst/>
            <a:cxnLst/>
            <a:rect l="l" t="t" r="r" b="b"/>
            <a:pathLst>
              <a:path w="16577836" h="12163987">
                <a:moveTo>
                  <a:pt x="0" y="0"/>
                </a:moveTo>
                <a:lnTo>
                  <a:pt x="16577836" y="0"/>
                </a:lnTo>
                <a:lnTo>
                  <a:pt x="16577836" y="12163987"/>
                </a:lnTo>
                <a:lnTo>
                  <a:pt x="0" y="12163987"/>
                </a:lnTo>
                <a:lnTo>
                  <a:pt x="0" y="0"/>
                </a:lnTo>
                <a:close/>
              </a:path>
            </a:pathLst>
          </a:custGeom>
          <a:blipFill>
            <a:blip r:embed="rId7"/>
            <a:stretch>
              <a:fillRect/>
            </a:stretch>
          </a:blipFill>
        </p:spPr>
        <p:txBody>
          <a:bodyPr/>
          <a:lstStyle/>
          <a:p>
            <a:endParaRPr lang="en-GB"/>
          </a:p>
        </p:txBody>
      </p:sp>
      <p:sp>
        <p:nvSpPr>
          <p:cNvPr id="5" name="Freeform 5"/>
          <p:cNvSpPr/>
          <p:nvPr/>
        </p:nvSpPr>
        <p:spPr>
          <a:xfrm rot="-8234131">
            <a:off x="166483" y="-1877712"/>
            <a:ext cx="3718283" cy="4114800"/>
          </a:xfrm>
          <a:custGeom>
            <a:avLst/>
            <a:gdLst/>
            <a:ahLst/>
            <a:cxnLst/>
            <a:rect l="l" t="t" r="r" b="b"/>
            <a:pathLst>
              <a:path w="3718283" h="4114800">
                <a:moveTo>
                  <a:pt x="0" y="0"/>
                </a:moveTo>
                <a:lnTo>
                  <a:pt x="3718283" y="0"/>
                </a:lnTo>
                <a:lnTo>
                  <a:pt x="3718283" y="4114800"/>
                </a:lnTo>
                <a:lnTo>
                  <a:pt x="0" y="4114800"/>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GB"/>
          </a:p>
        </p:txBody>
      </p:sp>
      <p:sp>
        <p:nvSpPr>
          <p:cNvPr id="6" name="Freeform 6"/>
          <p:cNvSpPr/>
          <p:nvPr/>
        </p:nvSpPr>
        <p:spPr>
          <a:xfrm rot="475884">
            <a:off x="14706091" y="7200900"/>
            <a:ext cx="3718283" cy="4114800"/>
          </a:xfrm>
          <a:custGeom>
            <a:avLst/>
            <a:gdLst/>
            <a:ahLst/>
            <a:cxnLst/>
            <a:rect l="l" t="t" r="r" b="b"/>
            <a:pathLst>
              <a:path w="3718283" h="4114800">
                <a:moveTo>
                  <a:pt x="0" y="0"/>
                </a:moveTo>
                <a:lnTo>
                  <a:pt x="3718283" y="0"/>
                </a:lnTo>
                <a:lnTo>
                  <a:pt x="3718283" y="4114800"/>
                </a:lnTo>
                <a:lnTo>
                  <a:pt x="0" y="4114800"/>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GB"/>
          </a:p>
        </p:txBody>
      </p:sp>
      <p:sp>
        <p:nvSpPr>
          <p:cNvPr id="7" name="Freeform 7"/>
          <p:cNvSpPr/>
          <p:nvPr/>
        </p:nvSpPr>
        <p:spPr>
          <a:xfrm rot="1408828">
            <a:off x="-2629020" y="5143500"/>
            <a:ext cx="3785616" cy="8229600"/>
          </a:xfrm>
          <a:custGeom>
            <a:avLst/>
            <a:gdLst/>
            <a:ahLst/>
            <a:cxnLst/>
            <a:rect l="l" t="t" r="r" b="b"/>
            <a:pathLst>
              <a:path w="3785616" h="8229600">
                <a:moveTo>
                  <a:pt x="0" y="0"/>
                </a:moveTo>
                <a:lnTo>
                  <a:pt x="3785616" y="0"/>
                </a:lnTo>
                <a:lnTo>
                  <a:pt x="3785616" y="8229600"/>
                </a:lnTo>
                <a:lnTo>
                  <a:pt x="0" y="8229600"/>
                </a:lnTo>
                <a:lnTo>
                  <a:pt x="0" y="0"/>
                </a:lnTo>
                <a:close/>
              </a:path>
            </a:pathLst>
          </a:custGeom>
          <a:blipFill>
            <a:blip r:embed="rId10"/>
            <a:stretch>
              <a:fillRect/>
            </a:stretch>
          </a:blipFill>
        </p:spPr>
        <p:txBody>
          <a:bodyPr/>
          <a:lstStyle/>
          <a:p>
            <a:endParaRPr lang="en-GB"/>
          </a:p>
        </p:txBody>
      </p:sp>
      <p:sp>
        <p:nvSpPr>
          <p:cNvPr id="8" name="Freeform 8"/>
          <p:cNvSpPr/>
          <p:nvPr/>
        </p:nvSpPr>
        <p:spPr>
          <a:xfrm rot="-3280848" flipH="1">
            <a:off x="17623102" y="-752012"/>
            <a:ext cx="3785616" cy="8229600"/>
          </a:xfrm>
          <a:custGeom>
            <a:avLst/>
            <a:gdLst/>
            <a:ahLst/>
            <a:cxnLst/>
            <a:rect l="l" t="t" r="r" b="b"/>
            <a:pathLst>
              <a:path w="3785616" h="8229600">
                <a:moveTo>
                  <a:pt x="3785616" y="0"/>
                </a:moveTo>
                <a:lnTo>
                  <a:pt x="0" y="0"/>
                </a:lnTo>
                <a:lnTo>
                  <a:pt x="0" y="8229600"/>
                </a:lnTo>
                <a:lnTo>
                  <a:pt x="3785616" y="8229600"/>
                </a:lnTo>
                <a:lnTo>
                  <a:pt x="3785616" y="0"/>
                </a:lnTo>
                <a:close/>
              </a:path>
            </a:pathLst>
          </a:custGeom>
          <a:blipFill>
            <a:blip r:embed="rId10"/>
            <a:stretch>
              <a:fillRect/>
            </a:stretch>
          </a:blipFill>
        </p:spPr>
        <p:txBody>
          <a:bodyPr/>
          <a:lstStyle/>
          <a:p>
            <a:endParaRPr lang="en-GB"/>
          </a:p>
        </p:txBody>
      </p:sp>
      <p:sp>
        <p:nvSpPr>
          <p:cNvPr id="9" name="TextBox 9"/>
          <p:cNvSpPr txBox="1"/>
          <p:nvPr/>
        </p:nvSpPr>
        <p:spPr>
          <a:xfrm>
            <a:off x="3564385" y="1517363"/>
            <a:ext cx="10575863" cy="1298575"/>
          </a:xfrm>
          <a:prstGeom prst="rect">
            <a:avLst/>
          </a:prstGeom>
        </p:spPr>
        <p:txBody>
          <a:bodyPr lIns="0" tIns="0" rIns="0" bIns="0" rtlCol="0" anchor="t">
            <a:spAutoFit/>
          </a:bodyPr>
          <a:lstStyle/>
          <a:p>
            <a:pPr algn="ctr">
              <a:lnSpc>
                <a:spcPts val="5000"/>
              </a:lnSpc>
            </a:pPr>
            <a:r>
              <a:rPr lang="en-US" sz="5000">
                <a:solidFill>
                  <a:srgbClr val="443B34"/>
                </a:solidFill>
                <a:latin typeface="Romman"/>
                <a:ea typeface="Romman"/>
                <a:cs typeface="Romman"/>
                <a:sym typeface="Romman"/>
              </a:rPr>
              <a:t>Difficulties in Sustaining Independence and Functional Ability.</a:t>
            </a:r>
          </a:p>
        </p:txBody>
      </p:sp>
      <p:sp>
        <p:nvSpPr>
          <p:cNvPr id="10" name="TextBox 10"/>
          <p:cNvSpPr txBox="1"/>
          <p:nvPr/>
        </p:nvSpPr>
        <p:spPr>
          <a:xfrm>
            <a:off x="3564385" y="3764465"/>
            <a:ext cx="11241550" cy="5073650"/>
          </a:xfrm>
          <a:prstGeom prst="rect">
            <a:avLst/>
          </a:prstGeom>
        </p:spPr>
        <p:txBody>
          <a:bodyPr lIns="0" tIns="0" rIns="0" bIns="0" rtlCol="0" anchor="t">
            <a:spAutoFit/>
          </a:bodyPr>
          <a:lstStyle/>
          <a:p>
            <a:pPr algn="ctr">
              <a:lnSpc>
                <a:spcPts val="3999"/>
              </a:lnSpc>
            </a:pPr>
            <a:r>
              <a:rPr lang="en-US" sz="3999">
                <a:solidFill>
                  <a:srgbClr val="000000"/>
                </a:solidFill>
                <a:latin typeface="Cagliostro"/>
                <a:ea typeface="Cagliostro"/>
                <a:cs typeface="Cagliostro"/>
                <a:sym typeface="Cagliostro"/>
              </a:rPr>
              <a:t>The elderly are physically challenged with such issues as chronic illnesses, loss of mobility, and frailty. Depression, dementia and anxiety are psychological problems that hamper autonomy. The lack of social engagement, poverty, and digital inequality add to a decrease in the quality of life. To deal with these barriers, there should be holistic and inclusive solutions of communities (Aujla et al. 2023).</a:t>
            </a:r>
          </a:p>
          <a:p>
            <a:pPr algn="ctr">
              <a:lnSpc>
                <a:spcPts val="3999"/>
              </a:lnSpc>
            </a:pPr>
            <a:endParaRPr lang="en-US" sz="3999">
              <a:solidFill>
                <a:srgbClr val="000000"/>
              </a:solidFill>
              <a:latin typeface="Cagliostro"/>
              <a:ea typeface="Cagliostro"/>
              <a:cs typeface="Cagliostro"/>
              <a:sym typeface="Cagliostro"/>
            </a:endParaRPr>
          </a:p>
        </p:txBody>
      </p:sp>
      <p:pic>
        <p:nvPicPr>
          <p:cNvPr id="11" name="Recorded Sound">
            <a:hlinkClick r:id="" action="ppaction://media"/>
            <a:extLst>
              <a:ext uri="{FF2B5EF4-FFF2-40B4-BE49-F238E27FC236}">
                <a16:creationId xmlns:a16="http://schemas.microsoft.com/office/drawing/2014/main" id="{F1420F09-A286-76F9-16D0-C4920149B255}"/>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14659307" y="2346585"/>
            <a:ext cx="487363" cy="487363"/>
          </a:xfrm>
          <a:prstGeom prst="rect">
            <a:avLst/>
          </a:prstGeom>
          <a:solidFill>
            <a:schemeClr val="accent2"/>
          </a:solid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411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1"/>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776E67"/>
        </a:solidFill>
        <a:effectLst/>
      </p:bgPr>
    </p:bg>
    <p:spTree>
      <p:nvGrpSpPr>
        <p:cNvPr id="1" name=""/>
        <p:cNvGrpSpPr/>
        <p:nvPr/>
      </p:nvGrpSpPr>
      <p:grpSpPr>
        <a:xfrm>
          <a:off x="0" y="0"/>
          <a:ext cx="0" cy="0"/>
          <a:chOff x="0" y="0"/>
          <a:chExt cx="0" cy="0"/>
        </a:xfrm>
      </p:grpSpPr>
      <p:sp>
        <p:nvSpPr>
          <p:cNvPr id="2" name="Freeform 2"/>
          <p:cNvSpPr/>
          <p:nvPr/>
        </p:nvSpPr>
        <p:spPr>
          <a:xfrm>
            <a:off x="-3672258" y="444646"/>
            <a:ext cx="9323986" cy="9323986"/>
          </a:xfrm>
          <a:custGeom>
            <a:avLst/>
            <a:gdLst/>
            <a:ahLst/>
            <a:cxnLst/>
            <a:rect l="l" t="t" r="r" b="b"/>
            <a:pathLst>
              <a:path w="9323986" h="9323986">
                <a:moveTo>
                  <a:pt x="0" y="0"/>
                </a:moveTo>
                <a:lnTo>
                  <a:pt x="9323986" y="0"/>
                </a:lnTo>
                <a:lnTo>
                  <a:pt x="9323986" y="9323986"/>
                </a:lnTo>
                <a:lnTo>
                  <a:pt x="0" y="9323986"/>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3" name="Freeform 3"/>
          <p:cNvSpPr/>
          <p:nvPr/>
        </p:nvSpPr>
        <p:spPr>
          <a:xfrm>
            <a:off x="11748593" y="481507"/>
            <a:ext cx="9323986" cy="9323986"/>
          </a:xfrm>
          <a:custGeom>
            <a:avLst/>
            <a:gdLst/>
            <a:ahLst/>
            <a:cxnLst/>
            <a:rect l="l" t="t" r="r" b="b"/>
            <a:pathLst>
              <a:path w="9323986" h="9323986">
                <a:moveTo>
                  <a:pt x="0" y="0"/>
                </a:moveTo>
                <a:lnTo>
                  <a:pt x="9323986" y="0"/>
                </a:lnTo>
                <a:lnTo>
                  <a:pt x="9323986" y="9323986"/>
                </a:lnTo>
                <a:lnTo>
                  <a:pt x="0" y="9323986"/>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4" name="Freeform 4"/>
          <p:cNvSpPr/>
          <p:nvPr/>
        </p:nvSpPr>
        <p:spPr>
          <a:xfrm rot="-10285320">
            <a:off x="855082" y="-975354"/>
            <a:ext cx="16577836" cy="12163987"/>
          </a:xfrm>
          <a:custGeom>
            <a:avLst/>
            <a:gdLst/>
            <a:ahLst/>
            <a:cxnLst/>
            <a:rect l="l" t="t" r="r" b="b"/>
            <a:pathLst>
              <a:path w="16577836" h="12163987">
                <a:moveTo>
                  <a:pt x="0" y="0"/>
                </a:moveTo>
                <a:lnTo>
                  <a:pt x="16577836" y="0"/>
                </a:lnTo>
                <a:lnTo>
                  <a:pt x="16577836" y="12163987"/>
                </a:lnTo>
                <a:lnTo>
                  <a:pt x="0" y="12163987"/>
                </a:lnTo>
                <a:lnTo>
                  <a:pt x="0" y="0"/>
                </a:lnTo>
                <a:close/>
              </a:path>
            </a:pathLst>
          </a:custGeom>
          <a:blipFill>
            <a:blip r:embed="rId7"/>
            <a:stretch>
              <a:fillRect/>
            </a:stretch>
          </a:blipFill>
        </p:spPr>
        <p:txBody>
          <a:bodyPr/>
          <a:lstStyle/>
          <a:p>
            <a:endParaRPr lang="en-GB"/>
          </a:p>
        </p:txBody>
      </p:sp>
      <p:sp>
        <p:nvSpPr>
          <p:cNvPr id="5" name="Freeform 5"/>
          <p:cNvSpPr/>
          <p:nvPr/>
        </p:nvSpPr>
        <p:spPr>
          <a:xfrm rot="-8234131">
            <a:off x="166483" y="-1877712"/>
            <a:ext cx="3718283" cy="4114800"/>
          </a:xfrm>
          <a:custGeom>
            <a:avLst/>
            <a:gdLst/>
            <a:ahLst/>
            <a:cxnLst/>
            <a:rect l="l" t="t" r="r" b="b"/>
            <a:pathLst>
              <a:path w="3718283" h="4114800">
                <a:moveTo>
                  <a:pt x="0" y="0"/>
                </a:moveTo>
                <a:lnTo>
                  <a:pt x="3718283" y="0"/>
                </a:lnTo>
                <a:lnTo>
                  <a:pt x="3718283" y="4114800"/>
                </a:lnTo>
                <a:lnTo>
                  <a:pt x="0" y="4114800"/>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GB"/>
          </a:p>
        </p:txBody>
      </p:sp>
      <p:sp>
        <p:nvSpPr>
          <p:cNvPr id="6" name="Freeform 6"/>
          <p:cNvSpPr/>
          <p:nvPr/>
        </p:nvSpPr>
        <p:spPr>
          <a:xfrm rot="475884">
            <a:off x="14706091" y="7200900"/>
            <a:ext cx="3718283" cy="4114800"/>
          </a:xfrm>
          <a:custGeom>
            <a:avLst/>
            <a:gdLst/>
            <a:ahLst/>
            <a:cxnLst/>
            <a:rect l="l" t="t" r="r" b="b"/>
            <a:pathLst>
              <a:path w="3718283" h="4114800">
                <a:moveTo>
                  <a:pt x="0" y="0"/>
                </a:moveTo>
                <a:lnTo>
                  <a:pt x="3718283" y="0"/>
                </a:lnTo>
                <a:lnTo>
                  <a:pt x="3718283" y="4114800"/>
                </a:lnTo>
                <a:lnTo>
                  <a:pt x="0" y="4114800"/>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GB"/>
          </a:p>
        </p:txBody>
      </p:sp>
      <p:sp>
        <p:nvSpPr>
          <p:cNvPr id="7" name="Freeform 7"/>
          <p:cNvSpPr/>
          <p:nvPr/>
        </p:nvSpPr>
        <p:spPr>
          <a:xfrm rot="1408828">
            <a:off x="-2629020" y="5143500"/>
            <a:ext cx="3785616" cy="8229600"/>
          </a:xfrm>
          <a:custGeom>
            <a:avLst/>
            <a:gdLst/>
            <a:ahLst/>
            <a:cxnLst/>
            <a:rect l="l" t="t" r="r" b="b"/>
            <a:pathLst>
              <a:path w="3785616" h="8229600">
                <a:moveTo>
                  <a:pt x="0" y="0"/>
                </a:moveTo>
                <a:lnTo>
                  <a:pt x="3785616" y="0"/>
                </a:lnTo>
                <a:lnTo>
                  <a:pt x="3785616" y="8229600"/>
                </a:lnTo>
                <a:lnTo>
                  <a:pt x="0" y="8229600"/>
                </a:lnTo>
                <a:lnTo>
                  <a:pt x="0" y="0"/>
                </a:lnTo>
                <a:close/>
              </a:path>
            </a:pathLst>
          </a:custGeom>
          <a:blipFill>
            <a:blip r:embed="rId10"/>
            <a:stretch>
              <a:fillRect/>
            </a:stretch>
          </a:blipFill>
        </p:spPr>
        <p:txBody>
          <a:bodyPr/>
          <a:lstStyle/>
          <a:p>
            <a:endParaRPr lang="en-GB"/>
          </a:p>
        </p:txBody>
      </p:sp>
      <p:sp>
        <p:nvSpPr>
          <p:cNvPr id="8" name="Freeform 8"/>
          <p:cNvSpPr/>
          <p:nvPr/>
        </p:nvSpPr>
        <p:spPr>
          <a:xfrm rot="-3280848" flipH="1">
            <a:off x="17623102" y="-752012"/>
            <a:ext cx="3785616" cy="8229600"/>
          </a:xfrm>
          <a:custGeom>
            <a:avLst/>
            <a:gdLst/>
            <a:ahLst/>
            <a:cxnLst/>
            <a:rect l="l" t="t" r="r" b="b"/>
            <a:pathLst>
              <a:path w="3785616" h="8229600">
                <a:moveTo>
                  <a:pt x="3785616" y="0"/>
                </a:moveTo>
                <a:lnTo>
                  <a:pt x="0" y="0"/>
                </a:lnTo>
                <a:lnTo>
                  <a:pt x="0" y="8229600"/>
                </a:lnTo>
                <a:lnTo>
                  <a:pt x="3785616" y="8229600"/>
                </a:lnTo>
                <a:lnTo>
                  <a:pt x="3785616" y="0"/>
                </a:lnTo>
                <a:close/>
              </a:path>
            </a:pathLst>
          </a:custGeom>
          <a:blipFill>
            <a:blip r:embed="rId10"/>
            <a:stretch>
              <a:fillRect/>
            </a:stretch>
          </a:blipFill>
        </p:spPr>
        <p:txBody>
          <a:bodyPr/>
          <a:lstStyle/>
          <a:p>
            <a:endParaRPr lang="en-GB"/>
          </a:p>
        </p:txBody>
      </p:sp>
      <p:sp>
        <p:nvSpPr>
          <p:cNvPr id="9" name="TextBox 9"/>
          <p:cNvSpPr txBox="1"/>
          <p:nvPr/>
        </p:nvSpPr>
        <p:spPr>
          <a:xfrm>
            <a:off x="3564385" y="1517363"/>
            <a:ext cx="10575863" cy="669925"/>
          </a:xfrm>
          <a:prstGeom prst="rect">
            <a:avLst/>
          </a:prstGeom>
        </p:spPr>
        <p:txBody>
          <a:bodyPr lIns="0" tIns="0" rIns="0" bIns="0" rtlCol="0" anchor="t">
            <a:spAutoFit/>
          </a:bodyPr>
          <a:lstStyle/>
          <a:p>
            <a:pPr algn="ctr">
              <a:lnSpc>
                <a:spcPts val="5000"/>
              </a:lnSpc>
            </a:pPr>
            <a:r>
              <a:rPr lang="en-US" sz="5000">
                <a:solidFill>
                  <a:srgbClr val="443B34"/>
                </a:solidFill>
                <a:latin typeface="Romman"/>
                <a:ea typeface="Romman"/>
                <a:cs typeface="Romman"/>
                <a:sym typeface="Romman"/>
              </a:rPr>
              <a:t>Policy and Ethical Concerns</a:t>
            </a:r>
          </a:p>
        </p:txBody>
      </p:sp>
      <p:sp>
        <p:nvSpPr>
          <p:cNvPr id="10" name="TextBox 10"/>
          <p:cNvSpPr txBox="1"/>
          <p:nvPr/>
        </p:nvSpPr>
        <p:spPr>
          <a:xfrm>
            <a:off x="3564385" y="3764465"/>
            <a:ext cx="11241550" cy="5073650"/>
          </a:xfrm>
          <a:prstGeom prst="rect">
            <a:avLst/>
          </a:prstGeom>
        </p:spPr>
        <p:txBody>
          <a:bodyPr lIns="0" tIns="0" rIns="0" bIns="0" rtlCol="0" anchor="t">
            <a:spAutoFit/>
          </a:bodyPr>
          <a:lstStyle/>
          <a:p>
            <a:pPr algn="ctr">
              <a:lnSpc>
                <a:spcPts val="3999"/>
              </a:lnSpc>
            </a:pPr>
            <a:r>
              <a:rPr lang="en-US" sz="3999">
                <a:solidFill>
                  <a:srgbClr val="000000"/>
                </a:solidFill>
                <a:latin typeface="Cagliostro"/>
                <a:ea typeface="Cagliostro"/>
                <a:cs typeface="Cagliostro"/>
                <a:sym typeface="Cagliostro"/>
              </a:rPr>
              <a:t>The NHS Long Term Plan and Ageing Society Strategy are policies that are meant to improve the wellbeing of the older people. The professional practice is guided by the application of ethical principles, such as autonomy, beneficence, dignity, and equality. The observance of these makes the process of decision making just and respectful. Ethical care helps in empowering the elderly as they are regarded as persons involved in their care.</a:t>
            </a:r>
          </a:p>
          <a:p>
            <a:pPr algn="ctr">
              <a:lnSpc>
                <a:spcPts val="3999"/>
              </a:lnSpc>
            </a:pPr>
            <a:endParaRPr lang="en-US" sz="3999">
              <a:solidFill>
                <a:srgbClr val="000000"/>
              </a:solidFill>
              <a:latin typeface="Cagliostro"/>
              <a:ea typeface="Cagliostro"/>
              <a:cs typeface="Cagliostro"/>
              <a:sym typeface="Cagliostro"/>
            </a:endParaRPr>
          </a:p>
        </p:txBody>
      </p:sp>
      <p:pic>
        <p:nvPicPr>
          <p:cNvPr id="11" name="Recorded Sound">
            <a:hlinkClick r:id="" action="ppaction://media"/>
            <a:extLst>
              <a:ext uri="{FF2B5EF4-FFF2-40B4-BE49-F238E27FC236}">
                <a16:creationId xmlns:a16="http://schemas.microsoft.com/office/drawing/2014/main" id="{4D2DBD86-CA99-51BB-9A34-BDAA24C3C770}"/>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14447690" y="1608643"/>
            <a:ext cx="487363" cy="487363"/>
          </a:xfrm>
          <a:prstGeom prst="rect">
            <a:avLst/>
          </a:prstGeom>
          <a:solidFill>
            <a:schemeClr val="accent2"/>
          </a:solid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4474"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1"/>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776E67"/>
        </a:solidFill>
        <a:effectLst/>
      </p:bgPr>
    </p:bg>
    <p:spTree>
      <p:nvGrpSpPr>
        <p:cNvPr id="1" name=""/>
        <p:cNvGrpSpPr/>
        <p:nvPr/>
      </p:nvGrpSpPr>
      <p:grpSpPr>
        <a:xfrm>
          <a:off x="0" y="0"/>
          <a:ext cx="0" cy="0"/>
          <a:chOff x="0" y="0"/>
          <a:chExt cx="0" cy="0"/>
        </a:xfrm>
      </p:grpSpPr>
      <p:sp>
        <p:nvSpPr>
          <p:cNvPr id="2" name="Freeform 2"/>
          <p:cNvSpPr/>
          <p:nvPr/>
        </p:nvSpPr>
        <p:spPr>
          <a:xfrm>
            <a:off x="-3672258" y="444646"/>
            <a:ext cx="9323986" cy="9323986"/>
          </a:xfrm>
          <a:custGeom>
            <a:avLst/>
            <a:gdLst/>
            <a:ahLst/>
            <a:cxnLst/>
            <a:rect l="l" t="t" r="r" b="b"/>
            <a:pathLst>
              <a:path w="9323986" h="9323986">
                <a:moveTo>
                  <a:pt x="0" y="0"/>
                </a:moveTo>
                <a:lnTo>
                  <a:pt x="9323986" y="0"/>
                </a:lnTo>
                <a:lnTo>
                  <a:pt x="9323986" y="9323986"/>
                </a:lnTo>
                <a:lnTo>
                  <a:pt x="0" y="9323986"/>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3" name="Freeform 3"/>
          <p:cNvSpPr/>
          <p:nvPr/>
        </p:nvSpPr>
        <p:spPr>
          <a:xfrm>
            <a:off x="11748593" y="481507"/>
            <a:ext cx="9323986" cy="9323986"/>
          </a:xfrm>
          <a:custGeom>
            <a:avLst/>
            <a:gdLst/>
            <a:ahLst/>
            <a:cxnLst/>
            <a:rect l="l" t="t" r="r" b="b"/>
            <a:pathLst>
              <a:path w="9323986" h="9323986">
                <a:moveTo>
                  <a:pt x="0" y="0"/>
                </a:moveTo>
                <a:lnTo>
                  <a:pt x="9323986" y="0"/>
                </a:lnTo>
                <a:lnTo>
                  <a:pt x="9323986" y="9323986"/>
                </a:lnTo>
                <a:lnTo>
                  <a:pt x="0" y="9323986"/>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4" name="Freeform 4"/>
          <p:cNvSpPr/>
          <p:nvPr/>
        </p:nvSpPr>
        <p:spPr>
          <a:xfrm rot="-10285320">
            <a:off x="855082" y="-975354"/>
            <a:ext cx="16577836" cy="12163987"/>
          </a:xfrm>
          <a:custGeom>
            <a:avLst/>
            <a:gdLst/>
            <a:ahLst/>
            <a:cxnLst/>
            <a:rect l="l" t="t" r="r" b="b"/>
            <a:pathLst>
              <a:path w="16577836" h="12163987">
                <a:moveTo>
                  <a:pt x="0" y="0"/>
                </a:moveTo>
                <a:lnTo>
                  <a:pt x="16577836" y="0"/>
                </a:lnTo>
                <a:lnTo>
                  <a:pt x="16577836" y="12163987"/>
                </a:lnTo>
                <a:lnTo>
                  <a:pt x="0" y="12163987"/>
                </a:lnTo>
                <a:lnTo>
                  <a:pt x="0" y="0"/>
                </a:lnTo>
                <a:close/>
              </a:path>
            </a:pathLst>
          </a:custGeom>
          <a:blipFill>
            <a:blip r:embed="rId7"/>
            <a:stretch>
              <a:fillRect/>
            </a:stretch>
          </a:blipFill>
        </p:spPr>
        <p:txBody>
          <a:bodyPr/>
          <a:lstStyle/>
          <a:p>
            <a:endParaRPr lang="en-GB"/>
          </a:p>
        </p:txBody>
      </p:sp>
      <p:sp>
        <p:nvSpPr>
          <p:cNvPr id="5" name="Freeform 5"/>
          <p:cNvSpPr/>
          <p:nvPr/>
        </p:nvSpPr>
        <p:spPr>
          <a:xfrm rot="-8234131">
            <a:off x="166483" y="-1877712"/>
            <a:ext cx="3718283" cy="4114800"/>
          </a:xfrm>
          <a:custGeom>
            <a:avLst/>
            <a:gdLst/>
            <a:ahLst/>
            <a:cxnLst/>
            <a:rect l="l" t="t" r="r" b="b"/>
            <a:pathLst>
              <a:path w="3718283" h="4114800">
                <a:moveTo>
                  <a:pt x="0" y="0"/>
                </a:moveTo>
                <a:lnTo>
                  <a:pt x="3718283" y="0"/>
                </a:lnTo>
                <a:lnTo>
                  <a:pt x="3718283" y="4114800"/>
                </a:lnTo>
                <a:lnTo>
                  <a:pt x="0" y="4114800"/>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GB"/>
          </a:p>
        </p:txBody>
      </p:sp>
      <p:sp>
        <p:nvSpPr>
          <p:cNvPr id="6" name="Freeform 6"/>
          <p:cNvSpPr/>
          <p:nvPr/>
        </p:nvSpPr>
        <p:spPr>
          <a:xfrm rot="475884">
            <a:off x="14706091" y="7200900"/>
            <a:ext cx="3718283" cy="4114800"/>
          </a:xfrm>
          <a:custGeom>
            <a:avLst/>
            <a:gdLst/>
            <a:ahLst/>
            <a:cxnLst/>
            <a:rect l="l" t="t" r="r" b="b"/>
            <a:pathLst>
              <a:path w="3718283" h="4114800">
                <a:moveTo>
                  <a:pt x="0" y="0"/>
                </a:moveTo>
                <a:lnTo>
                  <a:pt x="3718283" y="0"/>
                </a:lnTo>
                <a:lnTo>
                  <a:pt x="3718283" y="4114800"/>
                </a:lnTo>
                <a:lnTo>
                  <a:pt x="0" y="4114800"/>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GB"/>
          </a:p>
        </p:txBody>
      </p:sp>
      <p:sp>
        <p:nvSpPr>
          <p:cNvPr id="7" name="Freeform 7"/>
          <p:cNvSpPr/>
          <p:nvPr/>
        </p:nvSpPr>
        <p:spPr>
          <a:xfrm rot="1408828">
            <a:off x="-2629020" y="5143500"/>
            <a:ext cx="3785616" cy="8229600"/>
          </a:xfrm>
          <a:custGeom>
            <a:avLst/>
            <a:gdLst/>
            <a:ahLst/>
            <a:cxnLst/>
            <a:rect l="l" t="t" r="r" b="b"/>
            <a:pathLst>
              <a:path w="3785616" h="8229600">
                <a:moveTo>
                  <a:pt x="0" y="0"/>
                </a:moveTo>
                <a:lnTo>
                  <a:pt x="3785616" y="0"/>
                </a:lnTo>
                <a:lnTo>
                  <a:pt x="3785616" y="8229600"/>
                </a:lnTo>
                <a:lnTo>
                  <a:pt x="0" y="8229600"/>
                </a:lnTo>
                <a:lnTo>
                  <a:pt x="0" y="0"/>
                </a:lnTo>
                <a:close/>
              </a:path>
            </a:pathLst>
          </a:custGeom>
          <a:blipFill>
            <a:blip r:embed="rId10"/>
            <a:stretch>
              <a:fillRect/>
            </a:stretch>
          </a:blipFill>
        </p:spPr>
        <p:txBody>
          <a:bodyPr/>
          <a:lstStyle/>
          <a:p>
            <a:endParaRPr lang="en-GB"/>
          </a:p>
        </p:txBody>
      </p:sp>
      <p:sp>
        <p:nvSpPr>
          <p:cNvPr id="8" name="Freeform 8"/>
          <p:cNvSpPr/>
          <p:nvPr/>
        </p:nvSpPr>
        <p:spPr>
          <a:xfrm rot="-3280848" flipH="1">
            <a:off x="17623102" y="-752012"/>
            <a:ext cx="3785616" cy="8229600"/>
          </a:xfrm>
          <a:custGeom>
            <a:avLst/>
            <a:gdLst/>
            <a:ahLst/>
            <a:cxnLst/>
            <a:rect l="l" t="t" r="r" b="b"/>
            <a:pathLst>
              <a:path w="3785616" h="8229600">
                <a:moveTo>
                  <a:pt x="3785616" y="0"/>
                </a:moveTo>
                <a:lnTo>
                  <a:pt x="0" y="0"/>
                </a:lnTo>
                <a:lnTo>
                  <a:pt x="0" y="8229600"/>
                </a:lnTo>
                <a:lnTo>
                  <a:pt x="3785616" y="8229600"/>
                </a:lnTo>
                <a:lnTo>
                  <a:pt x="3785616" y="0"/>
                </a:lnTo>
                <a:close/>
              </a:path>
            </a:pathLst>
          </a:custGeom>
          <a:blipFill>
            <a:blip r:embed="rId10"/>
            <a:stretch>
              <a:fillRect/>
            </a:stretch>
          </a:blipFill>
        </p:spPr>
        <p:txBody>
          <a:bodyPr/>
          <a:lstStyle/>
          <a:p>
            <a:endParaRPr lang="en-GB"/>
          </a:p>
        </p:txBody>
      </p:sp>
      <p:sp>
        <p:nvSpPr>
          <p:cNvPr id="9" name="TextBox 9"/>
          <p:cNvSpPr txBox="1"/>
          <p:nvPr/>
        </p:nvSpPr>
        <p:spPr>
          <a:xfrm>
            <a:off x="3564385" y="1517363"/>
            <a:ext cx="10575863" cy="669925"/>
          </a:xfrm>
          <a:prstGeom prst="rect">
            <a:avLst/>
          </a:prstGeom>
        </p:spPr>
        <p:txBody>
          <a:bodyPr lIns="0" tIns="0" rIns="0" bIns="0" rtlCol="0" anchor="t">
            <a:spAutoFit/>
          </a:bodyPr>
          <a:lstStyle/>
          <a:p>
            <a:pPr algn="ctr">
              <a:lnSpc>
                <a:spcPts val="5000"/>
              </a:lnSpc>
            </a:pPr>
            <a:r>
              <a:rPr lang="en-US" sz="5000">
                <a:solidFill>
                  <a:srgbClr val="443B34"/>
                </a:solidFill>
                <a:latin typeface="Romman"/>
                <a:ea typeface="Romman"/>
                <a:cs typeface="Romman"/>
                <a:sym typeface="Romman"/>
              </a:rPr>
              <a:t>Advice on Service improvement</a:t>
            </a:r>
          </a:p>
        </p:txBody>
      </p:sp>
      <p:sp>
        <p:nvSpPr>
          <p:cNvPr id="10" name="TextBox 10"/>
          <p:cNvSpPr txBox="1"/>
          <p:nvPr/>
        </p:nvSpPr>
        <p:spPr>
          <a:xfrm>
            <a:off x="3564385" y="3764465"/>
            <a:ext cx="11241550" cy="5073650"/>
          </a:xfrm>
          <a:prstGeom prst="rect">
            <a:avLst/>
          </a:prstGeom>
        </p:spPr>
        <p:txBody>
          <a:bodyPr lIns="0" tIns="0" rIns="0" bIns="0" rtlCol="0" anchor="t">
            <a:spAutoFit/>
          </a:bodyPr>
          <a:lstStyle/>
          <a:p>
            <a:pPr algn="ctr">
              <a:lnSpc>
                <a:spcPts val="3999"/>
              </a:lnSpc>
            </a:pPr>
            <a:r>
              <a:rPr lang="en-US" sz="3999">
                <a:solidFill>
                  <a:srgbClr val="000000"/>
                </a:solidFill>
                <a:latin typeface="Cagliostro"/>
                <a:ea typeface="Cagliostro"/>
                <a:cs typeface="Cagliostro"/>
                <a:sym typeface="Cagliostro"/>
              </a:rPr>
              <a:t>The services should be oriented on community-based and collaborative models that empower the elderly. It is necessary to train staff in person-centred and culturally competent care. Increased spending on technology and prevention health may foster autonomy. Inclusion, choice and sustainable support systems have to be of priority to policy and practice (Wilson-Menzfeld and Nolan, 2023).</a:t>
            </a:r>
          </a:p>
          <a:p>
            <a:pPr algn="ctr">
              <a:lnSpc>
                <a:spcPts val="3999"/>
              </a:lnSpc>
            </a:pPr>
            <a:endParaRPr lang="en-US" sz="3999">
              <a:solidFill>
                <a:srgbClr val="000000"/>
              </a:solidFill>
              <a:latin typeface="Cagliostro"/>
              <a:ea typeface="Cagliostro"/>
              <a:cs typeface="Cagliostro"/>
              <a:sym typeface="Cagliostro"/>
            </a:endParaRPr>
          </a:p>
        </p:txBody>
      </p:sp>
      <p:pic>
        <p:nvPicPr>
          <p:cNvPr id="11" name="Recorded Sound">
            <a:hlinkClick r:id="" action="ppaction://media"/>
            <a:extLst>
              <a:ext uri="{FF2B5EF4-FFF2-40B4-BE49-F238E27FC236}">
                <a16:creationId xmlns:a16="http://schemas.microsoft.com/office/drawing/2014/main" id="{F4E4A30F-9CA3-EF8E-E57E-A29124A2D79B}"/>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11275488" y="2244832"/>
            <a:ext cx="487363" cy="487363"/>
          </a:xfrm>
          <a:prstGeom prst="rect">
            <a:avLst/>
          </a:prstGeom>
          <a:solidFill>
            <a:schemeClr val="accent2"/>
          </a:solid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8274"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1"/>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776E67"/>
        </a:solidFill>
        <a:effectLst/>
      </p:bgPr>
    </p:bg>
    <p:spTree>
      <p:nvGrpSpPr>
        <p:cNvPr id="1" name=""/>
        <p:cNvGrpSpPr/>
        <p:nvPr/>
      </p:nvGrpSpPr>
      <p:grpSpPr>
        <a:xfrm>
          <a:off x="0" y="0"/>
          <a:ext cx="0" cy="0"/>
          <a:chOff x="0" y="0"/>
          <a:chExt cx="0" cy="0"/>
        </a:xfrm>
      </p:grpSpPr>
      <p:sp>
        <p:nvSpPr>
          <p:cNvPr id="2" name="Freeform 2"/>
          <p:cNvSpPr/>
          <p:nvPr/>
        </p:nvSpPr>
        <p:spPr>
          <a:xfrm>
            <a:off x="-3672258" y="444646"/>
            <a:ext cx="9323986" cy="9323986"/>
          </a:xfrm>
          <a:custGeom>
            <a:avLst/>
            <a:gdLst/>
            <a:ahLst/>
            <a:cxnLst/>
            <a:rect l="l" t="t" r="r" b="b"/>
            <a:pathLst>
              <a:path w="9323986" h="9323986">
                <a:moveTo>
                  <a:pt x="0" y="0"/>
                </a:moveTo>
                <a:lnTo>
                  <a:pt x="9323986" y="0"/>
                </a:lnTo>
                <a:lnTo>
                  <a:pt x="9323986" y="9323986"/>
                </a:lnTo>
                <a:lnTo>
                  <a:pt x="0" y="9323986"/>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3" name="Freeform 3"/>
          <p:cNvSpPr/>
          <p:nvPr/>
        </p:nvSpPr>
        <p:spPr>
          <a:xfrm>
            <a:off x="11748593" y="481507"/>
            <a:ext cx="9323986" cy="9323986"/>
          </a:xfrm>
          <a:custGeom>
            <a:avLst/>
            <a:gdLst/>
            <a:ahLst/>
            <a:cxnLst/>
            <a:rect l="l" t="t" r="r" b="b"/>
            <a:pathLst>
              <a:path w="9323986" h="9323986">
                <a:moveTo>
                  <a:pt x="0" y="0"/>
                </a:moveTo>
                <a:lnTo>
                  <a:pt x="9323986" y="0"/>
                </a:lnTo>
                <a:lnTo>
                  <a:pt x="9323986" y="9323986"/>
                </a:lnTo>
                <a:lnTo>
                  <a:pt x="0" y="9323986"/>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4" name="Freeform 4"/>
          <p:cNvSpPr/>
          <p:nvPr/>
        </p:nvSpPr>
        <p:spPr>
          <a:xfrm rot="-10285320">
            <a:off x="855082" y="-975354"/>
            <a:ext cx="16577836" cy="12163987"/>
          </a:xfrm>
          <a:custGeom>
            <a:avLst/>
            <a:gdLst/>
            <a:ahLst/>
            <a:cxnLst/>
            <a:rect l="l" t="t" r="r" b="b"/>
            <a:pathLst>
              <a:path w="16577836" h="12163987">
                <a:moveTo>
                  <a:pt x="0" y="0"/>
                </a:moveTo>
                <a:lnTo>
                  <a:pt x="16577836" y="0"/>
                </a:lnTo>
                <a:lnTo>
                  <a:pt x="16577836" y="12163987"/>
                </a:lnTo>
                <a:lnTo>
                  <a:pt x="0" y="12163987"/>
                </a:lnTo>
                <a:lnTo>
                  <a:pt x="0" y="0"/>
                </a:lnTo>
                <a:close/>
              </a:path>
            </a:pathLst>
          </a:custGeom>
          <a:blipFill>
            <a:blip r:embed="rId7"/>
            <a:stretch>
              <a:fillRect/>
            </a:stretch>
          </a:blipFill>
        </p:spPr>
        <p:txBody>
          <a:bodyPr/>
          <a:lstStyle/>
          <a:p>
            <a:endParaRPr lang="en-GB"/>
          </a:p>
        </p:txBody>
      </p:sp>
      <p:sp>
        <p:nvSpPr>
          <p:cNvPr id="5" name="Freeform 5"/>
          <p:cNvSpPr/>
          <p:nvPr/>
        </p:nvSpPr>
        <p:spPr>
          <a:xfrm rot="-8234131">
            <a:off x="166483" y="-1877712"/>
            <a:ext cx="3718283" cy="4114800"/>
          </a:xfrm>
          <a:custGeom>
            <a:avLst/>
            <a:gdLst/>
            <a:ahLst/>
            <a:cxnLst/>
            <a:rect l="l" t="t" r="r" b="b"/>
            <a:pathLst>
              <a:path w="3718283" h="4114800">
                <a:moveTo>
                  <a:pt x="0" y="0"/>
                </a:moveTo>
                <a:lnTo>
                  <a:pt x="3718283" y="0"/>
                </a:lnTo>
                <a:lnTo>
                  <a:pt x="3718283" y="4114800"/>
                </a:lnTo>
                <a:lnTo>
                  <a:pt x="0" y="4114800"/>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GB"/>
          </a:p>
        </p:txBody>
      </p:sp>
      <p:sp>
        <p:nvSpPr>
          <p:cNvPr id="6" name="Freeform 6"/>
          <p:cNvSpPr/>
          <p:nvPr/>
        </p:nvSpPr>
        <p:spPr>
          <a:xfrm rot="475884">
            <a:off x="14706091" y="7200900"/>
            <a:ext cx="3718283" cy="4114800"/>
          </a:xfrm>
          <a:custGeom>
            <a:avLst/>
            <a:gdLst/>
            <a:ahLst/>
            <a:cxnLst/>
            <a:rect l="l" t="t" r="r" b="b"/>
            <a:pathLst>
              <a:path w="3718283" h="4114800">
                <a:moveTo>
                  <a:pt x="0" y="0"/>
                </a:moveTo>
                <a:lnTo>
                  <a:pt x="3718283" y="0"/>
                </a:lnTo>
                <a:lnTo>
                  <a:pt x="3718283" y="4114800"/>
                </a:lnTo>
                <a:lnTo>
                  <a:pt x="0" y="4114800"/>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GB"/>
          </a:p>
        </p:txBody>
      </p:sp>
      <p:sp>
        <p:nvSpPr>
          <p:cNvPr id="7" name="Freeform 7"/>
          <p:cNvSpPr/>
          <p:nvPr/>
        </p:nvSpPr>
        <p:spPr>
          <a:xfrm rot="1408828">
            <a:off x="-2629020" y="5143500"/>
            <a:ext cx="3785616" cy="8229600"/>
          </a:xfrm>
          <a:custGeom>
            <a:avLst/>
            <a:gdLst/>
            <a:ahLst/>
            <a:cxnLst/>
            <a:rect l="l" t="t" r="r" b="b"/>
            <a:pathLst>
              <a:path w="3785616" h="8229600">
                <a:moveTo>
                  <a:pt x="0" y="0"/>
                </a:moveTo>
                <a:lnTo>
                  <a:pt x="3785616" y="0"/>
                </a:lnTo>
                <a:lnTo>
                  <a:pt x="3785616" y="8229600"/>
                </a:lnTo>
                <a:lnTo>
                  <a:pt x="0" y="8229600"/>
                </a:lnTo>
                <a:lnTo>
                  <a:pt x="0" y="0"/>
                </a:lnTo>
                <a:close/>
              </a:path>
            </a:pathLst>
          </a:custGeom>
          <a:blipFill>
            <a:blip r:embed="rId10"/>
            <a:stretch>
              <a:fillRect/>
            </a:stretch>
          </a:blipFill>
        </p:spPr>
        <p:txBody>
          <a:bodyPr/>
          <a:lstStyle/>
          <a:p>
            <a:endParaRPr lang="en-GB"/>
          </a:p>
        </p:txBody>
      </p:sp>
      <p:sp>
        <p:nvSpPr>
          <p:cNvPr id="8" name="Freeform 8"/>
          <p:cNvSpPr/>
          <p:nvPr/>
        </p:nvSpPr>
        <p:spPr>
          <a:xfrm rot="-3280848" flipH="1">
            <a:off x="17623102" y="-752012"/>
            <a:ext cx="3785616" cy="8229600"/>
          </a:xfrm>
          <a:custGeom>
            <a:avLst/>
            <a:gdLst/>
            <a:ahLst/>
            <a:cxnLst/>
            <a:rect l="l" t="t" r="r" b="b"/>
            <a:pathLst>
              <a:path w="3785616" h="8229600">
                <a:moveTo>
                  <a:pt x="3785616" y="0"/>
                </a:moveTo>
                <a:lnTo>
                  <a:pt x="0" y="0"/>
                </a:lnTo>
                <a:lnTo>
                  <a:pt x="0" y="8229600"/>
                </a:lnTo>
                <a:lnTo>
                  <a:pt x="3785616" y="8229600"/>
                </a:lnTo>
                <a:lnTo>
                  <a:pt x="3785616" y="0"/>
                </a:lnTo>
                <a:close/>
              </a:path>
            </a:pathLst>
          </a:custGeom>
          <a:blipFill>
            <a:blip r:embed="rId10"/>
            <a:stretch>
              <a:fillRect/>
            </a:stretch>
          </a:blipFill>
        </p:spPr>
        <p:txBody>
          <a:bodyPr/>
          <a:lstStyle/>
          <a:p>
            <a:endParaRPr lang="en-GB"/>
          </a:p>
        </p:txBody>
      </p:sp>
      <p:sp>
        <p:nvSpPr>
          <p:cNvPr id="9" name="TextBox 9"/>
          <p:cNvSpPr txBox="1"/>
          <p:nvPr/>
        </p:nvSpPr>
        <p:spPr>
          <a:xfrm>
            <a:off x="3564385" y="1517363"/>
            <a:ext cx="10575863" cy="1298575"/>
          </a:xfrm>
          <a:prstGeom prst="rect">
            <a:avLst/>
          </a:prstGeom>
        </p:spPr>
        <p:txBody>
          <a:bodyPr lIns="0" tIns="0" rIns="0" bIns="0" rtlCol="0" anchor="t">
            <a:spAutoFit/>
          </a:bodyPr>
          <a:lstStyle/>
          <a:p>
            <a:pPr algn="ctr">
              <a:lnSpc>
                <a:spcPts val="5000"/>
              </a:lnSpc>
            </a:pPr>
            <a:r>
              <a:rPr lang="en-US" sz="5000">
                <a:solidFill>
                  <a:srgbClr val="443B34"/>
                </a:solidFill>
                <a:latin typeface="Romman"/>
                <a:ea typeface="Romman"/>
                <a:cs typeface="Romman"/>
                <a:sym typeface="Romman"/>
              </a:rPr>
              <a:t>Case illustration or Good Practice Model</a:t>
            </a:r>
          </a:p>
        </p:txBody>
      </p:sp>
      <p:sp>
        <p:nvSpPr>
          <p:cNvPr id="10" name="TextBox 10"/>
          <p:cNvSpPr txBox="1"/>
          <p:nvPr/>
        </p:nvSpPr>
        <p:spPr>
          <a:xfrm>
            <a:off x="3564385" y="3764465"/>
            <a:ext cx="11241550" cy="4568825"/>
          </a:xfrm>
          <a:prstGeom prst="rect">
            <a:avLst/>
          </a:prstGeom>
        </p:spPr>
        <p:txBody>
          <a:bodyPr lIns="0" tIns="0" rIns="0" bIns="0" rtlCol="0" anchor="t">
            <a:spAutoFit/>
          </a:bodyPr>
          <a:lstStyle/>
          <a:p>
            <a:pPr algn="ctr">
              <a:lnSpc>
                <a:spcPts val="3999"/>
              </a:lnSpc>
            </a:pPr>
            <a:r>
              <a:rPr lang="en-US" sz="3999">
                <a:solidFill>
                  <a:srgbClr val="000000"/>
                </a:solidFill>
                <a:latin typeface="Cagliostro"/>
                <a:ea typeface="Cagliostro"/>
                <a:cs typeface="Cagliostro"/>
                <a:sym typeface="Cagliostro"/>
              </a:rPr>
              <a:t>The Age UK Reablement Programme is used to help older adults to recover daily living skills following an illness or hospitalization. It fosters independence by use of short term, objective based interventions. There is evidence of improvement in confidence and decreased readmissions. This model shows that community care with a focus on empowerment and integrated care is valuable.</a:t>
            </a:r>
          </a:p>
          <a:p>
            <a:pPr algn="ctr">
              <a:lnSpc>
                <a:spcPts val="3999"/>
              </a:lnSpc>
            </a:pPr>
            <a:endParaRPr lang="en-US" sz="3999">
              <a:solidFill>
                <a:srgbClr val="000000"/>
              </a:solidFill>
              <a:latin typeface="Cagliostro"/>
              <a:ea typeface="Cagliostro"/>
              <a:cs typeface="Cagliostro"/>
              <a:sym typeface="Cagliostro"/>
            </a:endParaRPr>
          </a:p>
        </p:txBody>
      </p:sp>
      <p:pic>
        <p:nvPicPr>
          <p:cNvPr id="11" name="Recorded Sound">
            <a:hlinkClick r:id="" action="ppaction://media"/>
            <a:extLst>
              <a:ext uri="{FF2B5EF4-FFF2-40B4-BE49-F238E27FC236}">
                <a16:creationId xmlns:a16="http://schemas.microsoft.com/office/drawing/2014/main" id="{18750743-216C-E9B9-7694-76C374D8C128}"/>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12551630" y="2396837"/>
            <a:ext cx="487363" cy="487363"/>
          </a:xfrm>
          <a:prstGeom prst="rect">
            <a:avLst/>
          </a:prstGeom>
          <a:solidFill>
            <a:schemeClr val="accent2"/>
          </a:solid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2013"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1"/>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776E67"/>
        </a:solidFill>
        <a:effectLst/>
      </p:bgPr>
    </p:bg>
    <p:spTree>
      <p:nvGrpSpPr>
        <p:cNvPr id="1" name=""/>
        <p:cNvGrpSpPr/>
        <p:nvPr/>
      </p:nvGrpSpPr>
      <p:grpSpPr>
        <a:xfrm>
          <a:off x="0" y="0"/>
          <a:ext cx="0" cy="0"/>
          <a:chOff x="0" y="0"/>
          <a:chExt cx="0" cy="0"/>
        </a:xfrm>
      </p:grpSpPr>
      <p:sp>
        <p:nvSpPr>
          <p:cNvPr id="2" name="Freeform 2"/>
          <p:cNvSpPr/>
          <p:nvPr/>
        </p:nvSpPr>
        <p:spPr>
          <a:xfrm>
            <a:off x="-3672258" y="444646"/>
            <a:ext cx="9323986" cy="9323986"/>
          </a:xfrm>
          <a:custGeom>
            <a:avLst/>
            <a:gdLst/>
            <a:ahLst/>
            <a:cxnLst/>
            <a:rect l="l" t="t" r="r" b="b"/>
            <a:pathLst>
              <a:path w="9323986" h="9323986">
                <a:moveTo>
                  <a:pt x="0" y="0"/>
                </a:moveTo>
                <a:lnTo>
                  <a:pt x="9323986" y="0"/>
                </a:lnTo>
                <a:lnTo>
                  <a:pt x="9323986" y="9323986"/>
                </a:lnTo>
                <a:lnTo>
                  <a:pt x="0" y="9323986"/>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3" name="Freeform 3"/>
          <p:cNvSpPr/>
          <p:nvPr/>
        </p:nvSpPr>
        <p:spPr>
          <a:xfrm>
            <a:off x="11748593" y="481507"/>
            <a:ext cx="9323986" cy="9323986"/>
          </a:xfrm>
          <a:custGeom>
            <a:avLst/>
            <a:gdLst/>
            <a:ahLst/>
            <a:cxnLst/>
            <a:rect l="l" t="t" r="r" b="b"/>
            <a:pathLst>
              <a:path w="9323986" h="9323986">
                <a:moveTo>
                  <a:pt x="0" y="0"/>
                </a:moveTo>
                <a:lnTo>
                  <a:pt x="9323986" y="0"/>
                </a:lnTo>
                <a:lnTo>
                  <a:pt x="9323986" y="9323986"/>
                </a:lnTo>
                <a:lnTo>
                  <a:pt x="0" y="9323986"/>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4" name="Freeform 4"/>
          <p:cNvSpPr/>
          <p:nvPr/>
        </p:nvSpPr>
        <p:spPr>
          <a:xfrm rot="-10285320">
            <a:off x="855082" y="-975354"/>
            <a:ext cx="16577836" cy="12163987"/>
          </a:xfrm>
          <a:custGeom>
            <a:avLst/>
            <a:gdLst/>
            <a:ahLst/>
            <a:cxnLst/>
            <a:rect l="l" t="t" r="r" b="b"/>
            <a:pathLst>
              <a:path w="16577836" h="12163987">
                <a:moveTo>
                  <a:pt x="0" y="0"/>
                </a:moveTo>
                <a:lnTo>
                  <a:pt x="16577836" y="0"/>
                </a:lnTo>
                <a:lnTo>
                  <a:pt x="16577836" y="12163987"/>
                </a:lnTo>
                <a:lnTo>
                  <a:pt x="0" y="12163987"/>
                </a:lnTo>
                <a:lnTo>
                  <a:pt x="0" y="0"/>
                </a:lnTo>
                <a:close/>
              </a:path>
            </a:pathLst>
          </a:custGeom>
          <a:blipFill>
            <a:blip r:embed="rId7"/>
            <a:stretch>
              <a:fillRect/>
            </a:stretch>
          </a:blipFill>
        </p:spPr>
        <p:txBody>
          <a:bodyPr/>
          <a:lstStyle/>
          <a:p>
            <a:endParaRPr lang="en-GB"/>
          </a:p>
        </p:txBody>
      </p:sp>
      <p:sp>
        <p:nvSpPr>
          <p:cNvPr id="5" name="Freeform 5"/>
          <p:cNvSpPr/>
          <p:nvPr/>
        </p:nvSpPr>
        <p:spPr>
          <a:xfrm rot="-8234131">
            <a:off x="166483" y="-1877712"/>
            <a:ext cx="3718283" cy="4114800"/>
          </a:xfrm>
          <a:custGeom>
            <a:avLst/>
            <a:gdLst/>
            <a:ahLst/>
            <a:cxnLst/>
            <a:rect l="l" t="t" r="r" b="b"/>
            <a:pathLst>
              <a:path w="3718283" h="4114800">
                <a:moveTo>
                  <a:pt x="0" y="0"/>
                </a:moveTo>
                <a:lnTo>
                  <a:pt x="3718283" y="0"/>
                </a:lnTo>
                <a:lnTo>
                  <a:pt x="3718283" y="4114800"/>
                </a:lnTo>
                <a:lnTo>
                  <a:pt x="0" y="4114800"/>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GB"/>
          </a:p>
        </p:txBody>
      </p:sp>
      <p:sp>
        <p:nvSpPr>
          <p:cNvPr id="6" name="Freeform 6"/>
          <p:cNvSpPr/>
          <p:nvPr/>
        </p:nvSpPr>
        <p:spPr>
          <a:xfrm rot="475884">
            <a:off x="14706091" y="7200900"/>
            <a:ext cx="3718283" cy="4114800"/>
          </a:xfrm>
          <a:custGeom>
            <a:avLst/>
            <a:gdLst/>
            <a:ahLst/>
            <a:cxnLst/>
            <a:rect l="l" t="t" r="r" b="b"/>
            <a:pathLst>
              <a:path w="3718283" h="4114800">
                <a:moveTo>
                  <a:pt x="0" y="0"/>
                </a:moveTo>
                <a:lnTo>
                  <a:pt x="3718283" y="0"/>
                </a:lnTo>
                <a:lnTo>
                  <a:pt x="3718283" y="4114800"/>
                </a:lnTo>
                <a:lnTo>
                  <a:pt x="0" y="4114800"/>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GB"/>
          </a:p>
        </p:txBody>
      </p:sp>
      <p:sp>
        <p:nvSpPr>
          <p:cNvPr id="7" name="Freeform 7"/>
          <p:cNvSpPr/>
          <p:nvPr/>
        </p:nvSpPr>
        <p:spPr>
          <a:xfrm rot="1408828">
            <a:off x="-2629020" y="5143500"/>
            <a:ext cx="3785616" cy="8229600"/>
          </a:xfrm>
          <a:custGeom>
            <a:avLst/>
            <a:gdLst/>
            <a:ahLst/>
            <a:cxnLst/>
            <a:rect l="l" t="t" r="r" b="b"/>
            <a:pathLst>
              <a:path w="3785616" h="8229600">
                <a:moveTo>
                  <a:pt x="0" y="0"/>
                </a:moveTo>
                <a:lnTo>
                  <a:pt x="3785616" y="0"/>
                </a:lnTo>
                <a:lnTo>
                  <a:pt x="3785616" y="8229600"/>
                </a:lnTo>
                <a:lnTo>
                  <a:pt x="0" y="8229600"/>
                </a:lnTo>
                <a:lnTo>
                  <a:pt x="0" y="0"/>
                </a:lnTo>
                <a:close/>
              </a:path>
            </a:pathLst>
          </a:custGeom>
          <a:blipFill>
            <a:blip r:embed="rId10"/>
            <a:stretch>
              <a:fillRect/>
            </a:stretch>
          </a:blipFill>
        </p:spPr>
        <p:txBody>
          <a:bodyPr/>
          <a:lstStyle/>
          <a:p>
            <a:endParaRPr lang="en-GB"/>
          </a:p>
        </p:txBody>
      </p:sp>
      <p:sp>
        <p:nvSpPr>
          <p:cNvPr id="8" name="Freeform 8"/>
          <p:cNvSpPr/>
          <p:nvPr/>
        </p:nvSpPr>
        <p:spPr>
          <a:xfrm rot="-3280848" flipH="1">
            <a:off x="17623102" y="-752012"/>
            <a:ext cx="3785616" cy="8229600"/>
          </a:xfrm>
          <a:custGeom>
            <a:avLst/>
            <a:gdLst/>
            <a:ahLst/>
            <a:cxnLst/>
            <a:rect l="l" t="t" r="r" b="b"/>
            <a:pathLst>
              <a:path w="3785616" h="8229600">
                <a:moveTo>
                  <a:pt x="3785616" y="0"/>
                </a:moveTo>
                <a:lnTo>
                  <a:pt x="0" y="0"/>
                </a:lnTo>
                <a:lnTo>
                  <a:pt x="0" y="8229600"/>
                </a:lnTo>
                <a:lnTo>
                  <a:pt x="3785616" y="8229600"/>
                </a:lnTo>
                <a:lnTo>
                  <a:pt x="3785616" y="0"/>
                </a:lnTo>
                <a:close/>
              </a:path>
            </a:pathLst>
          </a:custGeom>
          <a:blipFill>
            <a:blip r:embed="rId10"/>
            <a:stretch>
              <a:fillRect/>
            </a:stretch>
          </a:blipFill>
        </p:spPr>
        <p:txBody>
          <a:bodyPr/>
          <a:lstStyle/>
          <a:p>
            <a:endParaRPr lang="en-GB"/>
          </a:p>
        </p:txBody>
      </p:sp>
      <p:sp>
        <p:nvSpPr>
          <p:cNvPr id="9" name="TextBox 9"/>
          <p:cNvSpPr txBox="1"/>
          <p:nvPr/>
        </p:nvSpPr>
        <p:spPr>
          <a:xfrm>
            <a:off x="3564385" y="1517363"/>
            <a:ext cx="10575863" cy="669925"/>
          </a:xfrm>
          <a:prstGeom prst="rect">
            <a:avLst/>
          </a:prstGeom>
        </p:spPr>
        <p:txBody>
          <a:bodyPr lIns="0" tIns="0" rIns="0" bIns="0" rtlCol="0" anchor="t">
            <a:spAutoFit/>
          </a:bodyPr>
          <a:lstStyle/>
          <a:p>
            <a:pPr algn="ctr">
              <a:lnSpc>
                <a:spcPts val="5000"/>
              </a:lnSpc>
            </a:pPr>
            <a:r>
              <a:rPr lang="en-US" sz="5000">
                <a:solidFill>
                  <a:srgbClr val="443B34"/>
                </a:solidFill>
                <a:latin typeface="Romman"/>
                <a:ea typeface="Romman"/>
                <a:cs typeface="Romman"/>
                <a:sym typeface="Romman"/>
              </a:rPr>
              <a:t>Conclusion</a:t>
            </a:r>
          </a:p>
        </p:txBody>
      </p:sp>
      <p:sp>
        <p:nvSpPr>
          <p:cNvPr id="10" name="TextBox 10"/>
          <p:cNvSpPr txBox="1"/>
          <p:nvPr/>
        </p:nvSpPr>
        <p:spPr>
          <a:xfrm>
            <a:off x="3564385" y="3764465"/>
            <a:ext cx="11241550" cy="5073650"/>
          </a:xfrm>
          <a:prstGeom prst="rect">
            <a:avLst/>
          </a:prstGeom>
        </p:spPr>
        <p:txBody>
          <a:bodyPr lIns="0" tIns="0" rIns="0" bIns="0" rtlCol="0" anchor="t">
            <a:spAutoFit/>
          </a:bodyPr>
          <a:lstStyle/>
          <a:p>
            <a:pPr algn="ctr">
              <a:lnSpc>
                <a:spcPts val="3999"/>
              </a:lnSpc>
            </a:pPr>
            <a:r>
              <a:rPr lang="en-US" sz="3999">
                <a:solidFill>
                  <a:srgbClr val="000000"/>
                </a:solidFill>
                <a:latin typeface="Cagliostro"/>
                <a:ea typeface="Cagliostro"/>
                <a:cs typeface="Cagliostro"/>
                <a:sym typeface="Cagliostro"/>
              </a:rPr>
              <a:t>The empowerment of older people involves the need to holistically meet their needs using person centred approaches that are compassionate. Care, Technology, and Community Support improve independence and dignity. Continued innovation, policy devotion and ethical practice are paramount. Finally, empowerment helps older adults enjoy fulfilling lives as free and respected people.</a:t>
            </a:r>
          </a:p>
          <a:p>
            <a:pPr algn="ctr">
              <a:lnSpc>
                <a:spcPts val="3999"/>
              </a:lnSpc>
            </a:pPr>
            <a:endParaRPr lang="en-US" sz="3999">
              <a:solidFill>
                <a:srgbClr val="000000"/>
              </a:solidFill>
              <a:latin typeface="Cagliostro"/>
              <a:ea typeface="Cagliostro"/>
              <a:cs typeface="Cagliostro"/>
              <a:sym typeface="Cagliostro"/>
            </a:endParaRPr>
          </a:p>
        </p:txBody>
      </p:sp>
      <p:pic>
        <p:nvPicPr>
          <p:cNvPr id="11" name="Recorded Sound">
            <a:hlinkClick r:id="" action="ppaction://media"/>
            <a:extLst>
              <a:ext uri="{FF2B5EF4-FFF2-40B4-BE49-F238E27FC236}">
                <a16:creationId xmlns:a16="http://schemas.microsoft.com/office/drawing/2014/main" id="{7B95343E-9D9E-E144-76CA-0B7C73870ADE}"/>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11894313" y="1943606"/>
            <a:ext cx="487363" cy="487363"/>
          </a:xfrm>
          <a:prstGeom prst="rect">
            <a:avLst/>
          </a:prstGeom>
          <a:solidFill>
            <a:schemeClr val="accent2"/>
          </a:solid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442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1"/>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776E67"/>
        </a:solidFill>
        <a:effectLst/>
      </p:bgPr>
    </p:bg>
    <p:spTree>
      <p:nvGrpSpPr>
        <p:cNvPr id="1" name=""/>
        <p:cNvGrpSpPr/>
        <p:nvPr/>
      </p:nvGrpSpPr>
      <p:grpSpPr>
        <a:xfrm>
          <a:off x="0" y="0"/>
          <a:ext cx="0" cy="0"/>
          <a:chOff x="0" y="0"/>
          <a:chExt cx="0" cy="0"/>
        </a:xfrm>
      </p:grpSpPr>
      <p:sp>
        <p:nvSpPr>
          <p:cNvPr id="2" name="Freeform 2"/>
          <p:cNvSpPr/>
          <p:nvPr/>
        </p:nvSpPr>
        <p:spPr>
          <a:xfrm>
            <a:off x="-3672258" y="444646"/>
            <a:ext cx="9323986" cy="9323986"/>
          </a:xfrm>
          <a:custGeom>
            <a:avLst/>
            <a:gdLst/>
            <a:ahLst/>
            <a:cxnLst/>
            <a:rect l="l" t="t" r="r" b="b"/>
            <a:pathLst>
              <a:path w="9323986" h="9323986">
                <a:moveTo>
                  <a:pt x="0" y="0"/>
                </a:moveTo>
                <a:lnTo>
                  <a:pt x="9323986" y="0"/>
                </a:lnTo>
                <a:lnTo>
                  <a:pt x="9323986" y="9323986"/>
                </a:lnTo>
                <a:lnTo>
                  <a:pt x="0" y="9323986"/>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3" name="Freeform 3"/>
          <p:cNvSpPr/>
          <p:nvPr/>
        </p:nvSpPr>
        <p:spPr>
          <a:xfrm>
            <a:off x="11748593" y="481507"/>
            <a:ext cx="9323986" cy="9323986"/>
          </a:xfrm>
          <a:custGeom>
            <a:avLst/>
            <a:gdLst/>
            <a:ahLst/>
            <a:cxnLst/>
            <a:rect l="l" t="t" r="r" b="b"/>
            <a:pathLst>
              <a:path w="9323986" h="9323986">
                <a:moveTo>
                  <a:pt x="0" y="0"/>
                </a:moveTo>
                <a:lnTo>
                  <a:pt x="9323986" y="0"/>
                </a:lnTo>
                <a:lnTo>
                  <a:pt x="9323986" y="9323986"/>
                </a:lnTo>
                <a:lnTo>
                  <a:pt x="0" y="9323986"/>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4" name="Freeform 4"/>
          <p:cNvSpPr/>
          <p:nvPr/>
        </p:nvSpPr>
        <p:spPr>
          <a:xfrm rot="-10285320">
            <a:off x="855082" y="-975354"/>
            <a:ext cx="16577836" cy="12163987"/>
          </a:xfrm>
          <a:custGeom>
            <a:avLst/>
            <a:gdLst/>
            <a:ahLst/>
            <a:cxnLst/>
            <a:rect l="l" t="t" r="r" b="b"/>
            <a:pathLst>
              <a:path w="16577836" h="12163987">
                <a:moveTo>
                  <a:pt x="0" y="0"/>
                </a:moveTo>
                <a:lnTo>
                  <a:pt x="16577836" y="0"/>
                </a:lnTo>
                <a:lnTo>
                  <a:pt x="16577836" y="12163987"/>
                </a:lnTo>
                <a:lnTo>
                  <a:pt x="0" y="12163987"/>
                </a:lnTo>
                <a:lnTo>
                  <a:pt x="0" y="0"/>
                </a:lnTo>
                <a:close/>
              </a:path>
            </a:pathLst>
          </a:custGeom>
          <a:blipFill>
            <a:blip r:embed="rId5"/>
            <a:stretch>
              <a:fillRect/>
            </a:stretch>
          </a:blipFill>
        </p:spPr>
        <p:txBody>
          <a:bodyPr/>
          <a:lstStyle/>
          <a:p>
            <a:endParaRPr lang="en-GB"/>
          </a:p>
        </p:txBody>
      </p:sp>
      <p:sp>
        <p:nvSpPr>
          <p:cNvPr id="5" name="Freeform 5"/>
          <p:cNvSpPr/>
          <p:nvPr/>
        </p:nvSpPr>
        <p:spPr>
          <a:xfrm rot="-8234131">
            <a:off x="166483" y="-1877712"/>
            <a:ext cx="3718283" cy="4114800"/>
          </a:xfrm>
          <a:custGeom>
            <a:avLst/>
            <a:gdLst/>
            <a:ahLst/>
            <a:cxnLst/>
            <a:rect l="l" t="t" r="r" b="b"/>
            <a:pathLst>
              <a:path w="3718283" h="4114800">
                <a:moveTo>
                  <a:pt x="0" y="0"/>
                </a:moveTo>
                <a:lnTo>
                  <a:pt x="3718283" y="0"/>
                </a:lnTo>
                <a:lnTo>
                  <a:pt x="3718283" y="4114800"/>
                </a:lnTo>
                <a:lnTo>
                  <a:pt x="0" y="4114800"/>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6" name="Freeform 6"/>
          <p:cNvSpPr/>
          <p:nvPr/>
        </p:nvSpPr>
        <p:spPr>
          <a:xfrm rot="475884">
            <a:off x="14706091" y="7200900"/>
            <a:ext cx="3718283" cy="4114800"/>
          </a:xfrm>
          <a:custGeom>
            <a:avLst/>
            <a:gdLst/>
            <a:ahLst/>
            <a:cxnLst/>
            <a:rect l="l" t="t" r="r" b="b"/>
            <a:pathLst>
              <a:path w="3718283" h="4114800">
                <a:moveTo>
                  <a:pt x="0" y="0"/>
                </a:moveTo>
                <a:lnTo>
                  <a:pt x="3718283" y="0"/>
                </a:lnTo>
                <a:lnTo>
                  <a:pt x="3718283" y="4114800"/>
                </a:lnTo>
                <a:lnTo>
                  <a:pt x="0" y="4114800"/>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7" name="Freeform 7"/>
          <p:cNvSpPr/>
          <p:nvPr/>
        </p:nvSpPr>
        <p:spPr>
          <a:xfrm rot="1408828">
            <a:off x="-2629020" y="5143500"/>
            <a:ext cx="3785616" cy="8229600"/>
          </a:xfrm>
          <a:custGeom>
            <a:avLst/>
            <a:gdLst/>
            <a:ahLst/>
            <a:cxnLst/>
            <a:rect l="l" t="t" r="r" b="b"/>
            <a:pathLst>
              <a:path w="3785616" h="8229600">
                <a:moveTo>
                  <a:pt x="0" y="0"/>
                </a:moveTo>
                <a:lnTo>
                  <a:pt x="3785616" y="0"/>
                </a:lnTo>
                <a:lnTo>
                  <a:pt x="3785616" y="8229600"/>
                </a:lnTo>
                <a:lnTo>
                  <a:pt x="0" y="8229600"/>
                </a:lnTo>
                <a:lnTo>
                  <a:pt x="0" y="0"/>
                </a:lnTo>
                <a:close/>
              </a:path>
            </a:pathLst>
          </a:custGeom>
          <a:blipFill>
            <a:blip r:embed="rId8"/>
            <a:stretch>
              <a:fillRect/>
            </a:stretch>
          </a:blipFill>
        </p:spPr>
        <p:txBody>
          <a:bodyPr/>
          <a:lstStyle/>
          <a:p>
            <a:endParaRPr lang="en-GB"/>
          </a:p>
        </p:txBody>
      </p:sp>
      <p:sp>
        <p:nvSpPr>
          <p:cNvPr id="8" name="Freeform 8"/>
          <p:cNvSpPr/>
          <p:nvPr/>
        </p:nvSpPr>
        <p:spPr>
          <a:xfrm rot="-3280848" flipH="1">
            <a:off x="17623102" y="-752012"/>
            <a:ext cx="3785616" cy="8229600"/>
          </a:xfrm>
          <a:custGeom>
            <a:avLst/>
            <a:gdLst/>
            <a:ahLst/>
            <a:cxnLst/>
            <a:rect l="l" t="t" r="r" b="b"/>
            <a:pathLst>
              <a:path w="3785616" h="8229600">
                <a:moveTo>
                  <a:pt x="3785616" y="0"/>
                </a:moveTo>
                <a:lnTo>
                  <a:pt x="0" y="0"/>
                </a:lnTo>
                <a:lnTo>
                  <a:pt x="0" y="8229600"/>
                </a:lnTo>
                <a:lnTo>
                  <a:pt x="3785616" y="8229600"/>
                </a:lnTo>
                <a:lnTo>
                  <a:pt x="3785616" y="0"/>
                </a:lnTo>
                <a:close/>
              </a:path>
            </a:pathLst>
          </a:custGeom>
          <a:blipFill>
            <a:blip r:embed="rId8"/>
            <a:stretch>
              <a:fillRect/>
            </a:stretch>
          </a:blipFill>
        </p:spPr>
        <p:txBody>
          <a:bodyPr/>
          <a:lstStyle/>
          <a:p>
            <a:endParaRPr lang="en-GB"/>
          </a:p>
        </p:txBody>
      </p:sp>
      <p:sp>
        <p:nvSpPr>
          <p:cNvPr id="9" name="TextBox 9"/>
          <p:cNvSpPr txBox="1"/>
          <p:nvPr/>
        </p:nvSpPr>
        <p:spPr>
          <a:xfrm>
            <a:off x="3564385" y="358775"/>
            <a:ext cx="10575863" cy="669925"/>
          </a:xfrm>
          <a:prstGeom prst="rect">
            <a:avLst/>
          </a:prstGeom>
        </p:spPr>
        <p:txBody>
          <a:bodyPr lIns="0" tIns="0" rIns="0" bIns="0" rtlCol="0" anchor="t">
            <a:spAutoFit/>
          </a:bodyPr>
          <a:lstStyle/>
          <a:p>
            <a:pPr algn="ctr">
              <a:lnSpc>
                <a:spcPts val="5000"/>
              </a:lnSpc>
            </a:pPr>
            <a:r>
              <a:rPr lang="en-US" sz="5000">
                <a:solidFill>
                  <a:srgbClr val="443B34"/>
                </a:solidFill>
                <a:latin typeface="Romman"/>
                <a:ea typeface="Romman"/>
                <a:cs typeface="Romman"/>
                <a:sym typeface="Romman"/>
              </a:rPr>
              <a:t>References</a:t>
            </a:r>
          </a:p>
        </p:txBody>
      </p:sp>
      <p:sp>
        <p:nvSpPr>
          <p:cNvPr id="10" name="TextBox 10"/>
          <p:cNvSpPr txBox="1"/>
          <p:nvPr/>
        </p:nvSpPr>
        <p:spPr>
          <a:xfrm>
            <a:off x="2639350" y="1446357"/>
            <a:ext cx="12424822" cy="7648575"/>
          </a:xfrm>
          <a:prstGeom prst="rect">
            <a:avLst/>
          </a:prstGeom>
        </p:spPr>
        <p:txBody>
          <a:bodyPr lIns="0" tIns="0" rIns="0" bIns="0" rtlCol="0" anchor="t">
            <a:spAutoFit/>
          </a:bodyPr>
          <a:lstStyle/>
          <a:p>
            <a:pPr algn="just">
              <a:lnSpc>
                <a:spcPts val="3000"/>
              </a:lnSpc>
            </a:pPr>
            <a:r>
              <a:rPr lang="en-US" sz="3000">
                <a:solidFill>
                  <a:srgbClr val="000000"/>
                </a:solidFill>
                <a:latin typeface="Cagliostro"/>
                <a:ea typeface="Cagliostro"/>
                <a:cs typeface="Cagliostro"/>
                <a:sym typeface="Cagliostro"/>
              </a:rPr>
              <a:t>Abdi, S., Alnajjar, N., Munro, A. and Hossain, R., 2019. Understanding the care and support needs of older people: a scoping review. BMC Geriatrics, 19(1), p.195. </a:t>
            </a:r>
          </a:p>
          <a:p>
            <a:pPr algn="just">
              <a:lnSpc>
                <a:spcPts val="3000"/>
              </a:lnSpc>
            </a:pPr>
            <a:r>
              <a:rPr lang="en-US" sz="3000">
                <a:solidFill>
                  <a:srgbClr val="000000"/>
                </a:solidFill>
                <a:latin typeface="Cagliostro"/>
                <a:ea typeface="Cagliostro"/>
                <a:cs typeface="Cagliostro"/>
                <a:sym typeface="Cagliostro"/>
              </a:rPr>
              <a:t>Aujla, N., Allan, A., and Glasby, J., 2023. A comparative overview of health and social care policy for older people in England and Scotland. Health Policy, 127(8), pp.791-800. </a:t>
            </a:r>
          </a:p>
          <a:p>
            <a:pPr algn="just">
              <a:lnSpc>
                <a:spcPts val="3000"/>
              </a:lnSpc>
            </a:pPr>
            <a:r>
              <a:rPr lang="en-US" sz="3000">
                <a:solidFill>
                  <a:srgbClr val="000000"/>
                </a:solidFill>
                <a:latin typeface="Cagliostro"/>
                <a:ea typeface="Cagliostro"/>
                <a:cs typeface="Cagliostro"/>
                <a:sym typeface="Cagliostro"/>
              </a:rPr>
              <a:t>Kebede, A.S., Ward, P., Di Michele, V., Plummer, V. and Pitt, J., 2022. Digital Engagement of Older Adults: Scoping Review. Journal of Medical Internet Research, 24(12), e40192. </a:t>
            </a:r>
          </a:p>
          <a:p>
            <a:pPr algn="just">
              <a:lnSpc>
                <a:spcPts val="3000"/>
              </a:lnSpc>
            </a:pPr>
            <a:r>
              <a:rPr lang="en-US" sz="3000">
                <a:solidFill>
                  <a:srgbClr val="000000"/>
                </a:solidFill>
                <a:latin typeface="Cagliostro"/>
                <a:ea typeface="Cagliostro"/>
                <a:cs typeface="Cagliostro"/>
                <a:sym typeface="Cagliostro"/>
              </a:rPr>
              <a:t>Lin, H.H., Tsai, Y.H., Liu, C.F. and Lin, C.H., 2022. Empowerment of frail institutionalised older people for self-care: perspectives of administrators and staff caregivers. International Journal of Qualitative Studies on Health and Well-being, 17(1), p.2022071. </a:t>
            </a:r>
          </a:p>
          <a:p>
            <a:pPr algn="just">
              <a:lnSpc>
                <a:spcPts val="3000"/>
              </a:lnSpc>
            </a:pPr>
            <a:r>
              <a:rPr lang="en-US" sz="3000">
                <a:solidFill>
                  <a:srgbClr val="000000"/>
                </a:solidFill>
                <a:latin typeface="Cagliostro"/>
                <a:ea typeface="Cagliostro"/>
                <a:cs typeface="Cagliostro"/>
                <a:sym typeface="Cagliostro"/>
              </a:rPr>
              <a:t>Nocivelli, B., Shepherd, V., Hood, K., Wallace, C. and Wood, F., 2023. Identifying barriers and facilitators to the inclusion of older adults living in UK care homes in research: a scoping review. BMC Geriatrics, 23(1), p.446.</a:t>
            </a:r>
          </a:p>
          <a:p>
            <a:pPr algn="just">
              <a:lnSpc>
                <a:spcPts val="3000"/>
              </a:lnSpc>
            </a:pPr>
            <a:r>
              <a:rPr lang="en-US" sz="3000">
                <a:solidFill>
                  <a:srgbClr val="000000"/>
                </a:solidFill>
                <a:latin typeface="Cagliostro"/>
                <a:ea typeface="Cagliostro"/>
                <a:cs typeface="Cagliostro"/>
                <a:sym typeface="Cagliostro"/>
              </a:rPr>
              <a:t>Wilson-Menzfeld, G. and Nolan, M., 2023. Learning digital skills online: empowering older adults through remote digital training. BMC Geriatrics, 23(1), p.276. </a:t>
            </a:r>
          </a:p>
          <a:p>
            <a:pPr algn="just">
              <a:lnSpc>
                <a:spcPts val="3000"/>
              </a:lnSpc>
            </a:pPr>
            <a:endParaRPr lang="en-US" sz="3000">
              <a:solidFill>
                <a:srgbClr val="000000"/>
              </a:solidFill>
              <a:latin typeface="Cagliostro"/>
              <a:ea typeface="Cagliostro"/>
              <a:cs typeface="Cagliostro"/>
              <a:sym typeface="Cagliostro"/>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776E67"/>
        </a:solidFill>
        <a:effectLst/>
      </p:bgPr>
    </p:bg>
    <p:spTree>
      <p:nvGrpSpPr>
        <p:cNvPr id="1" name=""/>
        <p:cNvGrpSpPr/>
        <p:nvPr/>
      </p:nvGrpSpPr>
      <p:grpSpPr>
        <a:xfrm>
          <a:off x="0" y="0"/>
          <a:ext cx="0" cy="0"/>
          <a:chOff x="0" y="0"/>
          <a:chExt cx="0" cy="0"/>
        </a:xfrm>
      </p:grpSpPr>
      <p:sp>
        <p:nvSpPr>
          <p:cNvPr id="2" name="Freeform 2"/>
          <p:cNvSpPr/>
          <p:nvPr/>
        </p:nvSpPr>
        <p:spPr>
          <a:xfrm>
            <a:off x="-3672258" y="444646"/>
            <a:ext cx="9323986" cy="9323986"/>
          </a:xfrm>
          <a:custGeom>
            <a:avLst/>
            <a:gdLst/>
            <a:ahLst/>
            <a:cxnLst/>
            <a:rect l="l" t="t" r="r" b="b"/>
            <a:pathLst>
              <a:path w="9323986" h="9323986">
                <a:moveTo>
                  <a:pt x="0" y="0"/>
                </a:moveTo>
                <a:lnTo>
                  <a:pt x="9323986" y="0"/>
                </a:lnTo>
                <a:lnTo>
                  <a:pt x="9323986" y="9323986"/>
                </a:lnTo>
                <a:lnTo>
                  <a:pt x="0" y="9323986"/>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3" name="Freeform 3"/>
          <p:cNvSpPr/>
          <p:nvPr/>
        </p:nvSpPr>
        <p:spPr>
          <a:xfrm>
            <a:off x="11748593" y="481507"/>
            <a:ext cx="9323986" cy="9323986"/>
          </a:xfrm>
          <a:custGeom>
            <a:avLst/>
            <a:gdLst/>
            <a:ahLst/>
            <a:cxnLst/>
            <a:rect l="l" t="t" r="r" b="b"/>
            <a:pathLst>
              <a:path w="9323986" h="9323986">
                <a:moveTo>
                  <a:pt x="0" y="0"/>
                </a:moveTo>
                <a:lnTo>
                  <a:pt x="9323986" y="0"/>
                </a:lnTo>
                <a:lnTo>
                  <a:pt x="9323986" y="9323986"/>
                </a:lnTo>
                <a:lnTo>
                  <a:pt x="0" y="9323986"/>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4" name="Freeform 4"/>
          <p:cNvSpPr/>
          <p:nvPr/>
        </p:nvSpPr>
        <p:spPr>
          <a:xfrm rot="-10407594">
            <a:off x="1552313" y="-249738"/>
            <a:ext cx="14600006" cy="10712755"/>
          </a:xfrm>
          <a:custGeom>
            <a:avLst/>
            <a:gdLst/>
            <a:ahLst/>
            <a:cxnLst/>
            <a:rect l="l" t="t" r="r" b="b"/>
            <a:pathLst>
              <a:path w="14600006" h="10712755">
                <a:moveTo>
                  <a:pt x="0" y="0"/>
                </a:moveTo>
                <a:lnTo>
                  <a:pt x="14600006" y="0"/>
                </a:lnTo>
                <a:lnTo>
                  <a:pt x="14600006" y="10712755"/>
                </a:lnTo>
                <a:lnTo>
                  <a:pt x="0" y="10712755"/>
                </a:lnTo>
                <a:lnTo>
                  <a:pt x="0" y="0"/>
                </a:lnTo>
                <a:close/>
              </a:path>
            </a:pathLst>
          </a:custGeom>
          <a:blipFill>
            <a:blip r:embed="rId4"/>
            <a:stretch>
              <a:fillRect/>
            </a:stretch>
          </a:blipFill>
        </p:spPr>
        <p:txBody>
          <a:bodyPr/>
          <a:lstStyle/>
          <a:p>
            <a:endParaRPr lang="en-GB"/>
          </a:p>
        </p:txBody>
      </p:sp>
      <p:sp>
        <p:nvSpPr>
          <p:cNvPr id="5" name="Freeform 5"/>
          <p:cNvSpPr/>
          <p:nvPr/>
        </p:nvSpPr>
        <p:spPr>
          <a:xfrm rot="-6756396">
            <a:off x="502995" y="-1862639"/>
            <a:ext cx="3718283" cy="4114800"/>
          </a:xfrm>
          <a:custGeom>
            <a:avLst/>
            <a:gdLst/>
            <a:ahLst/>
            <a:cxnLst/>
            <a:rect l="l" t="t" r="r" b="b"/>
            <a:pathLst>
              <a:path w="3718283" h="4114800">
                <a:moveTo>
                  <a:pt x="0" y="0"/>
                </a:moveTo>
                <a:lnTo>
                  <a:pt x="3718283" y="0"/>
                </a:lnTo>
                <a:lnTo>
                  <a:pt x="3718283" y="4114800"/>
                </a:lnTo>
                <a:lnTo>
                  <a:pt x="0" y="4114800"/>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6" name="Freeform 6"/>
          <p:cNvSpPr/>
          <p:nvPr/>
        </p:nvSpPr>
        <p:spPr>
          <a:xfrm rot="504572">
            <a:off x="13949762" y="6793561"/>
            <a:ext cx="3718283" cy="4114800"/>
          </a:xfrm>
          <a:custGeom>
            <a:avLst/>
            <a:gdLst/>
            <a:ahLst/>
            <a:cxnLst/>
            <a:rect l="l" t="t" r="r" b="b"/>
            <a:pathLst>
              <a:path w="3718283" h="4114800">
                <a:moveTo>
                  <a:pt x="0" y="0"/>
                </a:moveTo>
                <a:lnTo>
                  <a:pt x="3718283" y="0"/>
                </a:lnTo>
                <a:lnTo>
                  <a:pt x="3718283" y="4114800"/>
                </a:lnTo>
                <a:lnTo>
                  <a:pt x="0" y="4114800"/>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7" name="Freeform 7"/>
          <p:cNvSpPr/>
          <p:nvPr/>
        </p:nvSpPr>
        <p:spPr>
          <a:xfrm>
            <a:off x="469328" y="6172200"/>
            <a:ext cx="3785616" cy="8229600"/>
          </a:xfrm>
          <a:custGeom>
            <a:avLst/>
            <a:gdLst/>
            <a:ahLst/>
            <a:cxnLst/>
            <a:rect l="l" t="t" r="r" b="b"/>
            <a:pathLst>
              <a:path w="3785616" h="8229600">
                <a:moveTo>
                  <a:pt x="0" y="0"/>
                </a:moveTo>
                <a:lnTo>
                  <a:pt x="3785616" y="0"/>
                </a:lnTo>
                <a:lnTo>
                  <a:pt x="3785616" y="8229600"/>
                </a:lnTo>
                <a:lnTo>
                  <a:pt x="0" y="8229600"/>
                </a:lnTo>
                <a:lnTo>
                  <a:pt x="0" y="0"/>
                </a:lnTo>
                <a:close/>
              </a:path>
            </a:pathLst>
          </a:custGeom>
          <a:blipFill>
            <a:blip r:embed="rId7"/>
            <a:stretch>
              <a:fillRect/>
            </a:stretch>
          </a:blipFill>
        </p:spPr>
        <p:txBody>
          <a:bodyPr/>
          <a:lstStyle/>
          <a:p>
            <a:endParaRPr lang="en-GB"/>
          </a:p>
        </p:txBody>
      </p:sp>
      <p:sp>
        <p:nvSpPr>
          <p:cNvPr id="8" name="TextBox 8"/>
          <p:cNvSpPr txBox="1"/>
          <p:nvPr/>
        </p:nvSpPr>
        <p:spPr>
          <a:xfrm>
            <a:off x="3856069" y="3044825"/>
            <a:ext cx="10575863" cy="4540249"/>
          </a:xfrm>
          <a:prstGeom prst="rect">
            <a:avLst/>
          </a:prstGeom>
        </p:spPr>
        <p:txBody>
          <a:bodyPr lIns="0" tIns="0" rIns="0" bIns="0" rtlCol="0" anchor="t">
            <a:spAutoFit/>
          </a:bodyPr>
          <a:lstStyle/>
          <a:p>
            <a:pPr algn="ctr">
              <a:lnSpc>
                <a:spcPts val="17499"/>
              </a:lnSpc>
            </a:pPr>
            <a:r>
              <a:rPr lang="en-US" sz="17499">
                <a:solidFill>
                  <a:srgbClr val="443B34"/>
                </a:solidFill>
                <a:latin typeface="Romman"/>
                <a:ea typeface="Romman"/>
                <a:cs typeface="Romman"/>
                <a:sym typeface="Romman"/>
              </a:rPr>
              <a:t>Thank</a:t>
            </a:r>
          </a:p>
          <a:p>
            <a:pPr algn="ctr">
              <a:lnSpc>
                <a:spcPts val="17499"/>
              </a:lnSpc>
            </a:pPr>
            <a:r>
              <a:rPr lang="en-US" sz="17499">
                <a:solidFill>
                  <a:srgbClr val="443B34"/>
                </a:solidFill>
                <a:latin typeface="Romman"/>
                <a:ea typeface="Romman"/>
                <a:cs typeface="Romman"/>
                <a:sym typeface="Romman"/>
              </a:rPr>
              <a:t>You</a:t>
            </a:r>
          </a:p>
        </p:txBody>
      </p:sp>
      <p:sp>
        <p:nvSpPr>
          <p:cNvPr id="9" name="Freeform 9"/>
          <p:cNvSpPr/>
          <p:nvPr/>
        </p:nvSpPr>
        <p:spPr>
          <a:xfrm rot="-3377973" flipH="1">
            <a:off x="17482618" y="-256978"/>
            <a:ext cx="3785616" cy="8229600"/>
          </a:xfrm>
          <a:custGeom>
            <a:avLst/>
            <a:gdLst/>
            <a:ahLst/>
            <a:cxnLst/>
            <a:rect l="l" t="t" r="r" b="b"/>
            <a:pathLst>
              <a:path w="3785616" h="8229600">
                <a:moveTo>
                  <a:pt x="3785616" y="0"/>
                </a:moveTo>
                <a:lnTo>
                  <a:pt x="0" y="0"/>
                </a:lnTo>
                <a:lnTo>
                  <a:pt x="0" y="8229600"/>
                </a:lnTo>
                <a:lnTo>
                  <a:pt x="3785616" y="8229600"/>
                </a:lnTo>
                <a:lnTo>
                  <a:pt x="3785616" y="0"/>
                </a:lnTo>
                <a:close/>
              </a:path>
            </a:pathLst>
          </a:custGeom>
          <a:blipFill>
            <a:blip r:embed="rId7"/>
            <a:stretch>
              <a:fillRect/>
            </a:stretch>
          </a:blipFill>
        </p:spPr>
        <p:txBody>
          <a:bodyPr/>
          <a:lstStyle/>
          <a:p>
            <a:endParaRPr lang="en-GB"/>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42</TotalTime>
  <Words>2109</Words>
  <Application>Microsoft Office PowerPoint</Application>
  <PresentationFormat>Custom</PresentationFormat>
  <Paragraphs>73</Paragraphs>
  <Slides>14</Slides>
  <Notes>12</Notes>
  <HiddenSlides>0</HiddenSlides>
  <MMClips>12</MMClip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Alayna Amaan</cp:lastModifiedBy>
  <cp:revision>3</cp:revision>
  <dcterms:created xsi:type="dcterms:W3CDTF">2025-10-26T10:51:04Z</dcterms:created>
  <dcterms:modified xsi:type="dcterms:W3CDTF">2025-10-26T17:59:53Z</dcterms:modified>
  <dc:identifier/>
</cp:coreProperties>
</file>