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60"/>
  </p:normalViewPr>
  <p:slideViewPr>
    <p:cSldViewPr snapToGrid="0">
      <p:cViewPr varScale="1">
        <p:scale>
          <a:sx n="86" d="100"/>
          <a:sy n="86" d="100"/>
        </p:scale>
        <p:origin x="28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056725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31322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29181865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21/03/2017</a:t>
            </a:fld>
            <a:endParaRPr lang="en-GB">
              <a:solidFill>
                <a:prstClr val="white">
                  <a:tint val="75000"/>
                  <a:alpha val="60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alpha val="60000"/>
                </a:prstClr>
              </a:solidFill>
            </a:endParaRPr>
          </a:p>
        </p:txBody>
      </p:sp>
      <p:sp>
        <p:nvSpPr>
          <p:cNvPr id="7" name="Slide Number Placeholder 6"/>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644933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21/03/2017</a:t>
            </a:fld>
            <a:endParaRPr lang="en-GB">
              <a:solidFill>
                <a:prstClr val="white">
                  <a:tint val="75000"/>
                  <a:alpha val="60000"/>
                </a:prstClr>
              </a:solidFill>
            </a:endParaRPr>
          </a:p>
        </p:txBody>
      </p:sp>
      <p:sp>
        <p:nvSpPr>
          <p:cNvPr id="8" name="Footer Placeholder 7"/>
          <p:cNvSpPr>
            <a:spLocks noGrp="1"/>
          </p:cNvSpPr>
          <p:nvPr>
            <p:ph type="ftr" sz="quarter" idx="11"/>
          </p:nvPr>
        </p:nvSpPr>
        <p:spPr/>
        <p:txBody>
          <a:bodyPr/>
          <a:lstStyle/>
          <a:p>
            <a:endParaRPr lang="en-GB">
              <a:solidFill>
                <a:prstClr val="white">
                  <a:tint val="75000"/>
                  <a:alpha val="60000"/>
                </a:prstClr>
              </a:solidFill>
            </a:endParaRPr>
          </a:p>
        </p:txBody>
      </p:sp>
      <p:sp>
        <p:nvSpPr>
          <p:cNvPr id="9" name="Slide Number Placeholder 8"/>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186458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21/03/2017</a:t>
            </a:fld>
            <a:endParaRPr lang="en-GB">
              <a:solidFill>
                <a:prstClr val="white">
                  <a:tint val="75000"/>
                  <a:alpha val="60000"/>
                </a:prstClr>
              </a:solidFill>
            </a:endParaRPr>
          </a:p>
        </p:txBody>
      </p:sp>
      <p:sp>
        <p:nvSpPr>
          <p:cNvPr id="5" name="Footer Placeholder 3"/>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4"/>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7669159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21/03/2017</a:t>
            </a:fld>
            <a:endParaRPr lang="en-GB">
              <a:solidFill>
                <a:prstClr val="white">
                  <a:tint val="75000"/>
                  <a:alpha val="60000"/>
                </a:prstClr>
              </a:solidFill>
            </a:endParaRPr>
          </a:p>
        </p:txBody>
      </p:sp>
      <p:sp>
        <p:nvSpPr>
          <p:cNvPr id="5" name="Footer Placeholder 2"/>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3"/>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8942072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21/03/2017</a:t>
            </a:fld>
            <a:endParaRPr lang="en-GB">
              <a:solidFill>
                <a:prstClr val="white">
                  <a:tint val="75000"/>
                  <a:alpha val="60000"/>
                </a:prstClr>
              </a:solidFill>
            </a:endParaRPr>
          </a:p>
        </p:txBody>
      </p:sp>
      <p:sp>
        <p:nvSpPr>
          <p:cNvPr id="5" name="Footer Placeholder 5"/>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6"/>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0054468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21/03/2017</a:t>
            </a:fld>
            <a:endParaRPr lang="en-GB">
              <a:solidFill>
                <a:prstClr val="white">
                  <a:tint val="75000"/>
                  <a:alpha val="60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alpha val="60000"/>
                </a:prstClr>
              </a:solidFill>
            </a:endParaRPr>
          </a:p>
        </p:txBody>
      </p:sp>
      <p:sp>
        <p:nvSpPr>
          <p:cNvPr id="7" name="Slide Number Placeholder 6"/>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18340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21/03/2017</a:t>
            </a:fld>
            <a:endParaRPr lang="en-GB">
              <a:solidFill>
                <a:prstClr val="white">
                  <a:tint val="75000"/>
                  <a:alpha val="60000"/>
                </a:prstClr>
              </a:solidFill>
            </a:endParaRPr>
          </a:p>
        </p:txBody>
      </p:sp>
      <p:sp>
        <p:nvSpPr>
          <p:cNvPr id="6" name="Footer Placeholder 5"/>
          <p:cNvSpPr>
            <a:spLocks noGrp="1"/>
          </p:cNvSpPr>
          <p:nvPr>
            <p:ph type="ftr" sz="quarter" idx="11"/>
          </p:nvPr>
        </p:nvSpPr>
        <p:spPr/>
        <p:txBody>
          <a:bodyPr/>
          <a:lstStyle/>
          <a:p>
            <a:endParaRPr lang="en-GB">
              <a:solidFill>
                <a:prstClr val="white">
                  <a:tint val="75000"/>
                  <a:alpha val="60000"/>
                </a:prstClr>
              </a:solidFill>
            </a:endParaRPr>
          </a:p>
        </p:txBody>
      </p:sp>
      <p:sp>
        <p:nvSpPr>
          <p:cNvPr id="7" name="Slide Number Placeholder 6"/>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4224908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73405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r>
              <a:rPr lang="en-US" dirty="0">
                <a:solidFill>
                  <a:srgbClr val="1E5155">
                    <a:lumMod val="40000"/>
                    <a:lumOff val="60000"/>
                  </a:srgbClr>
                </a:solidFill>
              </a:rPr>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r>
              <a:rPr lang="en-US" dirty="0">
                <a:solidFill>
                  <a:srgbClr val="1E5155">
                    <a:lumMod val="40000"/>
                    <a:lumOff val="60000"/>
                  </a:srgbClr>
                </a:solidFill>
              </a:rPr>
              <a:t>”</a:t>
            </a:r>
          </a:p>
        </p:txBody>
      </p:sp>
    </p:spTree>
    <p:extLst>
      <p:ext uri="{BB962C8B-B14F-4D97-AF65-F5344CB8AC3E}">
        <p14:creationId xmlns:p14="http://schemas.microsoft.com/office/powerpoint/2010/main" val="37597456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6612950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21/03/2017</a:t>
            </a:fld>
            <a:endParaRPr lang="en-GB">
              <a:solidFill>
                <a:prstClr val="white">
                  <a:tint val="75000"/>
                  <a:alpha val="60000"/>
                </a:prstClr>
              </a:solidFill>
            </a:endParaRPr>
          </a:p>
        </p:txBody>
      </p:sp>
      <p:sp>
        <p:nvSpPr>
          <p:cNvPr id="4"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7281260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21/03/2017</a:t>
            </a:fld>
            <a:endParaRPr lang="en-GB">
              <a:solidFill>
                <a:prstClr val="white">
                  <a:tint val="75000"/>
                  <a:alpha val="60000"/>
                </a:prstClr>
              </a:solidFill>
            </a:endParaRPr>
          </a:p>
        </p:txBody>
      </p:sp>
      <p:sp>
        <p:nvSpPr>
          <p:cNvPr id="4"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8261692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4856620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96EB577-1805-437C-B1C6-DAA6C2BBBD5E}" type="datetimeFigureOut">
              <a:rPr lang="en-GB" smtClean="0">
                <a:solidFill>
                  <a:prstClr val="white">
                    <a:tint val="75000"/>
                    <a:alpha val="60000"/>
                  </a:prstClr>
                </a:solidFill>
              </a:rPr>
              <a:pPr/>
              <a:t>21/03/2017</a:t>
            </a:fld>
            <a:endParaRPr lang="en-GB">
              <a:solidFill>
                <a:prstClr val="white">
                  <a:tint val="75000"/>
                  <a:alpha val="60000"/>
                </a:prstClr>
              </a:solidFill>
            </a:endParaRPr>
          </a:p>
        </p:txBody>
      </p:sp>
      <p:sp>
        <p:nvSpPr>
          <p:cNvPr id="5" name="Footer Placeholder 4"/>
          <p:cNvSpPr>
            <a:spLocks noGrp="1"/>
          </p:cNvSpPr>
          <p:nvPr>
            <p:ph type="ftr" sz="quarter" idx="11"/>
          </p:nvPr>
        </p:nvSpPr>
        <p:spPr/>
        <p:txBody>
          <a:bodyPr/>
          <a:lstStyle/>
          <a:p>
            <a:endParaRPr lang="en-GB">
              <a:solidFill>
                <a:prstClr val="white">
                  <a:tint val="75000"/>
                  <a:alpha val="60000"/>
                </a:prstClr>
              </a:solidFill>
            </a:endParaRPr>
          </a:p>
        </p:txBody>
      </p:sp>
      <p:sp>
        <p:nvSpPr>
          <p:cNvPr id="6" name="Slide Number Placeholder 5"/>
          <p:cNvSpPr>
            <a:spLocks noGrp="1"/>
          </p:cNvSpPr>
          <p:nvPr>
            <p:ph type="sldNum" sz="quarter" idx="12"/>
          </p:nvPr>
        </p:nvSpPr>
        <p:spPr/>
        <p:txBody>
          <a:body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3238915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96EB577-1805-437C-B1C6-DAA6C2BBBD5E}" type="datetimeFigureOut">
              <a:rPr lang="en-GB" smtClean="0">
                <a:solidFill>
                  <a:prstClr val="white">
                    <a:tint val="75000"/>
                    <a:alpha val="60000"/>
                  </a:prstClr>
                </a:solidFill>
              </a:rPr>
              <a:pPr/>
              <a:t>21/03/2017</a:t>
            </a:fld>
            <a:endParaRPr lang="en-GB">
              <a:solidFill>
                <a:prstClr val="white">
                  <a:tint val="75000"/>
                  <a:alpha val="60000"/>
                </a:prstClr>
              </a:solidFill>
            </a:endParaRPr>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solidFill>
                <a:prstClr val="white">
                  <a:tint val="75000"/>
                  <a:alpha val="60000"/>
                </a:prstClr>
              </a:solidFill>
            </a:endParaRPr>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7F9420C-7895-4CBB-9005-5EBA1996A9E2}" type="slidenum">
              <a:rPr lang="en-GB" smtClean="0">
                <a:solidFill>
                  <a:prstClr val="white">
                    <a:tint val="75000"/>
                  </a:prstClr>
                </a:solidFill>
              </a:rPr>
              <a:pPr/>
              <a:t>‹#›</a:t>
            </a:fld>
            <a:endParaRPr lang="en-GB">
              <a:solidFill>
                <a:prstClr val="white">
                  <a:tint val="75000"/>
                </a:prstClr>
              </a:solidFill>
            </a:endParaRPr>
          </a:p>
        </p:txBody>
      </p:sp>
    </p:spTree>
    <p:extLst>
      <p:ext uri="{BB962C8B-B14F-4D97-AF65-F5344CB8AC3E}">
        <p14:creationId xmlns:p14="http://schemas.microsoft.com/office/powerpoint/2010/main" val="113194931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Caesar</a:t>
            </a:r>
            <a:endParaRPr lang="en-GB" dirty="0"/>
          </a:p>
        </p:txBody>
      </p:sp>
      <p:sp>
        <p:nvSpPr>
          <p:cNvPr id="3" name="Subtitle 2"/>
          <p:cNvSpPr>
            <a:spLocks noGrp="1"/>
          </p:cNvSpPr>
          <p:nvPr>
            <p:ph type="subTitle" idx="1"/>
          </p:nvPr>
        </p:nvSpPr>
        <p:spPr/>
        <p:txBody>
          <a:bodyPr/>
          <a:lstStyle/>
          <a:p>
            <a:r>
              <a:rPr lang="en-GB" dirty="0" smtClean="0"/>
              <a:t>Caesar’s ethnography</a:t>
            </a:r>
            <a:endParaRPr lang="en-GB" dirty="0"/>
          </a:p>
        </p:txBody>
      </p:sp>
    </p:spTree>
    <p:extLst>
      <p:ext uri="{BB962C8B-B14F-4D97-AF65-F5344CB8AC3E}">
        <p14:creationId xmlns:p14="http://schemas.microsoft.com/office/powerpoint/2010/main" val="1511859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Caesar’s </a:t>
            </a:r>
            <a:r>
              <a:rPr lang="en-GB" dirty="0" err="1" smtClean="0"/>
              <a:t>jointless</a:t>
            </a:r>
            <a:r>
              <a:rPr lang="en-GB" dirty="0" smtClean="0"/>
              <a:t> elk</a:t>
            </a:r>
            <a:endParaRPr lang="en-GB" dirty="0"/>
          </a:p>
        </p:txBody>
      </p:sp>
      <p:sp>
        <p:nvSpPr>
          <p:cNvPr id="3" name="Content Placeholder 2"/>
          <p:cNvSpPr>
            <a:spLocks noGrp="1"/>
          </p:cNvSpPr>
          <p:nvPr>
            <p:ph idx="1"/>
          </p:nvPr>
        </p:nvSpPr>
        <p:spPr/>
        <p:txBody>
          <a:bodyPr/>
          <a:lstStyle/>
          <a:p>
            <a:r>
              <a:rPr lang="en-GB" dirty="0"/>
              <a:t>There are also elks so‑called. Their shape and dappled skin are like unto goats, but they are somewhat larger in size and have blunted horns</a:t>
            </a:r>
            <a:r>
              <a:rPr lang="en-GB" dirty="0" smtClean="0"/>
              <a:t>. </a:t>
            </a:r>
            <a:r>
              <a:rPr lang="en-GB" dirty="0"/>
              <a:t>They have legs without nodes or joints, and they do not lie down to sleep, nor, if any shock has causes them to fall, can they raise or uplift themselves. Trees serve them as couches; they bear against them, and thus, leaning but a little, take their rest. When hunters mark by their tracks the spot to which they are wont to betake themselves, they either undermine all the trees in that spot at the roots or cut them so far through as to leave them just standing to outward appearance. When the elk lean against them after their fashion, their weight bears down the weakened trees and they themselves fall along with them</a:t>
            </a:r>
            <a:r>
              <a:rPr lang="en-GB" dirty="0" smtClean="0"/>
              <a:t>. BG 6.27</a:t>
            </a:r>
            <a:endParaRPr lang="en-GB" dirty="0"/>
          </a:p>
        </p:txBody>
      </p:sp>
    </p:spTree>
    <p:extLst>
      <p:ext uri="{BB962C8B-B14F-4D97-AF65-F5344CB8AC3E}">
        <p14:creationId xmlns:p14="http://schemas.microsoft.com/office/powerpoint/2010/main" val="681457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Aristotle’s refutation of the elephant myth</a:t>
            </a:r>
            <a:endParaRPr lang="en-GB" dirty="0"/>
          </a:p>
        </p:txBody>
      </p:sp>
      <p:sp>
        <p:nvSpPr>
          <p:cNvPr id="3" name="Content Placeholder 2"/>
          <p:cNvSpPr>
            <a:spLocks noGrp="1"/>
          </p:cNvSpPr>
          <p:nvPr>
            <p:ph idx="1"/>
          </p:nvPr>
        </p:nvSpPr>
        <p:spPr/>
        <p:txBody>
          <a:bodyPr>
            <a:normAutofit/>
          </a:bodyPr>
          <a:lstStyle/>
          <a:p>
            <a:r>
              <a:rPr lang="en-GB" sz="2400" dirty="0"/>
              <a:t>Thus, in the viviparous quadrupeds the front limbs bend forwards and the hind ones backwards, and the concavities of the curves are therefore turned to face each other. </a:t>
            </a:r>
            <a:r>
              <a:rPr lang="en-GB" sz="2400" b="1" dirty="0"/>
              <a:t>The elephant does not behave as some used to allege, but settles down and bends its legs</a:t>
            </a:r>
            <a:r>
              <a:rPr lang="en-GB" sz="2400" dirty="0"/>
              <a:t>, though it cannot on account of its weight settle down on both sides simultaneously, but reclines either on to the left or on to the right, and in that posture goes to sleep. </a:t>
            </a:r>
            <a:r>
              <a:rPr lang="en-GB" sz="2400" b="1" dirty="0"/>
              <a:t>Its hind legs it bends just as a human being does</a:t>
            </a:r>
            <a:r>
              <a:rPr lang="en-GB" sz="2400" b="1" dirty="0" smtClean="0"/>
              <a:t>.</a:t>
            </a:r>
            <a:r>
              <a:rPr lang="en-GB" sz="2400" dirty="0" smtClean="0"/>
              <a:t> Aristotle HA 498a</a:t>
            </a:r>
            <a:endParaRPr lang="en-GB" sz="2400" dirty="0"/>
          </a:p>
        </p:txBody>
      </p:sp>
    </p:spTree>
    <p:extLst>
      <p:ext uri="{BB962C8B-B14F-4D97-AF65-F5344CB8AC3E}">
        <p14:creationId xmlns:p14="http://schemas.microsoft.com/office/powerpoint/2010/main" val="31729462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Conflation and perpetuation</a:t>
            </a:r>
            <a:endParaRPr lang="en-GB" dirty="0"/>
          </a:p>
        </p:txBody>
      </p:sp>
      <p:sp>
        <p:nvSpPr>
          <p:cNvPr id="3" name="Content Placeholder 2"/>
          <p:cNvSpPr>
            <a:spLocks noGrp="1"/>
          </p:cNvSpPr>
          <p:nvPr>
            <p:ph idx="1"/>
          </p:nvPr>
        </p:nvSpPr>
        <p:spPr/>
        <p:txBody>
          <a:bodyPr/>
          <a:lstStyle/>
          <a:p>
            <a:r>
              <a:rPr lang="en-GB" dirty="0"/>
              <a:t>It has such a nature that if it has fallen down it cannot get up. </a:t>
            </a:r>
            <a:r>
              <a:rPr lang="en-GB" b="1" dirty="0"/>
              <a:t>Now it falls down when it leans against a tree to sleep, for it has no joints in its knees. Then the hunter makes a cut partly through the tree, so that the elephant when it has leant against it may fall down together with it. </a:t>
            </a:r>
            <a:r>
              <a:rPr lang="en-GB" dirty="0"/>
              <a:t>But as it falls, it cries out loudly, and at once a great elephant appears, but is not able to lift it up. Then both cry out, and there come twelve elephants, but they are not able to raise that which was fallen. Thereupon they all cry out, and immediately there comes a little elephant which places its mouth with its trunk under the big elephant and lifts it up. Now the little elephant has this nature that, where a fire is made of its hair and bones, no evil thing will come nor </a:t>
            </a:r>
            <a:r>
              <a:rPr lang="en-GB" dirty="0" smtClean="0"/>
              <a:t>dragon</a:t>
            </a:r>
            <a:r>
              <a:rPr lang="en-GB" dirty="0"/>
              <a:t>. British Library, Harley MS </a:t>
            </a:r>
            <a:r>
              <a:rPr lang="en-GB" dirty="0" smtClean="0"/>
              <a:t>3244 (Bestiary)</a:t>
            </a:r>
            <a:endParaRPr lang="en-GB" dirty="0"/>
          </a:p>
        </p:txBody>
      </p:sp>
    </p:spTree>
    <p:extLst>
      <p:ext uri="{BB962C8B-B14F-4D97-AF65-F5344CB8AC3E}">
        <p14:creationId xmlns:p14="http://schemas.microsoft.com/office/powerpoint/2010/main" val="7235226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Animals at the ends of the earth</a:t>
            </a:r>
            <a:endParaRPr lang="en-GB" dirty="0"/>
          </a:p>
        </p:txBody>
      </p:sp>
      <p:sp>
        <p:nvSpPr>
          <p:cNvPr id="3" name="Content Placeholder 2"/>
          <p:cNvSpPr>
            <a:spLocks noGrp="1"/>
          </p:cNvSpPr>
          <p:nvPr>
            <p:ph idx="1"/>
          </p:nvPr>
        </p:nvSpPr>
        <p:spPr/>
        <p:txBody>
          <a:bodyPr>
            <a:normAutofit lnSpcReduction="10000"/>
          </a:bodyPr>
          <a:lstStyle/>
          <a:p>
            <a:r>
              <a:rPr lang="en-GB" b="1" dirty="0"/>
              <a:t>The breadth of this Hercynian forest, above mentioned, is as much as a nine days' journey for an unencumbered person; for in no other fashion can it be determined, nor have they means to measure journeys. </a:t>
            </a:r>
            <a:r>
              <a:rPr lang="en-GB" dirty="0"/>
              <a:t>It begins in the borders of the </a:t>
            </a:r>
            <a:r>
              <a:rPr lang="en-GB" dirty="0" err="1"/>
              <a:t>Helvetii</a:t>
            </a:r>
            <a:r>
              <a:rPr lang="en-GB" dirty="0"/>
              <a:t>, the </a:t>
            </a:r>
            <a:r>
              <a:rPr lang="en-GB" dirty="0" err="1"/>
              <a:t>Nemetes</a:t>
            </a:r>
            <a:r>
              <a:rPr lang="en-GB" dirty="0"/>
              <a:t>, and the </a:t>
            </a:r>
            <a:r>
              <a:rPr lang="en-GB" dirty="0" err="1"/>
              <a:t>Rauraci</a:t>
            </a:r>
            <a:r>
              <a:rPr lang="en-GB" dirty="0"/>
              <a:t>, and, following the direct line of the river Danube, it extends to the borders of the Daci and the </a:t>
            </a:r>
            <a:r>
              <a:rPr lang="en-GB" dirty="0" err="1"/>
              <a:t>Anartes</a:t>
            </a:r>
            <a:r>
              <a:rPr lang="en-GB" dirty="0"/>
              <a:t>; thence it turns leftwards, through districts apart from the river, and by reason of its size touches the borders of many nations. There is no man in the Germany we know who can say that he has reached the edge of that forest, though he may have gone forward a sixty days' journey, or who has learnt in what place it begins</a:t>
            </a:r>
            <a:r>
              <a:rPr lang="en-GB" b="1" dirty="0"/>
              <a:t>. It is known that many kinds of wild beasts not seen in any other places breed therein, of which the following are those that differ most from the rest of the animal world and appear worthy of record</a:t>
            </a:r>
            <a:r>
              <a:rPr lang="en-GB" dirty="0" smtClean="0"/>
              <a:t>. BG 6.25</a:t>
            </a:r>
            <a:endParaRPr lang="en-GB" dirty="0"/>
          </a:p>
        </p:txBody>
      </p:sp>
    </p:spTree>
    <p:extLst>
      <p:ext uri="{BB962C8B-B14F-4D97-AF65-F5344CB8AC3E}">
        <p14:creationId xmlns:p14="http://schemas.microsoft.com/office/powerpoint/2010/main" val="14821365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Wooded places full of beasts</a:t>
            </a:r>
            <a:endParaRPr lang="en-GB" dirty="0"/>
          </a:p>
        </p:txBody>
      </p:sp>
      <p:sp>
        <p:nvSpPr>
          <p:cNvPr id="3" name="Content Placeholder 2"/>
          <p:cNvSpPr>
            <a:spLocks noGrp="1"/>
          </p:cNvSpPr>
          <p:nvPr>
            <p:ph idx="1"/>
          </p:nvPr>
        </p:nvSpPr>
        <p:spPr/>
        <p:txBody>
          <a:bodyPr>
            <a:normAutofit fontScale="92500"/>
          </a:bodyPr>
          <a:lstStyle/>
          <a:p>
            <a:r>
              <a:rPr lang="en-GB" dirty="0"/>
              <a:t>West of the Triton river and next to the </a:t>
            </a:r>
            <a:r>
              <a:rPr lang="en-GB" dirty="0" err="1"/>
              <a:t>Aseans</a:t>
            </a:r>
            <a:r>
              <a:rPr lang="en-GB" dirty="0"/>
              <a:t> begins the country of Libyans who cultivate the soil and possess houses; they are called </a:t>
            </a:r>
            <a:r>
              <a:rPr lang="en-GB" dirty="0" err="1"/>
              <a:t>Maxyes</a:t>
            </a:r>
            <a:r>
              <a:rPr lang="en-GB" dirty="0"/>
              <a:t>; they wear their hair long on the right side of their heads and shave the left, and they paint their bodies with vermilion. [2] These claim descent from the men who came from Troy. Their country, and the rest of the western part of Libya</a:t>
            </a:r>
            <a:r>
              <a:rPr lang="en-GB" b="1" dirty="0"/>
              <a:t>, is much fuller of wild beasts and more wooded than the country of the nomads</a:t>
            </a:r>
            <a:r>
              <a:rPr lang="en-GB" dirty="0"/>
              <a:t>. [3] For the eastern region of Libya, which the nomads inhabit, is low-lying and sandy as far as the Triton river; </a:t>
            </a:r>
            <a:r>
              <a:rPr lang="en-GB" b="1" dirty="0"/>
              <a:t>but the land west of this, where the farmers live, is exceedingly mountainous and wooded and full of wild beasts. [4] In that country are the huge snakes and the lions, and the elephants and bears and asps, the horned asses, the dog-headed and the headless men that have their eyes in their chests, as the Libyans say, and the wild men and women, besides many other creatures not fabulous</a:t>
            </a:r>
            <a:r>
              <a:rPr lang="en-GB" dirty="0" smtClean="0"/>
              <a:t>. </a:t>
            </a:r>
            <a:r>
              <a:rPr lang="en-GB" dirty="0" err="1" smtClean="0"/>
              <a:t>Hdt</a:t>
            </a:r>
            <a:r>
              <a:rPr lang="en-GB" dirty="0" smtClean="0"/>
              <a:t>. 4.191</a:t>
            </a:r>
            <a:endParaRPr lang="en-GB" dirty="0"/>
          </a:p>
        </p:txBody>
      </p:sp>
    </p:spTree>
    <p:extLst>
      <p:ext uri="{BB962C8B-B14F-4D97-AF65-F5344CB8AC3E}">
        <p14:creationId xmlns:p14="http://schemas.microsoft.com/office/powerpoint/2010/main" val="27525042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lack of agriculture</a:t>
            </a:r>
            <a:endParaRPr lang="en-GB" dirty="0"/>
          </a:p>
        </p:txBody>
      </p:sp>
      <p:sp>
        <p:nvSpPr>
          <p:cNvPr id="5" name="Text Placeholder 4"/>
          <p:cNvSpPr>
            <a:spLocks noGrp="1"/>
          </p:cNvSpPr>
          <p:nvPr>
            <p:ph type="body" idx="1"/>
          </p:nvPr>
        </p:nvSpPr>
        <p:spPr/>
        <p:txBody>
          <a:bodyPr/>
          <a:lstStyle/>
          <a:p>
            <a:r>
              <a:rPr lang="en-GB" dirty="0" smtClean="0"/>
              <a:t>BG 6.22</a:t>
            </a:r>
            <a:endParaRPr lang="en-GB" dirty="0"/>
          </a:p>
        </p:txBody>
      </p:sp>
      <p:sp>
        <p:nvSpPr>
          <p:cNvPr id="6" name="Content Placeholder 5"/>
          <p:cNvSpPr>
            <a:spLocks noGrp="1"/>
          </p:cNvSpPr>
          <p:nvPr>
            <p:ph sz="half" idx="2"/>
          </p:nvPr>
        </p:nvSpPr>
        <p:spPr/>
        <p:txBody>
          <a:bodyPr/>
          <a:lstStyle/>
          <a:p>
            <a:r>
              <a:rPr lang="en-GB" dirty="0"/>
              <a:t>For agriculture they have no zeal, and the greater part of their food consists of milk, cheese, and flesh. </a:t>
            </a:r>
          </a:p>
        </p:txBody>
      </p:sp>
      <p:sp>
        <p:nvSpPr>
          <p:cNvPr id="7" name="Text Placeholder 6"/>
          <p:cNvSpPr>
            <a:spLocks noGrp="1"/>
          </p:cNvSpPr>
          <p:nvPr>
            <p:ph type="body" sz="quarter" idx="3"/>
          </p:nvPr>
        </p:nvSpPr>
        <p:spPr/>
        <p:txBody>
          <a:bodyPr/>
          <a:lstStyle/>
          <a:p>
            <a:r>
              <a:rPr lang="en-GB" dirty="0" err="1" smtClean="0"/>
              <a:t>Hom</a:t>
            </a:r>
            <a:r>
              <a:rPr lang="en-GB" dirty="0" smtClean="0"/>
              <a:t>. Od. 9.217-22</a:t>
            </a:r>
            <a:endParaRPr lang="en-GB" dirty="0"/>
          </a:p>
        </p:txBody>
      </p:sp>
      <p:sp>
        <p:nvSpPr>
          <p:cNvPr id="8" name="Content Placeholder 7"/>
          <p:cNvSpPr>
            <a:spLocks noGrp="1"/>
          </p:cNvSpPr>
          <p:nvPr>
            <p:ph sz="quarter" idx="4"/>
          </p:nvPr>
        </p:nvSpPr>
        <p:spPr/>
        <p:txBody>
          <a:bodyPr/>
          <a:lstStyle/>
          <a:p>
            <a:r>
              <a:rPr lang="en-GB" dirty="0"/>
              <a:t>So we entered the cave and gazed in wonder at all things there. The crates were laden with cheeses, and the pens were crowded [220] with lambs and kids. Each kind was penned separately: by themselves the firstlings, by themselves the later lambs, and by themselves again the newly weaned. And with whey were swimming all the well-wrought vessels, the milk-pails and the bowls into which he milked.</a:t>
            </a:r>
          </a:p>
        </p:txBody>
      </p:sp>
    </p:spTree>
    <p:extLst>
      <p:ext uri="{BB962C8B-B14F-4D97-AF65-F5344CB8AC3E}">
        <p14:creationId xmlns:p14="http://schemas.microsoft.com/office/powerpoint/2010/main" val="13291265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Nomads</a:t>
            </a:r>
            <a:endParaRPr lang="en-GB" dirty="0"/>
          </a:p>
        </p:txBody>
      </p:sp>
      <p:sp>
        <p:nvSpPr>
          <p:cNvPr id="3" name="Text Placeholder 2"/>
          <p:cNvSpPr>
            <a:spLocks noGrp="1"/>
          </p:cNvSpPr>
          <p:nvPr>
            <p:ph type="body" idx="1"/>
          </p:nvPr>
        </p:nvSpPr>
        <p:spPr/>
        <p:txBody>
          <a:bodyPr/>
          <a:lstStyle/>
          <a:p>
            <a:r>
              <a:rPr lang="en-GB" dirty="0" err="1" smtClean="0"/>
              <a:t>Hdt</a:t>
            </a:r>
            <a:r>
              <a:rPr lang="en-GB" dirty="0" smtClean="0"/>
              <a:t>. 4.19</a:t>
            </a:r>
            <a:endParaRPr lang="en-GB" dirty="0"/>
          </a:p>
        </p:txBody>
      </p:sp>
      <p:sp>
        <p:nvSpPr>
          <p:cNvPr id="4" name="Content Placeholder 3"/>
          <p:cNvSpPr>
            <a:spLocks noGrp="1"/>
          </p:cNvSpPr>
          <p:nvPr>
            <p:ph sz="half" idx="2"/>
          </p:nvPr>
        </p:nvSpPr>
        <p:spPr/>
        <p:txBody>
          <a:bodyPr/>
          <a:lstStyle/>
          <a:p>
            <a:r>
              <a:rPr lang="en-GB" dirty="0"/>
              <a:t>But to the east of these farming Scythians, across the </a:t>
            </a:r>
            <a:r>
              <a:rPr lang="en-GB" dirty="0" err="1"/>
              <a:t>Panticapes</a:t>
            </a:r>
            <a:r>
              <a:rPr lang="en-GB" dirty="0"/>
              <a:t> river, you are in the land of nomadic Scythians, who plant nothing, nor plough; and all these lands except the Woodlands are bare of trees. These nomads inhabit a country to the east that stretches fourteen days' journey to the </a:t>
            </a:r>
            <a:r>
              <a:rPr lang="en-GB" dirty="0" err="1"/>
              <a:t>Gerrus</a:t>
            </a:r>
            <a:r>
              <a:rPr lang="en-GB" dirty="0"/>
              <a:t> river.</a:t>
            </a:r>
            <a:endParaRPr lang="en-GB" dirty="0"/>
          </a:p>
        </p:txBody>
      </p:sp>
      <p:sp>
        <p:nvSpPr>
          <p:cNvPr id="5" name="Text Placeholder 4"/>
          <p:cNvSpPr>
            <a:spLocks noGrp="1"/>
          </p:cNvSpPr>
          <p:nvPr>
            <p:ph type="body" sz="quarter" idx="3"/>
          </p:nvPr>
        </p:nvSpPr>
        <p:spPr/>
        <p:txBody>
          <a:bodyPr/>
          <a:lstStyle/>
          <a:p>
            <a:r>
              <a:rPr lang="en-GB" dirty="0" smtClean="0"/>
              <a:t>BG 6.22</a:t>
            </a:r>
            <a:endParaRPr lang="en-GB" dirty="0"/>
          </a:p>
        </p:txBody>
      </p:sp>
      <p:sp>
        <p:nvSpPr>
          <p:cNvPr id="6" name="Content Placeholder 5"/>
          <p:cNvSpPr>
            <a:spLocks noGrp="1"/>
          </p:cNvSpPr>
          <p:nvPr>
            <p:ph sz="quarter" idx="4"/>
          </p:nvPr>
        </p:nvSpPr>
        <p:spPr/>
        <p:txBody>
          <a:bodyPr>
            <a:normAutofit fontScale="77500" lnSpcReduction="20000"/>
          </a:bodyPr>
          <a:lstStyle/>
          <a:p>
            <a:r>
              <a:rPr lang="en-GB" dirty="0"/>
              <a:t>No man has a definite quantity of land or estate of his own: the magistrates and chiefs every year assign to tribes and clans that have assembled together as much land and in such place as seems good to them, and compel the tenants after a year to pass on elsewhere. They adduce many reasons for that practice — the fear that they may be tempted by continuous association1 to substitute agriculture for their warrior zeal; that they may become zealous for the acquisition of broad territories, and so the more powerful may drive the lower sort from their holdings; that they may build with greater care to avoid the extremes of cold and heat; that some passion for money may arise to be the parent of parties and of quarrels. It is their aim to keep common people in contentment, when each man sees that his own wealth is equal to that of the most powerful.</a:t>
            </a:r>
          </a:p>
        </p:txBody>
      </p:sp>
    </p:spTree>
    <p:extLst>
      <p:ext uri="{BB962C8B-B14F-4D97-AF65-F5344CB8AC3E}">
        <p14:creationId xmlns:p14="http://schemas.microsoft.com/office/powerpoint/2010/main" val="30831438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188</TotalTime>
  <Words>1164</Words>
  <Application>Microsoft Office PowerPoint</Application>
  <PresentationFormat>Widescreen</PresentationFormat>
  <Paragraphs>22</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 3</vt:lpstr>
      <vt:lpstr>Ion</vt:lpstr>
      <vt:lpstr>Caesar</vt:lpstr>
      <vt:lpstr>Caesar’s jointless elk</vt:lpstr>
      <vt:lpstr>Aristotle’s refutation of the elephant myth</vt:lpstr>
      <vt:lpstr>Conflation and perpetuation</vt:lpstr>
      <vt:lpstr>Animals at the ends of the earth</vt:lpstr>
      <vt:lpstr>Wooded places full of beasts</vt:lpstr>
      <vt:lpstr>The lack of agriculture</vt:lpstr>
      <vt:lpstr>Nomads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Thucydides</dc:title>
  <dc:creator>Errietta Bissa</dc:creator>
  <cp:lastModifiedBy>Errietta Bissa</cp:lastModifiedBy>
  <cp:revision>56</cp:revision>
  <dcterms:created xsi:type="dcterms:W3CDTF">2017-02-13T17:39:02Z</dcterms:created>
  <dcterms:modified xsi:type="dcterms:W3CDTF">2017-03-21T09:03:37Z</dcterms:modified>
</cp:coreProperties>
</file>