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0"/>
  </p:notesMasterIdLst>
  <p:sldIdLst>
    <p:sldId id="263" r:id="rId2"/>
    <p:sldId id="257" r:id="rId3"/>
    <p:sldId id="258" r:id="rId4"/>
    <p:sldId id="259" r:id="rId5"/>
    <p:sldId id="260" r:id="rId6"/>
    <p:sldId id="261" r:id="rId7"/>
    <p:sldId id="262" r:id="rId8"/>
    <p:sldId id="265" r:id="rId9"/>
    <p:sldId id="266" r:id="rId10"/>
    <p:sldId id="267" r:id="rId11"/>
    <p:sldId id="278" r:id="rId12"/>
    <p:sldId id="279" r:id="rId13"/>
    <p:sldId id="286" r:id="rId14"/>
    <p:sldId id="270" r:id="rId15"/>
    <p:sldId id="287" r:id="rId16"/>
    <p:sldId id="288" r:id="rId17"/>
    <p:sldId id="272" r:id="rId18"/>
    <p:sldId id="271" r:id="rId1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87" d="100"/>
          <a:sy n="87" d="100"/>
        </p:scale>
        <p:origin x="36" y="28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4CA8654-AE31-425F-AAF0-C4AB6DB64A5D}" type="doc">
      <dgm:prSet loTypeId="urn:microsoft.com/office/officeart/2008/layout/LinedList" loCatId="list" qsTypeId="urn:microsoft.com/office/officeart/2005/8/quickstyle/simple4" qsCatId="simple" csTypeId="urn:microsoft.com/office/officeart/2005/8/colors/accent0_3" csCatId="mainScheme" phldr="1"/>
      <dgm:spPr/>
      <dgm:t>
        <a:bodyPr/>
        <a:lstStyle/>
        <a:p>
          <a:endParaRPr lang="en-US"/>
        </a:p>
      </dgm:t>
    </dgm:pt>
    <dgm:pt modelId="{5706BC28-F5BA-4F15-8966-9804C07EBCB4}">
      <dgm:prSet/>
      <dgm:spPr/>
      <dgm:t>
        <a:bodyPr/>
        <a:lstStyle/>
        <a:p>
          <a:r>
            <a:rPr lang="en-GB" dirty="0"/>
            <a:t>In 2019 Age UK conducted a Longitudinal Study of Ageing (ELSA) of thousands of individuals over the age of 50. </a:t>
          </a:r>
          <a:endParaRPr lang="en-US" dirty="0"/>
        </a:p>
      </dgm:t>
    </dgm:pt>
    <dgm:pt modelId="{BA3602C5-FE61-4D52-9FE7-B76BC1D6414B}" type="parTrans" cxnId="{17F5E6CC-BB59-4430-92DB-2D3DC5335A77}">
      <dgm:prSet/>
      <dgm:spPr/>
      <dgm:t>
        <a:bodyPr/>
        <a:lstStyle/>
        <a:p>
          <a:endParaRPr lang="en-US"/>
        </a:p>
      </dgm:t>
    </dgm:pt>
    <dgm:pt modelId="{657EB161-5DBA-4F09-82B0-105FA56DE1D6}" type="sibTrans" cxnId="{17F5E6CC-BB59-4430-92DB-2D3DC5335A77}">
      <dgm:prSet/>
      <dgm:spPr/>
      <dgm:t>
        <a:bodyPr/>
        <a:lstStyle/>
        <a:p>
          <a:endParaRPr lang="en-US"/>
        </a:p>
      </dgm:t>
    </dgm:pt>
    <dgm:pt modelId="{FACB49A1-AADE-49C7-8314-40E5BC059B22}">
      <dgm:prSet/>
      <dgm:spPr/>
      <dgm:t>
        <a:bodyPr/>
        <a:lstStyle/>
        <a:p>
          <a:r>
            <a:rPr lang="en-GB" dirty="0"/>
            <a:t>Ill health</a:t>
          </a:r>
          <a:endParaRPr lang="en-US" dirty="0"/>
        </a:p>
      </dgm:t>
    </dgm:pt>
    <dgm:pt modelId="{F49E40B5-E75B-4FB0-9032-E6CA42F75AF2}" type="parTrans" cxnId="{5C30B69C-56C7-4728-B127-D2B84AC16DDD}">
      <dgm:prSet/>
      <dgm:spPr/>
      <dgm:t>
        <a:bodyPr/>
        <a:lstStyle/>
        <a:p>
          <a:endParaRPr lang="en-US"/>
        </a:p>
      </dgm:t>
    </dgm:pt>
    <dgm:pt modelId="{DF1FBC6D-4231-4AB9-876C-318D7B809E9D}" type="sibTrans" cxnId="{5C30B69C-56C7-4728-B127-D2B84AC16DDD}">
      <dgm:prSet/>
      <dgm:spPr/>
      <dgm:t>
        <a:bodyPr/>
        <a:lstStyle/>
        <a:p>
          <a:endParaRPr lang="en-US"/>
        </a:p>
      </dgm:t>
    </dgm:pt>
    <dgm:pt modelId="{AE04B7AF-80F6-4F2B-AAE5-43A335340F53}">
      <dgm:prSet/>
      <dgm:spPr/>
      <dgm:t>
        <a:bodyPr/>
        <a:lstStyle/>
        <a:p>
          <a:r>
            <a:rPr lang="en-GB" dirty="0"/>
            <a:t>Poverty</a:t>
          </a:r>
          <a:endParaRPr lang="en-US" dirty="0"/>
        </a:p>
      </dgm:t>
    </dgm:pt>
    <dgm:pt modelId="{E7414990-06DB-4400-A568-9462619498B9}" type="parTrans" cxnId="{16992F8C-1BFC-40F2-856B-C8CF0C3357C7}">
      <dgm:prSet/>
      <dgm:spPr/>
      <dgm:t>
        <a:bodyPr/>
        <a:lstStyle/>
        <a:p>
          <a:endParaRPr lang="en-US"/>
        </a:p>
      </dgm:t>
    </dgm:pt>
    <dgm:pt modelId="{9DB2A083-632A-4220-8BC1-7EF2501AC8C5}" type="sibTrans" cxnId="{16992F8C-1BFC-40F2-856B-C8CF0C3357C7}">
      <dgm:prSet/>
      <dgm:spPr/>
      <dgm:t>
        <a:bodyPr/>
        <a:lstStyle/>
        <a:p>
          <a:endParaRPr lang="en-US"/>
        </a:p>
      </dgm:t>
    </dgm:pt>
    <dgm:pt modelId="{34F71B59-31E4-4FC6-BBEA-10D96B8BBF94}">
      <dgm:prSet/>
      <dgm:spPr/>
      <dgm:t>
        <a:bodyPr/>
        <a:lstStyle/>
        <a:p>
          <a:r>
            <a:rPr lang="en-GB" dirty="0"/>
            <a:t>Care and support needs</a:t>
          </a:r>
          <a:endParaRPr lang="en-US" dirty="0"/>
        </a:p>
      </dgm:t>
    </dgm:pt>
    <dgm:pt modelId="{78310D78-9460-4B87-8DA5-26F8D3B96502}" type="parTrans" cxnId="{3ABB4FC4-222A-4702-8E5C-F2B2E6821957}">
      <dgm:prSet/>
      <dgm:spPr/>
      <dgm:t>
        <a:bodyPr/>
        <a:lstStyle/>
        <a:p>
          <a:endParaRPr lang="en-US"/>
        </a:p>
      </dgm:t>
    </dgm:pt>
    <dgm:pt modelId="{E383BE31-04F3-466F-924C-48EAE0178FD7}" type="sibTrans" cxnId="{3ABB4FC4-222A-4702-8E5C-F2B2E6821957}">
      <dgm:prSet/>
      <dgm:spPr/>
      <dgm:t>
        <a:bodyPr/>
        <a:lstStyle/>
        <a:p>
          <a:endParaRPr lang="en-US"/>
        </a:p>
      </dgm:t>
    </dgm:pt>
    <dgm:pt modelId="{59158706-23B9-4496-AF63-D715F9804EA3}">
      <dgm:prSet/>
      <dgm:spPr/>
      <dgm:t>
        <a:bodyPr/>
        <a:lstStyle/>
        <a:p>
          <a:r>
            <a:rPr lang="en-GB" dirty="0"/>
            <a:t>Loneliness</a:t>
          </a:r>
          <a:endParaRPr lang="en-US" dirty="0"/>
        </a:p>
      </dgm:t>
    </dgm:pt>
    <dgm:pt modelId="{28920650-06EC-4F61-98DB-3541D6DA8C82}" type="parTrans" cxnId="{DEEAA5E5-915F-432B-BE59-D5F9329966E6}">
      <dgm:prSet/>
      <dgm:spPr/>
      <dgm:t>
        <a:bodyPr/>
        <a:lstStyle/>
        <a:p>
          <a:endParaRPr lang="en-US"/>
        </a:p>
      </dgm:t>
    </dgm:pt>
    <dgm:pt modelId="{5AB65AAE-46C2-43C8-97A7-0FF7B27B1E5C}" type="sibTrans" cxnId="{DEEAA5E5-915F-432B-BE59-D5F9329966E6}">
      <dgm:prSet/>
      <dgm:spPr/>
      <dgm:t>
        <a:bodyPr/>
        <a:lstStyle/>
        <a:p>
          <a:endParaRPr lang="en-US"/>
        </a:p>
      </dgm:t>
    </dgm:pt>
    <dgm:pt modelId="{9D21DFBA-29D6-4453-A9F6-76F8000C0A9F}">
      <dgm:prSet/>
      <dgm:spPr/>
      <dgm:t>
        <a:bodyPr/>
        <a:lstStyle/>
        <a:p>
          <a:r>
            <a:rPr lang="en-GB" dirty="0"/>
            <a:t>Social isolation</a:t>
          </a:r>
          <a:endParaRPr lang="en-US" dirty="0"/>
        </a:p>
      </dgm:t>
    </dgm:pt>
    <dgm:pt modelId="{62427B8D-24CE-42B7-B11A-4424D358A20E}" type="parTrans" cxnId="{7171637D-0C1F-4302-A9C1-126419F91B63}">
      <dgm:prSet/>
      <dgm:spPr/>
      <dgm:t>
        <a:bodyPr/>
        <a:lstStyle/>
        <a:p>
          <a:endParaRPr lang="en-US"/>
        </a:p>
      </dgm:t>
    </dgm:pt>
    <dgm:pt modelId="{94D04DA2-0257-45FA-B627-A5A90892C55A}" type="sibTrans" cxnId="{7171637D-0C1F-4302-A9C1-126419F91B63}">
      <dgm:prSet/>
      <dgm:spPr/>
      <dgm:t>
        <a:bodyPr/>
        <a:lstStyle/>
        <a:p>
          <a:endParaRPr lang="en-US"/>
        </a:p>
      </dgm:t>
    </dgm:pt>
    <dgm:pt modelId="{E1F73CA2-BDDB-4360-B727-27613E53C026}">
      <dgm:prSet/>
      <dgm:spPr/>
      <dgm:t>
        <a:bodyPr/>
        <a:lstStyle/>
        <a:p>
          <a:r>
            <a:rPr lang="en-GB" dirty="0"/>
            <a:t>Poor housing</a:t>
          </a:r>
          <a:endParaRPr lang="en-US" dirty="0"/>
        </a:p>
      </dgm:t>
    </dgm:pt>
    <dgm:pt modelId="{407D7C5A-49F5-41C2-9EB0-7E051903B3AF}" type="parTrans" cxnId="{41E8D24B-16AF-4AAD-887D-2C4A96C33B39}">
      <dgm:prSet/>
      <dgm:spPr/>
      <dgm:t>
        <a:bodyPr/>
        <a:lstStyle/>
        <a:p>
          <a:endParaRPr lang="en-US"/>
        </a:p>
      </dgm:t>
    </dgm:pt>
    <dgm:pt modelId="{CEF87D38-3FF7-4B26-BB5E-4D5C212D9C4B}" type="sibTrans" cxnId="{41E8D24B-16AF-4AAD-887D-2C4A96C33B39}">
      <dgm:prSet/>
      <dgm:spPr/>
      <dgm:t>
        <a:bodyPr/>
        <a:lstStyle/>
        <a:p>
          <a:endParaRPr lang="en-US"/>
        </a:p>
      </dgm:t>
    </dgm:pt>
    <dgm:pt modelId="{5F3DBA02-CE0E-424C-8EAB-2613E3DA18FD}" type="pres">
      <dgm:prSet presAssocID="{64CA8654-AE31-425F-AAF0-C4AB6DB64A5D}" presName="vert0" presStyleCnt="0">
        <dgm:presLayoutVars>
          <dgm:dir/>
          <dgm:animOne val="branch"/>
          <dgm:animLvl val="lvl"/>
        </dgm:presLayoutVars>
      </dgm:prSet>
      <dgm:spPr/>
    </dgm:pt>
    <dgm:pt modelId="{2D03B166-B521-4E25-8721-D778E1CB8A15}" type="pres">
      <dgm:prSet presAssocID="{5706BC28-F5BA-4F15-8966-9804C07EBCB4}" presName="thickLine" presStyleLbl="alignNode1" presStyleIdx="0" presStyleCnt="1"/>
      <dgm:spPr/>
    </dgm:pt>
    <dgm:pt modelId="{AFE40644-B03F-4CEF-95D0-B6048726EACA}" type="pres">
      <dgm:prSet presAssocID="{5706BC28-F5BA-4F15-8966-9804C07EBCB4}" presName="horz1" presStyleCnt="0"/>
      <dgm:spPr/>
    </dgm:pt>
    <dgm:pt modelId="{24ADBA07-91B5-41A3-BAE3-467F396DFE70}" type="pres">
      <dgm:prSet presAssocID="{5706BC28-F5BA-4F15-8966-9804C07EBCB4}" presName="tx1" presStyleLbl="revTx" presStyleIdx="0" presStyleCnt="7"/>
      <dgm:spPr/>
    </dgm:pt>
    <dgm:pt modelId="{484FE8B6-D189-4BD9-AA00-47473FB82643}" type="pres">
      <dgm:prSet presAssocID="{5706BC28-F5BA-4F15-8966-9804C07EBCB4}" presName="vert1" presStyleCnt="0"/>
      <dgm:spPr/>
    </dgm:pt>
    <dgm:pt modelId="{7C864258-6BF2-4830-8CE0-596D53C56E33}" type="pres">
      <dgm:prSet presAssocID="{FACB49A1-AADE-49C7-8314-40E5BC059B22}" presName="vertSpace2a" presStyleCnt="0"/>
      <dgm:spPr/>
    </dgm:pt>
    <dgm:pt modelId="{BF484830-CCFE-44B9-8F1A-4CABAE07DD98}" type="pres">
      <dgm:prSet presAssocID="{FACB49A1-AADE-49C7-8314-40E5BC059B22}" presName="horz2" presStyleCnt="0"/>
      <dgm:spPr/>
    </dgm:pt>
    <dgm:pt modelId="{7C14F0B9-7064-46EC-A7C9-7D2078C184AE}" type="pres">
      <dgm:prSet presAssocID="{FACB49A1-AADE-49C7-8314-40E5BC059B22}" presName="horzSpace2" presStyleCnt="0"/>
      <dgm:spPr/>
    </dgm:pt>
    <dgm:pt modelId="{AC4DC25C-CE76-4BDE-A76D-2E614EF0A807}" type="pres">
      <dgm:prSet presAssocID="{FACB49A1-AADE-49C7-8314-40E5BC059B22}" presName="tx2" presStyleLbl="revTx" presStyleIdx="1" presStyleCnt="7"/>
      <dgm:spPr/>
    </dgm:pt>
    <dgm:pt modelId="{11EAB1ED-7BC9-45C4-B8FD-90330780E7D1}" type="pres">
      <dgm:prSet presAssocID="{FACB49A1-AADE-49C7-8314-40E5BC059B22}" presName="vert2" presStyleCnt="0"/>
      <dgm:spPr/>
    </dgm:pt>
    <dgm:pt modelId="{62F38910-8A8A-471D-8DFF-8170BBF641CF}" type="pres">
      <dgm:prSet presAssocID="{FACB49A1-AADE-49C7-8314-40E5BC059B22}" presName="thinLine2b" presStyleLbl="callout" presStyleIdx="0" presStyleCnt="6"/>
      <dgm:spPr/>
    </dgm:pt>
    <dgm:pt modelId="{55735CFD-BAE3-4355-8165-392B629036BD}" type="pres">
      <dgm:prSet presAssocID="{FACB49A1-AADE-49C7-8314-40E5BC059B22}" presName="vertSpace2b" presStyleCnt="0"/>
      <dgm:spPr/>
    </dgm:pt>
    <dgm:pt modelId="{E9897C82-1878-48A8-A810-8287E899DE8C}" type="pres">
      <dgm:prSet presAssocID="{AE04B7AF-80F6-4F2B-AAE5-43A335340F53}" presName="horz2" presStyleCnt="0"/>
      <dgm:spPr/>
    </dgm:pt>
    <dgm:pt modelId="{888322B7-1F92-4CE9-A6CA-32959C72478E}" type="pres">
      <dgm:prSet presAssocID="{AE04B7AF-80F6-4F2B-AAE5-43A335340F53}" presName="horzSpace2" presStyleCnt="0"/>
      <dgm:spPr/>
    </dgm:pt>
    <dgm:pt modelId="{FB1C6801-3D36-402B-8467-33FB8197FDDB}" type="pres">
      <dgm:prSet presAssocID="{AE04B7AF-80F6-4F2B-AAE5-43A335340F53}" presName="tx2" presStyleLbl="revTx" presStyleIdx="2" presStyleCnt="7"/>
      <dgm:spPr/>
    </dgm:pt>
    <dgm:pt modelId="{327DB7C1-6F0D-443A-903E-42781BA8867E}" type="pres">
      <dgm:prSet presAssocID="{AE04B7AF-80F6-4F2B-AAE5-43A335340F53}" presName="vert2" presStyleCnt="0"/>
      <dgm:spPr/>
    </dgm:pt>
    <dgm:pt modelId="{41E8CE2B-3AC2-4DC2-934C-7DEDB45EF00E}" type="pres">
      <dgm:prSet presAssocID="{AE04B7AF-80F6-4F2B-AAE5-43A335340F53}" presName="thinLine2b" presStyleLbl="callout" presStyleIdx="1" presStyleCnt="6"/>
      <dgm:spPr/>
    </dgm:pt>
    <dgm:pt modelId="{2263CEB6-8409-43DA-B9A9-C00B88200B2D}" type="pres">
      <dgm:prSet presAssocID="{AE04B7AF-80F6-4F2B-AAE5-43A335340F53}" presName="vertSpace2b" presStyleCnt="0"/>
      <dgm:spPr/>
    </dgm:pt>
    <dgm:pt modelId="{3C159471-1314-4992-A40C-DF7710B7C931}" type="pres">
      <dgm:prSet presAssocID="{34F71B59-31E4-4FC6-BBEA-10D96B8BBF94}" presName="horz2" presStyleCnt="0"/>
      <dgm:spPr/>
    </dgm:pt>
    <dgm:pt modelId="{B2C4F4B1-9D2B-4F34-87DF-EA44CBEDA9CC}" type="pres">
      <dgm:prSet presAssocID="{34F71B59-31E4-4FC6-BBEA-10D96B8BBF94}" presName="horzSpace2" presStyleCnt="0"/>
      <dgm:spPr/>
    </dgm:pt>
    <dgm:pt modelId="{9B22FC74-47E7-4006-9E8E-EF27A05C9165}" type="pres">
      <dgm:prSet presAssocID="{34F71B59-31E4-4FC6-BBEA-10D96B8BBF94}" presName="tx2" presStyleLbl="revTx" presStyleIdx="3" presStyleCnt="7"/>
      <dgm:spPr/>
    </dgm:pt>
    <dgm:pt modelId="{4BB8CC3E-D943-4A85-A020-2A8231746AFA}" type="pres">
      <dgm:prSet presAssocID="{34F71B59-31E4-4FC6-BBEA-10D96B8BBF94}" presName="vert2" presStyleCnt="0"/>
      <dgm:spPr/>
    </dgm:pt>
    <dgm:pt modelId="{E2B40598-A86A-43D2-BB77-A057156E42F4}" type="pres">
      <dgm:prSet presAssocID="{34F71B59-31E4-4FC6-BBEA-10D96B8BBF94}" presName="thinLine2b" presStyleLbl="callout" presStyleIdx="2" presStyleCnt="6"/>
      <dgm:spPr/>
    </dgm:pt>
    <dgm:pt modelId="{E86C44ED-7A70-412F-980F-C178E18D9B2A}" type="pres">
      <dgm:prSet presAssocID="{34F71B59-31E4-4FC6-BBEA-10D96B8BBF94}" presName="vertSpace2b" presStyleCnt="0"/>
      <dgm:spPr/>
    </dgm:pt>
    <dgm:pt modelId="{AEA8939D-8673-4EAA-840E-B3A5956DC8B1}" type="pres">
      <dgm:prSet presAssocID="{59158706-23B9-4496-AF63-D715F9804EA3}" presName="horz2" presStyleCnt="0"/>
      <dgm:spPr/>
    </dgm:pt>
    <dgm:pt modelId="{3E52C73B-4343-4778-A712-644B0F6575D1}" type="pres">
      <dgm:prSet presAssocID="{59158706-23B9-4496-AF63-D715F9804EA3}" presName="horzSpace2" presStyleCnt="0"/>
      <dgm:spPr/>
    </dgm:pt>
    <dgm:pt modelId="{6C9FC2C9-050E-4D06-B314-73D65ECCA5EC}" type="pres">
      <dgm:prSet presAssocID="{59158706-23B9-4496-AF63-D715F9804EA3}" presName="tx2" presStyleLbl="revTx" presStyleIdx="4" presStyleCnt="7"/>
      <dgm:spPr/>
    </dgm:pt>
    <dgm:pt modelId="{2D4A41F2-F1EA-4035-AC15-FD3B513AA574}" type="pres">
      <dgm:prSet presAssocID="{59158706-23B9-4496-AF63-D715F9804EA3}" presName="vert2" presStyleCnt="0"/>
      <dgm:spPr/>
    </dgm:pt>
    <dgm:pt modelId="{54D6A259-742B-4ACA-A037-6BD7D0E9F7F7}" type="pres">
      <dgm:prSet presAssocID="{59158706-23B9-4496-AF63-D715F9804EA3}" presName="thinLine2b" presStyleLbl="callout" presStyleIdx="3" presStyleCnt="6"/>
      <dgm:spPr/>
    </dgm:pt>
    <dgm:pt modelId="{683817B1-B7D5-45F8-9A4D-5D0C5BCE15A4}" type="pres">
      <dgm:prSet presAssocID="{59158706-23B9-4496-AF63-D715F9804EA3}" presName="vertSpace2b" presStyleCnt="0"/>
      <dgm:spPr/>
    </dgm:pt>
    <dgm:pt modelId="{A02D2414-7CB3-42A3-9CF7-E38E05786EC7}" type="pres">
      <dgm:prSet presAssocID="{9D21DFBA-29D6-4453-A9F6-76F8000C0A9F}" presName="horz2" presStyleCnt="0"/>
      <dgm:spPr/>
    </dgm:pt>
    <dgm:pt modelId="{09C5C2CE-37E5-442A-8F02-E6E8A78FE55F}" type="pres">
      <dgm:prSet presAssocID="{9D21DFBA-29D6-4453-A9F6-76F8000C0A9F}" presName="horzSpace2" presStyleCnt="0"/>
      <dgm:spPr/>
    </dgm:pt>
    <dgm:pt modelId="{DE02BD59-BB19-4CAA-94A3-483B6B709FDC}" type="pres">
      <dgm:prSet presAssocID="{9D21DFBA-29D6-4453-A9F6-76F8000C0A9F}" presName="tx2" presStyleLbl="revTx" presStyleIdx="5" presStyleCnt="7"/>
      <dgm:spPr/>
    </dgm:pt>
    <dgm:pt modelId="{7143488F-4CDD-4D3F-8398-C17964F5B8A1}" type="pres">
      <dgm:prSet presAssocID="{9D21DFBA-29D6-4453-A9F6-76F8000C0A9F}" presName="vert2" presStyleCnt="0"/>
      <dgm:spPr/>
    </dgm:pt>
    <dgm:pt modelId="{228757D7-58BD-4D2D-9765-48AE78AF0CCC}" type="pres">
      <dgm:prSet presAssocID="{9D21DFBA-29D6-4453-A9F6-76F8000C0A9F}" presName="thinLine2b" presStyleLbl="callout" presStyleIdx="4" presStyleCnt="6"/>
      <dgm:spPr/>
    </dgm:pt>
    <dgm:pt modelId="{253C92F2-7CB4-4A1D-B3A7-30C90B7E87D5}" type="pres">
      <dgm:prSet presAssocID="{9D21DFBA-29D6-4453-A9F6-76F8000C0A9F}" presName="vertSpace2b" presStyleCnt="0"/>
      <dgm:spPr/>
    </dgm:pt>
    <dgm:pt modelId="{7345AABC-67FC-42DB-BD24-30E8EC40286B}" type="pres">
      <dgm:prSet presAssocID="{E1F73CA2-BDDB-4360-B727-27613E53C026}" presName="horz2" presStyleCnt="0"/>
      <dgm:spPr/>
    </dgm:pt>
    <dgm:pt modelId="{52EFA80A-AAAE-4975-8650-543AB39201C4}" type="pres">
      <dgm:prSet presAssocID="{E1F73CA2-BDDB-4360-B727-27613E53C026}" presName="horzSpace2" presStyleCnt="0"/>
      <dgm:spPr/>
    </dgm:pt>
    <dgm:pt modelId="{77E3E006-51F4-4AF1-A414-E8CDB27336E3}" type="pres">
      <dgm:prSet presAssocID="{E1F73CA2-BDDB-4360-B727-27613E53C026}" presName="tx2" presStyleLbl="revTx" presStyleIdx="6" presStyleCnt="7"/>
      <dgm:spPr/>
    </dgm:pt>
    <dgm:pt modelId="{A179308D-138B-457D-A526-989C70EA0239}" type="pres">
      <dgm:prSet presAssocID="{E1F73CA2-BDDB-4360-B727-27613E53C026}" presName="vert2" presStyleCnt="0"/>
      <dgm:spPr/>
    </dgm:pt>
    <dgm:pt modelId="{AA9818AF-FC9D-4FDD-AFAF-AD9C47B3C6CC}" type="pres">
      <dgm:prSet presAssocID="{E1F73CA2-BDDB-4360-B727-27613E53C026}" presName="thinLine2b" presStyleLbl="callout" presStyleIdx="5" presStyleCnt="6"/>
      <dgm:spPr/>
    </dgm:pt>
    <dgm:pt modelId="{5F86A21A-8B55-42D9-827B-2B9DAA339829}" type="pres">
      <dgm:prSet presAssocID="{E1F73CA2-BDDB-4360-B727-27613E53C026}" presName="vertSpace2b" presStyleCnt="0"/>
      <dgm:spPr/>
    </dgm:pt>
  </dgm:ptLst>
  <dgm:cxnLst>
    <dgm:cxn modelId="{2F2B1710-2DD9-4D91-B4B1-70E6775C9904}" type="presOf" srcId="{5706BC28-F5BA-4F15-8966-9804C07EBCB4}" destId="{24ADBA07-91B5-41A3-BAE3-467F396DFE70}" srcOrd="0" destOrd="0" presId="urn:microsoft.com/office/officeart/2008/layout/LinedList"/>
    <dgm:cxn modelId="{41E8D24B-16AF-4AAD-887D-2C4A96C33B39}" srcId="{5706BC28-F5BA-4F15-8966-9804C07EBCB4}" destId="{E1F73CA2-BDDB-4360-B727-27613E53C026}" srcOrd="5" destOrd="0" parTransId="{407D7C5A-49F5-41C2-9EB0-7E051903B3AF}" sibTransId="{CEF87D38-3FF7-4B26-BB5E-4D5C212D9C4B}"/>
    <dgm:cxn modelId="{B9F0044D-18D3-4E08-86E2-5FC91CBD739E}" type="presOf" srcId="{64CA8654-AE31-425F-AAF0-C4AB6DB64A5D}" destId="{5F3DBA02-CE0E-424C-8EAB-2613E3DA18FD}" srcOrd="0" destOrd="0" presId="urn:microsoft.com/office/officeart/2008/layout/LinedList"/>
    <dgm:cxn modelId="{7171637D-0C1F-4302-A9C1-126419F91B63}" srcId="{5706BC28-F5BA-4F15-8966-9804C07EBCB4}" destId="{9D21DFBA-29D6-4453-A9F6-76F8000C0A9F}" srcOrd="4" destOrd="0" parTransId="{62427B8D-24CE-42B7-B11A-4424D358A20E}" sibTransId="{94D04DA2-0257-45FA-B627-A5A90892C55A}"/>
    <dgm:cxn modelId="{87EFA28B-8EE3-498D-A91C-767C093D71DF}" type="presOf" srcId="{AE04B7AF-80F6-4F2B-AAE5-43A335340F53}" destId="{FB1C6801-3D36-402B-8467-33FB8197FDDB}" srcOrd="0" destOrd="0" presId="urn:microsoft.com/office/officeart/2008/layout/LinedList"/>
    <dgm:cxn modelId="{16992F8C-1BFC-40F2-856B-C8CF0C3357C7}" srcId="{5706BC28-F5BA-4F15-8966-9804C07EBCB4}" destId="{AE04B7AF-80F6-4F2B-AAE5-43A335340F53}" srcOrd="1" destOrd="0" parTransId="{E7414990-06DB-4400-A568-9462619498B9}" sibTransId="{9DB2A083-632A-4220-8BC1-7EF2501AC8C5}"/>
    <dgm:cxn modelId="{5C30B69C-56C7-4728-B127-D2B84AC16DDD}" srcId="{5706BC28-F5BA-4F15-8966-9804C07EBCB4}" destId="{FACB49A1-AADE-49C7-8314-40E5BC059B22}" srcOrd="0" destOrd="0" parTransId="{F49E40B5-E75B-4FB0-9032-E6CA42F75AF2}" sibTransId="{DF1FBC6D-4231-4AB9-876C-318D7B809E9D}"/>
    <dgm:cxn modelId="{FA84E7AD-F9C4-4ACE-ACA8-E0E334476BA9}" type="presOf" srcId="{34F71B59-31E4-4FC6-BBEA-10D96B8BBF94}" destId="{9B22FC74-47E7-4006-9E8E-EF27A05C9165}" srcOrd="0" destOrd="0" presId="urn:microsoft.com/office/officeart/2008/layout/LinedList"/>
    <dgm:cxn modelId="{A9307BBE-B030-4645-8FCD-3BD6A473CBD7}" type="presOf" srcId="{E1F73CA2-BDDB-4360-B727-27613E53C026}" destId="{77E3E006-51F4-4AF1-A414-E8CDB27336E3}" srcOrd="0" destOrd="0" presId="urn:microsoft.com/office/officeart/2008/layout/LinedList"/>
    <dgm:cxn modelId="{3ABB4FC4-222A-4702-8E5C-F2B2E6821957}" srcId="{5706BC28-F5BA-4F15-8966-9804C07EBCB4}" destId="{34F71B59-31E4-4FC6-BBEA-10D96B8BBF94}" srcOrd="2" destOrd="0" parTransId="{78310D78-9460-4B87-8DA5-26F8D3B96502}" sibTransId="{E383BE31-04F3-466F-924C-48EAE0178FD7}"/>
    <dgm:cxn modelId="{42426DC5-53C0-4858-9100-77756D83E110}" type="presOf" srcId="{9D21DFBA-29D6-4453-A9F6-76F8000C0A9F}" destId="{DE02BD59-BB19-4CAA-94A3-483B6B709FDC}" srcOrd="0" destOrd="0" presId="urn:microsoft.com/office/officeart/2008/layout/LinedList"/>
    <dgm:cxn modelId="{17F5E6CC-BB59-4430-92DB-2D3DC5335A77}" srcId="{64CA8654-AE31-425F-AAF0-C4AB6DB64A5D}" destId="{5706BC28-F5BA-4F15-8966-9804C07EBCB4}" srcOrd="0" destOrd="0" parTransId="{BA3602C5-FE61-4D52-9FE7-B76BC1D6414B}" sibTransId="{657EB161-5DBA-4F09-82B0-105FA56DE1D6}"/>
    <dgm:cxn modelId="{DEEAA5E5-915F-432B-BE59-D5F9329966E6}" srcId="{5706BC28-F5BA-4F15-8966-9804C07EBCB4}" destId="{59158706-23B9-4496-AF63-D715F9804EA3}" srcOrd="3" destOrd="0" parTransId="{28920650-06EC-4F61-98DB-3541D6DA8C82}" sibTransId="{5AB65AAE-46C2-43C8-97A7-0FF7B27B1E5C}"/>
    <dgm:cxn modelId="{DB4BBBE9-D92A-43BB-A8E6-4A6D07C8370E}" type="presOf" srcId="{59158706-23B9-4496-AF63-D715F9804EA3}" destId="{6C9FC2C9-050E-4D06-B314-73D65ECCA5EC}" srcOrd="0" destOrd="0" presId="urn:microsoft.com/office/officeart/2008/layout/LinedList"/>
    <dgm:cxn modelId="{7093A7F3-D3EF-428F-9A1E-2EC9B5E6387C}" type="presOf" srcId="{FACB49A1-AADE-49C7-8314-40E5BC059B22}" destId="{AC4DC25C-CE76-4BDE-A76D-2E614EF0A807}" srcOrd="0" destOrd="0" presId="urn:microsoft.com/office/officeart/2008/layout/LinedList"/>
    <dgm:cxn modelId="{60DD4572-48B3-42D4-8390-B95F80FAE37E}" type="presParOf" srcId="{5F3DBA02-CE0E-424C-8EAB-2613E3DA18FD}" destId="{2D03B166-B521-4E25-8721-D778E1CB8A15}" srcOrd="0" destOrd="0" presId="urn:microsoft.com/office/officeart/2008/layout/LinedList"/>
    <dgm:cxn modelId="{C9A38B6A-1CAF-408B-BEBE-EEDB60C820E8}" type="presParOf" srcId="{5F3DBA02-CE0E-424C-8EAB-2613E3DA18FD}" destId="{AFE40644-B03F-4CEF-95D0-B6048726EACA}" srcOrd="1" destOrd="0" presId="urn:microsoft.com/office/officeart/2008/layout/LinedList"/>
    <dgm:cxn modelId="{61CDC908-63DE-47FD-A467-B7191AF525EE}" type="presParOf" srcId="{AFE40644-B03F-4CEF-95D0-B6048726EACA}" destId="{24ADBA07-91B5-41A3-BAE3-467F396DFE70}" srcOrd="0" destOrd="0" presId="urn:microsoft.com/office/officeart/2008/layout/LinedList"/>
    <dgm:cxn modelId="{800122FA-9E09-4BFE-AA54-E26F196B53C8}" type="presParOf" srcId="{AFE40644-B03F-4CEF-95D0-B6048726EACA}" destId="{484FE8B6-D189-4BD9-AA00-47473FB82643}" srcOrd="1" destOrd="0" presId="urn:microsoft.com/office/officeart/2008/layout/LinedList"/>
    <dgm:cxn modelId="{F326CE36-5632-4BAD-811C-6DDFEEE23165}" type="presParOf" srcId="{484FE8B6-D189-4BD9-AA00-47473FB82643}" destId="{7C864258-6BF2-4830-8CE0-596D53C56E33}" srcOrd="0" destOrd="0" presId="urn:microsoft.com/office/officeart/2008/layout/LinedList"/>
    <dgm:cxn modelId="{E4853A7D-60EE-495A-8590-A8411364438C}" type="presParOf" srcId="{484FE8B6-D189-4BD9-AA00-47473FB82643}" destId="{BF484830-CCFE-44B9-8F1A-4CABAE07DD98}" srcOrd="1" destOrd="0" presId="urn:microsoft.com/office/officeart/2008/layout/LinedList"/>
    <dgm:cxn modelId="{D38DD3A7-90E5-42B9-8BEB-2C46BF97F2E1}" type="presParOf" srcId="{BF484830-CCFE-44B9-8F1A-4CABAE07DD98}" destId="{7C14F0B9-7064-46EC-A7C9-7D2078C184AE}" srcOrd="0" destOrd="0" presId="urn:microsoft.com/office/officeart/2008/layout/LinedList"/>
    <dgm:cxn modelId="{23E47CE7-7852-4704-BE1A-69137D50A6D9}" type="presParOf" srcId="{BF484830-CCFE-44B9-8F1A-4CABAE07DD98}" destId="{AC4DC25C-CE76-4BDE-A76D-2E614EF0A807}" srcOrd="1" destOrd="0" presId="urn:microsoft.com/office/officeart/2008/layout/LinedList"/>
    <dgm:cxn modelId="{76890840-CEDE-4E79-8F01-5885A79F6FE8}" type="presParOf" srcId="{BF484830-CCFE-44B9-8F1A-4CABAE07DD98}" destId="{11EAB1ED-7BC9-45C4-B8FD-90330780E7D1}" srcOrd="2" destOrd="0" presId="urn:microsoft.com/office/officeart/2008/layout/LinedList"/>
    <dgm:cxn modelId="{56C786D6-4D64-4105-9D57-3572B305BE09}" type="presParOf" srcId="{484FE8B6-D189-4BD9-AA00-47473FB82643}" destId="{62F38910-8A8A-471D-8DFF-8170BBF641CF}" srcOrd="2" destOrd="0" presId="urn:microsoft.com/office/officeart/2008/layout/LinedList"/>
    <dgm:cxn modelId="{E9DE0EED-8A32-44E1-8921-B67915943EC3}" type="presParOf" srcId="{484FE8B6-D189-4BD9-AA00-47473FB82643}" destId="{55735CFD-BAE3-4355-8165-392B629036BD}" srcOrd="3" destOrd="0" presId="urn:microsoft.com/office/officeart/2008/layout/LinedList"/>
    <dgm:cxn modelId="{9FDC1BEF-21DB-4DEA-BB30-4C95721D6C45}" type="presParOf" srcId="{484FE8B6-D189-4BD9-AA00-47473FB82643}" destId="{E9897C82-1878-48A8-A810-8287E899DE8C}" srcOrd="4" destOrd="0" presId="urn:microsoft.com/office/officeart/2008/layout/LinedList"/>
    <dgm:cxn modelId="{AE113EEE-65CC-466B-A552-F649DAA385DC}" type="presParOf" srcId="{E9897C82-1878-48A8-A810-8287E899DE8C}" destId="{888322B7-1F92-4CE9-A6CA-32959C72478E}" srcOrd="0" destOrd="0" presId="urn:microsoft.com/office/officeart/2008/layout/LinedList"/>
    <dgm:cxn modelId="{EAEF0E45-46C9-4296-BB1D-5EEBE40F18A5}" type="presParOf" srcId="{E9897C82-1878-48A8-A810-8287E899DE8C}" destId="{FB1C6801-3D36-402B-8467-33FB8197FDDB}" srcOrd="1" destOrd="0" presId="urn:microsoft.com/office/officeart/2008/layout/LinedList"/>
    <dgm:cxn modelId="{54D83C40-7596-4955-9294-E5BCC0A5187C}" type="presParOf" srcId="{E9897C82-1878-48A8-A810-8287E899DE8C}" destId="{327DB7C1-6F0D-443A-903E-42781BA8867E}" srcOrd="2" destOrd="0" presId="urn:microsoft.com/office/officeart/2008/layout/LinedList"/>
    <dgm:cxn modelId="{3E395649-DD61-4BCB-B10C-49AC29B08310}" type="presParOf" srcId="{484FE8B6-D189-4BD9-AA00-47473FB82643}" destId="{41E8CE2B-3AC2-4DC2-934C-7DEDB45EF00E}" srcOrd="5" destOrd="0" presId="urn:microsoft.com/office/officeart/2008/layout/LinedList"/>
    <dgm:cxn modelId="{9B8D38D1-DD0F-4DA5-98D7-8CDA5BFD4FCB}" type="presParOf" srcId="{484FE8B6-D189-4BD9-AA00-47473FB82643}" destId="{2263CEB6-8409-43DA-B9A9-C00B88200B2D}" srcOrd="6" destOrd="0" presId="urn:microsoft.com/office/officeart/2008/layout/LinedList"/>
    <dgm:cxn modelId="{42EFE653-DD5B-4E3F-8FAE-3635E75E3DB9}" type="presParOf" srcId="{484FE8B6-D189-4BD9-AA00-47473FB82643}" destId="{3C159471-1314-4992-A40C-DF7710B7C931}" srcOrd="7" destOrd="0" presId="urn:microsoft.com/office/officeart/2008/layout/LinedList"/>
    <dgm:cxn modelId="{EF7F39A9-7BE9-4AE7-8614-EB497BFF9648}" type="presParOf" srcId="{3C159471-1314-4992-A40C-DF7710B7C931}" destId="{B2C4F4B1-9D2B-4F34-87DF-EA44CBEDA9CC}" srcOrd="0" destOrd="0" presId="urn:microsoft.com/office/officeart/2008/layout/LinedList"/>
    <dgm:cxn modelId="{AAB10F79-165C-4BBC-826B-C703588E3EDC}" type="presParOf" srcId="{3C159471-1314-4992-A40C-DF7710B7C931}" destId="{9B22FC74-47E7-4006-9E8E-EF27A05C9165}" srcOrd="1" destOrd="0" presId="urn:microsoft.com/office/officeart/2008/layout/LinedList"/>
    <dgm:cxn modelId="{47FC9BAA-9D82-457F-8115-59327CA718B5}" type="presParOf" srcId="{3C159471-1314-4992-A40C-DF7710B7C931}" destId="{4BB8CC3E-D943-4A85-A020-2A8231746AFA}" srcOrd="2" destOrd="0" presId="urn:microsoft.com/office/officeart/2008/layout/LinedList"/>
    <dgm:cxn modelId="{C069E41F-7E29-44C4-9410-CD493BB509CA}" type="presParOf" srcId="{484FE8B6-D189-4BD9-AA00-47473FB82643}" destId="{E2B40598-A86A-43D2-BB77-A057156E42F4}" srcOrd="8" destOrd="0" presId="urn:microsoft.com/office/officeart/2008/layout/LinedList"/>
    <dgm:cxn modelId="{6DA754CE-1BEF-4D68-A2ED-03599EE20C3D}" type="presParOf" srcId="{484FE8B6-D189-4BD9-AA00-47473FB82643}" destId="{E86C44ED-7A70-412F-980F-C178E18D9B2A}" srcOrd="9" destOrd="0" presId="urn:microsoft.com/office/officeart/2008/layout/LinedList"/>
    <dgm:cxn modelId="{A3E2BC1E-07E0-4690-AB3D-A4A163466D23}" type="presParOf" srcId="{484FE8B6-D189-4BD9-AA00-47473FB82643}" destId="{AEA8939D-8673-4EAA-840E-B3A5956DC8B1}" srcOrd="10" destOrd="0" presId="urn:microsoft.com/office/officeart/2008/layout/LinedList"/>
    <dgm:cxn modelId="{C36A2DA0-FB30-43A1-93FE-FE705D95EB31}" type="presParOf" srcId="{AEA8939D-8673-4EAA-840E-B3A5956DC8B1}" destId="{3E52C73B-4343-4778-A712-644B0F6575D1}" srcOrd="0" destOrd="0" presId="urn:microsoft.com/office/officeart/2008/layout/LinedList"/>
    <dgm:cxn modelId="{4E5BCCEB-4DDC-4903-899F-2C1E0E641C26}" type="presParOf" srcId="{AEA8939D-8673-4EAA-840E-B3A5956DC8B1}" destId="{6C9FC2C9-050E-4D06-B314-73D65ECCA5EC}" srcOrd="1" destOrd="0" presId="urn:microsoft.com/office/officeart/2008/layout/LinedList"/>
    <dgm:cxn modelId="{0BCFB529-A995-4884-A2DD-C1F68919C8E2}" type="presParOf" srcId="{AEA8939D-8673-4EAA-840E-B3A5956DC8B1}" destId="{2D4A41F2-F1EA-4035-AC15-FD3B513AA574}" srcOrd="2" destOrd="0" presId="urn:microsoft.com/office/officeart/2008/layout/LinedList"/>
    <dgm:cxn modelId="{80ABA875-BF0F-4363-B734-5127C921899E}" type="presParOf" srcId="{484FE8B6-D189-4BD9-AA00-47473FB82643}" destId="{54D6A259-742B-4ACA-A037-6BD7D0E9F7F7}" srcOrd="11" destOrd="0" presId="urn:microsoft.com/office/officeart/2008/layout/LinedList"/>
    <dgm:cxn modelId="{7B12FA11-07CC-461D-9E59-F6BA4EFD5FFF}" type="presParOf" srcId="{484FE8B6-D189-4BD9-AA00-47473FB82643}" destId="{683817B1-B7D5-45F8-9A4D-5D0C5BCE15A4}" srcOrd="12" destOrd="0" presId="urn:microsoft.com/office/officeart/2008/layout/LinedList"/>
    <dgm:cxn modelId="{0A007621-1A46-467F-A271-6A958904F74D}" type="presParOf" srcId="{484FE8B6-D189-4BD9-AA00-47473FB82643}" destId="{A02D2414-7CB3-42A3-9CF7-E38E05786EC7}" srcOrd="13" destOrd="0" presId="urn:microsoft.com/office/officeart/2008/layout/LinedList"/>
    <dgm:cxn modelId="{478B98D2-941D-4DDD-99D8-74D9837D125D}" type="presParOf" srcId="{A02D2414-7CB3-42A3-9CF7-E38E05786EC7}" destId="{09C5C2CE-37E5-442A-8F02-E6E8A78FE55F}" srcOrd="0" destOrd="0" presId="urn:microsoft.com/office/officeart/2008/layout/LinedList"/>
    <dgm:cxn modelId="{A0417930-4C50-4777-A1B6-4F274DB90B32}" type="presParOf" srcId="{A02D2414-7CB3-42A3-9CF7-E38E05786EC7}" destId="{DE02BD59-BB19-4CAA-94A3-483B6B709FDC}" srcOrd="1" destOrd="0" presId="urn:microsoft.com/office/officeart/2008/layout/LinedList"/>
    <dgm:cxn modelId="{F2908BC1-BF10-46D8-BB60-612EDDAAE465}" type="presParOf" srcId="{A02D2414-7CB3-42A3-9CF7-E38E05786EC7}" destId="{7143488F-4CDD-4D3F-8398-C17964F5B8A1}" srcOrd="2" destOrd="0" presId="urn:microsoft.com/office/officeart/2008/layout/LinedList"/>
    <dgm:cxn modelId="{9069245D-2F18-4FA8-9112-3980ABB03C7A}" type="presParOf" srcId="{484FE8B6-D189-4BD9-AA00-47473FB82643}" destId="{228757D7-58BD-4D2D-9765-48AE78AF0CCC}" srcOrd="14" destOrd="0" presId="urn:microsoft.com/office/officeart/2008/layout/LinedList"/>
    <dgm:cxn modelId="{E60EB787-149D-4C46-994E-B152404344C8}" type="presParOf" srcId="{484FE8B6-D189-4BD9-AA00-47473FB82643}" destId="{253C92F2-7CB4-4A1D-B3A7-30C90B7E87D5}" srcOrd="15" destOrd="0" presId="urn:microsoft.com/office/officeart/2008/layout/LinedList"/>
    <dgm:cxn modelId="{FC3F2FC5-75AA-457E-A446-81C397BE9244}" type="presParOf" srcId="{484FE8B6-D189-4BD9-AA00-47473FB82643}" destId="{7345AABC-67FC-42DB-BD24-30E8EC40286B}" srcOrd="16" destOrd="0" presId="urn:microsoft.com/office/officeart/2008/layout/LinedList"/>
    <dgm:cxn modelId="{CC84C434-3968-4729-A3E7-B867D9B3C3C6}" type="presParOf" srcId="{7345AABC-67FC-42DB-BD24-30E8EC40286B}" destId="{52EFA80A-AAAE-4975-8650-543AB39201C4}" srcOrd="0" destOrd="0" presId="urn:microsoft.com/office/officeart/2008/layout/LinedList"/>
    <dgm:cxn modelId="{491CA955-4767-4F17-9051-35DF6FB702ED}" type="presParOf" srcId="{7345AABC-67FC-42DB-BD24-30E8EC40286B}" destId="{77E3E006-51F4-4AF1-A414-E8CDB27336E3}" srcOrd="1" destOrd="0" presId="urn:microsoft.com/office/officeart/2008/layout/LinedList"/>
    <dgm:cxn modelId="{B58D2393-716D-4BC0-9F95-DA393B9ACA79}" type="presParOf" srcId="{7345AABC-67FC-42DB-BD24-30E8EC40286B}" destId="{A179308D-138B-457D-A526-989C70EA0239}" srcOrd="2" destOrd="0" presId="urn:microsoft.com/office/officeart/2008/layout/LinedList"/>
    <dgm:cxn modelId="{121DAA6F-34E4-4CBD-A441-3118A71C2A0F}" type="presParOf" srcId="{484FE8B6-D189-4BD9-AA00-47473FB82643}" destId="{AA9818AF-FC9D-4FDD-AFAF-AD9C47B3C6CC}" srcOrd="17" destOrd="0" presId="urn:microsoft.com/office/officeart/2008/layout/LinedList"/>
    <dgm:cxn modelId="{0B151158-8621-44D9-9A33-CE1F767655A9}" type="presParOf" srcId="{484FE8B6-D189-4BD9-AA00-47473FB82643}" destId="{5F86A21A-8B55-42D9-827B-2B9DAA339829}" srcOrd="18"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03B166-B521-4E25-8721-D778E1CB8A15}">
      <dsp:nvSpPr>
        <dsp:cNvPr id="0" name=""/>
        <dsp:cNvSpPr/>
      </dsp:nvSpPr>
      <dsp:spPr>
        <a:xfrm>
          <a:off x="0" y="0"/>
          <a:ext cx="4703728" cy="0"/>
        </a:xfrm>
        <a:prstGeom prst="line">
          <a:avLst/>
        </a:prstGeom>
        <a:gradFill rotWithShape="0">
          <a:gsLst>
            <a:gs pos="0">
              <a:schemeClr val="dk2">
                <a:hueOff val="0"/>
                <a:satOff val="0"/>
                <a:lumOff val="0"/>
                <a:alphaOff val="0"/>
                <a:tint val="100000"/>
                <a:shade val="100000"/>
                <a:satMod val="130000"/>
              </a:schemeClr>
            </a:gs>
            <a:gs pos="100000">
              <a:schemeClr val="dk2">
                <a:hueOff val="0"/>
                <a:satOff val="0"/>
                <a:lumOff val="0"/>
                <a:alphaOff val="0"/>
                <a:tint val="50000"/>
                <a:shade val="100000"/>
                <a:satMod val="350000"/>
              </a:schemeClr>
            </a:gs>
          </a:gsLst>
          <a:lin ang="16200000" scaled="0"/>
        </a:gradFill>
        <a:ln w="9525" cap="flat" cmpd="sng" algn="ctr">
          <a:solidFill>
            <a:schemeClr val="dk2">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24ADBA07-91B5-41A3-BAE3-467F396DFE70}">
      <dsp:nvSpPr>
        <dsp:cNvPr id="0" name=""/>
        <dsp:cNvSpPr/>
      </dsp:nvSpPr>
      <dsp:spPr>
        <a:xfrm>
          <a:off x="0" y="0"/>
          <a:ext cx="940745" cy="23945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dirty="0"/>
            <a:t>In 2019 Age UK conducted a Longitudinal Study of Ageing (ELSA) of thousands of individuals over the age of 50. </a:t>
          </a:r>
          <a:endParaRPr lang="en-US" sz="1300" kern="1200" dirty="0"/>
        </a:p>
      </dsp:txBody>
      <dsp:txXfrm>
        <a:off x="0" y="0"/>
        <a:ext cx="940745" cy="2394529"/>
      </dsp:txXfrm>
    </dsp:sp>
    <dsp:sp modelId="{AC4DC25C-CE76-4BDE-A76D-2E614EF0A807}">
      <dsp:nvSpPr>
        <dsp:cNvPr id="0" name=""/>
        <dsp:cNvSpPr/>
      </dsp:nvSpPr>
      <dsp:spPr>
        <a:xfrm>
          <a:off x="1011301" y="18853"/>
          <a:ext cx="3692426" cy="3770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Ill health</a:t>
          </a:r>
          <a:endParaRPr lang="en-US" sz="1700" kern="1200" dirty="0"/>
        </a:p>
      </dsp:txBody>
      <dsp:txXfrm>
        <a:off x="1011301" y="18853"/>
        <a:ext cx="3692426" cy="377068"/>
      </dsp:txXfrm>
    </dsp:sp>
    <dsp:sp modelId="{62F38910-8A8A-471D-8DFF-8170BBF641CF}">
      <dsp:nvSpPr>
        <dsp:cNvPr id="0" name=""/>
        <dsp:cNvSpPr/>
      </dsp:nvSpPr>
      <dsp:spPr>
        <a:xfrm>
          <a:off x="940745" y="395921"/>
          <a:ext cx="3762982" cy="0"/>
        </a:xfrm>
        <a:prstGeom prst="line">
          <a:avLst/>
        </a:prstGeom>
        <a:solidFill>
          <a:schemeClr val="dk2">
            <a:hueOff val="0"/>
            <a:satOff val="0"/>
            <a:lumOff val="0"/>
            <a:alphaOff val="0"/>
          </a:schemeClr>
        </a:solidFill>
        <a:ln w="25400" cap="flat" cmpd="sng" algn="ctr">
          <a:solidFill>
            <a:schemeClr val="dk2">
              <a:tint val="50000"/>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dsp:style>
    </dsp:sp>
    <dsp:sp modelId="{FB1C6801-3D36-402B-8467-33FB8197FDDB}">
      <dsp:nvSpPr>
        <dsp:cNvPr id="0" name=""/>
        <dsp:cNvSpPr/>
      </dsp:nvSpPr>
      <dsp:spPr>
        <a:xfrm>
          <a:off x="1011301" y="414774"/>
          <a:ext cx="3692426" cy="3770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Poverty</a:t>
          </a:r>
          <a:endParaRPr lang="en-US" sz="1700" kern="1200" dirty="0"/>
        </a:p>
      </dsp:txBody>
      <dsp:txXfrm>
        <a:off x="1011301" y="414774"/>
        <a:ext cx="3692426" cy="377068"/>
      </dsp:txXfrm>
    </dsp:sp>
    <dsp:sp modelId="{41E8CE2B-3AC2-4DC2-934C-7DEDB45EF00E}">
      <dsp:nvSpPr>
        <dsp:cNvPr id="0" name=""/>
        <dsp:cNvSpPr/>
      </dsp:nvSpPr>
      <dsp:spPr>
        <a:xfrm>
          <a:off x="940745" y="791843"/>
          <a:ext cx="3762982" cy="0"/>
        </a:xfrm>
        <a:prstGeom prst="line">
          <a:avLst/>
        </a:prstGeom>
        <a:solidFill>
          <a:schemeClr val="dk2">
            <a:hueOff val="0"/>
            <a:satOff val="0"/>
            <a:lumOff val="0"/>
            <a:alphaOff val="0"/>
          </a:schemeClr>
        </a:solidFill>
        <a:ln w="25400" cap="flat" cmpd="sng" algn="ctr">
          <a:solidFill>
            <a:schemeClr val="dk2">
              <a:tint val="50000"/>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dsp:style>
    </dsp:sp>
    <dsp:sp modelId="{9B22FC74-47E7-4006-9E8E-EF27A05C9165}">
      <dsp:nvSpPr>
        <dsp:cNvPr id="0" name=""/>
        <dsp:cNvSpPr/>
      </dsp:nvSpPr>
      <dsp:spPr>
        <a:xfrm>
          <a:off x="1011301" y="810696"/>
          <a:ext cx="3692426" cy="3770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Care and support needs</a:t>
          </a:r>
          <a:endParaRPr lang="en-US" sz="1700" kern="1200" dirty="0"/>
        </a:p>
      </dsp:txBody>
      <dsp:txXfrm>
        <a:off x="1011301" y="810696"/>
        <a:ext cx="3692426" cy="377068"/>
      </dsp:txXfrm>
    </dsp:sp>
    <dsp:sp modelId="{E2B40598-A86A-43D2-BB77-A057156E42F4}">
      <dsp:nvSpPr>
        <dsp:cNvPr id="0" name=""/>
        <dsp:cNvSpPr/>
      </dsp:nvSpPr>
      <dsp:spPr>
        <a:xfrm>
          <a:off x="940745" y="1187764"/>
          <a:ext cx="3762982" cy="0"/>
        </a:xfrm>
        <a:prstGeom prst="line">
          <a:avLst/>
        </a:prstGeom>
        <a:solidFill>
          <a:schemeClr val="dk2">
            <a:hueOff val="0"/>
            <a:satOff val="0"/>
            <a:lumOff val="0"/>
            <a:alphaOff val="0"/>
          </a:schemeClr>
        </a:solidFill>
        <a:ln w="25400" cap="flat" cmpd="sng" algn="ctr">
          <a:solidFill>
            <a:schemeClr val="dk2">
              <a:tint val="50000"/>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dsp:style>
    </dsp:sp>
    <dsp:sp modelId="{6C9FC2C9-050E-4D06-B314-73D65ECCA5EC}">
      <dsp:nvSpPr>
        <dsp:cNvPr id="0" name=""/>
        <dsp:cNvSpPr/>
      </dsp:nvSpPr>
      <dsp:spPr>
        <a:xfrm>
          <a:off x="1011301" y="1206618"/>
          <a:ext cx="3692426" cy="3770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Loneliness</a:t>
          </a:r>
          <a:endParaRPr lang="en-US" sz="1700" kern="1200" dirty="0"/>
        </a:p>
      </dsp:txBody>
      <dsp:txXfrm>
        <a:off x="1011301" y="1206618"/>
        <a:ext cx="3692426" cy="377068"/>
      </dsp:txXfrm>
    </dsp:sp>
    <dsp:sp modelId="{54D6A259-742B-4ACA-A037-6BD7D0E9F7F7}">
      <dsp:nvSpPr>
        <dsp:cNvPr id="0" name=""/>
        <dsp:cNvSpPr/>
      </dsp:nvSpPr>
      <dsp:spPr>
        <a:xfrm>
          <a:off x="940745" y="1583686"/>
          <a:ext cx="3762982" cy="0"/>
        </a:xfrm>
        <a:prstGeom prst="line">
          <a:avLst/>
        </a:prstGeom>
        <a:solidFill>
          <a:schemeClr val="dk2">
            <a:hueOff val="0"/>
            <a:satOff val="0"/>
            <a:lumOff val="0"/>
            <a:alphaOff val="0"/>
          </a:schemeClr>
        </a:solidFill>
        <a:ln w="25400" cap="flat" cmpd="sng" algn="ctr">
          <a:solidFill>
            <a:schemeClr val="dk2">
              <a:tint val="50000"/>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dsp:style>
    </dsp:sp>
    <dsp:sp modelId="{DE02BD59-BB19-4CAA-94A3-483B6B709FDC}">
      <dsp:nvSpPr>
        <dsp:cNvPr id="0" name=""/>
        <dsp:cNvSpPr/>
      </dsp:nvSpPr>
      <dsp:spPr>
        <a:xfrm>
          <a:off x="1011301" y="1602539"/>
          <a:ext cx="3692426" cy="3770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Social isolation</a:t>
          </a:r>
          <a:endParaRPr lang="en-US" sz="1700" kern="1200" dirty="0"/>
        </a:p>
      </dsp:txBody>
      <dsp:txXfrm>
        <a:off x="1011301" y="1602539"/>
        <a:ext cx="3692426" cy="377068"/>
      </dsp:txXfrm>
    </dsp:sp>
    <dsp:sp modelId="{228757D7-58BD-4D2D-9765-48AE78AF0CCC}">
      <dsp:nvSpPr>
        <dsp:cNvPr id="0" name=""/>
        <dsp:cNvSpPr/>
      </dsp:nvSpPr>
      <dsp:spPr>
        <a:xfrm>
          <a:off x="940745" y="1979607"/>
          <a:ext cx="3762982" cy="0"/>
        </a:xfrm>
        <a:prstGeom prst="line">
          <a:avLst/>
        </a:prstGeom>
        <a:solidFill>
          <a:schemeClr val="dk2">
            <a:hueOff val="0"/>
            <a:satOff val="0"/>
            <a:lumOff val="0"/>
            <a:alphaOff val="0"/>
          </a:schemeClr>
        </a:solidFill>
        <a:ln w="25400" cap="flat" cmpd="sng" algn="ctr">
          <a:solidFill>
            <a:schemeClr val="dk2">
              <a:tint val="50000"/>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dsp:style>
    </dsp:sp>
    <dsp:sp modelId="{77E3E006-51F4-4AF1-A414-E8CDB27336E3}">
      <dsp:nvSpPr>
        <dsp:cNvPr id="0" name=""/>
        <dsp:cNvSpPr/>
      </dsp:nvSpPr>
      <dsp:spPr>
        <a:xfrm>
          <a:off x="1011301" y="1998461"/>
          <a:ext cx="3692426" cy="3770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Poor housing</a:t>
          </a:r>
          <a:endParaRPr lang="en-US" sz="1700" kern="1200" dirty="0"/>
        </a:p>
      </dsp:txBody>
      <dsp:txXfrm>
        <a:off x="1011301" y="1998461"/>
        <a:ext cx="3692426" cy="377068"/>
      </dsp:txXfrm>
    </dsp:sp>
    <dsp:sp modelId="{AA9818AF-FC9D-4FDD-AFAF-AD9C47B3C6CC}">
      <dsp:nvSpPr>
        <dsp:cNvPr id="0" name=""/>
        <dsp:cNvSpPr/>
      </dsp:nvSpPr>
      <dsp:spPr>
        <a:xfrm>
          <a:off x="940745" y="2375529"/>
          <a:ext cx="3762982" cy="0"/>
        </a:xfrm>
        <a:prstGeom prst="line">
          <a:avLst/>
        </a:prstGeom>
        <a:solidFill>
          <a:schemeClr val="dk2">
            <a:hueOff val="0"/>
            <a:satOff val="0"/>
            <a:lumOff val="0"/>
            <a:alphaOff val="0"/>
          </a:schemeClr>
        </a:solidFill>
        <a:ln w="25400" cap="flat" cmpd="sng" algn="ctr">
          <a:solidFill>
            <a:schemeClr val="dk2">
              <a:tint val="50000"/>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3C4FD98-536C-4193-AED6-BBA367E1F723}" type="datetimeFigureOut">
              <a:rPr lang="en-GB" smtClean="0"/>
              <a:t>04/03/2026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EC01B5A-8207-4A7D-B12E-86E5A87F1CA2}" type="slidenum">
              <a:rPr lang="en-GB" smtClean="0"/>
              <a:t>‹#›</a:t>
            </a:fld>
            <a:endParaRPr lang="en-GB"/>
          </a:p>
        </p:txBody>
      </p:sp>
    </p:spTree>
    <p:extLst>
      <p:ext uri="{BB962C8B-B14F-4D97-AF65-F5344CB8AC3E}">
        <p14:creationId xmlns:p14="http://schemas.microsoft.com/office/powerpoint/2010/main" val="30684620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 you think older people need most?” / Are an older person’s needs different?</a:t>
            </a:r>
          </a:p>
        </p:txBody>
      </p:sp>
      <p:sp>
        <p:nvSpPr>
          <p:cNvPr id="4" name="Slide Number Placeholder 3"/>
          <p:cNvSpPr>
            <a:spLocks noGrp="1"/>
          </p:cNvSpPr>
          <p:nvPr>
            <p:ph type="sldNum" sz="quarter" idx="5"/>
          </p:nvPr>
        </p:nvSpPr>
        <p:spPr/>
        <p:txBody>
          <a:bodyPr/>
          <a:lstStyle/>
          <a:p>
            <a:fld id="{4FE39E7F-E09A-48D2-BE09-E44486E01D41}" type="slidenum">
              <a:rPr lang="en-GB" smtClean="0"/>
              <a:t>8</a:t>
            </a:fld>
            <a:endParaRPr lang="en-GB" dirty="0"/>
          </a:p>
        </p:txBody>
      </p:sp>
    </p:spTree>
    <p:extLst>
      <p:ext uri="{BB962C8B-B14F-4D97-AF65-F5344CB8AC3E}">
        <p14:creationId xmlns:p14="http://schemas.microsoft.com/office/powerpoint/2010/main" val="40425839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Sleep: </a:t>
            </a:r>
            <a:r>
              <a:rPr lang="en-GB" dirty="0"/>
              <a:t>Patterns change as we get older, and the older person’s sleep tends to be earlier and lighter compared younger adults. Moreover, the older person are increasingly likely to take medication for chronic conditions which may impact sleep quality, and sleep disorders such as insomnia are increasingly likely to be developed. </a:t>
            </a:r>
          </a:p>
          <a:p>
            <a:r>
              <a:rPr lang="en-GB" b="1" dirty="0"/>
              <a:t>Hydration: </a:t>
            </a:r>
            <a:r>
              <a:rPr lang="en-GB" dirty="0"/>
              <a:t>The older person finds it increasingly challenging to maintain their hydration levels. Several barriers were noted by  Godfrey et al (2012): Fragility, thirst sensation, increased trips to the loo and tiredness: </a:t>
            </a:r>
          </a:p>
          <a:p>
            <a:r>
              <a:rPr lang="en-GB" b="1" dirty="0"/>
              <a:t>Personal Hygiene: </a:t>
            </a:r>
            <a:r>
              <a:rPr lang="en-GB" b="0" dirty="0"/>
              <a:t>Several commonon health conditions are preventable by appropriate personal hygiene care, such as oral and skin care, however, cognitive and physical challenges may pose a potential challenge.  </a:t>
            </a:r>
          </a:p>
          <a:p>
            <a:r>
              <a:rPr lang="en-GB" b="1" dirty="0"/>
              <a:t>Fall risks: </a:t>
            </a:r>
            <a:r>
              <a:rPr lang="en-GB" b="0" dirty="0"/>
              <a:t>About 30% of people aged 65 and over, and 50% of those aged 80 and over, experience at least one fall each year (Age UK, 2019). Falls are the most common cause of injury-related deaths in people over 75, with over 5,000 deaths annually.</a:t>
            </a:r>
          </a:p>
        </p:txBody>
      </p:sp>
      <p:sp>
        <p:nvSpPr>
          <p:cNvPr id="4" name="Slide Number Placeholder 3"/>
          <p:cNvSpPr>
            <a:spLocks noGrp="1"/>
          </p:cNvSpPr>
          <p:nvPr>
            <p:ph type="sldNum" sz="quarter" idx="5"/>
          </p:nvPr>
        </p:nvSpPr>
        <p:spPr/>
        <p:txBody>
          <a:bodyPr/>
          <a:lstStyle/>
          <a:p>
            <a:fld id="{4FE39E7F-E09A-48D2-BE09-E44486E01D41}" type="slidenum">
              <a:rPr lang="en-GB" smtClean="0"/>
              <a:t>12</a:t>
            </a:fld>
            <a:endParaRPr lang="en-GB"/>
          </a:p>
        </p:txBody>
      </p:sp>
    </p:spTree>
    <p:extLst>
      <p:ext uri="{BB962C8B-B14F-4D97-AF65-F5344CB8AC3E}">
        <p14:creationId xmlns:p14="http://schemas.microsoft.com/office/powerpoint/2010/main" val="7314660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669CB2-F060-9559-FBE6-8E4D2CCD001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C3FADB6-F6EE-B96A-E1DB-CD0B985EF2B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7774526-6266-7A47-50C2-408C6337BE26}"/>
              </a:ext>
            </a:extLst>
          </p:cNvPr>
          <p:cNvSpPr>
            <a:spLocks noGrp="1"/>
          </p:cNvSpPr>
          <p:nvPr>
            <p:ph type="body" idx="1"/>
          </p:nvPr>
        </p:nvSpPr>
        <p:spPr/>
        <p:txBody>
          <a:bodyPr/>
          <a:lstStyle/>
          <a:p>
            <a:r>
              <a:rPr lang="en-GB" dirty="0"/>
              <a:t>Common physical health issues (e.g., mobility, chronic illness, sensory impairments)</a:t>
            </a:r>
          </a:p>
          <a:p>
            <a:endParaRPr lang="en-GB" dirty="0"/>
          </a:p>
          <a:p>
            <a:endParaRPr lang="en-GB" dirty="0"/>
          </a:p>
        </p:txBody>
      </p:sp>
      <p:sp>
        <p:nvSpPr>
          <p:cNvPr id="4" name="Slide Number Placeholder 3">
            <a:extLst>
              <a:ext uri="{FF2B5EF4-FFF2-40B4-BE49-F238E27FC236}">
                <a16:creationId xmlns:a16="http://schemas.microsoft.com/office/drawing/2014/main" id="{B603F834-8DE7-C6DA-ED1F-E9EDE665957C}"/>
              </a:ext>
            </a:extLst>
          </p:cNvPr>
          <p:cNvSpPr>
            <a:spLocks noGrp="1"/>
          </p:cNvSpPr>
          <p:nvPr>
            <p:ph type="sldNum" sz="quarter" idx="5"/>
          </p:nvPr>
        </p:nvSpPr>
        <p:spPr/>
        <p:txBody>
          <a:bodyPr/>
          <a:lstStyle/>
          <a:p>
            <a:fld id="{4FE39E7F-E09A-48D2-BE09-E44486E01D41}" type="slidenum">
              <a:rPr lang="en-GB" smtClean="0"/>
              <a:t>13</a:t>
            </a:fld>
            <a:endParaRPr lang="en-GB" dirty="0"/>
          </a:p>
        </p:txBody>
      </p:sp>
    </p:spTree>
    <p:extLst>
      <p:ext uri="{BB962C8B-B14F-4D97-AF65-F5344CB8AC3E}">
        <p14:creationId xmlns:p14="http://schemas.microsoft.com/office/powerpoint/2010/main" val="2120690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FE39E7F-E09A-48D2-BE09-E44486E01D41}" type="slidenum">
              <a:rPr lang="en-GB" smtClean="0"/>
              <a:t>16</a:t>
            </a:fld>
            <a:endParaRPr lang="en-GB"/>
          </a:p>
        </p:txBody>
      </p:sp>
    </p:spTree>
    <p:extLst>
      <p:ext uri="{BB962C8B-B14F-4D97-AF65-F5344CB8AC3E}">
        <p14:creationId xmlns:p14="http://schemas.microsoft.com/office/powerpoint/2010/main" val="10607427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FE39E7F-E09A-48D2-BE09-E44486E01D41}" type="slidenum">
              <a:rPr lang="en-GB" smtClean="0"/>
              <a:t>17</a:t>
            </a:fld>
            <a:endParaRPr lang="en-GB"/>
          </a:p>
        </p:txBody>
      </p:sp>
    </p:spTree>
    <p:extLst>
      <p:ext uri="{BB962C8B-B14F-4D97-AF65-F5344CB8AC3E}">
        <p14:creationId xmlns:p14="http://schemas.microsoft.com/office/powerpoint/2010/main" val="19515956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Discussion Prompts for Students:</a:t>
            </a:r>
          </a:p>
          <a:p>
            <a:r>
              <a:rPr lang="en-GB" dirty="0"/>
              <a:t>What are Margaret’s emotional needs?</a:t>
            </a:r>
          </a:p>
          <a:p>
            <a:r>
              <a:rPr lang="en-GB" dirty="0"/>
              <a:t>What might be the underlying causes of her emotional state?</a:t>
            </a:r>
          </a:p>
          <a:p>
            <a:r>
              <a:rPr lang="en-GB" dirty="0"/>
              <a:t>What are the potential long-term implications if her needs are not addressed?</a:t>
            </a:r>
          </a:p>
          <a:p>
            <a:r>
              <a:rPr lang="en-GB" dirty="0"/>
              <a:t>What interventions could support Margaret’s emotional wellbeing?</a:t>
            </a:r>
          </a:p>
          <a:p>
            <a:endParaRPr lang="en-GB" dirty="0"/>
          </a:p>
          <a:p>
            <a:r>
              <a:rPr lang="en-GB" dirty="0"/>
              <a:t>Once we have gone through this example, you are now going to go through the other two case studies in a pair/group (depending on numbers) and report back your findings. You will have 30 mins. </a:t>
            </a:r>
          </a:p>
          <a:p>
            <a:endParaRPr lang="en-GB" dirty="0"/>
          </a:p>
        </p:txBody>
      </p:sp>
      <p:sp>
        <p:nvSpPr>
          <p:cNvPr id="4" name="Slide Number Placeholder 3"/>
          <p:cNvSpPr>
            <a:spLocks noGrp="1"/>
          </p:cNvSpPr>
          <p:nvPr>
            <p:ph type="sldNum" sz="quarter" idx="5"/>
          </p:nvPr>
        </p:nvSpPr>
        <p:spPr/>
        <p:txBody>
          <a:bodyPr/>
          <a:lstStyle/>
          <a:p>
            <a:fld id="{4FE39E7F-E09A-48D2-BE09-E44486E01D41}" type="slidenum">
              <a:rPr lang="en-GB" smtClean="0"/>
              <a:t>18</a:t>
            </a:fld>
            <a:endParaRPr lang="en-GB"/>
          </a:p>
        </p:txBody>
      </p:sp>
    </p:spTree>
    <p:extLst>
      <p:ext uri="{BB962C8B-B14F-4D97-AF65-F5344CB8AC3E}">
        <p14:creationId xmlns:p14="http://schemas.microsoft.com/office/powerpoint/2010/main" val="4981458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3/4/2026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3/4/2026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3/4/2026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3/4/2026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3/4/2026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3/4/2026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3/4/2026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3/4/2026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3/4/2026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3/4/2026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3/4/2026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3/4/2026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1.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image" Target="../media/image13.png"/></Relationships>
</file>

<file path=ppt/slides/_rels/slide1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Two people holding each other's hands">
            <a:extLst>
              <a:ext uri="{FF2B5EF4-FFF2-40B4-BE49-F238E27FC236}">
                <a16:creationId xmlns:a16="http://schemas.microsoft.com/office/drawing/2014/main" id="{B4A2B6DC-6BFD-852B-71A5-5C6BFDC53E32}"/>
              </a:ext>
            </a:extLst>
          </p:cNvPr>
          <p:cNvPicPr>
            <a:picLocks noChangeAspect="1"/>
          </p:cNvPicPr>
          <p:nvPr/>
        </p:nvPicPr>
        <p:blipFill>
          <a:blip r:embed="rId2"/>
          <a:srcRect t="15730"/>
          <a:stretch>
            <a:fillRect/>
          </a:stretch>
        </p:blipFill>
        <p:spPr>
          <a:xfrm>
            <a:off x="15" y="857257"/>
            <a:ext cx="9143985" cy="5143493"/>
          </a:xfrm>
          <a:prstGeom prst="rect">
            <a:avLst/>
          </a:prstGeom>
        </p:spPr>
      </p:pic>
      <p:sp>
        <p:nvSpPr>
          <p:cNvPr id="2" name="Title 1">
            <a:extLst>
              <a:ext uri="{FF2B5EF4-FFF2-40B4-BE49-F238E27FC236}">
                <a16:creationId xmlns:a16="http://schemas.microsoft.com/office/drawing/2014/main" id="{69490C51-303C-179E-EA24-0F31716BB250}"/>
              </a:ext>
            </a:extLst>
          </p:cNvPr>
          <p:cNvSpPr>
            <a:spLocks noGrp="1"/>
          </p:cNvSpPr>
          <p:nvPr>
            <p:ph type="ctrTitle"/>
          </p:nvPr>
        </p:nvSpPr>
        <p:spPr>
          <a:xfrm>
            <a:off x="240030" y="5183977"/>
            <a:ext cx="6137910" cy="720090"/>
          </a:xfrm>
        </p:spPr>
        <p:txBody>
          <a:bodyPr anchor="ctr">
            <a:normAutofit/>
          </a:bodyPr>
          <a:lstStyle/>
          <a:p>
            <a:pPr>
              <a:lnSpc>
                <a:spcPct val="90000"/>
              </a:lnSpc>
            </a:pPr>
            <a:r>
              <a:rPr lang="en-GB" sz="3450" dirty="0"/>
              <a:t>Empowering the Older Person:</a:t>
            </a:r>
          </a:p>
        </p:txBody>
      </p:sp>
      <p:sp>
        <p:nvSpPr>
          <p:cNvPr id="3" name="Subtitle 2">
            <a:extLst>
              <a:ext uri="{FF2B5EF4-FFF2-40B4-BE49-F238E27FC236}">
                <a16:creationId xmlns:a16="http://schemas.microsoft.com/office/drawing/2014/main" id="{50EAED97-26AB-073A-B6F4-A0B6E2082566}"/>
              </a:ext>
            </a:extLst>
          </p:cNvPr>
          <p:cNvSpPr>
            <a:spLocks noGrp="1"/>
          </p:cNvSpPr>
          <p:nvPr>
            <p:ph type="subTitle" idx="1"/>
          </p:nvPr>
        </p:nvSpPr>
        <p:spPr>
          <a:xfrm>
            <a:off x="6447934" y="5183977"/>
            <a:ext cx="2549761" cy="716996"/>
          </a:xfrm>
        </p:spPr>
        <p:txBody>
          <a:bodyPr anchor="ctr">
            <a:normAutofit/>
          </a:bodyPr>
          <a:lstStyle/>
          <a:p>
            <a:pPr algn="r">
              <a:lnSpc>
                <a:spcPct val="120000"/>
              </a:lnSpc>
            </a:pPr>
            <a:r>
              <a:rPr lang="en-GB" sz="1200" dirty="0"/>
              <a:t>Understanding needs of the older person </a:t>
            </a:r>
          </a:p>
        </p:txBody>
      </p:sp>
    </p:spTree>
    <p:extLst>
      <p:ext uri="{BB962C8B-B14F-4D97-AF65-F5344CB8AC3E}">
        <p14:creationId xmlns:p14="http://schemas.microsoft.com/office/powerpoint/2010/main" val="38134959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059983" y="741391"/>
            <a:ext cx="2526926" cy="1616203"/>
          </a:xfrm>
        </p:spPr>
        <p:txBody>
          <a:bodyPr anchor="b">
            <a:normAutofit/>
          </a:bodyPr>
          <a:lstStyle/>
          <a:p>
            <a:r>
              <a:rPr lang="en-GB" sz="2800"/>
              <a:t>Learning Outcome</a:t>
            </a:r>
          </a:p>
        </p:txBody>
      </p:sp>
      <p:pic>
        <p:nvPicPr>
          <p:cNvPr id="1028" name="Picture 4" descr="What does empowerment mean for the elderly?">
            <a:extLst>
              <a:ext uri="{FF2B5EF4-FFF2-40B4-BE49-F238E27FC236}">
                <a16:creationId xmlns:a16="http://schemas.microsoft.com/office/drawing/2014/main" id="{8F4CC206-BA6C-E83B-2C11-B44E907441F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3651" r="22401" b="-1"/>
          <a:stretch>
            <a:fillRect/>
          </a:stretch>
        </p:blipFill>
        <p:spPr bwMode="auto">
          <a:xfrm>
            <a:off x="20" y="10"/>
            <a:ext cx="5542677" cy="6857990"/>
          </a:xfrm>
          <a:prstGeom prst="rect">
            <a:avLst/>
          </a:prstGeom>
          <a:noFill/>
          <a:extLst>
            <a:ext uri="{909E8E84-426E-40DD-AFC4-6F175D3DCCD1}">
              <a14:hiddenFill xmlns:a14="http://schemas.microsoft.com/office/drawing/2010/main">
                <a:solidFill>
                  <a:srgbClr val="FFFFFF"/>
                </a:solidFill>
              </a14:hiddenFill>
            </a:ext>
          </a:extLst>
        </p:spPr>
      </p:pic>
      <p:sp>
        <p:nvSpPr>
          <p:cNvPr id="1056" name="Rectangle 1055">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955894" y="3271199"/>
            <a:ext cx="1630908" cy="5542697"/>
          </a:xfrm>
          <a:prstGeom prst="rect">
            <a:avLst/>
          </a:prstGeom>
          <a:gradFill>
            <a:gsLst>
              <a:gs pos="0">
                <a:schemeClr val="accent5"/>
              </a:gs>
              <a:gs pos="47000">
                <a:schemeClr val="accent2">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8" name="Rectangle 1057">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2296081" y="2296080"/>
            <a:ext cx="6854280" cy="2262119"/>
          </a:xfrm>
          <a:prstGeom prst="rect">
            <a:avLst/>
          </a:prstGeom>
          <a:gradFill flip="none" rotWithShape="1">
            <a:gsLst>
              <a:gs pos="0">
                <a:schemeClr val="accent5"/>
              </a:gs>
              <a:gs pos="47000">
                <a:schemeClr val="accent2">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060" name="Rectangle 1059">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346242" y="4425055"/>
            <a:ext cx="2196454" cy="2432945"/>
          </a:xfrm>
          <a:prstGeom prst="rect">
            <a:avLst/>
          </a:prstGeom>
          <a:gradFill flip="none" rotWithShape="1">
            <a:gsLst>
              <a:gs pos="0">
                <a:schemeClr val="accent2"/>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3" name="Content Placeholder 2"/>
          <p:cNvSpPr>
            <a:spLocks noGrp="1"/>
          </p:cNvSpPr>
          <p:nvPr>
            <p:ph idx="1"/>
          </p:nvPr>
        </p:nvSpPr>
        <p:spPr>
          <a:xfrm>
            <a:off x="5608340" y="2533476"/>
            <a:ext cx="3371397" cy="3447832"/>
          </a:xfrm>
        </p:spPr>
        <p:txBody>
          <a:bodyPr anchor="t">
            <a:noAutofit/>
          </a:bodyPr>
          <a:lstStyle/>
          <a:p>
            <a:pPr marL="0" indent="0" algn="ctr">
              <a:buNone/>
            </a:pPr>
            <a:r>
              <a:rPr lang="en-US" sz="2400" dirty="0"/>
              <a:t>Identify and critically evaluate the concept of empowerment and support needs of the older person, and how current local/national services and provision meet those needs.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7" name="Rectangle 2056">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2" name="Picture 4" descr="200-Meter Sprint Record ...">
            <a:extLst>
              <a:ext uri="{FF2B5EF4-FFF2-40B4-BE49-F238E27FC236}">
                <a16:creationId xmlns:a16="http://schemas.microsoft.com/office/drawing/2014/main" id="{D45FE0F3-EA81-5D2C-9B40-FB34CA0BE80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2" b="5715"/>
          <a:stretch>
            <a:fillRect/>
          </a:stretch>
        </p:blipFill>
        <p:spPr bwMode="auto">
          <a:xfrm>
            <a:off x="3662268" y="10"/>
            <a:ext cx="5481732"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2050" name="Picture 2" descr="Can An Over 65 Year Old Get Life Cover? | MiWayLife">
            <a:extLst>
              <a:ext uri="{FF2B5EF4-FFF2-40B4-BE49-F238E27FC236}">
                <a16:creationId xmlns:a16="http://schemas.microsoft.com/office/drawing/2014/main" id="{71D3EE51-C567-7958-E6F8-B6E54219D02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14476" b="1"/>
          <a:stretch>
            <a:fillRect/>
          </a:stretch>
        </p:blipFill>
        <p:spPr bwMode="auto">
          <a:xfrm>
            <a:off x="3662268" y="3493008"/>
            <a:ext cx="5481732"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2059" name="Freeform: Shape 2058">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061" name="Freeform: Shape 2060">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65499"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p:cNvSpPr>
            <a:spLocks noGrp="1"/>
          </p:cNvSpPr>
          <p:nvPr>
            <p:ph type="title"/>
          </p:nvPr>
        </p:nvSpPr>
        <p:spPr>
          <a:xfrm>
            <a:off x="286763" y="530352"/>
            <a:ext cx="3624601" cy="1243584"/>
          </a:xfrm>
        </p:spPr>
        <p:txBody>
          <a:bodyPr>
            <a:normAutofit/>
          </a:bodyPr>
          <a:lstStyle/>
          <a:p>
            <a:r>
              <a:rPr lang="en-US" sz="3000" dirty="0"/>
              <a:t>What is an 'Older Person'?</a:t>
            </a:r>
          </a:p>
        </p:txBody>
      </p:sp>
      <p:sp>
        <p:nvSpPr>
          <p:cNvPr id="2063" name="Rectangle 2062">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96012"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2065" name="Rectangle 2064">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158" y="2194560"/>
            <a:ext cx="366903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67" name="Rectangle 2066">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158" y="2194560"/>
            <a:ext cx="366903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p:cNvSpPr>
            <a:spLocks noGrp="1"/>
          </p:cNvSpPr>
          <p:nvPr>
            <p:ph idx="1"/>
          </p:nvPr>
        </p:nvSpPr>
        <p:spPr>
          <a:xfrm>
            <a:off x="0" y="2340864"/>
            <a:ext cx="4355528" cy="4242899"/>
          </a:xfrm>
        </p:spPr>
        <p:txBody>
          <a:bodyPr>
            <a:noAutofit/>
          </a:bodyPr>
          <a:lstStyle/>
          <a:p>
            <a:r>
              <a:rPr lang="en-US" sz="2400" dirty="0"/>
              <a:t>There is no single definition. Consider:</a:t>
            </a:r>
          </a:p>
          <a:p>
            <a:r>
              <a:rPr lang="en-US" sz="2400" dirty="0"/>
              <a:t>Chronological: often 60+ or 65+ (policy-driven)</a:t>
            </a:r>
          </a:p>
          <a:p>
            <a:r>
              <a:rPr lang="en-US" sz="2400" dirty="0"/>
              <a:t>Functional: based on ability and health status (WHO)</a:t>
            </a:r>
          </a:p>
          <a:p>
            <a:r>
              <a:rPr lang="en-US" sz="2400" dirty="0"/>
              <a:t>Social/Cultural: based on roles, identity, life experience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560AFAAC-EA6C-45A9-9E03-C9C9F0193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How does aged care empower the older people? - Wise Choice IHC">
            <a:extLst>
              <a:ext uri="{FF2B5EF4-FFF2-40B4-BE49-F238E27FC236}">
                <a16:creationId xmlns:a16="http://schemas.microsoft.com/office/drawing/2014/main" id="{EC1E382E-2455-B998-5ED2-5DEA4BCA20B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3797" r="33048"/>
          <a:stretch>
            <a:fillRect/>
          </a:stretch>
        </p:blipFill>
        <p:spPr bwMode="auto">
          <a:xfrm>
            <a:off x="3662266" y="10"/>
            <a:ext cx="5481734"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3081" name="Freeform: Shape 3080">
            <a:extLst>
              <a:ext uri="{FF2B5EF4-FFF2-40B4-BE49-F238E27FC236}">
                <a16:creationId xmlns:a16="http://schemas.microsoft.com/office/drawing/2014/main" id="{83549E37-C86B-4401-90BD-D8BF83859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custGeom>
            <a:avLst/>
            <a:gdLst>
              <a:gd name="connsiteX0" fmla="*/ 0 w 6096001"/>
              <a:gd name="connsiteY0" fmla="*/ 0 h 6858000"/>
              <a:gd name="connsiteX1" fmla="*/ 4883023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3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3" y="0"/>
                </a:lnTo>
                <a:lnTo>
                  <a:pt x="4946006" y="69271"/>
                </a:lnTo>
                <a:cubicBezTo>
                  <a:pt x="5656532" y="929100"/>
                  <a:pt x="6096001" y="2116944"/>
                  <a:pt x="6096001" y="3429000"/>
                </a:cubicBezTo>
                <a:cubicBezTo>
                  <a:pt x="6096001" y="4741056"/>
                  <a:pt x="5656532" y="5928900"/>
                  <a:pt x="4946006" y="6788730"/>
                </a:cubicBezTo>
                <a:lnTo>
                  <a:pt x="4883023"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083" name="Freeform: Shape 3082">
            <a:extLst>
              <a:ext uri="{FF2B5EF4-FFF2-40B4-BE49-F238E27FC236}">
                <a16:creationId xmlns:a16="http://schemas.microsoft.com/office/drawing/2014/main" id="{8A17784E-76D8-4521-A77D-0D2EBB9230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65142" cy="6858000"/>
          </a:xfrm>
          <a:custGeom>
            <a:avLst/>
            <a:gdLst>
              <a:gd name="connsiteX0" fmla="*/ 0 w 6086857"/>
              <a:gd name="connsiteY0" fmla="*/ 0 h 6858000"/>
              <a:gd name="connsiteX1" fmla="*/ 4873879 w 6086857"/>
              <a:gd name="connsiteY1" fmla="*/ 0 h 6858000"/>
              <a:gd name="connsiteX2" fmla="*/ 4936862 w 6086857"/>
              <a:gd name="connsiteY2" fmla="*/ 69271 h 6858000"/>
              <a:gd name="connsiteX3" fmla="*/ 6086857 w 6086857"/>
              <a:gd name="connsiteY3" fmla="*/ 3429000 h 6858000"/>
              <a:gd name="connsiteX4" fmla="*/ 4936862 w 6086857"/>
              <a:gd name="connsiteY4" fmla="*/ 6788730 h 6858000"/>
              <a:gd name="connsiteX5" fmla="*/ 4873879 w 6086857"/>
              <a:gd name="connsiteY5" fmla="*/ 6858000 h 6858000"/>
              <a:gd name="connsiteX6" fmla="*/ 0 w 608685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6857" h="6858000">
                <a:moveTo>
                  <a:pt x="0" y="0"/>
                </a:moveTo>
                <a:lnTo>
                  <a:pt x="4873879" y="0"/>
                </a:lnTo>
                <a:lnTo>
                  <a:pt x="4936862" y="69271"/>
                </a:lnTo>
                <a:cubicBezTo>
                  <a:pt x="5647388" y="929100"/>
                  <a:pt x="6086857" y="2116944"/>
                  <a:pt x="6086857" y="3429000"/>
                </a:cubicBezTo>
                <a:cubicBezTo>
                  <a:pt x="6086857" y="4741056"/>
                  <a:pt x="5647388" y="5928900"/>
                  <a:pt x="4936862" y="6788730"/>
                </a:cubicBezTo>
                <a:lnTo>
                  <a:pt x="487387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188096" y="360603"/>
            <a:ext cx="3744468" cy="1243584"/>
          </a:xfrm>
        </p:spPr>
        <p:txBody>
          <a:bodyPr anchor="ctr">
            <a:normAutofit/>
          </a:bodyPr>
          <a:lstStyle/>
          <a:p>
            <a:r>
              <a:rPr lang="en-GB" sz="3000" dirty="0"/>
              <a:t>What is Empowerment?</a:t>
            </a:r>
          </a:p>
        </p:txBody>
      </p:sp>
      <p:sp>
        <p:nvSpPr>
          <p:cNvPr id="3085" name="Rectangle 3084">
            <a:extLst>
              <a:ext uri="{FF2B5EF4-FFF2-40B4-BE49-F238E27FC236}">
                <a16:creationId xmlns:a16="http://schemas.microsoft.com/office/drawing/2014/main" id="{C0036C6B-F09C-4EAB-AE02-8D056EE748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4325"/>
            <a:ext cx="96012"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087" name="Rectangle 3086">
            <a:extLst>
              <a:ext uri="{FF2B5EF4-FFF2-40B4-BE49-F238E27FC236}">
                <a16:creationId xmlns:a16="http://schemas.microsoft.com/office/drawing/2014/main" id="{FC8D5885-2804-4D3C-BE31-902E4D32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8326" y="2195336"/>
            <a:ext cx="373761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p:cNvSpPr>
            <a:spLocks noGrp="1"/>
          </p:cNvSpPr>
          <p:nvPr>
            <p:ph idx="1"/>
          </p:nvPr>
        </p:nvSpPr>
        <p:spPr>
          <a:xfrm>
            <a:off x="96012" y="2091622"/>
            <a:ext cx="4935926" cy="3833691"/>
          </a:xfrm>
        </p:spPr>
        <p:txBody>
          <a:bodyPr anchor="t">
            <a:noAutofit/>
          </a:bodyPr>
          <a:lstStyle/>
          <a:p>
            <a:pPr marL="0" indent="0">
              <a:buNone/>
            </a:pPr>
            <a:r>
              <a:rPr lang="en-US" sz="2400" dirty="0"/>
              <a:t>Empowerment has multiple interpretations:</a:t>
            </a:r>
          </a:p>
          <a:p>
            <a:r>
              <a:rPr lang="en-US" sz="2400" dirty="0"/>
              <a:t>Rights-based: autonomy, choice, control</a:t>
            </a:r>
          </a:p>
          <a:p>
            <a:r>
              <a:rPr lang="en-US" sz="2400" dirty="0"/>
              <a:t>Psychological: confidence, self-efficacy</a:t>
            </a:r>
          </a:p>
          <a:p>
            <a:r>
              <a:rPr lang="en-US" sz="2400" dirty="0"/>
              <a:t>Social/Collective: removing structural barriers</a:t>
            </a:r>
          </a:p>
          <a:p>
            <a:r>
              <a:rPr lang="en-US" sz="2400" dirty="0"/>
              <a:t>Policy-led: services claiming to empower</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2607" y="-348223"/>
            <a:ext cx="2662237" cy="1616203"/>
          </a:xfrm>
        </p:spPr>
        <p:txBody>
          <a:bodyPr anchor="b">
            <a:normAutofit/>
          </a:bodyPr>
          <a:lstStyle/>
          <a:p>
            <a:r>
              <a:rPr lang="en-GB" sz="3200" dirty="0"/>
              <a:t>Critical Questions</a:t>
            </a:r>
          </a:p>
        </p:txBody>
      </p:sp>
      <p:sp>
        <p:nvSpPr>
          <p:cNvPr id="3" name="Content Placeholder 2"/>
          <p:cNvSpPr>
            <a:spLocks noGrp="1"/>
          </p:cNvSpPr>
          <p:nvPr>
            <p:ph idx="1"/>
          </p:nvPr>
        </p:nvSpPr>
        <p:spPr>
          <a:xfrm>
            <a:off x="229970" y="1399389"/>
            <a:ext cx="3630222" cy="5286133"/>
          </a:xfrm>
        </p:spPr>
        <p:txBody>
          <a:bodyPr anchor="t">
            <a:noAutofit/>
          </a:bodyPr>
          <a:lstStyle/>
          <a:p>
            <a:pPr marL="0" indent="0">
              <a:lnSpc>
                <a:spcPct val="90000"/>
              </a:lnSpc>
              <a:buNone/>
            </a:pPr>
            <a:r>
              <a:rPr lang="en-US" sz="2400" dirty="0"/>
              <a:t>Use these to evaluate empowerment:</a:t>
            </a:r>
          </a:p>
          <a:p>
            <a:pPr marL="0" indent="0">
              <a:lnSpc>
                <a:spcPct val="90000"/>
              </a:lnSpc>
              <a:buNone/>
            </a:pPr>
            <a:endParaRPr lang="en-US" sz="2400" dirty="0"/>
          </a:p>
          <a:p>
            <a:pPr>
              <a:lnSpc>
                <a:spcPct val="90000"/>
              </a:lnSpc>
            </a:pPr>
            <a:r>
              <a:rPr lang="en-US" sz="2400" dirty="0"/>
              <a:t>Who holds the power?</a:t>
            </a:r>
          </a:p>
          <a:p>
            <a:pPr>
              <a:lnSpc>
                <a:spcPct val="90000"/>
              </a:lnSpc>
            </a:pPr>
            <a:r>
              <a:rPr lang="en-US" sz="2400" dirty="0"/>
              <a:t>Is empowerment given, shared, or taken?</a:t>
            </a:r>
          </a:p>
          <a:p>
            <a:pPr>
              <a:lnSpc>
                <a:spcPct val="90000"/>
              </a:lnSpc>
            </a:pPr>
            <a:r>
              <a:rPr lang="en-US" sz="2400" dirty="0"/>
              <a:t>When might empowerment conflict with risk or safety?</a:t>
            </a:r>
          </a:p>
          <a:p>
            <a:pPr>
              <a:lnSpc>
                <a:spcPct val="90000"/>
              </a:lnSpc>
            </a:pPr>
            <a:r>
              <a:rPr lang="en-US" sz="2400" dirty="0"/>
              <a:t>Can empowerment be tokenistic?</a:t>
            </a:r>
          </a:p>
        </p:txBody>
      </p:sp>
      <p:pic>
        <p:nvPicPr>
          <p:cNvPr id="4100" name="Picture 4" descr="87+ Thousand Senior Adult With Puzzled Look Royalty-Free Images, Stock  Photos &amp; Pictures | Shutterstock">
            <a:extLst>
              <a:ext uri="{FF2B5EF4-FFF2-40B4-BE49-F238E27FC236}">
                <a16:creationId xmlns:a16="http://schemas.microsoft.com/office/drawing/2014/main" id="{14CF5AC2-2B1D-B7A4-E8CF-49878468199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7549" r="16010" b="7956"/>
          <a:stretch>
            <a:fillRect/>
          </a:stretch>
        </p:blipFill>
        <p:spPr bwMode="auto">
          <a:xfrm>
            <a:off x="3816932" y="877413"/>
            <a:ext cx="4666971" cy="4641840"/>
          </a:xfrm>
          <a:prstGeom prst="rect">
            <a:avLst/>
          </a:prstGeom>
          <a:noFill/>
          <a:extLst>
            <a:ext uri="{909E8E84-426E-40DD-AFC4-6F175D3DCCD1}">
              <a14:hiddenFill xmlns:a14="http://schemas.microsoft.com/office/drawing/2010/main">
                <a:solidFill>
                  <a:srgbClr val="FFFFFF"/>
                </a:solidFill>
              </a14:hiddenFill>
            </a:ext>
          </a:extLst>
        </p:spPr>
      </p:pic>
      <p:grpSp>
        <p:nvGrpSpPr>
          <p:cNvPr id="4114" name="Group 4113">
            <a:extLst>
              <a:ext uri="{FF2B5EF4-FFF2-40B4-BE49-F238E27FC236}">
                <a16:creationId xmlns:a16="http://schemas.microsoft.com/office/drawing/2014/main" id="{3AFCAD34-1AFC-BC1A-F6B2-C34C63912EA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816932" y="5858828"/>
            <a:ext cx="4669847" cy="123363"/>
            <a:chOff x="7015162" y="5858828"/>
            <a:chExt cx="4300544" cy="123363"/>
          </a:xfrm>
        </p:grpSpPr>
        <p:sp>
          <p:nvSpPr>
            <p:cNvPr id="4115" name="Rectangle 4114">
              <a:extLst>
                <a:ext uri="{FF2B5EF4-FFF2-40B4-BE49-F238E27FC236}">
                  <a16:creationId xmlns:a16="http://schemas.microsoft.com/office/drawing/2014/main" id="{1129F4A2-3705-CF87-3DDA-AF9CE9389B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03753" y="3770237"/>
              <a:ext cx="123362" cy="4300544"/>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16" name="Rectangle 4115">
              <a:extLst>
                <a:ext uri="{FF2B5EF4-FFF2-40B4-BE49-F238E27FC236}">
                  <a16:creationId xmlns:a16="http://schemas.microsoft.com/office/drawing/2014/main" id="{891B1028-FC76-5583-3A1F-5815A7DCF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09789" y="4876274"/>
              <a:ext cx="123362" cy="2088471"/>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122" name="Picture 2" descr="Promote Independence: Home Carers' Role in the Community">
            <a:extLst>
              <a:ext uri="{FF2B5EF4-FFF2-40B4-BE49-F238E27FC236}">
                <a16:creationId xmlns:a16="http://schemas.microsoft.com/office/drawing/2014/main" id="{113023F4-0205-3956-CA7D-DD115BE19CF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25949" b="13257"/>
          <a:stretch>
            <a:fillRect/>
          </a:stretch>
        </p:blipFill>
        <p:spPr bwMode="auto">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93082" y="-247281"/>
            <a:ext cx="2468166" cy="2452687"/>
          </a:xfrm>
        </p:spPr>
        <p:txBody>
          <a:bodyPr anchor="ctr">
            <a:normAutofit/>
          </a:bodyPr>
          <a:lstStyle/>
          <a:p>
            <a:r>
              <a:rPr lang="en-GB" sz="2900" b="1" dirty="0"/>
              <a:t>Empowerment Continuum</a:t>
            </a:r>
          </a:p>
        </p:txBody>
      </p:sp>
      <p:sp>
        <p:nvSpPr>
          <p:cNvPr id="3" name="Content Placeholder 2"/>
          <p:cNvSpPr>
            <a:spLocks noGrp="1"/>
          </p:cNvSpPr>
          <p:nvPr>
            <p:ph idx="1"/>
          </p:nvPr>
        </p:nvSpPr>
        <p:spPr>
          <a:xfrm>
            <a:off x="158789" y="3665243"/>
            <a:ext cx="8443142" cy="3014805"/>
          </a:xfrm>
        </p:spPr>
        <p:txBody>
          <a:bodyPr anchor="ctr">
            <a:normAutofit/>
          </a:bodyPr>
          <a:lstStyle/>
          <a:p>
            <a:pPr marL="0" indent="0" algn="ctr">
              <a:buNone/>
            </a:pPr>
            <a:r>
              <a:rPr lang="en-US" sz="2400" dirty="0" err="1"/>
              <a:t>DISempowerment</a:t>
            </a:r>
            <a:r>
              <a:rPr lang="en-US" sz="2400" dirty="0"/>
              <a:t> ←——————→ Empowerment</a:t>
            </a:r>
          </a:p>
          <a:p>
            <a:pPr marL="0" indent="0">
              <a:buNone/>
            </a:pPr>
            <a:endParaRPr lang="en-US" sz="2400" dirty="0"/>
          </a:p>
          <a:p>
            <a:r>
              <a:rPr lang="en-US" sz="2400" dirty="0"/>
              <a:t>Family making decisions for the person</a:t>
            </a:r>
          </a:p>
          <a:p>
            <a:r>
              <a:rPr lang="en-US" sz="2400" dirty="0"/>
              <a:t>Digital-only services limiting access</a:t>
            </a:r>
          </a:p>
          <a:p>
            <a:r>
              <a:rPr lang="en-US" sz="2400" dirty="0"/>
              <a:t>MDT not involving the person in decisions</a:t>
            </a:r>
          </a:p>
          <a:p>
            <a:r>
              <a:rPr lang="en-US" sz="2400" dirty="0"/>
              <a:t>Supporting positive risk-taking</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60759" y="3752849"/>
            <a:ext cx="2468166" cy="2452687"/>
          </a:xfrm>
        </p:spPr>
        <p:txBody>
          <a:bodyPr anchor="ctr">
            <a:normAutofit/>
          </a:bodyPr>
          <a:lstStyle/>
          <a:p>
            <a:r>
              <a:rPr lang="en-US" sz="3100"/>
              <a:t>Applying this to Your Presentation</a:t>
            </a:r>
          </a:p>
        </p:txBody>
      </p:sp>
      <p:pic>
        <p:nvPicPr>
          <p:cNvPr id="5" name="Picture 4">
            <a:extLst>
              <a:ext uri="{FF2B5EF4-FFF2-40B4-BE49-F238E27FC236}">
                <a16:creationId xmlns:a16="http://schemas.microsoft.com/office/drawing/2014/main" id="{5120ABDA-AEDC-1D08-91C7-2F697070E60C}"/>
              </a:ext>
            </a:extLst>
          </p:cNvPr>
          <p:cNvPicPr>
            <a:picLocks noChangeAspect="1"/>
          </p:cNvPicPr>
          <p:nvPr/>
        </p:nvPicPr>
        <p:blipFill>
          <a:blip r:embed="rId2"/>
          <a:srcRect t="25777" b="13429"/>
          <a:stretch>
            <a:fillRect/>
          </a:stretch>
        </p:blipFill>
        <p:spPr>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p:cNvSpPr>
            <a:spLocks noGrp="1"/>
          </p:cNvSpPr>
          <p:nvPr>
            <p:ph idx="1"/>
          </p:nvPr>
        </p:nvSpPr>
        <p:spPr>
          <a:xfrm>
            <a:off x="3000546" y="3710613"/>
            <a:ext cx="6433653" cy="2954575"/>
          </a:xfrm>
        </p:spPr>
        <p:txBody>
          <a:bodyPr anchor="ctr">
            <a:normAutofit/>
          </a:bodyPr>
          <a:lstStyle/>
          <a:p>
            <a:pPr marL="0" indent="0">
              <a:buNone/>
            </a:pPr>
            <a:r>
              <a:rPr lang="en-US" sz="2400" dirty="0"/>
              <a:t>Consider for your chosen older person:</a:t>
            </a:r>
          </a:p>
          <a:p>
            <a:r>
              <a:rPr lang="en-US" sz="2400" dirty="0"/>
              <a:t>Which definition(s) of empowerment fits their needs?</a:t>
            </a:r>
          </a:p>
          <a:p>
            <a:r>
              <a:rPr lang="en-US" sz="2400" dirty="0"/>
              <a:t>What disempowers them currently?</a:t>
            </a:r>
          </a:p>
          <a:p>
            <a:r>
              <a:rPr lang="en-US" sz="2400" dirty="0"/>
              <a:t>Which services claim to empower them?</a:t>
            </a:r>
          </a:p>
          <a:p>
            <a:r>
              <a:rPr lang="en-US" sz="2400" dirty="0"/>
              <a:t>Do they actually empower them in practice?</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5 Ways to Meet the Emotional Needs of Seniors">
            <a:extLst>
              <a:ext uri="{FF2B5EF4-FFF2-40B4-BE49-F238E27FC236}">
                <a16:creationId xmlns:a16="http://schemas.microsoft.com/office/drawing/2014/main" id="{877C1E6C-9CE3-5040-CC5A-B598C73DE672}"/>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b="15730"/>
          <a:stretch>
            <a:fillRect/>
          </a:stretch>
        </p:blipFill>
        <p:spPr bwMode="auto">
          <a:xfrm>
            <a:off x="0" y="755114"/>
            <a:ext cx="9143984" cy="514349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1A0040A1-11C1-172A-76C0-9FA1BAEA79CD}"/>
              </a:ext>
            </a:extLst>
          </p:cNvPr>
          <p:cNvSpPr>
            <a:spLocks noGrp="1"/>
          </p:cNvSpPr>
          <p:nvPr>
            <p:ph type="title"/>
          </p:nvPr>
        </p:nvSpPr>
        <p:spPr>
          <a:xfrm>
            <a:off x="2630140" y="2828501"/>
            <a:ext cx="3669711" cy="2570900"/>
          </a:xfrm>
        </p:spPr>
        <p:txBody>
          <a:bodyPr vert="horz" lIns="68580" tIns="34290" rIns="68580" bIns="34290" rtlCol="0" anchor="t">
            <a:normAutofit/>
          </a:bodyPr>
          <a:lstStyle/>
          <a:p>
            <a:r>
              <a:rPr lang="en-US" sz="4050" b="1" dirty="0"/>
              <a:t>“What do you think older people need most?”</a:t>
            </a:r>
          </a:p>
        </p:txBody>
      </p:sp>
    </p:spTree>
    <p:extLst>
      <p:ext uri="{BB962C8B-B14F-4D97-AF65-F5344CB8AC3E}">
        <p14:creationId xmlns:p14="http://schemas.microsoft.com/office/powerpoint/2010/main" val="30731929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0D5D50-0207-BD62-358A-E8B1DCBADE47}"/>
              </a:ext>
            </a:extLst>
          </p:cNvPr>
          <p:cNvSpPr>
            <a:spLocks noGrp="1"/>
          </p:cNvSpPr>
          <p:nvPr>
            <p:ph type="title"/>
          </p:nvPr>
        </p:nvSpPr>
        <p:spPr>
          <a:xfrm>
            <a:off x="6119949" y="1747037"/>
            <a:ext cx="2493615" cy="2011680"/>
          </a:xfrm>
        </p:spPr>
        <p:txBody>
          <a:bodyPr vert="horz" lIns="68580" tIns="34290" rIns="68580" bIns="34290" rtlCol="0" anchor="b">
            <a:normAutofit/>
          </a:bodyPr>
          <a:lstStyle/>
          <a:p>
            <a:pPr algn="ctr">
              <a:lnSpc>
                <a:spcPct val="90000"/>
              </a:lnSpc>
            </a:pPr>
            <a:r>
              <a:rPr lang="en-US" sz="2775" dirty="0"/>
              <a:t>Are an older person’s needs different from others? </a:t>
            </a:r>
          </a:p>
        </p:txBody>
      </p:sp>
      <p:pic>
        <p:nvPicPr>
          <p:cNvPr id="4" name="Content Placeholder 3" descr="A pyramid of needs with text&#10;&#10;AI-generated content may be incorrect.">
            <a:extLst>
              <a:ext uri="{FF2B5EF4-FFF2-40B4-BE49-F238E27FC236}">
                <a16:creationId xmlns:a16="http://schemas.microsoft.com/office/drawing/2014/main" id="{308534EA-031F-40AF-1CC6-A9CD44014984}"/>
              </a:ext>
            </a:extLst>
          </p:cNvPr>
          <p:cNvPicPr>
            <a:picLocks noGrp="1" noChangeAspect="1"/>
          </p:cNvPicPr>
          <p:nvPr>
            <p:ph idx="1"/>
          </p:nvPr>
        </p:nvPicPr>
        <p:blipFill>
          <a:blip r:embed="rId2"/>
          <a:stretch>
            <a:fillRect/>
          </a:stretch>
        </p:blipFill>
        <p:spPr>
          <a:xfrm>
            <a:off x="508350" y="1544584"/>
            <a:ext cx="5153173" cy="3645869"/>
          </a:xfrm>
          <a:prstGeom prst="rect">
            <a:avLst/>
          </a:prstGeom>
        </p:spPr>
      </p:pic>
    </p:spTree>
    <p:extLst>
      <p:ext uri="{BB962C8B-B14F-4D97-AF65-F5344CB8AC3E}">
        <p14:creationId xmlns:p14="http://schemas.microsoft.com/office/powerpoint/2010/main" val="7920702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BA513B0-82FF-4F41-8178-885375D1C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3C1470AD-7BBA-45BA-EF49-8EF025B770AF}"/>
              </a:ext>
            </a:extLst>
          </p:cNvPr>
          <p:cNvPicPr>
            <a:picLocks noChangeAspect="1"/>
          </p:cNvPicPr>
          <p:nvPr/>
        </p:nvPicPr>
        <p:blipFill>
          <a:blip r:embed="rId2"/>
          <a:srcRect t="26930" r="1" b="3362"/>
          <a:stretch>
            <a:fillRect/>
          </a:stretch>
        </p:blipFill>
        <p:spPr>
          <a:xfrm>
            <a:off x="20" y="10"/>
            <a:ext cx="9171076" cy="4666928"/>
          </a:xfrm>
          <a:prstGeom prst="rect">
            <a:avLst/>
          </a:prstGeom>
        </p:spPr>
      </p:pic>
      <p:grpSp>
        <p:nvGrpSpPr>
          <p:cNvPr id="14" name="Group 13">
            <a:extLst>
              <a:ext uri="{FF2B5EF4-FFF2-40B4-BE49-F238E27FC236}">
                <a16:creationId xmlns:a16="http://schemas.microsoft.com/office/drawing/2014/main" id="{93DB8501-F9F2-4ACD-B56A-9019CD5006D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8" y="2987478"/>
            <a:ext cx="9171095" cy="1828800"/>
            <a:chOff x="-305" y="2987478"/>
            <a:chExt cx="12188952" cy="1828800"/>
          </a:xfrm>
        </p:grpSpPr>
        <p:sp>
          <p:nvSpPr>
            <p:cNvPr id="15" name="Freeform: Shape 14">
              <a:extLst>
                <a:ext uri="{FF2B5EF4-FFF2-40B4-BE49-F238E27FC236}">
                  <a16:creationId xmlns:a16="http://schemas.microsoft.com/office/drawing/2014/main" id="{DD03A94A-ADF5-4334-86B1-DBA5F70ACD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2987478"/>
              <a:ext cx="12188952" cy="1099712"/>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385A18E1-CBE3-4BBD-B1B7-CDBCA685E0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99381"/>
              <a:ext cx="12188952" cy="902694"/>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a:p>
          </p:txBody>
        </p:sp>
        <p:sp>
          <p:nvSpPr>
            <p:cNvPr id="17" name="Freeform: Shape 16">
              <a:extLst>
                <a:ext uri="{FF2B5EF4-FFF2-40B4-BE49-F238E27FC236}">
                  <a16:creationId xmlns:a16="http://schemas.microsoft.com/office/drawing/2014/main" id="{133EDCAA-1D6C-4710-9DA1-C7FC946D8E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01488"/>
              <a:ext cx="12188952" cy="641669"/>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lt1"/>
                </a:solidFill>
              </a:endParaRPr>
            </a:p>
          </p:txBody>
        </p:sp>
        <p:sp useBgFill="1">
          <p:nvSpPr>
            <p:cNvPr id="18" name="Freeform: Shape 17">
              <a:extLst>
                <a:ext uri="{FF2B5EF4-FFF2-40B4-BE49-F238E27FC236}">
                  <a16:creationId xmlns:a16="http://schemas.microsoft.com/office/drawing/2014/main" id="{3916FBF2-1CC9-460D-A42B-FB77E515EC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14750"/>
              <a:ext cx="12188952" cy="1201528"/>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dirty="0"/>
            </a:p>
          </p:txBody>
        </p:sp>
      </p:grpSp>
      <p:sp>
        <p:nvSpPr>
          <p:cNvPr id="2" name="Title 1">
            <a:extLst>
              <a:ext uri="{FF2B5EF4-FFF2-40B4-BE49-F238E27FC236}">
                <a16:creationId xmlns:a16="http://schemas.microsoft.com/office/drawing/2014/main" id="{BD99C3BA-29F5-8ECC-52A1-AEB5C8E68FFE}"/>
              </a:ext>
            </a:extLst>
          </p:cNvPr>
          <p:cNvSpPr>
            <a:spLocks noGrp="1"/>
          </p:cNvSpPr>
          <p:nvPr>
            <p:ph type="title"/>
          </p:nvPr>
        </p:nvSpPr>
        <p:spPr>
          <a:xfrm>
            <a:off x="138091" y="4534320"/>
            <a:ext cx="3766336" cy="1509931"/>
          </a:xfrm>
        </p:spPr>
        <p:txBody>
          <a:bodyPr>
            <a:normAutofit/>
          </a:bodyPr>
          <a:lstStyle/>
          <a:p>
            <a:r>
              <a:rPr lang="en-GB" sz="3100" dirty="0">
                <a:solidFill>
                  <a:schemeClr val="tx2"/>
                </a:solidFill>
              </a:rPr>
              <a:t>The needs of the older person</a:t>
            </a:r>
          </a:p>
        </p:txBody>
      </p:sp>
      <p:graphicFrame>
        <p:nvGraphicFramePr>
          <p:cNvPr id="7" name="Content Placeholder 2">
            <a:extLst>
              <a:ext uri="{FF2B5EF4-FFF2-40B4-BE49-F238E27FC236}">
                <a16:creationId xmlns:a16="http://schemas.microsoft.com/office/drawing/2014/main" id="{201AEC3A-71B4-4C28-9760-898D73A65F46}"/>
              </a:ext>
            </a:extLst>
          </p:cNvPr>
          <p:cNvGraphicFramePr>
            <a:graphicFrameLocks noGrp="1"/>
          </p:cNvGraphicFramePr>
          <p:nvPr>
            <p:ph idx="1"/>
            <p:extLst>
              <p:ext uri="{D42A27DB-BD31-4B8C-83A1-F6EECF244321}">
                <p14:modId xmlns:p14="http://schemas.microsoft.com/office/powerpoint/2010/main" val="1877948469"/>
              </p:ext>
            </p:extLst>
          </p:nvPr>
        </p:nvGraphicFramePr>
        <p:xfrm>
          <a:off x="3843766" y="4143157"/>
          <a:ext cx="4703728" cy="23945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164723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lowchart: Connector 3">
            <a:extLst>
              <a:ext uri="{FF2B5EF4-FFF2-40B4-BE49-F238E27FC236}">
                <a16:creationId xmlns:a16="http://schemas.microsoft.com/office/drawing/2014/main" id="{391631D5-76B8-C15C-EA2D-1E28BFEB3320}"/>
              </a:ext>
            </a:extLst>
          </p:cNvPr>
          <p:cNvSpPr/>
          <p:nvPr/>
        </p:nvSpPr>
        <p:spPr>
          <a:xfrm>
            <a:off x="480059" y="2742770"/>
            <a:ext cx="2293620" cy="2171699"/>
          </a:xfrm>
          <a:prstGeom prst="flowChartConnector">
            <a:avLst/>
          </a:prstGeom>
          <a:solidFill>
            <a:schemeClr val="bg1"/>
          </a:solidFill>
          <a:ln w="76200">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100" b="1" dirty="0">
                <a:solidFill>
                  <a:schemeClr val="tx1"/>
                </a:solidFill>
              </a:rPr>
              <a:t>Physical</a:t>
            </a:r>
            <a:r>
              <a:rPr lang="en-GB" sz="2100" b="1" dirty="0"/>
              <a:t> </a:t>
            </a:r>
          </a:p>
        </p:txBody>
      </p:sp>
      <p:sp>
        <p:nvSpPr>
          <p:cNvPr id="2" name="Title 1">
            <a:extLst>
              <a:ext uri="{FF2B5EF4-FFF2-40B4-BE49-F238E27FC236}">
                <a16:creationId xmlns:a16="http://schemas.microsoft.com/office/drawing/2014/main" id="{3AB3563C-23E8-A5CD-3EE1-D3F094A895AD}"/>
              </a:ext>
            </a:extLst>
          </p:cNvPr>
          <p:cNvSpPr>
            <a:spLocks noGrp="1"/>
          </p:cNvSpPr>
          <p:nvPr>
            <p:ph type="title"/>
          </p:nvPr>
        </p:nvSpPr>
        <p:spPr/>
        <p:txBody>
          <a:bodyPr/>
          <a:lstStyle/>
          <a:p>
            <a:pPr algn="ctr"/>
            <a:r>
              <a:rPr lang="en-GB" dirty="0"/>
              <a:t>Needs of the older person </a:t>
            </a:r>
          </a:p>
        </p:txBody>
      </p:sp>
      <p:sp>
        <p:nvSpPr>
          <p:cNvPr id="6" name="Flowchart: Connector 5">
            <a:extLst>
              <a:ext uri="{FF2B5EF4-FFF2-40B4-BE49-F238E27FC236}">
                <a16:creationId xmlns:a16="http://schemas.microsoft.com/office/drawing/2014/main" id="{0D617297-E3D7-CA50-C73D-B49DAA2EE999}"/>
              </a:ext>
            </a:extLst>
          </p:cNvPr>
          <p:cNvSpPr/>
          <p:nvPr/>
        </p:nvSpPr>
        <p:spPr>
          <a:xfrm>
            <a:off x="2438831" y="2742770"/>
            <a:ext cx="2164080" cy="2129789"/>
          </a:xfrm>
          <a:prstGeom prst="flowChartConnector">
            <a:avLst/>
          </a:prstGeom>
          <a:solidFill>
            <a:schemeClr val="bg1"/>
          </a:solidFill>
          <a:ln w="762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100" b="1" dirty="0">
                <a:solidFill>
                  <a:schemeClr val="tx1"/>
                </a:solidFill>
              </a:rPr>
              <a:t>Intellectual</a:t>
            </a:r>
            <a:r>
              <a:rPr lang="en-GB" sz="2100" b="1" dirty="0"/>
              <a:t> </a:t>
            </a:r>
          </a:p>
        </p:txBody>
      </p:sp>
      <p:sp>
        <p:nvSpPr>
          <p:cNvPr id="5" name="Flowchart: Connector 4">
            <a:extLst>
              <a:ext uri="{FF2B5EF4-FFF2-40B4-BE49-F238E27FC236}">
                <a16:creationId xmlns:a16="http://schemas.microsoft.com/office/drawing/2014/main" id="{51FBD12F-775F-51D3-B15B-DBDAD46E0695}"/>
              </a:ext>
            </a:extLst>
          </p:cNvPr>
          <p:cNvSpPr/>
          <p:nvPr/>
        </p:nvSpPr>
        <p:spPr>
          <a:xfrm>
            <a:off x="4319024" y="2708911"/>
            <a:ext cx="2293620" cy="2205558"/>
          </a:xfrm>
          <a:prstGeom prst="flowChartConnector">
            <a:avLst/>
          </a:prstGeom>
          <a:solidFill>
            <a:schemeClr val="bg1"/>
          </a:solidFill>
          <a:ln w="7620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100" b="1" dirty="0">
                <a:solidFill>
                  <a:schemeClr val="tx1"/>
                </a:solidFill>
              </a:rPr>
              <a:t>Emotional</a:t>
            </a:r>
            <a:r>
              <a:rPr lang="en-GB" sz="2100" b="1" dirty="0"/>
              <a:t> </a:t>
            </a:r>
          </a:p>
        </p:txBody>
      </p:sp>
      <p:sp>
        <p:nvSpPr>
          <p:cNvPr id="3" name="Flowchart: Connector 2">
            <a:extLst>
              <a:ext uri="{FF2B5EF4-FFF2-40B4-BE49-F238E27FC236}">
                <a16:creationId xmlns:a16="http://schemas.microsoft.com/office/drawing/2014/main" id="{BA4181D5-AA6A-B942-8B61-E5C7583E8F0F}"/>
              </a:ext>
            </a:extLst>
          </p:cNvPr>
          <p:cNvSpPr/>
          <p:nvPr/>
        </p:nvSpPr>
        <p:spPr>
          <a:xfrm>
            <a:off x="6402669" y="2763724"/>
            <a:ext cx="2164080" cy="2129789"/>
          </a:xfrm>
          <a:prstGeom prst="flowChartConnector">
            <a:avLst/>
          </a:prstGeom>
          <a:solidFill>
            <a:schemeClr val="bg1"/>
          </a:solidFill>
          <a:ln w="7620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100" b="1" dirty="0">
                <a:solidFill>
                  <a:schemeClr val="tx1"/>
                </a:solidFill>
              </a:rPr>
              <a:t>Spiritual</a:t>
            </a:r>
            <a:r>
              <a:rPr lang="en-GB" sz="2100" b="1" dirty="0"/>
              <a:t> </a:t>
            </a:r>
          </a:p>
        </p:txBody>
      </p:sp>
    </p:spTree>
    <p:extLst>
      <p:ext uri="{BB962C8B-B14F-4D97-AF65-F5344CB8AC3E}">
        <p14:creationId xmlns:p14="http://schemas.microsoft.com/office/powerpoint/2010/main" val="10757357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06BCF5-3DC2-7ED0-6E55-DC0AFF282035}"/>
              </a:ext>
            </a:extLst>
          </p:cNvPr>
          <p:cNvSpPr>
            <a:spLocks noGrp="1"/>
          </p:cNvSpPr>
          <p:nvPr>
            <p:ph type="title"/>
          </p:nvPr>
        </p:nvSpPr>
        <p:spPr>
          <a:xfrm>
            <a:off x="268606" y="131445"/>
            <a:ext cx="4303394" cy="822960"/>
          </a:xfrm>
        </p:spPr>
        <p:txBody>
          <a:bodyPr>
            <a:normAutofit/>
          </a:bodyPr>
          <a:lstStyle/>
          <a:p>
            <a:r>
              <a:rPr lang="en-GB" dirty="0"/>
              <a:t>Physical Needs</a:t>
            </a:r>
          </a:p>
        </p:txBody>
      </p:sp>
      <p:sp>
        <p:nvSpPr>
          <p:cNvPr id="3" name="Content Placeholder 2">
            <a:extLst>
              <a:ext uri="{FF2B5EF4-FFF2-40B4-BE49-F238E27FC236}">
                <a16:creationId xmlns:a16="http://schemas.microsoft.com/office/drawing/2014/main" id="{7809F6F1-D950-E595-D072-2D070CEC94EE}"/>
              </a:ext>
            </a:extLst>
          </p:cNvPr>
          <p:cNvSpPr>
            <a:spLocks noGrp="1"/>
          </p:cNvSpPr>
          <p:nvPr>
            <p:ph idx="1"/>
          </p:nvPr>
        </p:nvSpPr>
        <p:spPr>
          <a:xfrm>
            <a:off x="87608" y="1155320"/>
            <a:ext cx="5713118" cy="5393317"/>
          </a:xfrm>
        </p:spPr>
        <p:txBody>
          <a:bodyPr>
            <a:normAutofit fontScale="55000" lnSpcReduction="20000"/>
          </a:bodyPr>
          <a:lstStyle/>
          <a:p>
            <a:pPr>
              <a:lnSpc>
                <a:spcPct val="110000"/>
              </a:lnSpc>
            </a:pPr>
            <a:r>
              <a:rPr lang="en-US" b="1" dirty="0">
                <a:latin typeface="Aptos" panose="020B0004020202020204" pitchFamily="34" charset="0"/>
              </a:rPr>
              <a:t>Health Management:</a:t>
            </a:r>
            <a:r>
              <a:rPr lang="en-US" dirty="0">
                <a:latin typeface="Aptos" panose="020B0004020202020204" pitchFamily="34" charset="0"/>
              </a:rPr>
              <a:t> Regular check-ups, chronic disease management (e.g., for arthritis, diabetes), and medication management to avoid adverse reactions.</a:t>
            </a:r>
          </a:p>
          <a:p>
            <a:pPr>
              <a:lnSpc>
                <a:spcPct val="110000"/>
              </a:lnSpc>
            </a:pPr>
            <a:r>
              <a:rPr lang="en-US" b="1" dirty="0">
                <a:latin typeface="Aptos" panose="020B0004020202020204" pitchFamily="34" charset="0"/>
              </a:rPr>
              <a:t>Nutrition and Hydration:</a:t>
            </a:r>
            <a:r>
              <a:rPr lang="en-US" dirty="0">
                <a:latin typeface="Aptos" panose="020B0004020202020204" pitchFamily="34" charset="0"/>
              </a:rPr>
              <a:t> A balanced diet,, often requiring lower calories but higher nutrient density, along with adequate hydration.</a:t>
            </a:r>
          </a:p>
          <a:p>
            <a:pPr>
              <a:lnSpc>
                <a:spcPct val="110000"/>
              </a:lnSpc>
            </a:pPr>
            <a:r>
              <a:rPr lang="en-US" b="1" dirty="0">
                <a:latin typeface="Aptos" panose="020B0004020202020204" pitchFamily="34" charset="0"/>
              </a:rPr>
              <a:t>Mobility and Safety:</a:t>
            </a:r>
            <a:r>
              <a:rPr lang="en-US" dirty="0">
                <a:latin typeface="Aptos" panose="020B0004020202020204" pitchFamily="34" charset="0"/>
              </a:rPr>
              <a:t> Safe living environments (e.g., grab bars, no rugs) and mobility aids (walkers, canes) to prevent falls.</a:t>
            </a:r>
          </a:p>
          <a:p>
            <a:pPr>
              <a:lnSpc>
                <a:spcPct val="110000"/>
              </a:lnSpc>
            </a:pPr>
            <a:r>
              <a:rPr lang="en-US" b="1" dirty="0">
                <a:latin typeface="Aptos" panose="020B0004020202020204" pitchFamily="34" charset="0"/>
              </a:rPr>
              <a:t>Personal Hygiene:</a:t>
            </a:r>
            <a:r>
              <a:rPr lang="en-US" dirty="0">
                <a:latin typeface="Aptos" panose="020B0004020202020204" pitchFamily="34" charset="0"/>
              </a:rPr>
              <a:t> Assistance with bathing, dressing, skin care, and oral hygiene to maintain comfort and dignity.</a:t>
            </a:r>
          </a:p>
          <a:p>
            <a:pPr>
              <a:lnSpc>
                <a:spcPct val="110000"/>
              </a:lnSpc>
            </a:pPr>
            <a:r>
              <a:rPr lang="en-US" b="1" dirty="0">
                <a:latin typeface="Aptos" panose="020B0004020202020204" pitchFamily="34" charset="0"/>
              </a:rPr>
              <a:t>Rest and Sleep:</a:t>
            </a:r>
            <a:r>
              <a:rPr lang="en-US" dirty="0">
                <a:latin typeface="Aptos" panose="020B0004020202020204" pitchFamily="34" charset="0"/>
              </a:rPr>
              <a:t> Adequate sleep to facilitate cognitive function and physical repair, despite common sleep disturbances.</a:t>
            </a:r>
          </a:p>
          <a:p>
            <a:pPr>
              <a:lnSpc>
                <a:spcPct val="110000"/>
              </a:lnSpc>
            </a:pPr>
            <a:r>
              <a:rPr lang="en-US" b="1" dirty="0">
                <a:latin typeface="Aptos" panose="020B0004020202020204" pitchFamily="34" charset="0"/>
              </a:rPr>
              <a:t>Physical Activity:</a:t>
            </a:r>
            <a:r>
              <a:rPr lang="en-US" dirty="0">
                <a:latin typeface="Aptos" panose="020B0004020202020204" pitchFamily="34" charset="0"/>
              </a:rPr>
              <a:t> Regular, tailored exercise to improve balance, strength, and flexibility, such as walking, tai chi, or water aerobics.</a:t>
            </a:r>
          </a:p>
          <a:p>
            <a:pPr marL="0" indent="0">
              <a:lnSpc>
                <a:spcPct val="110000"/>
              </a:lnSpc>
              <a:buNone/>
            </a:pPr>
            <a:endParaRPr lang="en-GB" sz="975" dirty="0"/>
          </a:p>
        </p:txBody>
      </p:sp>
      <p:grpSp>
        <p:nvGrpSpPr>
          <p:cNvPr id="6" name="Group 5">
            <a:extLst>
              <a:ext uri="{FF2B5EF4-FFF2-40B4-BE49-F238E27FC236}">
                <a16:creationId xmlns:a16="http://schemas.microsoft.com/office/drawing/2014/main" id="{788AC694-2C7C-CB8B-CB4C-555F650EA8AD}"/>
              </a:ext>
            </a:extLst>
          </p:cNvPr>
          <p:cNvGrpSpPr/>
          <p:nvPr/>
        </p:nvGrpSpPr>
        <p:grpSpPr>
          <a:xfrm>
            <a:off x="5707673" y="1485900"/>
            <a:ext cx="3239375" cy="4039362"/>
            <a:chOff x="20" y="10"/>
            <a:chExt cx="6515081" cy="6857990"/>
          </a:xfrm>
        </p:grpSpPr>
        <p:pic>
          <p:nvPicPr>
            <p:cNvPr id="4098" name="Picture 2" descr="Sleep Tips for Older Adults - Parentis Health">
              <a:extLst>
                <a:ext uri="{FF2B5EF4-FFF2-40B4-BE49-F238E27FC236}">
                  <a16:creationId xmlns:a16="http://schemas.microsoft.com/office/drawing/2014/main" id="{97ADF8E6-5597-41EC-235E-61D913952CD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3854" r="16064" b="-1"/>
            <a:stretch>
              <a:fillRect/>
            </a:stretch>
          </p:blipFill>
          <p:spPr bwMode="auto">
            <a:xfrm>
              <a:off x="20" y="10"/>
              <a:ext cx="3270173" cy="342899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C1EF454F-468A-2516-7CF5-D68621E0B40D}"/>
                </a:ext>
              </a:extLst>
            </p:cNvPr>
            <p:cNvPicPr>
              <a:picLocks noChangeAspect="1"/>
            </p:cNvPicPr>
            <p:nvPr/>
          </p:nvPicPr>
          <p:blipFill>
            <a:blip r:embed="rId4"/>
            <a:srcRect l="5369" r="-6" b="-6"/>
            <a:stretch>
              <a:fillRect/>
            </a:stretch>
          </p:blipFill>
          <p:spPr>
            <a:xfrm>
              <a:off x="3270194" y="10"/>
              <a:ext cx="3244907" cy="3428990"/>
            </a:xfrm>
            <a:prstGeom prst="rect">
              <a:avLst/>
            </a:prstGeom>
          </p:spPr>
        </p:pic>
        <p:pic>
          <p:nvPicPr>
            <p:cNvPr id="5" name="Picture 4">
              <a:extLst>
                <a:ext uri="{FF2B5EF4-FFF2-40B4-BE49-F238E27FC236}">
                  <a16:creationId xmlns:a16="http://schemas.microsoft.com/office/drawing/2014/main" id="{507E23EB-C7D1-6F7C-83A5-56199585F033}"/>
                </a:ext>
              </a:extLst>
            </p:cNvPr>
            <p:cNvPicPr>
              <a:picLocks noChangeAspect="1"/>
            </p:cNvPicPr>
            <p:nvPr/>
          </p:nvPicPr>
          <p:blipFill>
            <a:blip r:embed="rId5"/>
            <a:srcRect t="3694" r="2" b="17458"/>
            <a:stretch>
              <a:fillRect/>
            </a:stretch>
          </p:blipFill>
          <p:spPr>
            <a:xfrm>
              <a:off x="20" y="3429000"/>
              <a:ext cx="6515080" cy="3429000"/>
            </a:xfrm>
            <a:prstGeom prst="rect">
              <a:avLst/>
            </a:prstGeom>
          </p:spPr>
        </p:pic>
      </p:grpSp>
    </p:spTree>
    <p:extLst>
      <p:ext uri="{BB962C8B-B14F-4D97-AF65-F5344CB8AC3E}">
        <p14:creationId xmlns:p14="http://schemas.microsoft.com/office/powerpoint/2010/main" val="36610345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84F70D-6AE7-B410-CE68-CAE53733FA0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CF75154-0638-171D-EC71-B3DA84680D9E}"/>
              </a:ext>
            </a:extLst>
          </p:cNvPr>
          <p:cNvSpPr>
            <a:spLocks noGrp="1"/>
          </p:cNvSpPr>
          <p:nvPr>
            <p:ph type="title"/>
          </p:nvPr>
        </p:nvSpPr>
        <p:spPr>
          <a:xfrm>
            <a:off x="480060" y="1543050"/>
            <a:ext cx="4718604" cy="822960"/>
          </a:xfrm>
        </p:spPr>
        <p:txBody>
          <a:bodyPr anchor="t">
            <a:normAutofit/>
          </a:bodyPr>
          <a:lstStyle/>
          <a:p>
            <a:r>
              <a:rPr lang="en-GB"/>
              <a:t>Intellectual Needs:  </a:t>
            </a:r>
          </a:p>
        </p:txBody>
      </p:sp>
      <p:sp>
        <p:nvSpPr>
          <p:cNvPr id="3" name="Content Placeholder 2">
            <a:extLst>
              <a:ext uri="{FF2B5EF4-FFF2-40B4-BE49-F238E27FC236}">
                <a16:creationId xmlns:a16="http://schemas.microsoft.com/office/drawing/2014/main" id="{E95987E8-B4D6-EB0E-C46F-4B59093BCA28}"/>
              </a:ext>
            </a:extLst>
          </p:cNvPr>
          <p:cNvSpPr>
            <a:spLocks noGrp="1"/>
          </p:cNvSpPr>
          <p:nvPr>
            <p:ph idx="1"/>
          </p:nvPr>
        </p:nvSpPr>
        <p:spPr>
          <a:xfrm>
            <a:off x="480060" y="2489277"/>
            <a:ext cx="4718604" cy="3092958"/>
          </a:xfrm>
        </p:spPr>
        <p:txBody>
          <a:bodyPr>
            <a:normAutofit fontScale="62500" lnSpcReduction="20000"/>
          </a:bodyPr>
          <a:lstStyle/>
          <a:p>
            <a:r>
              <a:rPr lang="en-US" b="1" dirty="0">
                <a:latin typeface="Aptos" panose="020B0004020202020204" pitchFamily="34" charset="0"/>
              </a:rPr>
              <a:t>Mental Stimulation:</a:t>
            </a:r>
            <a:r>
              <a:rPr lang="en-US" dirty="0">
                <a:latin typeface="Aptos" panose="020B0004020202020204" pitchFamily="34" charset="0"/>
              </a:rPr>
              <a:t> Engaging in brain-challenging activities like reading, puzzles, playing games, or learning new skills.</a:t>
            </a:r>
          </a:p>
          <a:p>
            <a:r>
              <a:rPr lang="en-US" b="1" dirty="0">
                <a:latin typeface="Aptos" panose="020B0004020202020204" pitchFamily="34" charset="0"/>
              </a:rPr>
              <a:t>Lifelong Learning:</a:t>
            </a:r>
            <a:r>
              <a:rPr lang="en-US" dirty="0">
                <a:latin typeface="Aptos" panose="020B0004020202020204" pitchFamily="34" charset="0"/>
              </a:rPr>
              <a:t> Access to education, workshops, or, new hobbies to keep the mind active and engaged.</a:t>
            </a:r>
          </a:p>
          <a:p>
            <a:r>
              <a:rPr lang="en-US" b="1" dirty="0">
                <a:latin typeface="Aptos" panose="020B0004020202020204" pitchFamily="34" charset="0"/>
              </a:rPr>
              <a:t>Decision-Making:</a:t>
            </a:r>
            <a:r>
              <a:rPr lang="en-US" dirty="0">
                <a:latin typeface="Aptos" panose="020B0004020202020204" pitchFamily="34" charset="0"/>
              </a:rPr>
              <a:t> The ability to make their own choices regarding their care, finances, and daily routine.</a:t>
            </a:r>
          </a:p>
          <a:p>
            <a:endParaRPr lang="en-GB" dirty="0"/>
          </a:p>
          <a:p>
            <a:endParaRPr lang="en-GB" dirty="0"/>
          </a:p>
        </p:txBody>
      </p:sp>
      <p:pic>
        <p:nvPicPr>
          <p:cNvPr id="1026" name="Picture 2" descr="Cognitive Health and Older Adults ...">
            <a:extLst>
              <a:ext uri="{FF2B5EF4-FFF2-40B4-BE49-F238E27FC236}">
                <a16:creationId xmlns:a16="http://schemas.microsoft.com/office/drawing/2014/main" id="{7087D638-7D45-EB8E-7CDA-8E5B96CD512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5582" r="39581" b="1"/>
          <a:stretch>
            <a:fillRect/>
          </a:stretch>
        </p:blipFill>
        <p:spPr bwMode="auto">
          <a:xfrm>
            <a:off x="5832322" y="1543050"/>
            <a:ext cx="3310943" cy="40178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17735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8072C3-2C45-73A6-A421-616DF71FAD09}"/>
              </a:ext>
            </a:extLst>
          </p:cNvPr>
          <p:cNvSpPr>
            <a:spLocks noGrp="1"/>
          </p:cNvSpPr>
          <p:nvPr>
            <p:ph type="title"/>
          </p:nvPr>
        </p:nvSpPr>
        <p:spPr>
          <a:xfrm>
            <a:off x="3848296" y="334721"/>
            <a:ext cx="4525640" cy="822960"/>
          </a:xfrm>
        </p:spPr>
        <p:txBody>
          <a:bodyPr>
            <a:normAutofit/>
          </a:bodyPr>
          <a:lstStyle/>
          <a:p>
            <a:r>
              <a:rPr lang="en-GB" dirty="0"/>
              <a:t>Emotional Needs </a:t>
            </a:r>
          </a:p>
        </p:txBody>
      </p:sp>
      <p:pic>
        <p:nvPicPr>
          <p:cNvPr id="2050" name="Picture 2" descr="Why emotional experiences get better with age | BPS">
            <a:extLst>
              <a:ext uri="{FF2B5EF4-FFF2-40B4-BE49-F238E27FC236}">
                <a16:creationId xmlns:a16="http://schemas.microsoft.com/office/drawing/2014/main" id="{ED6DE067-4904-804B-7C91-04A365317C8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6353" r="25303" b="1"/>
          <a:stretch>
            <a:fillRect/>
          </a:stretch>
        </p:blipFill>
        <p:spPr bwMode="auto">
          <a:xfrm>
            <a:off x="16" y="857257"/>
            <a:ext cx="3643403" cy="5143493"/>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3DE4BF03-A8D7-C414-A43E-EDAD5A512F98}"/>
              </a:ext>
            </a:extLst>
          </p:cNvPr>
          <p:cNvSpPr>
            <a:spLocks noGrp="1"/>
          </p:cNvSpPr>
          <p:nvPr>
            <p:ph idx="1"/>
          </p:nvPr>
        </p:nvSpPr>
        <p:spPr>
          <a:xfrm>
            <a:off x="3643419" y="1226501"/>
            <a:ext cx="5410623" cy="4774249"/>
          </a:xfrm>
        </p:spPr>
        <p:txBody>
          <a:bodyPr>
            <a:normAutofit fontScale="62500" lnSpcReduction="20000"/>
          </a:bodyPr>
          <a:lstStyle/>
          <a:p>
            <a:pPr>
              <a:lnSpc>
                <a:spcPct val="110000"/>
              </a:lnSpc>
            </a:pPr>
            <a:r>
              <a:rPr lang="en-US" b="1" dirty="0">
                <a:latin typeface="Aptos" panose="020B0004020202020204" pitchFamily="34" charset="0"/>
              </a:rPr>
              <a:t>Connection and Belonging:</a:t>
            </a:r>
            <a:r>
              <a:rPr lang="en-US" dirty="0">
                <a:latin typeface="Aptos" panose="020B0004020202020204" pitchFamily="34" charset="0"/>
              </a:rPr>
              <a:t> Maintaining relationships with family and friends to combat isolation and loneliness.</a:t>
            </a:r>
          </a:p>
          <a:p>
            <a:pPr>
              <a:lnSpc>
                <a:spcPct val="110000"/>
              </a:lnSpc>
            </a:pPr>
            <a:r>
              <a:rPr lang="en-US" b="1" dirty="0">
                <a:latin typeface="Aptos" panose="020B0004020202020204" pitchFamily="34" charset="0"/>
              </a:rPr>
              <a:t>Purpose and Meaning:</a:t>
            </a:r>
            <a:r>
              <a:rPr lang="en-US" dirty="0">
                <a:latin typeface="Aptos" panose="020B0004020202020204" pitchFamily="34" charset="0"/>
              </a:rPr>
              <a:t> Opportunities for meaningful engagement, such as volunteering, hobbies, or contributing to family, to combat feelings of uselessness.</a:t>
            </a:r>
          </a:p>
          <a:p>
            <a:pPr>
              <a:lnSpc>
                <a:spcPct val="110000"/>
              </a:lnSpc>
            </a:pPr>
            <a:r>
              <a:rPr lang="en-US" b="1" dirty="0">
                <a:latin typeface="Aptos" panose="020B0004020202020204" pitchFamily="34" charset="0"/>
              </a:rPr>
              <a:t>Validation and Respect:</a:t>
            </a:r>
            <a:r>
              <a:rPr lang="en-US" dirty="0">
                <a:latin typeface="Aptos" panose="020B0004020202020204" pitchFamily="34" charset="0"/>
              </a:rPr>
              <a:t> Having their feelings acknowledged without judgment, particularly regarding fear, grief, or anger.</a:t>
            </a:r>
          </a:p>
          <a:p>
            <a:pPr>
              <a:lnSpc>
                <a:spcPct val="110000"/>
              </a:lnSpc>
            </a:pPr>
            <a:r>
              <a:rPr lang="en-US" b="1" dirty="0">
                <a:latin typeface="Aptos" panose="020B0004020202020204" pitchFamily="34" charset="0"/>
              </a:rPr>
              <a:t>Security and Safety:</a:t>
            </a:r>
            <a:r>
              <a:rPr lang="en-US" dirty="0">
                <a:latin typeface="Aptos" panose="020B0004020202020204" pitchFamily="34" charset="0"/>
              </a:rPr>
              <a:t> A reassuring environment where they feel safe from financial, physical, or emotional abuse.</a:t>
            </a:r>
          </a:p>
          <a:p>
            <a:pPr>
              <a:lnSpc>
                <a:spcPct val="110000"/>
              </a:lnSpc>
            </a:pPr>
            <a:r>
              <a:rPr lang="en-US" b="1" dirty="0">
                <a:latin typeface="Aptos" panose="020B0004020202020204" pitchFamily="34" charset="0"/>
              </a:rPr>
              <a:t>Dignity:</a:t>
            </a:r>
            <a:r>
              <a:rPr lang="en-US" dirty="0">
                <a:latin typeface="Aptos" panose="020B0004020202020204" pitchFamily="34" charset="0"/>
              </a:rPr>
              <a:t> Being treated with respect and autonomy, particularly when receiving care for daily living tasks</a:t>
            </a:r>
          </a:p>
          <a:p>
            <a:pPr>
              <a:lnSpc>
                <a:spcPct val="110000"/>
              </a:lnSpc>
            </a:pPr>
            <a:endParaRPr lang="en-GB" sz="1200" dirty="0"/>
          </a:p>
        </p:txBody>
      </p:sp>
    </p:spTree>
    <p:extLst>
      <p:ext uri="{BB962C8B-B14F-4D97-AF65-F5344CB8AC3E}">
        <p14:creationId xmlns:p14="http://schemas.microsoft.com/office/powerpoint/2010/main" val="15308813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7DD1BD-C2D1-87DA-09F7-82EF056B496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37C147B-84CB-4266-CEB8-ABAF790818A5}"/>
              </a:ext>
            </a:extLst>
          </p:cNvPr>
          <p:cNvSpPr>
            <a:spLocks noGrp="1"/>
          </p:cNvSpPr>
          <p:nvPr>
            <p:ph type="title"/>
          </p:nvPr>
        </p:nvSpPr>
        <p:spPr>
          <a:xfrm>
            <a:off x="480060" y="1137868"/>
            <a:ext cx="2324862" cy="1108363"/>
          </a:xfrm>
        </p:spPr>
        <p:txBody>
          <a:bodyPr>
            <a:normAutofit/>
          </a:bodyPr>
          <a:lstStyle/>
          <a:p>
            <a:r>
              <a:rPr lang="en-GB" sz="2700" dirty="0"/>
              <a:t>Spiritual Needs </a:t>
            </a:r>
          </a:p>
        </p:txBody>
      </p:sp>
      <p:pic>
        <p:nvPicPr>
          <p:cNvPr id="3074" name="Picture 2" descr="Spiritual Needs in a Home Care ...">
            <a:extLst>
              <a:ext uri="{FF2B5EF4-FFF2-40B4-BE49-F238E27FC236}">
                <a16:creationId xmlns:a16="http://schemas.microsoft.com/office/drawing/2014/main" id="{2C415D54-44BB-D522-072B-A597FA9CF65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7950" r="15281" b="-2"/>
          <a:stretch>
            <a:fillRect/>
          </a:stretch>
        </p:blipFill>
        <p:spPr bwMode="auto">
          <a:xfrm>
            <a:off x="148591" y="2817669"/>
            <a:ext cx="2804921" cy="2767019"/>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64318A04-D77F-694D-344F-582F40E906C0}"/>
              </a:ext>
            </a:extLst>
          </p:cNvPr>
          <p:cNvSpPr>
            <a:spLocks noGrp="1"/>
          </p:cNvSpPr>
          <p:nvPr>
            <p:ph idx="1"/>
          </p:nvPr>
        </p:nvSpPr>
        <p:spPr>
          <a:xfrm>
            <a:off x="3244153" y="804891"/>
            <a:ext cx="5404104" cy="4779797"/>
          </a:xfrm>
        </p:spPr>
        <p:txBody>
          <a:bodyPr>
            <a:normAutofit fontScale="62500" lnSpcReduction="20000"/>
          </a:bodyPr>
          <a:lstStyle/>
          <a:p>
            <a:r>
              <a:rPr lang="en-US" b="1" dirty="0">
                <a:latin typeface="Aptos" panose="020B0004020202020204" pitchFamily="34" charset="0"/>
              </a:rPr>
              <a:t>Finding Meaning and Purpose:</a:t>
            </a:r>
            <a:r>
              <a:rPr lang="en-US" dirty="0">
                <a:latin typeface="Aptos" panose="020B0004020202020204" pitchFamily="34" charset="0"/>
              </a:rPr>
              <a:t> Searching for significance in life experiences and in their current, evolving situation.</a:t>
            </a:r>
          </a:p>
          <a:p>
            <a:r>
              <a:rPr lang="en-US" b="1" dirty="0">
                <a:latin typeface="Aptos" panose="020B0004020202020204" pitchFamily="34" charset="0"/>
              </a:rPr>
              <a:t>Connection:</a:t>
            </a:r>
            <a:r>
              <a:rPr lang="en-US" dirty="0">
                <a:latin typeface="Aptos" panose="020B0004020202020204" pitchFamily="34" charset="0"/>
              </a:rPr>
              <a:t> Feeling connected to self, others, nature, or a higher power.</a:t>
            </a:r>
          </a:p>
          <a:p>
            <a:r>
              <a:rPr lang="en-US" b="1" dirty="0">
                <a:latin typeface="Aptos" panose="020B0004020202020204" pitchFamily="34" charset="0"/>
              </a:rPr>
              <a:t>Forgiveness and Reconciliation:</a:t>
            </a:r>
            <a:r>
              <a:rPr lang="en-US" dirty="0">
                <a:latin typeface="Aptos" panose="020B0004020202020204" pitchFamily="34" charset="0"/>
              </a:rPr>
              <a:t> The need to reconcile with past events, forgive, and be forgiven.</a:t>
            </a:r>
          </a:p>
          <a:p>
            <a:r>
              <a:rPr lang="en-US" b="1" dirty="0">
                <a:latin typeface="Aptos" panose="020B0004020202020204" pitchFamily="34" charset="0"/>
              </a:rPr>
              <a:t>Life Review:</a:t>
            </a:r>
            <a:r>
              <a:rPr lang="en-US" dirty="0">
                <a:latin typeface="Aptos" panose="020B0004020202020204" pitchFamily="34" charset="0"/>
              </a:rPr>
              <a:t> Reflecting on life achievements and experiences to foster a sense of wholeness and peace.</a:t>
            </a:r>
          </a:p>
          <a:p>
            <a:r>
              <a:rPr lang="en-US" b="1" dirty="0">
                <a:latin typeface="Aptos" panose="020B0004020202020204" pitchFamily="34" charset="0"/>
              </a:rPr>
              <a:t>Preparation for Death:</a:t>
            </a:r>
            <a:r>
              <a:rPr lang="en-US" dirty="0">
                <a:latin typeface="Aptos" panose="020B0004020202020204" pitchFamily="34" charset="0"/>
              </a:rPr>
              <a:t> Support in approaching the end of life with confidence and peace.</a:t>
            </a:r>
          </a:p>
          <a:p>
            <a:r>
              <a:rPr lang="en-US" b="1" dirty="0">
                <a:latin typeface="Aptos" panose="020B0004020202020204" pitchFamily="34" charset="0"/>
              </a:rPr>
              <a:t>Religious Practice:</a:t>
            </a:r>
            <a:r>
              <a:rPr lang="en-US" dirty="0">
                <a:latin typeface="Aptos" panose="020B0004020202020204" pitchFamily="34" charset="0"/>
              </a:rPr>
              <a:t> Access to, and support for, familiar rituals, prayer, or community worship</a:t>
            </a:r>
          </a:p>
          <a:p>
            <a:endParaRPr lang="en-GB" dirty="0"/>
          </a:p>
        </p:txBody>
      </p:sp>
    </p:spTree>
    <p:extLst>
      <p:ext uri="{BB962C8B-B14F-4D97-AF65-F5344CB8AC3E}">
        <p14:creationId xmlns:p14="http://schemas.microsoft.com/office/powerpoint/2010/main" val="4840708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56328" y="121598"/>
            <a:ext cx="4501582" cy="1495425"/>
          </a:xfrm>
        </p:spPr>
        <p:txBody>
          <a:bodyPr>
            <a:normAutofit/>
          </a:bodyPr>
          <a:lstStyle/>
          <a:p>
            <a:r>
              <a:rPr lang="en-GB" sz="3500" dirty="0"/>
              <a:t>Group Activity Instructions</a:t>
            </a:r>
          </a:p>
        </p:txBody>
      </p:sp>
      <p:sp>
        <p:nvSpPr>
          <p:cNvPr id="3" name="Content Placeholder 2"/>
          <p:cNvSpPr>
            <a:spLocks noGrp="1"/>
          </p:cNvSpPr>
          <p:nvPr>
            <p:ph idx="1"/>
          </p:nvPr>
        </p:nvSpPr>
        <p:spPr>
          <a:xfrm>
            <a:off x="268297" y="1522175"/>
            <a:ext cx="4860795" cy="4611926"/>
          </a:xfrm>
        </p:spPr>
        <p:txBody>
          <a:bodyPr>
            <a:noAutofit/>
          </a:bodyPr>
          <a:lstStyle/>
          <a:p>
            <a:r>
              <a:rPr lang="en-US" sz="2400" dirty="0"/>
              <a:t>In your groups, complete the following:</a:t>
            </a:r>
          </a:p>
          <a:p>
            <a:r>
              <a:rPr lang="en-US" sz="2400" dirty="0"/>
              <a:t>Read your assigned pen picture carefully.</a:t>
            </a:r>
          </a:p>
          <a:p>
            <a:r>
              <a:rPr lang="en-US" sz="2400" dirty="0"/>
              <a:t>Identify the PIES needs (Physical, Intellectual, Emotional, Social).</a:t>
            </a:r>
          </a:p>
          <a:p>
            <a:r>
              <a:rPr lang="en-US" sz="2400" dirty="0"/>
              <a:t>Highlight where you needed to “read between the lines”.</a:t>
            </a:r>
          </a:p>
          <a:p>
            <a:r>
              <a:rPr lang="en-US" sz="2400" dirty="0"/>
              <a:t>Identify what empowers and disempowers this older adult.</a:t>
            </a:r>
          </a:p>
          <a:p>
            <a:r>
              <a:rPr lang="en-US" sz="2400" dirty="0"/>
              <a:t>Prepare a 2–3 minute feedback summary for the class.</a:t>
            </a:r>
          </a:p>
        </p:txBody>
      </p:sp>
      <p:pic>
        <p:nvPicPr>
          <p:cNvPr id="4098" name="Picture 2" descr="67 engaging icebreakers [that your team won't find cheesy] | SessionLab">
            <a:extLst>
              <a:ext uri="{FF2B5EF4-FFF2-40B4-BE49-F238E27FC236}">
                <a16:creationId xmlns:a16="http://schemas.microsoft.com/office/drawing/2014/main" id="{5F575604-2847-AD1C-D9D0-341E434AFD8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4228" r="39326" b="-1"/>
          <a:stretch>
            <a:fillRect/>
          </a:stretch>
        </p:blipFill>
        <p:spPr bwMode="auto">
          <a:xfrm>
            <a:off x="5399580" y="10"/>
            <a:ext cx="3744420" cy="6857990"/>
          </a:xfrm>
          <a:prstGeom prst="rect">
            <a:avLst/>
          </a:prstGeom>
          <a:noFill/>
          <a:effectLst/>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 calcmode="lin" valueType="num">
                                      <p:cBhvr additive="base">
                                        <p:cTn id="2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3580A-7CF2-0FBB-C050-3C1E4E59FC19}"/>
              </a:ext>
            </a:extLst>
          </p:cNvPr>
          <p:cNvSpPr>
            <a:spLocks noGrp="1"/>
          </p:cNvSpPr>
          <p:nvPr>
            <p:ph type="title"/>
          </p:nvPr>
        </p:nvSpPr>
        <p:spPr>
          <a:xfrm>
            <a:off x="480059" y="1543050"/>
            <a:ext cx="3195828" cy="822960"/>
          </a:xfrm>
        </p:spPr>
        <p:txBody>
          <a:bodyPr anchor="t">
            <a:normAutofit/>
          </a:bodyPr>
          <a:lstStyle/>
          <a:p>
            <a:r>
              <a:rPr lang="en-GB" sz="2700" dirty="0"/>
              <a:t>Pen Picture: </a:t>
            </a:r>
          </a:p>
        </p:txBody>
      </p:sp>
      <p:sp>
        <p:nvSpPr>
          <p:cNvPr id="3" name="Content Placeholder 2">
            <a:extLst>
              <a:ext uri="{FF2B5EF4-FFF2-40B4-BE49-F238E27FC236}">
                <a16:creationId xmlns:a16="http://schemas.microsoft.com/office/drawing/2014/main" id="{D3CB24B0-6E31-E420-ABA9-8F18C2A9518B}"/>
              </a:ext>
            </a:extLst>
          </p:cNvPr>
          <p:cNvSpPr>
            <a:spLocks noGrp="1"/>
          </p:cNvSpPr>
          <p:nvPr>
            <p:ph idx="1"/>
          </p:nvPr>
        </p:nvSpPr>
        <p:spPr>
          <a:xfrm>
            <a:off x="480059" y="2489278"/>
            <a:ext cx="3195828" cy="3091415"/>
          </a:xfrm>
        </p:spPr>
        <p:txBody>
          <a:bodyPr>
            <a:normAutofit fontScale="70000" lnSpcReduction="20000"/>
          </a:bodyPr>
          <a:lstStyle/>
          <a:p>
            <a:pPr marL="0" indent="0">
              <a:buNone/>
            </a:pPr>
            <a:r>
              <a:rPr lang="en-GB" dirty="0"/>
              <a:t>Name: Marget </a:t>
            </a:r>
          </a:p>
          <a:p>
            <a:pPr marL="0" indent="0">
              <a:buNone/>
            </a:pPr>
            <a:r>
              <a:rPr lang="en-GB" dirty="0"/>
              <a:t>Age: 82-years old: </a:t>
            </a:r>
          </a:p>
          <a:p>
            <a:pPr marL="0" indent="0">
              <a:buNone/>
            </a:pPr>
            <a:r>
              <a:rPr lang="en-GB" dirty="0"/>
              <a:t>Accommodation: Lives alone </a:t>
            </a:r>
          </a:p>
          <a:p>
            <a:pPr marL="0" indent="0">
              <a:buNone/>
            </a:pPr>
            <a:r>
              <a:rPr lang="en-GB" dirty="0"/>
              <a:t>Marital Status: Widow </a:t>
            </a:r>
          </a:p>
          <a:p>
            <a:pPr marL="0" indent="0">
              <a:buNone/>
            </a:pPr>
            <a:r>
              <a:rPr lang="en-GB" dirty="0"/>
              <a:t>Family: Live aboard</a:t>
            </a:r>
          </a:p>
          <a:p>
            <a:pPr marL="0" indent="0">
              <a:buNone/>
            </a:pPr>
            <a:r>
              <a:rPr lang="en-GB" dirty="0"/>
              <a:t>Activity: Used to be physically and socially active </a:t>
            </a:r>
          </a:p>
        </p:txBody>
      </p:sp>
      <p:pic>
        <p:nvPicPr>
          <p:cNvPr id="4" name="Picture 3">
            <a:extLst>
              <a:ext uri="{FF2B5EF4-FFF2-40B4-BE49-F238E27FC236}">
                <a16:creationId xmlns:a16="http://schemas.microsoft.com/office/drawing/2014/main" id="{81284552-7315-C62A-FCC7-AF57FD27A856}"/>
              </a:ext>
            </a:extLst>
          </p:cNvPr>
          <p:cNvPicPr>
            <a:picLocks noChangeAspect="1"/>
          </p:cNvPicPr>
          <p:nvPr/>
        </p:nvPicPr>
        <p:blipFill>
          <a:blip r:embed="rId3"/>
          <a:srcRect r="16868"/>
          <a:stretch>
            <a:fillRect/>
          </a:stretch>
        </p:blipFill>
        <p:spPr>
          <a:xfrm>
            <a:off x="4253346" y="1543050"/>
            <a:ext cx="4890654" cy="4015141"/>
          </a:xfrm>
          <a:prstGeom prst="rect">
            <a:avLst/>
          </a:prstGeom>
        </p:spPr>
      </p:pic>
    </p:spTree>
    <p:extLst>
      <p:ext uri="{BB962C8B-B14F-4D97-AF65-F5344CB8AC3E}">
        <p14:creationId xmlns:p14="http://schemas.microsoft.com/office/powerpoint/2010/main" val="15765156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5897D-4A40-9E68-A3CC-857B12A20FCA}"/>
              </a:ext>
            </a:extLst>
          </p:cNvPr>
          <p:cNvSpPr>
            <a:spLocks noGrp="1"/>
          </p:cNvSpPr>
          <p:nvPr>
            <p:ph type="title"/>
          </p:nvPr>
        </p:nvSpPr>
        <p:spPr>
          <a:xfrm>
            <a:off x="480059" y="1543050"/>
            <a:ext cx="3195828" cy="822960"/>
          </a:xfrm>
        </p:spPr>
        <p:txBody>
          <a:bodyPr anchor="t">
            <a:normAutofit/>
          </a:bodyPr>
          <a:lstStyle/>
          <a:p>
            <a:endParaRPr lang="en-GB" sz="2700" dirty="0"/>
          </a:p>
        </p:txBody>
      </p:sp>
      <p:sp>
        <p:nvSpPr>
          <p:cNvPr id="3" name="Content Placeholder 2">
            <a:extLst>
              <a:ext uri="{FF2B5EF4-FFF2-40B4-BE49-F238E27FC236}">
                <a16:creationId xmlns:a16="http://schemas.microsoft.com/office/drawing/2014/main" id="{EB2C72D8-8FA8-72BD-E374-3AFC7834FDF0}"/>
              </a:ext>
            </a:extLst>
          </p:cNvPr>
          <p:cNvSpPr>
            <a:spLocks noGrp="1"/>
          </p:cNvSpPr>
          <p:nvPr>
            <p:ph idx="1"/>
          </p:nvPr>
        </p:nvSpPr>
        <p:spPr>
          <a:xfrm>
            <a:off x="480059" y="2489278"/>
            <a:ext cx="3195828" cy="3091415"/>
          </a:xfrm>
        </p:spPr>
        <p:txBody>
          <a:bodyPr>
            <a:normAutofit fontScale="62500" lnSpcReduction="20000"/>
          </a:bodyPr>
          <a:lstStyle/>
          <a:p>
            <a:r>
              <a:rPr lang="en-GB" dirty="0"/>
              <a:t>Margaret reports feeling “empty” and “invisible.”</a:t>
            </a:r>
          </a:p>
          <a:p>
            <a:r>
              <a:rPr lang="en-GB" dirty="0"/>
              <a:t>She has lost interest in cooking and hobbies she once enjoyed.</a:t>
            </a:r>
          </a:p>
          <a:p>
            <a:r>
              <a:rPr lang="en-GB" dirty="0"/>
              <a:t>She sleeps poorly and often naps during the day.</a:t>
            </a:r>
          </a:p>
          <a:p>
            <a:r>
              <a:rPr lang="en-GB" dirty="0"/>
              <a:t>She avoids social contact and has become increasingly withdrawn.</a:t>
            </a:r>
          </a:p>
        </p:txBody>
      </p:sp>
      <p:pic>
        <p:nvPicPr>
          <p:cNvPr id="4" name="Picture 3">
            <a:extLst>
              <a:ext uri="{FF2B5EF4-FFF2-40B4-BE49-F238E27FC236}">
                <a16:creationId xmlns:a16="http://schemas.microsoft.com/office/drawing/2014/main" id="{E94EB76B-295A-DE7A-2002-59FB3A17A0B4}"/>
              </a:ext>
            </a:extLst>
          </p:cNvPr>
          <p:cNvPicPr>
            <a:picLocks noChangeAspect="1"/>
          </p:cNvPicPr>
          <p:nvPr/>
        </p:nvPicPr>
        <p:blipFill>
          <a:blip r:embed="rId3"/>
          <a:srcRect r="121" b="2"/>
          <a:stretch>
            <a:fillRect/>
          </a:stretch>
        </p:blipFill>
        <p:spPr>
          <a:xfrm>
            <a:off x="4253346" y="1543050"/>
            <a:ext cx="4890654" cy="4015141"/>
          </a:xfrm>
          <a:prstGeom prst="rect">
            <a:avLst/>
          </a:prstGeom>
        </p:spPr>
      </p:pic>
    </p:spTree>
    <p:extLst>
      <p:ext uri="{BB962C8B-B14F-4D97-AF65-F5344CB8AC3E}">
        <p14:creationId xmlns:p14="http://schemas.microsoft.com/office/powerpoint/2010/main" val="21173875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199</TotalTime>
  <Words>1165</Words>
  <Application>Microsoft Office PowerPoint</Application>
  <PresentationFormat>On-screen Show (4:3)</PresentationFormat>
  <Paragraphs>111</Paragraphs>
  <Slides>18</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Aptos</vt:lpstr>
      <vt:lpstr>Arial</vt:lpstr>
      <vt:lpstr>Calibri</vt:lpstr>
      <vt:lpstr>Office Theme</vt:lpstr>
      <vt:lpstr>Empowering the Older Person:</vt:lpstr>
      <vt:lpstr>Learning Outcome</vt:lpstr>
      <vt:lpstr>What is an 'Older Person'?</vt:lpstr>
      <vt:lpstr>What is Empowerment?</vt:lpstr>
      <vt:lpstr>Critical Questions</vt:lpstr>
      <vt:lpstr>Empowerment Continuum</vt:lpstr>
      <vt:lpstr>Applying this to Your Presentation</vt:lpstr>
      <vt:lpstr>“What do you think older people need most?”</vt:lpstr>
      <vt:lpstr>Are an older person’s needs different from others? </vt:lpstr>
      <vt:lpstr>The needs of the older person</vt:lpstr>
      <vt:lpstr>Needs of the older person </vt:lpstr>
      <vt:lpstr>Physical Needs</vt:lpstr>
      <vt:lpstr>Intellectual Needs:  </vt:lpstr>
      <vt:lpstr>Emotional Needs </vt:lpstr>
      <vt:lpstr>Spiritual Needs </vt:lpstr>
      <vt:lpstr>Group Activity Instructions</vt:lpstr>
      <vt:lpstr>Pen Picture: </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Donna Morgan</dc:creator>
  <cp:keywords/>
  <dc:description>generated using python-pptx</dc:description>
  <cp:lastModifiedBy>Donna Morgan</cp:lastModifiedBy>
  <cp:revision>2</cp:revision>
  <dcterms:created xsi:type="dcterms:W3CDTF">2013-01-27T09:14:16Z</dcterms:created>
  <dcterms:modified xsi:type="dcterms:W3CDTF">2026-03-04T09:50:00Z</dcterms:modified>
  <cp:category/>
</cp:coreProperties>
</file>