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0"/>
  </p:handoutMasterIdLst>
  <p:sldIdLst>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20/05/2016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8353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nccuinternational.files.wordpress.com/2010/12" TargetMode="External"/><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www.learning-styles-online.com/overview/&amp;usg=__ftuNmsp-pmjEvuOJQiFAzLrcX2k=&amp;h=237&amp;w=250&amp;sz=16&amp;hl=en&amp;start" TargetMode="External"/><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travelinedman.blogspot.com/" TargetMode="External"/><Relationship Id="rId2" Type="http://schemas.openxmlformats.org/officeDocument/2006/relationships/hyperlink" Target="http://4.bp.blogspot.com/_mJzkyHK7sBI/SG_GvfgtqsI/AAAAAAAAAJc/uedzgMN8W7c/s1600-h/01F1.1_R2D2+components.jpg" TargetMode="Externa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mset.rst2.edu/msn/g/gilardi_" TargetMode="External"/><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71600" y="1628800"/>
            <a:ext cx="6696744" cy="2308324"/>
          </a:xfrm>
          <a:prstGeom prst="rect">
            <a:avLst/>
          </a:prstGeom>
          <a:noFill/>
        </p:spPr>
        <p:txBody>
          <a:bodyPr wrap="square" rtlCol="0">
            <a:spAutoFit/>
          </a:bodyPr>
          <a:lstStyle/>
          <a:p>
            <a:pPr algn="ctr"/>
            <a:r>
              <a:rPr lang="en-GB" sz="4800" dirty="0" err="1" smtClean="0">
                <a:latin typeface="Arial" panose="020B0604020202020204" pitchFamily="34" charset="0"/>
                <a:cs typeface="Arial" panose="020B0604020202020204" pitchFamily="34" charset="0"/>
              </a:rPr>
              <a:t>Arddulliau</a:t>
            </a:r>
            <a:r>
              <a:rPr lang="en-GB" sz="4800" dirty="0" smtClean="0">
                <a:latin typeface="Arial" panose="020B0604020202020204" pitchFamily="34" charset="0"/>
                <a:cs typeface="Arial" panose="020B0604020202020204" pitchFamily="34" charset="0"/>
              </a:rPr>
              <a:t> </a:t>
            </a:r>
            <a:r>
              <a:rPr lang="en-GB" sz="4800" dirty="0" err="1" smtClean="0">
                <a:latin typeface="Arial" panose="020B0604020202020204" pitchFamily="34" charset="0"/>
                <a:cs typeface="Arial" panose="020B0604020202020204" pitchFamily="34" charset="0"/>
              </a:rPr>
              <a:t>Dysgu</a:t>
            </a:r>
            <a:endParaRPr lang="en-GB" sz="4800" dirty="0" smtClean="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pPr algn="ctr"/>
            <a:r>
              <a:rPr lang="en-GB" sz="4800" i="1" dirty="0" smtClean="0">
                <a:latin typeface="Arial" panose="020B0604020202020204" pitchFamily="34" charset="0"/>
                <a:cs typeface="Arial" panose="020B0604020202020204" pitchFamily="34" charset="0"/>
              </a:rPr>
              <a:t>Learning Styles </a:t>
            </a:r>
            <a:endParaRPr lang="en-GB" sz="4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40570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idx="4294967295"/>
          </p:nvPr>
        </p:nvSpPr>
        <p:spPr bwMode="auto">
          <a:xfrm>
            <a:off x="1475656" y="609600"/>
            <a:ext cx="6296744" cy="114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3200" dirty="0" err="1" smtClean="0"/>
              <a:t>Arddulliau</a:t>
            </a:r>
            <a:r>
              <a:rPr lang="en-GB" altLang="en-US" sz="3200" dirty="0" smtClean="0"/>
              <a:t> </a:t>
            </a:r>
            <a:r>
              <a:rPr lang="en-GB" altLang="en-US" sz="3200" dirty="0" err="1" smtClean="0"/>
              <a:t>Dysgu</a:t>
            </a:r>
            <a:r>
              <a:rPr lang="en-GB" altLang="en-US" sz="3200" dirty="0" smtClean="0"/>
              <a:t/>
            </a:r>
            <a:br>
              <a:rPr lang="en-GB" altLang="en-US" sz="3200" dirty="0" smtClean="0"/>
            </a:br>
            <a:r>
              <a:rPr lang="en-GB" altLang="en-US" sz="3200" i="1" dirty="0" smtClean="0"/>
              <a:t>Learning Styles</a:t>
            </a:r>
          </a:p>
        </p:txBody>
      </p:sp>
      <p:sp>
        <p:nvSpPr>
          <p:cNvPr id="13315" name="Rectangle 5"/>
          <p:cNvSpPr>
            <a:spLocks noGrp="1" noChangeArrowheads="1"/>
          </p:cNvSpPr>
          <p:nvPr>
            <p:ph type="body" sz="half" idx="4294967295"/>
          </p:nvPr>
        </p:nvSpPr>
        <p:spPr bwMode="auto">
          <a:xfrm>
            <a:off x="642938" y="1981200"/>
            <a:ext cx="3714750" cy="4019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None/>
            </a:pPr>
            <a:r>
              <a:rPr lang="en-GB" altLang="en-US" b="1" smtClean="0"/>
              <a:t>Nod</a:t>
            </a:r>
          </a:p>
          <a:p>
            <a:pPr eaLnBrk="1" hangingPunct="1">
              <a:buFontTx/>
              <a:buNone/>
            </a:pPr>
            <a:endParaRPr lang="en-GB" altLang="en-US" smtClean="0"/>
          </a:p>
          <a:p>
            <a:pPr eaLnBrk="1" hangingPunct="1"/>
            <a:r>
              <a:rPr lang="en-GB" altLang="en-US" smtClean="0"/>
              <a:t>Datblygu ystod eang arddulliau dysgu</a:t>
            </a:r>
          </a:p>
        </p:txBody>
      </p:sp>
      <p:sp>
        <p:nvSpPr>
          <p:cNvPr id="13316" name="Rectangle 6"/>
          <p:cNvSpPr>
            <a:spLocks noGrp="1" noChangeArrowheads="1"/>
          </p:cNvSpPr>
          <p:nvPr>
            <p:ph type="body" sz="half" idx="4294967295"/>
          </p:nvPr>
        </p:nvSpPr>
        <p:spPr bwMode="auto">
          <a:xfrm>
            <a:off x="4786313" y="1981200"/>
            <a:ext cx="3429000"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None/>
            </a:pPr>
            <a:r>
              <a:rPr lang="en-GB" altLang="en-US" b="1" i="1" smtClean="0"/>
              <a:t>Aim</a:t>
            </a:r>
          </a:p>
          <a:p>
            <a:pPr eaLnBrk="1" hangingPunct="1">
              <a:buFontTx/>
              <a:buNone/>
            </a:pPr>
            <a:endParaRPr lang="en-GB" altLang="en-US" i="1" smtClean="0"/>
          </a:p>
          <a:p>
            <a:pPr eaLnBrk="1" hangingPunct="1"/>
            <a:r>
              <a:rPr lang="en-GB" altLang="en-US" i="1" smtClean="0"/>
              <a:t>Developing a wide range of learning styles</a:t>
            </a:r>
            <a:endParaRPr lang="en-GB" altLang="en-US" b="1" i="1" smtClean="0"/>
          </a:p>
          <a:p>
            <a:pPr eaLnBrk="1" hangingPunct="1">
              <a:buFontTx/>
              <a:buNone/>
            </a:pPr>
            <a:endParaRPr lang="en-GB" altLang="en-US" i="1" smtClean="0"/>
          </a:p>
        </p:txBody>
      </p:sp>
    </p:spTree>
    <p:extLst>
      <p:ext uri="{BB962C8B-B14F-4D97-AF65-F5344CB8AC3E}">
        <p14:creationId xmlns:p14="http://schemas.microsoft.com/office/powerpoint/2010/main" val="33145135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body" sz="half" idx="4294967295"/>
          </p:nvPr>
        </p:nvSpPr>
        <p:spPr bwMode="auto">
          <a:xfrm>
            <a:off x="642938" y="1124744"/>
            <a:ext cx="3810000"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r>
              <a:rPr lang="en-GB" altLang="en-US" sz="2400" b="1" dirty="0" err="1" smtClean="0"/>
              <a:t>Amcanion</a:t>
            </a:r>
            <a:endParaRPr lang="en-GB" altLang="en-US" sz="2400" b="1" dirty="0" smtClean="0"/>
          </a:p>
          <a:p>
            <a:pPr eaLnBrk="1" hangingPunct="1">
              <a:spcBef>
                <a:spcPct val="0"/>
              </a:spcBef>
              <a:buFontTx/>
              <a:buNone/>
            </a:pPr>
            <a:endParaRPr lang="en-GB" altLang="en-US" sz="2400" b="1" dirty="0" smtClean="0"/>
          </a:p>
          <a:p>
            <a:pPr eaLnBrk="1" hangingPunct="1">
              <a:spcBef>
                <a:spcPct val="0"/>
              </a:spcBef>
            </a:pPr>
            <a:r>
              <a:rPr lang="en-GB" altLang="en-US" sz="2400" dirty="0" err="1" smtClean="0"/>
              <a:t>Trafod</a:t>
            </a:r>
            <a:r>
              <a:rPr lang="en-GB" altLang="en-US" sz="2400" dirty="0" smtClean="0"/>
              <a:t> a </a:t>
            </a:r>
            <a:r>
              <a:rPr lang="en-GB" altLang="en-US" sz="2400" dirty="0" err="1" smtClean="0"/>
              <a:t>chymharu</a:t>
            </a:r>
            <a:r>
              <a:rPr lang="en-GB" altLang="en-US" sz="2400" dirty="0" smtClean="0"/>
              <a:t> </a:t>
            </a:r>
            <a:r>
              <a:rPr lang="en-GB" altLang="en-US" sz="2400" dirty="0" err="1" smtClean="0"/>
              <a:t>ystod</a:t>
            </a:r>
            <a:r>
              <a:rPr lang="en-GB" altLang="en-US" sz="2400" dirty="0" smtClean="0"/>
              <a:t> </a:t>
            </a:r>
            <a:r>
              <a:rPr lang="en-GB" altLang="en-US" sz="2400" dirty="0" err="1" smtClean="0"/>
              <a:t>eang</a:t>
            </a:r>
            <a:r>
              <a:rPr lang="en-GB" altLang="en-US" sz="2400" dirty="0" smtClean="0"/>
              <a:t> o </a:t>
            </a:r>
            <a:r>
              <a:rPr lang="en-GB" altLang="en-US" sz="2400" dirty="0" err="1" smtClean="0"/>
              <a:t>arddulliau</a:t>
            </a:r>
            <a:r>
              <a:rPr lang="en-GB" altLang="en-US" sz="2400" dirty="0" smtClean="0"/>
              <a:t> </a:t>
            </a:r>
            <a:r>
              <a:rPr lang="en-GB" altLang="en-US" sz="2400" dirty="0" err="1" smtClean="0"/>
              <a:t>addysgu</a:t>
            </a:r>
            <a:endParaRPr lang="en-GB" altLang="en-US" sz="2400" dirty="0" smtClean="0"/>
          </a:p>
          <a:p>
            <a:pPr eaLnBrk="1" hangingPunct="1">
              <a:spcBef>
                <a:spcPct val="0"/>
              </a:spcBef>
            </a:pPr>
            <a:r>
              <a:rPr lang="en-GB" altLang="en-US" sz="2400" dirty="0" err="1" smtClean="0"/>
              <a:t>Gewrthuso’r</a:t>
            </a:r>
            <a:r>
              <a:rPr lang="en-GB" altLang="en-US" sz="2400" dirty="0" smtClean="0"/>
              <a:t> </a:t>
            </a:r>
            <a:r>
              <a:rPr lang="en-GB" altLang="en-US" sz="2400" dirty="0" err="1" smtClean="0"/>
              <a:t>gwahanol</a:t>
            </a:r>
            <a:r>
              <a:rPr lang="en-GB" altLang="en-US" sz="2400" dirty="0" smtClean="0"/>
              <a:t> </a:t>
            </a:r>
            <a:r>
              <a:rPr lang="en-GB" altLang="en-US" sz="2400" dirty="0" err="1" smtClean="0"/>
              <a:t>arddulliau</a:t>
            </a:r>
            <a:r>
              <a:rPr lang="en-GB" altLang="en-US" sz="2400" dirty="0" smtClean="0"/>
              <a:t> </a:t>
            </a:r>
            <a:r>
              <a:rPr lang="en-GB" altLang="en-US" sz="2400" dirty="0" err="1" smtClean="0"/>
              <a:t>i</a:t>
            </a:r>
            <a:r>
              <a:rPr lang="en-GB" altLang="en-US" sz="2400" dirty="0" smtClean="0"/>
              <a:t> </a:t>
            </a:r>
            <a:r>
              <a:rPr lang="en-GB" altLang="en-US" sz="2400" dirty="0" err="1" smtClean="0"/>
              <a:t>ddysgu</a:t>
            </a:r>
            <a:endParaRPr lang="en-GB" altLang="en-US" sz="2400" dirty="0" smtClean="0"/>
          </a:p>
          <a:p>
            <a:pPr eaLnBrk="1" hangingPunct="1">
              <a:spcBef>
                <a:spcPct val="0"/>
              </a:spcBef>
            </a:pPr>
            <a:r>
              <a:rPr lang="en-GB" altLang="en-US" sz="2400" dirty="0" err="1" smtClean="0"/>
              <a:t>Adfyfyrio</a:t>
            </a:r>
            <a:r>
              <a:rPr lang="en-GB" altLang="en-US" sz="2400" dirty="0" smtClean="0"/>
              <a:t> </a:t>
            </a:r>
            <a:r>
              <a:rPr lang="en-GB" altLang="en-US" sz="2400" dirty="0" err="1" smtClean="0"/>
              <a:t>a’u</a:t>
            </a:r>
            <a:r>
              <a:rPr lang="en-GB" altLang="en-US" sz="2400" dirty="0" smtClean="0"/>
              <a:t> </a:t>
            </a:r>
            <a:r>
              <a:rPr lang="en-GB" altLang="en-US" sz="2400" dirty="0" err="1" smtClean="0"/>
              <a:t>perthnasu</a:t>
            </a:r>
            <a:r>
              <a:rPr lang="en-GB" altLang="en-US" sz="2400" dirty="0" smtClean="0"/>
              <a:t> </a:t>
            </a:r>
            <a:r>
              <a:rPr lang="en-GB" altLang="en-US" sz="2400" dirty="0" err="1" smtClean="0"/>
              <a:t>i</a:t>
            </a:r>
            <a:r>
              <a:rPr lang="en-GB" altLang="en-US" sz="2400" dirty="0" smtClean="0"/>
              <a:t> </a:t>
            </a:r>
            <a:r>
              <a:rPr lang="en-GB" altLang="en-US" sz="2400" dirty="0" err="1" smtClean="0"/>
              <a:t>ddysgu</a:t>
            </a:r>
            <a:r>
              <a:rPr lang="en-GB" altLang="en-US" sz="2400" dirty="0" smtClean="0"/>
              <a:t> </a:t>
            </a:r>
            <a:r>
              <a:rPr lang="en-GB" altLang="en-US" sz="2400" dirty="0" err="1" smtClean="0"/>
              <a:t>trwy</a:t>
            </a:r>
            <a:r>
              <a:rPr lang="en-GB" altLang="en-US" sz="2400" dirty="0" smtClean="0"/>
              <a:t> </a:t>
            </a:r>
            <a:r>
              <a:rPr lang="en-GB" altLang="en-US" sz="2400" dirty="0" err="1" smtClean="0"/>
              <a:t>brofiad</a:t>
            </a:r>
            <a:r>
              <a:rPr lang="en-GB" altLang="en-US" sz="2400" dirty="0" smtClean="0"/>
              <a:t> a </a:t>
            </a:r>
            <a:r>
              <a:rPr lang="en-GB" altLang="en-US" sz="2400" dirty="0" err="1" smtClean="0"/>
              <a:t>meysydd</a:t>
            </a:r>
            <a:r>
              <a:rPr lang="en-GB" altLang="en-US" sz="2400" dirty="0" smtClean="0"/>
              <a:t> </a:t>
            </a:r>
            <a:r>
              <a:rPr lang="en-GB" altLang="en-US" sz="2400" dirty="0" err="1" smtClean="0"/>
              <a:t>dysgu</a:t>
            </a:r>
            <a:r>
              <a:rPr lang="en-GB" altLang="en-US" sz="2400" dirty="0" smtClean="0"/>
              <a:t> </a:t>
            </a:r>
          </a:p>
        </p:txBody>
      </p:sp>
      <p:sp>
        <p:nvSpPr>
          <p:cNvPr id="14340" name="Rectangle 4"/>
          <p:cNvSpPr>
            <a:spLocks noGrp="1" noChangeArrowheads="1"/>
          </p:cNvSpPr>
          <p:nvPr>
            <p:ph type="body" sz="half" idx="4294967295"/>
          </p:nvPr>
        </p:nvSpPr>
        <p:spPr bwMode="auto">
          <a:xfrm>
            <a:off x="4929188" y="1124744"/>
            <a:ext cx="3810000"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r>
              <a:rPr lang="en-GB" altLang="en-US" sz="2400" b="1" i="1" dirty="0" smtClean="0"/>
              <a:t>Objectives</a:t>
            </a:r>
          </a:p>
          <a:p>
            <a:pPr eaLnBrk="1" hangingPunct="1">
              <a:spcBef>
                <a:spcPct val="0"/>
              </a:spcBef>
              <a:buFontTx/>
              <a:buNone/>
            </a:pPr>
            <a:endParaRPr lang="en-GB" altLang="en-US" sz="2400" i="1" dirty="0" smtClean="0"/>
          </a:p>
          <a:p>
            <a:pPr eaLnBrk="1" hangingPunct="1">
              <a:spcBef>
                <a:spcPct val="0"/>
              </a:spcBef>
            </a:pPr>
            <a:r>
              <a:rPr lang="en-GB" altLang="en-US" sz="2400" i="1" dirty="0" smtClean="0"/>
              <a:t>Discuss and compare a wide range of learning styles;</a:t>
            </a:r>
          </a:p>
          <a:p>
            <a:pPr eaLnBrk="1" hangingPunct="1">
              <a:spcBef>
                <a:spcPct val="0"/>
              </a:spcBef>
            </a:pPr>
            <a:r>
              <a:rPr lang="en-GB" altLang="en-US" sz="2400" i="1" dirty="0" smtClean="0"/>
              <a:t>Evaluate the different styles of learning</a:t>
            </a:r>
            <a:endParaRPr lang="cy-GB" altLang="en-US" sz="2400" i="1" dirty="0" smtClean="0"/>
          </a:p>
          <a:p>
            <a:pPr eaLnBrk="1" hangingPunct="1">
              <a:spcBef>
                <a:spcPct val="0"/>
              </a:spcBef>
            </a:pPr>
            <a:r>
              <a:rPr lang="cy-GB" altLang="en-US" sz="2400" i="1" dirty="0" err="1" smtClean="0"/>
              <a:t>Reflect</a:t>
            </a:r>
            <a:r>
              <a:rPr lang="cy-GB" altLang="en-US" sz="2400" i="1" dirty="0" smtClean="0"/>
              <a:t> </a:t>
            </a:r>
            <a:r>
              <a:rPr lang="cy-GB" altLang="en-US" sz="2400" i="1" dirty="0" err="1" smtClean="0"/>
              <a:t>and</a:t>
            </a:r>
            <a:r>
              <a:rPr lang="cy-GB" altLang="en-US" sz="2400" i="1" dirty="0" smtClean="0"/>
              <a:t> </a:t>
            </a:r>
            <a:r>
              <a:rPr lang="en-GB" altLang="en-US" sz="2400" i="1" dirty="0" smtClean="0"/>
              <a:t>relate to experiential learning and areas of learning.</a:t>
            </a:r>
          </a:p>
        </p:txBody>
      </p:sp>
    </p:spTree>
    <p:extLst>
      <p:ext uri="{BB962C8B-B14F-4D97-AF65-F5344CB8AC3E}">
        <p14:creationId xmlns:p14="http://schemas.microsoft.com/office/powerpoint/2010/main" val="10969033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533400" y="609600"/>
            <a:ext cx="8229600" cy="265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lvl="2"/>
            <a:r>
              <a:rPr lang="en-GB" altLang="en-US" sz="2000" b="1"/>
              <a:t>Serialists</a:t>
            </a:r>
          </a:p>
          <a:p>
            <a:pPr>
              <a:buFont typeface="Symbol" pitchFamily="18" charset="2"/>
              <a:buChar char="·"/>
            </a:pPr>
            <a:r>
              <a:rPr lang="en-GB" altLang="en-US" sz="2000"/>
              <a:t>Build up their knowledge sequentially </a:t>
            </a:r>
          </a:p>
          <a:p>
            <a:pPr>
              <a:buFont typeface="Symbol" pitchFamily="18" charset="2"/>
              <a:buChar char="·"/>
            </a:pPr>
            <a:r>
              <a:rPr lang="en-GB" altLang="en-US" sz="2000"/>
              <a:t>May lose sight of the broader picture </a:t>
            </a:r>
          </a:p>
          <a:p>
            <a:pPr>
              <a:buFont typeface="Symbol" pitchFamily="18" charset="2"/>
              <a:buChar char="·"/>
            </a:pPr>
            <a:r>
              <a:rPr lang="en-GB" altLang="en-US" sz="2000"/>
              <a:t>Are impatient with "jumping around" </a:t>
            </a:r>
          </a:p>
          <a:p>
            <a:pPr>
              <a:buFont typeface="Symbol" pitchFamily="18" charset="2"/>
              <a:buChar char="·"/>
            </a:pPr>
            <a:r>
              <a:rPr lang="en-GB" altLang="en-US" sz="2000"/>
              <a:t>May be more comfortable with inherently "linear" subjects </a:t>
            </a:r>
          </a:p>
          <a:p>
            <a:pPr algn="ctr">
              <a:spcBef>
                <a:spcPts val="500"/>
              </a:spcBef>
              <a:spcAft>
                <a:spcPts val="500"/>
              </a:spcAft>
            </a:pPr>
            <a:endParaRPr lang="en-GB" altLang="en-US" sz="2400"/>
          </a:p>
          <a:p>
            <a:pPr>
              <a:spcBef>
                <a:spcPct val="50000"/>
              </a:spcBef>
            </a:pPr>
            <a:endParaRPr lang="en-GB" altLang="en-US" sz="2400">
              <a:latin typeface="Times New Roman" pitchFamily="18" charset="0"/>
            </a:endParaRPr>
          </a:p>
        </p:txBody>
      </p:sp>
      <p:pic>
        <p:nvPicPr>
          <p:cNvPr id="1536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0913" y="2565400"/>
            <a:ext cx="3846512"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Rectangle 4"/>
          <p:cNvSpPr>
            <a:spLocks noChangeArrowheads="1"/>
          </p:cNvSpPr>
          <p:nvPr/>
        </p:nvSpPr>
        <p:spPr bwMode="auto">
          <a:xfrm>
            <a:off x="2987675" y="404813"/>
            <a:ext cx="567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t>http://www.learningandteaching.info/learning/pask.htm</a:t>
            </a:r>
          </a:p>
        </p:txBody>
      </p:sp>
    </p:spTree>
    <p:extLst>
      <p:ext uri="{BB962C8B-B14F-4D97-AF65-F5344CB8AC3E}">
        <p14:creationId xmlns:p14="http://schemas.microsoft.com/office/powerpoint/2010/main" val="7311059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28600" y="381000"/>
            <a:ext cx="845820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lvl="2"/>
            <a:r>
              <a:rPr lang="en-GB" altLang="en-US" sz="2000" b="1"/>
              <a:t>Holists</a:t>
            </a:r>
          </a:p>
          <a:p>
            <a:pPr>
              <a:buFont typeface="Symbol" pitchFamily="18" charset="2"/>
              <a:buChar char="·"/>
            </a:pPr>
            <a:r>
              <a:rPr lang="en-GB" altLang="en-US" sz="2000"/>
              <a:t>Pick up bits and pieces within a broad framework </a:t>
            </a:r>
          </a:p>
          <a:p>
            <a:pPr>
              <a:buFont typeface="Symbol" pitchFamily="18" charset="2"/>
              <a:buChar char="·"/>
            </a:pPr>
            <a:r>
              <a:rPr lang="en-GB" altLang="en-US" sz="2000"/>
              <a:t>May leave gaps, or repeat themselves </a:t>
            </a:r>
          </a:p>
          <a:p>
            <a:pPr>
              <a:buFont typeface="Symbol" pitchFamily="18" charset="2"/>
              <a:buChar char="·"/>
            </a:pPr>
            <a:r>
              <a:rPr lang="en-GB" altLang="en-US" sz="2000"/>
              <a:t>May make mistakes about the connections between things </a:t>
            </a:r>
          </a:p>
          <a:p>
            <a:pPr>
              <a:buFont typeface="Symbol" pitchFamily="18" charset="2"/>
              <a:buChar char="·"/>
            </a:pPr>
            <a:r>
              <a:rPr lang="en-GB" altLang="en-US" sz="2000"/>
              <a:t>May over-generalise </a:t>
            </a:r>
          </a:p>
          <a:p>
            <a:pPr>
              <a:buFont typeface="Symbol" pitchFamily="18" charset="2"/>
              <a:buChar char="·"/>
            </a:pPr>
            <a:r>
              <a:rPr lang="en-GB" altLang="en-US" sz="2000"/>
              <a:t>May be more comfortable with "topic" based learning </a:t>
            </a:r>
            <a:endParaRPr lang="en-GB" altLang="en-US" sz="2400"/>
          </a:p>
        </p:txBody>
      </p:sp>
      <p:pic>
        <p:nvPicPr>
          <p:cNvPr id="1638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75" y="2786063"/>
            <a:ext cx="44196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7777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mult-intelligen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1625" y="785813"/>
            <a:ext cx="5486400"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6"/>
          <p:cNvSpPr>
            <a:spLocks noChangeArrowheads="1"/>
          </p:cNvSpPr>
          <p:nvPr/>
        </p:nvSpPr>
        <p:spPr bwMode="auto">
          <a:xfrm>
            <a:off x="1000125" y="5357813"/>
            <a:ext cx="68119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hlinkClick r:id="rId3"/>
              </a:rPr>
              <a:t>http://nccuinternational.files.wordpress.com/2010/12</a:t>
            </a:r>
            <a:endParaRPr lang="en-GB" altLang="en-US"/>
          </a:p>
          <a:p>
            <a:pPr eaLnBrk="1" hangingPunct="1"/>
            <a:r>
              <a:rPr lang="en-GB" altLang="en-US"/>
              <a:t>/mult-intelligences.gif?w=576&amp;h=418</a:t>
            </a:r>
          </a:p>
        </p:txBody>
      </p:sp>
    </p:spTree>
    <p:extLst>
      <p:ext uri="{BB962C8B-B14F-4D97-AF65-F5344CB8AC3E}">
        <p14:creationId xmlns:p14="http://schemas.microsoft.com/office/powerpoint/2010/main" val="766942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5" descr="multiple-intelligen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2675" y="657225"/>
            <a:ext cx="4438650" cy="554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4227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5" descr="ML%20EQhe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3" y="150813"/>
            <a:ext cx="4364037" cy="492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Rectangle 6"/>
          <p:cNvSpPr>
            <a:spLocks noChangeArrowheads="1"/>
          </p:cNvSpPr>
          <p:nvPr/>
        </p:nvSpPr>
        <p:spPr bwMode="auto">
          <a:xfrm>
            <a:off x="1357313" y="5715000"/>
            <a:ext cx="6407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t>http://www.beyondtraining.com.au/images/ML%20EQhead.gif</a:t>
            </a:r>
          </a:p>
        </p:txBody>
      </p:sp>
    </p:spTree>
    <p:extLst>
      <p:ext uri="{BB962C8B-B14F-4D97-AF65-F5344CB8AC3E}">
        <p14:creationId xmlns:p14="http://schemas.microsoft.com/office/powerpoint/2010/main" val="3466761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descr="300px-Plutchik%27s_Wheel_of_Emo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0" y="333375"/>
            <a:ext cx="5151438" cy="618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4593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descr="memsty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4025" y="242888"/>
            <a:ext cx="4491038"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Rectangle 6"/>
          <p:cNvSpPr>
            <a:spLocks noChangeArrowheads="1"/>
          </p:cNvSpPr>
          <p:nvPr/>
        </p:nvSpPr>
        <p:spPr bwMode="auto">
          <a:xfrm>
            <a:off x="714375" y="5000625"/>
            <a:ext cx="76581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hlinkClick r:id="rId3"/>
              </a:rPr>
              <a:t>http://www.learning-styles-online.com/overview/&amp;usg=__</a:t>
            </a:r>
          </a:p>
          <a:p>
            <a:pPr eaLnBrk="1" hangingPunct="1"/>
            <a:r>
              <a:rPr lang="en-GB" altLang="en-US">
                <a:hlinkClick r:id="rId3"/>
              </a:rPr>
              <a:t>ftuNmsp-pmjEvuOJQiFAzLrcX2k=&amp;h=237&amp;w=250&amp;sz=16&amp;hl=en&amp;start</a:t>
            </a:r>
            <a:r>
              <a:rPr lang="en-GB" altLang="en-US"/>
              <a:t>=</a:t>
            </a:r>
          </a:p>
          <a:p>
            <a:pPr eaLnBrk="1" hangingPunct="1"/>
            <a:endParaRPr lang="en-GB" altLang="en-US"/>
          </a:p>
        </p:txBody>
      </p:sp>
    </p:spTree>
    <p:extLst>
      <p:ext uri="{BB962C8B-B14F-4D97-AF65-F5344CB8AC3E}">
        <p14:creationId xmlns:p14="http://schemas.microsoft.com/office/powerpoint/2010/main" val="2614024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descr="01F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404813"/>
            <a:ext cx="4876800"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6"/>
          <p:cNvSpPr>
            <a:spLocks noChangeArrowheads="1"/>
          </p:cNvSpPr>
          <p:nvPr/>
        </p:nvSpPr>
        <p:spPr bwMode="auto">
          <a:xfrm>
            <a:off x="611188" y="4868863"/>
            <a:ext cx="3536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t>http://www.google.co.uk/imgres?i</a:t>
            </a:r>
          </a:p>
        </p:txBody>
      </p:sp>
    </p:spTree>
    <p:extLst>
      <p:ext uri="{BB962C8B-B14F-4D97-AF65-F5344CB8AC3E}">
        <p14:creationId xmlns:p14="http://schemas.microsoft.com/office/powerpoint/2010/main" val="3424425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2"/>
          <p:cNvSpPr txBox="1">
            <a:spLocks noChangeArrowheads="1"/>
          </p:cNvSpPr>
          <p:nvPr/>
        </p:nvSpPr>
        <p:spPr bwMode="auto">
          <a:xfrm>
            <a:off x="571500" y="1000125"/>
            <a:ext cx="328612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sz="1600"/>
              <a:t>What type of learner are you?</a:t>
            </a:r>
          </a:p>
          <a:p>
            <a:pPr eaLnBrk="1" hangingPunct="1"/>
            <a:r>
              <a:rPr lang="en-GB" altLang="en-US" sz="1600"/>
              <a:t>Left – Analytical</a:t>
            </a:r>
          </a:p>
          <a:p>
            <a:pPr eaLnBrk="1" hangingPunct="1"/>
            <a:r>
              <a:rPr lang="en-GB" altLang="en-US" sz="1600"/>
              <a:t>Successive hemispheric style</a:t>
            </a:r>
          </a:p>
          <a:p>
            <a:pPr eaLnBrk="1" hangingPunct="1"/>
            <a:endParaRPr lang="en-GB" altLang="en-US" sz="1600"/>
          </a:p>
          <a:p>
            <a:pPr eaLnBrk="1" hangingPunct="1"/>
            <a:r>
              <a:rPr lang="en-GB" altLang="en-US" sz="1600"/>
              <a:t>1 Verbal</a:t>
            </a:r>
          </a:p>
          <a:p>
            <a:pPr eaLnBrk="1" hangingPunct="1"/>
            <a:r>
              <a:rPr lang="en-GB" altLang="en-US" sz="1600"/>
              <a:t>2 Responds to work meaning</a:t>
            </a:r>
          </a:p>
          <a:p>
            <a:pPr eaLnBrk="1" hangingPunct="1"/>
            <a:r>
              <a:rPr lang="en-GB" altLang="en-US" sz="1600"/>
              <a:t>3 Sequential</a:t>
            </a:r>
          </a:p>
          <a:p>
            <a:pPr eaLnBrk="1" hangingPunct="1"/>
            <a:r>
              <a:rPr lang="en-GB" altLang="en-US" sz="1600"/>
              <a:t>4 Processes information linearly</a:t>
            </a:r>
          </a:p>
          <a:p>
            <a:pPr eaLnBrk="1" hangingPunct="1"/>
            <a:r>
              <a:rPr lang="en-GB" altLang="en-US" sz="1600"/>
              <a:t>5 Responds to Logic</a:t>
            </a:r>
          </a:p>
          <a:p>
            <a:pPr eaLnBrk="1" hangingPunct="1"/>
            <a:r>
              <a:rPr lang="en-GB" altLang="en-US" sz="1600"/>
              <a:t>6 Plans ahead</a:t>
            </a:r>
          </a:p>
          <a:p>
            <a:pPr eaLnBrk="1" hangingPunct="1"/>
            <a:r>
              <a:rPr lang="en-GB" altLang="en-US" sz="1600"/>
              <a:t>7 Recalls people’s names</a:t>
            </a:r>
          </a:p>
          <a:p>
            <a:pPr eaLnBrk="1" hangingPunct="1"/>
            <a:r>
              <a:rPr lang="en-GB" altLang="en-US" sz="1600"/>
              <a:t>8 Speaks with few gestures</a:t>
            </a:r>
          </a:p>
          <a:p>
            <a:pPr eaLnBrk="1" hangingPunct="1"/>
            <a:r>
              <a:rPr lang="en-GB" altLang="en-US" sz="1600"/>
              <a:t>9 Punctual</a:t>
            </a:r>
          </a:p>
          <a:p>
            <a:pPr eaLnBrk="1" hangingPunct="1"/>
            <a:r>
              <a:rPr lang="en-GB" altLang="en-US" sz="1600"/>
              <a:t>10 Prefers formal study design</a:t>
            </a:r>
          </a:p>
          <a:p>
            <a:pPr eaLnBrk="1" hangingPunct="1"/>
            <a:r>
              <a:rPr lang="en-GB" altLang="en-US" sz="1600"/>
              <a:t>11 Prefers bright lights when studying</a:t>
            </a:r>
          </a:p>
        </p:txBody>
      </p:sp>
      <p:sp>
        <p:nvSpPr>
          <p:cNvPr id="23555" name="TextBox 3"/>
          <p:cNvSpPr txBox="1">
            <a:spLocks noChangeArrowheads="1"/>
          </p:cNvSpPr>
          <p:nvPr/>
        </p:nvSpPr>
        <p:spPr bwMode="auto">
          <a:xfrm>
            <a:off x="4357688" y="1000125"/>
            <a:ext cx="3786187" cy="430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endParaRPr lang="en-GB" altLang="en-US"/>
          </a:p>
          <a:p>
            <a:pPr eaLnBrk="1" hangingPunct="1"/>
            <a:r>
              <a:rPr lang="en-GB" altLang="en-US" sz="1600"/>
              <a:t>Right – Global</a:t>
            </a:r>
          </a:p>
          <a:p>
            <a:pPr eaLnBrk="1" hangingPunct="1"/>
            <a:r>
              <a:rPr lang="en-GB" altLang="en-US" sz="1600"/>
              <a:t>Simultaneous hemispheric style</a:t>
            </a:r>
          </a:p>
          <a:p>
            <a:pPr eaLnBrk="1" hangingPunct="1"/>
            <a:endParaRPr lang="en-GB" altLang="en-US" sz="1600"/>
          </a:p>
          <a:p>
            <a:pPr eaLnBrk="1" hangingPunct="1"/>
            <a:r>
              <a:rPr lang="en-GB" altLang="en-US" sz="1600"/>
              <a:t>1 Visual</a:t>
            </a:r>
          </a:p>
          <a:p>
            <a:pPr eaLnBrk="1" hangingPunct="1"/>
            <a:r>
              <a:rPr lang="en-GB" altLang="en-US" sz="1600"/>
              <a:t>2 Responds to voice</a:t>
            </a:r>
          </a:p>
          <a:p>
            <a:pPr eaLnBrk="1" hangingPunct="1"/>
            <a:r>
              <a:rPr lang="en-GB" altLang="en-US" sz="1600"/>
              <a:t>3 Random</a:t>
            </a:r>
          </a:p>
          <a:p>
            <a:pPr eaLnBrk="1" hangingPunct="1"/>
            <a:r>
              <a:rPr lang="en-GB" altLang="en-US" sz="1600"/>
              <a:t>4 Processes information in varied order</a:t>
            </a:r>
          </a:p>
          <a:p>
            <a:pPr eaLnBrk="1" hangingPunct="1"/>
            <a:r>
              <a:rPr lang="en-GB" altLang="en-US" sz="1600"/>
              <a:t>5 Responds to emotion</a:t>
            </a:r>
          </a:p>
          <a:p>
            <a:pPr eaLnBrk="1" hangingPunct="1"/>
            <a:r>
              <a:rPr lang="en-GB" altLang="en-US" sz="1600"/>
              <a:t>6 Impulsive</a:t>
            </a:r>
          </a:p>
          <a:p>
            <a:pPr eaLnBrk="1" hangingPunct="1"/>
            <a:r>
              <a:rPr lang="en-GB" altLang="en-US" sz="1600"/>
              <a:t>7 Recalls people’s faces</a:t>
            </a:r>
          </a:p>
          <a:p>
            <a:pPr eaLnBrk="1" hangingPunct="1"/>
            <a:r>
              <a:rPr lang="en-GB" altLang="en-US" sz="1600"/>
              <a:t>8 Gestures when speaking</a:t>
            </a:r>
          </a:p>
          <a:p>
            <a:pPr eaLnBrk="1" hangingPunct="1"/>
            <a:r>
              <a:rPr lang="en-GB" altLang="en-US" sz="1600"/>
              <a:t>9 Less punctual</a:t>
            </a:r>
          </a:p>
          <a:p>
            <a:pPr eaLnBrk="1" hangingPunct="1"/>
            <a:r>
              <a:rPr lang="en-GB" altLang="en-US" sz="1600"/>
              <a:t>10 Prefers sound/music backround when studying</a:t>
            </a:r>
          </a:p>
          <a:p>
            <a:pPr eaLnBrk="1" hangingPunct="1"/>
            <a:r>
              <a:rPr lang="en-GB" altLang="en-US" sz="1600"/>
              <a:t>11 Prefers frequent mobility when studying</a:t>
            </a:r>
          </a:p>
        </p:txBody>
      </p:sp>
    </p:spTree>
    <p:extLst>
      <p:ext uri="{BB962C8B-B14F-4D97-AF65-F5344CB8AC3E}">
        <p14:creationId xmlns:p14="http://schemas.microsoft.com/office/powerpoint/2010/main" val="3089695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4"/>
          <p:cNvSpPr txBox="1">
            <a:spLocks noChangeArrowheads="1"/>
          </p:cNvSpPr>
          <p:nvPr/>
        </p:nvSpPr>
        <p:spPr bwMode="auto">
          <a:xfrm>
            <a:off x="827088" y="1700213"/>
            <a:ext cx="727392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spcBef>
                <a:spcPct val="50000"/>
              </a:spcBef>
            </a:pPr>
            <a:r>
              <a:rPr lang="en-GB" altLang="en-US" b="1"/>
              <a:t>Figure: </a:t>
            </a:r>
            <a:r>
              <a:rPr lang="en-GB" altLang="en-US" b="1">
                <a:hlinkClick r:id="rId2"/>
              </a:rPr>
              <a:t>R2D2 Components</a:t>
            </a:r>
            <a:r>
              <a:rPr lang="en-GB" altLang="en-US" b="1"/>
              <a:t>. Bonk, Curtis. (2008). </a:t>
            </a:r>
            <a:r>
              <a:rPr lang="en-GB" altLang="en-US" b="1" i="1"/>
              <a:t>TravelinEdMan: The Blog of Dr. Curt Bonk, Professor of Indiana State University and President of SurveyShare, Inc.</a:t>
            </a:r>
            <a:r>
              <a:rPr lang="en-GB" altLang="en-US" b="1"/>
              <a:t> Blogger: </a:t>
            </a:r>
            <a:r>
              <a:rPr lang="en-GB" altLang="en-US" b="1">
                <a:hlinkClick r:id="rId3"/>
              </a:rPr>
              <a:t>http://travelinedman.blogspot.com/</a:t>
            </a:r>
            <a:endParaRPr lang="en-GB" altLang="en-US" b="1"/>
          </a:p>
        </p:txBody>
      </p:sp>
    </p:spTree>
    <p:extLst>
      <p:ext uri="{BB962C8B-B14F-4D97-AF65-F5344CB8AC3E}">
        <p14:creationId xmlns:p14="http://schemas.microsoft.com/office/powerpoint/2010/main" val="558438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5" descr="learningstyleswhe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4663" y="476250"/>
            <a:ext cx="5022850" cy="423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Rectangle 6"/>
          <p:cNvSpPr>
            <a:spLocks noChangeArrowheads="1"/>
          </p:cNvSpPr>
          <p:nvPr/>
        </p:nvSpPr>
        <p:spPr bwMode="auto">
          <a:xfrm>
            <a:off x="1071563" y="5000625"/>
            <a:ext cx="52514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hlinkClick r:id="rId3"/>
              </a:rPr>
              <a:t>http://mset.rst2.edu/msn/g/gilardi_</a:t>
            </a:r>
            <a:endParaRPr lang="en-GB" altLang="en-US"/>
          </a:p>
          <a:p>
            <a:pPr eaLnBrk="1" hangingPunct="1"/>
            <a:r>
              <a:rPr lang="en-GB" altLang="en-US"/>
              <a:t>b/brains/final/image%20folder/learningstyleswheel</a:t>
            </a:r>
          </a:p>
          <a:p>
            <a:pPr eaLnBrk="1" hangingPunct="1"/>
            <a:r>
              <a:rPr lang="en-GB" altLang="en-US"/>
              <a:t>.jpg</a:t>
            </a:r>
          </a:p>
        </p:txBody>
      </p:sp>
    </p:spTree>
    <p:extLst>
      <p:ext uri="{BB962C8B-B14F-4D97-AF65-F5344CB8AC3E}">
        <p14:creationId xmlns:p14="http://schemas.microsoft.com/office/powerpoint/2010/main" val="1530181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28600" y="381000"/>
            <a:ext cx="8458200" cy="458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pPr>
            <a:endParaRPr lang="en-GB" altLang="en-US" sz="2800">
              <a:latin typeface="Comic Sans MS" pitchFamily="66" charset="0"/>
            </a:endParaRPr>
          </a:p>
          <a:p>
            <a:pPr>
              <a:spcBef>
                <a:spcPct val="50000"/>
              </a:spcBef>
            </a:pPr>
            <a:r>
              <a:rPr lang="en-GB" altLang="en-US" sz="2400" b="1"/>
              <a:t>Linear thinkers</a:t>
            </a:r>
            <a:r>
              <a:rPr lang="en-GB" altLang="en-US" sz="2400"/>
              <a:t> prefer a very structured approach to learning. For instance, if a learning process involves progressive steps (such as Step A, Step B, Step C, etc.) linear thinkers will feel more comfortable starting Step B only after Step A has been fully completed. Mathematics, accounting and many sciences are considered linear subjects since they involve a more process-oriented presentation of information.</a:t>
            </a:r>
          </a:p>
          <a:p>
            <a:pPr>
              <a:spcBef>
                <a:spcPct val="50000"/>
              </a:spcBef>
            </a:pPr>
            <a:endParaRPr lang="en-GB" altLang="en-US" sz="2400"/>
          </a:p>
          <a:p>
            <a:pPr>
              <a:spcBef>
                <a:spcPct val="50000"/>
              </a:spcBef>
            </a:pPr>
            <a:r>
              <a:rPr lang="en-GB" altLang="en-US"/>
              <a:t>http://www.targetlearning.net/learningstyles.html</a:t>
            </a:r>
          </a:p>
        </p:txBody>
      </p:sp>
    </p:spTree>
    <p:extLst>
      <p:ext uri="{BB962C8B-B14F-4D97-AF65-F5344CB8AC3E}">
        <p14:creationId xmlns:p14="http://schemas.microsoft.com/office/powerpoint/2010/main" val="3419802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04800" y="609600"/>
            <a:ext cx="8229600" cy="379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pPr>
            <a:r>
              <a:rPr lang="en-GB" altLang="en-US" sz="2400" b="1"/>
              <a:t>Global thinkers</a:t>
            </a:r>
            <a:r>
              <a:rPr lang="en-GB" altLang="en-US" sz="2400"/>
              <a:t> (sometimes called "strategic thinkers") are more comfortable with new information if they can put it into context with the big picture. They also tend to be impatient with linear subjects or linear-oriented instruction since they prefer to be exposed to all the information up front so they can relate it to their overall goals.</a:t>
            </a:r>
          </a:p>
          <a:p>
            <a:pPr>
              <a:spcBef>
                <a:spcPct val="50000"/>
              </a:spcBef>
            </a:pPr>
            <a:endParaRPr lang="en-GB" altLang="en-US" sz="2400"/>
          </a:p>
          <a:p>
            <a:pPr>
              <a:spcBef>
                <a:spcPct val="50000"/>
              </a:spcBef>
            </a:pPr>
            <a:endParaRPr lang="en-GB" altLang="en-US" sz="2400"/>
          </a:p>
          <a:p>
            <a:pPr>
              <a:spcBef>
                <a:spcPct val="50000"/>
              </a:spcBef>
            </a:pPr>
            <a:r>
              <a:rPr lang="en-GB" altLang="en-US"/>
              <a:t>http://www.targetlearning.net/learningstyles.html</a:t>
            </a:r>
          </a:p>
        </p:txBody>
      </p:sp>
    </p:spTree>
    <p:extLst>
      <p:ext uri="{BB962C8B-B14F-4D97-AF65-F5344CB8AC3E}">
        <p14:creationId xmlns:p14="http://schemas.microsoft.com/office/powerpoint/2010/main" val="181374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838" y="1171575"/>
            <a:ext cx="5364162" cy="429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Text Box 3"/>
          <p:cNvSpPr txBox="1">
            <a:spLocks noChangeArrowheads="1"/>
          </p:cNvSpPr>
          <p:nvPr/>
        </p:nvSpPr>
        <p:spPr bwMode="auto">
          <a:xfrm>
            <a:off x="762000" y="381000"/>
            <a:ext cx="6096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pPr>
            <a:r>
              <a:rPr lang="en-GB" altLang="en-US" sz="2400" b="1">
                <a:latin typeface="Comic Sans MS" pitchFamily="66" charset="0"/>
              </a:rPr>
              <a:t>A MODEL OF ACTIVE LEARNING</a:t>
            </a:r>
            <a:endParaRPr lang="en-GB" altLang="en-US" sz="2400" b="1"/>
          </a:p>
        </p:txBody>
      </p:sp>
    </p:spTree>
    <p:extLst>
      <p:ext uri="{BB962C8B-B14F-4D97-AF65-F5344CB8AC3E}">
        <p14:creationId xmlns:p14="http://schemas.microsoft.com/office/powerpoint/2010/main" val="38151888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457200" y="381000"/>
            <a:ext cx="8458200"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rIns="0">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just"/>
            <a:endParaRPr lang="en-GB" altLang="en-US" sz="2400"/>
          </a:p>
          <a:p>
            <a:pPr algn="ctr"/>
            <a:r>
              <a:rPr lang="en-GB" altLang="en-US" sz="2400"/>
              <a:t>ENTHUSIASTIC - Advantages</a:t>
            </a:r>
          </a:p>
          <a:p>
            <a:pPr algn="ctr"/>
            <a:endParaRPr lang="en-GB" altLang="en-US" sz="2400"/>
          </a:p>
          <a:p>
            <a:pPr algn="just">
              <a:buFontTx/>
              <a:buChar char="•"/>
            </a:pPr>
            <a:r>
              <a:rPr lang="en-GB" altLang="en-US" sz="2200"/>
              <a:t>You get totally involved in something that interests you</a:t>
            </a:r>
          </a:p>
          <a:p>
            <a:pPr algn="just">
              <a:buFontTx/>
              <a:buChar char="•"/>
            </a:pPr>
            <a:r>
              <a:rPr lang="en-GB" altLang="en-US" sz="2200"/>
              <a:t>you work well with other people, ask for help, and talk thorough problems with others</a:t>
            </a:r>
          </a:p>
          <a:p>
            <a:pPr algn="just">
              <a:buFontTx/>
              <a:buChar char="•"/>
            </a:pPr>
            <a:r>
              <a:rPr lang="en-GB" altLang="en-US" sz="2200"/>
              <a:t>Enjoy writing freely - as it comes</a:t>
            </a:r>
          </a:p>
          <a:p>
            <a:pPr algn="just">
              <a:buFontTx/>
              <a:buChar char="•"/>
            </a:pPr>
            <a:r>
              <a:rPr lang="en-GB" altLang="en-US" sz="2200"/>
              <a:t>Will try any new idea or technique</a:t>
            </a:r>
          </a:p>
          <a:p>
            <a:pPr algn="just">
              <a:buFontTx/>
              <a:buChar char="•"/>
            </a:pPr>
            <a:r>
              <a:rPr lang="en-GB" altLang="en-US" sz="2200"/>
              <a:t>Like taking risks generally</a:t>
            </a:r>
          </a:p>
          <a:p>
            <a:pPr algn="just">
              <a:buFontTx/>
              <a:buChar char="•"/>
            </a:pPr>
            <a:r>
              <a:rPr lang="en-GB" altLang="en-US" sz="2200"/>
              <a:t>Work quickly and get others involved and enthusiastic</a:t>
            </a:r>
          </a:p>
          <a:p>
            <a:pPr algn="just">
              <a:buFontTx/>
              <a:buChar char="•"/>
            </a:pPr>
            <a:r>
              <a:rPr lang="en-GB" altLang="en-US" sz="2200"/>
              <a:t>Like variety and excitement</a:t>
            </a:r>
          </a:p>
          <a:p>
            <a:pPr algn="just">
              <a:buFontTx/>
              <a:buChar char="•"/>
            </a:pPr>
            <a:r>
              <a:rPr lang="en-GB" altLang="en-US" sz="2200"/>
              <a:t>Are not concerned with making a fool of yourself by asking questions or volunteering for something new</a:t>
            </a:r>
          </a:p>
          <a:p>
            <a:pPr algn="just">
              <a:buFontTx/>
              <a:buChar char="•"/>
            </a:pPr>
            <a:r>
              <a:rPr lang="en-GB" altLang="en-US" sz="2200"/>
              <a:t>Learn by talking to other people</a:t>
            </a:r>
          </a:p>
          <a:p>
            <a:pPr algn="just">
              <a:buFontTx/>
              <a:buChar char="•"/>
            </a:pPr>
            <a:r>
              <a:rPr lang="en-GB" altLang="en-US" sz="2200"/>
              <a:t>Skip read books</a:t>
            </a:r>
          </a:p>
          <a:p>
            <a:r>
              <a:rPr lang="en-GB" altLang="en-US" sz="2400">
                <a:latin typeface="Britannic Bold" pitchFamily="34" charset="0"/>
              </a:rPr>
              <a:t>	</a:t>
            </a:r>
          </a:p>
        </p:txBody>
      </p:sp>
    </p:spTree>
    <p:extLst>
      <p:ext uri="{BB962C8B-B14F-4D97-AF65-F5344CB8AC3E}">
        <p14:creationId xmlns:p14="http://schemas.microsoft.com/office/powerpoint/2010/main" val="1972945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Text Box 2"/>
          <p:cNvSpPr txBox="1">
            <a:spLocks noChangeArrowheads="1"/>
          </p:cNvSpPr>
          <p:nvPr/>
        </p:nvSpPr>
        <p:spPr bwMode="auto">
          <a:xfrm>
            <a:off x="381000" y="609600"/>
            <a:ext cx="8382000" cy="5416550"/>
          </a:xfrm>
          <a:prstGeom prst="rect">
            <a:avLst/>
          </a:prstGeom>
          <a:noFill/>
          <a:ln w="9525">
            <a:noFill/>
            <a:miter lim="800000"/>
            <a:headEnd/>
            <a:tailEnd/>
          </a:ln>
          <a:effectLst/>
        </p:spPr>
        <p:txBody>
          <a:bodyPr>
            <a:spAutoFit/>
          </a:bodyPr>
          <a:lstStyle/>
          <a:p>
            <a:pPr algn="ctr" eaLnBrk="0" hangingPunct="0">
              <a:defRPr/>
            </a:pPr>
            <a:r>
              <a:rPr lang="en-GB" sz="2400" dirty="0">
                <a:latin typeface="Arial" pitchFamily="34" charset="0"/>
                <a:ea typeface="+mn-ea"/>
                <a:cs typeface="Arial" pitchFamily="34" charset="0"/>
              </a:rPr>
              <a:t>ENTHUSIASTIC - Disadvantages</a:t>
            </a:r>
          </a:p>
          <a:p>
            <a:pPr algn="just" eaLnBrk="0" hangingPunct="0">
              <a:defRPr/>
            </a:pPr>
            <a:endParaRPr lang="en-GB" sz="2200" dirty="0">
              <a:latin typeface="Arial" pitchFamily="34" charset="0"/>
              <a:ea typeface="+mn-ea"/>
              <a:cs typeface="Arial" pitchFamily="34" charset="0"/>
            </a:endParaRPr>
          </a:p>
          <a:p>
            <a:pPr algn="just" eaLnBrk="0" hangingPunct="0">
              <a:buFontTx/>
              <a:buChar char="•"/>
              <a:defRPr/>
            </a:pPr>
            <a:r>
              <a:rPr lang="en-GB" sz="2200" dirty="0">
                <a:latin typeface="Arial" pitchFamily="34" charset="0"/>
                <a:ea typeface="+mn-ea"/>
                <a:cs typeface="Arial" pitchFamily="34" charset="0"/>
              </a:rPr>
              <a:t>You don’t plan work in advance</a:t>
            </a:r>
          </a:p>
          <a:p>
            <a:pPr algn="just" eaLnBrk="0" hangingPunct="0">
              <a:buFontTx/>
              <a:buChar char="•"/>
              <a:defRPr/>
            </a:pPr>
            <a:r>
              <a:rPr lang="en-GB" sz="2200" dirty="0">
                <a:latin typeface="Arial" pitchFamily="34" charset="0"/>
                <a:ea typeface="+mn-ea"/>
                <a:cs typeface="Arial" pitchFamily="34" charset="0"/>
              </a:rPr>
              <a:t>Rush into examination questions and essays without thinking them through</a:t>
            </a:r>
          </a:p>
          <a:p>
            <a:pPr algn="just" eaLnBrk="0" hangingPunct="0">
              <a:buFontTx/>
              <a:buChar char="•"/>
              <a:defRPr/>
            </a:pPr>
            <a:r>
              <a:rPr lang="en-GB" sz="2200" dirty="0">
                <a:latin typeface="Arial" pitchFamily="34" charset="0"/>
                <a:ea typeface="+mn-ea"/>
                <a:cs typeface="Arial" pitchFamily="34" charset="0"/>
              </a:rPr>
              <a:t>Tend to neglect subjects you’re not interested in</a:t>
            </a:r>
          </a:p>
          <a:p>
            <a:pPr algn="just" eaLnBrk="0" hangingPunct="0">
              <a:buFontTx/>
              <a:buChar char="•"/>
              <a:defRPr/>
            </a:pPr>
            <a:r>
              <a:rPr lang="en-GB" sz="2200" dirty="0">
                <a:latin typeface="Arial" pitchFamily="34" charset="0"/>
                <a:ea typeface="+mn-ea"/>
                <a:cs typeface="Arial" pitchFamily="34" charset="0"/>
              </a:rPr>
              <a:t>Not good at organising time</a:t>
            </a:r>
          </a:p>
          <a:p>
            <a:pPr algn="just" eaLnBrk="0" hangingPunct="0">
              <a:buFontTx/>
              <a:buChar char="•"/>
              <a:defRPr/>
            </a:pPr>
            <a:r>
              <a:rPr lang="en-GB" sz="2200" dirty="0">
                <a:latin typeface="Arial" pitchFamily="34" charset="0"/>
                <a:ea typeface="+mn-ea"/>
                <a:cs typeface="Arial" pitchFamily="34" charset="0"/>
              </a:rPr>
              <a:t>Try to do too many things at once</a:t>
            </a:r>
          </a:p>
          <a:p>
            <a:pPr algn="just" eaLnBrk="0" hangingPunct="0">
              <a:buFontTx/>
              <a:buChar char="•"/>
              <a:defRPr/>
            </a:pPr>
            <a:r>
              <a:rPr lang="en-GB" sz="2200" dirty="0">
                <a:latin typeface="Arial" pitchFamily="34" charset="0"/>
                <a:ea typeface="+mn-ea"/>
                <a:cs typeface="Arial" pitchFamily="34" charset="0"/>
              </a:rPr>
              <a:t>Not good at working out priorities</a:t>
            </a:r>
          </a:p>
          <a:p>
            <a:pPr algn="just" eaLnBrk="0" hangingPunct="0">
              <a:buFontTx/>
              <a:buChar char="•"/>
              <a:defRPr/>
            </a:pPr>
            <a:r>
              <a:rPr lang="en-GB" sz="2200" dirty="0">
                <a:latin typeface="Arial" pitchFamily="34" charset="0"/>
                <a:ea typeface="+mn-ea"/>
                <a:cs typeface="Arial" pitchFamily="34" charset="0"/>
              </a:rPr>
              <a:t>leave things until the last minute</a:t>
            </a:r>
          </a:p>
          <a:p>
            <a:pPr algn="just" eaLnBrk="0" hangingPunct="0">
              <a:buFontTx/>
              <a:buChar char="•"/>
              <a:defRPr/>
            </a:pPr>
            <a:r>
              <a:rPr lang="en-GB" sz="2200" dirty="0">
                <a:latin typeface="Arial" pitchFamily="34" charset="0"/>
                <a:ea typeface="+mn-ea"/>
                <a:cs typeface="Arial" pitchFamily="34" charset="0"/>
              </a:rPr>
              <a:t>Can be demanding of friends</a:t>
            </a:r>
          </a:p>
          <a:p>
            <a:pPr algn="just" eaLnBrk="0" hangingPunct="0">
              <a:buFontTx/>
              <a:buChar char="•"/>
              <a:defRPr/>
            </a:pPr>
            <a:r>
              <a:rPr lang="en-GB" sz="2200" dirty="0">
                <a:latin typeface="Arial" pitchFamily="34" charset="0"/>
                <a:ea typeface="+mn-ea"/>
                <a:cs typeface="Arial" pitchFamily="34" charset="0"/>
              </a:rPr>
              <a:t>Can’t be bothered with details</a:t>
            </a:r>
          </a:p>
          <a:p>
            <a:pPr algn="just" eaLnBrk="0" hangingPunct="0">
              <a:buFontTx/>
              <a:buChar char="•"/>
              <a:defRPr/>
            </a:pPr>
            <a:r>
              <a:rPr lang="en-GB" sz="2200" dirty="0">
                <a:latin typeface="Arial" pitchFamily="34" charset="0"/>
                <a:ea typeface="+mn-ea"/>
                <a:cs typeface="Arial" pitchFamily="34" charset="0"/>
              </a:rPr>
              <a:t>Don’t read through or check work</a:t>
            </a:r>
          </a:p>
          <a:p>
            <a:pPr algn="just" eaLnBrk="0" hangingPunct="0">
              <a:buFontTx/>
              <a:buChar char="•"/>
              <a:defRPr/>
            </a:pPr>
            <a:r>
              <a:rPr lang="en-GB" sz="2200" dirty="0">
                <a:latin typeface="Arial" pitchFamily="34" charset="0"/>
                <a:ea typeface="+mn-ea"/>
                <a:cs typeface="Arial" pitchFamily="34" charset="0"/>
              </a:rPr>
              <a:t>Don’t rework notes or classify material</a:t>
            </a:r>
          </a:p>
          <a:p>
            <a:pPr eaLnBrk="0" hangingPunct="0">
              <a:spcBef>
                <a:spcPct val="50000"/>
              </a:spcBef>
              <a:defRPr/>
            </a:pPr>
            <a:endParaRPr lang="en-GB" sz="2400" dirty="0">
              <a:latin typeface="Times New Roman" pitchFamily="18" charset="0"/>
              <a:ea typeface="+mn-ea"/>
            </a:endParaRPr>
          </a:p>
        </p:txBody>
      </p:sp>
    </p:spTree>
    <p:extLst>
      <p:ext uri="{BB962C8B-B14F-4D97-AF65-F5344CB8AC3E}">
        <p14:creationId xmlns:p14="http://schemas.microsoft.com/office/powerpoint/2010/main" val="2947715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228600" y="533400"/>
            <a:ext cx="8382000"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a:t>IMAGINATIVE - Advantages</a:t>
            </a:r>
          </a:p>
          <a:p>
            <a:pPr algn="ctr"/>
            <a:endParaRPr lang="en-GB" altLang="en-US" sz="2400"/>
          </a:p>
          <a:p>
            <a:pPr algn="just">
              <a:buFontTx/>
              <a:buChar char="•"/>
            </a:pPr>
            <a:r>
              <a:rPr lang="en-GB" altLang="en-US" sz="2400"/>
              <a:t>You see new ways of doing things</a:t>
            </a:r>
          </a:p>
          <a:p>
            <a:pPr algn="just">
              <a:buFontTx/>
              <a:buChar char="•"/>
            </a:pPr>
            <a:r>
              <a:rPr lang="en-GB" altLang="en-US" sz="2400"/>
              <a:t>You come up with creative solutions</a:t>
            </a:r>
          </a:p>
          <a:p>
            <a:pPr algn="just">
              <a:buFontTx/>
              <a:buChar char="•"/>
            </a:pPr>
            <a:r>
              <a:rPr lang="en-GB" altLang="en-US" sz="2400"/>
              <a:t>See long-term implications of things</a:t>
            </a:r>
          </a:p>
          <a:p>
            <a:pPr algn="just">
              <a:buFontTx/>
              <a:buChar char="•"/>
            </a:pPr>
            <a:r>
              <a:rPr lang="en-GB" altLang="en-US" sz="2400"/>
              <a:t>Unhurried, don’t get in a flap</a:t>
            </a:r>
          </a:p>
          <a:p>
            <a:pPr algn="just">
              <a:buFontTx/>
              <a:buChar char="•"/>
            </a:pPr>
            <a:r>
              <a:rPr lang="en-GB" altLang="en-US" sz="2400"/>
              <a:t>Listen to others and share ideas</a:t>
            </a:r>
          </a:p>
          <a:p>
            <a:pPr algn="just">
              <a:buFontTx/>
              <a:buChar char="•"/>
            </a:pPr>
            <a:r>
              <a:rPr lang="en-GB" altLang="en-US" sz="2400"/>
              <a:t>See connections between different subjects being studied</a:t>
            </a:r>
          </a:p>
          <a:p>
            <a:pPr algn="just">
              <a:buFontTx/>
              <a:buChar char="•"/>
            </a:pPr>
            <a:r>
              <a:rPr lang="en-GB" altLang="en-US" sz="2400"/>
              <a:t>Present work in novel and artistically appealing ways</a:t>
            </a:r>
          </a:p>
          <a:p>
            <a:pPr algn="just">
              <a:buFontTx/>
              <a:buChar char="•"/>
            </a:pPr>
            <a:r>
              <a:rPr lang="en-GB" altLang="en-US" sz="2400"/>
              <a:t>Good at coming up with new alternatives</a:t>
            </a:r>
          </a:p>
          <a:p>
            <a:pPr algn="just">
              <a:buFontTx/>
              <a:buChar char="•"/>
            </a:pPr>
            <a:r>
              <a:rPr lang="en-GB" altLang="en-US" sz="2400"/>
              <a:t>Pinpoint important new questions</a:t>
            </a:r>
          </a:p>
        </p:txBody>
      </p:sp>
    </p:spTree>
    <p:extLst>
      <p:ext uri="{BB962C8B-B14F-4D97-AF65-F5344CB8AC3E}">
        <p14:creationId xmlns:p14="http://schemas.microsoft.com/office/powerpoint/2010/main" val="1249099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533400" y="685800"/>
            <a:ext cx="7924800"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a:t>IMAGINATIVE - Disadvantages</a:t>
            </a:r>
          </a:p>
          <a:p>
            <a:pPr algn="just"/>
            <a:endParaRPr lang="en-GB" altLang="en-US" sz="2400"/>
          </a:p>
          <a:p>
            <a:pPr>
              <a:buFontTx/>
              <a:buChar char="•"/>
            </a:pPr>
            <a:r>
              <a:rPr lang="en-GB" altLang="en-US" sz="2400"/>
              <a:t>You can’t see the ‘trees for the wood’ - forget important details</a:t>
            </a:r>
          </a:p>
          <a:p>
            <a:pPr algn="just">
              <a:buFontTx/>
              <a:buChar char="•"/>
            </a:pPr>
            <a:r>
              <a:rPr lang="en-GB" altLang="en-US" sz="2400"/>
              <a:t>Wait too long before getting started</a:t>
            </a:r>
          </a:p>
          <a:p>
            <a:pPr algn="just">
              <a:buFontTx/>
              <a:buChar char="•"/>
            </a:pPr>
            <a:r>
              <a:rPr lang="en-GB" altLang="en-US" sz="2400"/>
              <a:t>Can be uncritical of ideas</a:t>
            </a:r>
          </a:p>
          <a:p>
            <a:pPr algn="just">
              <a:buFontTx/>
              <a:buChar char="•"/>
            </a:pPr>
            <a:r>
              <a:rPr lang="en-GB" altLang="en-US" sz="2400"/>
              <a:t>Don’t organise work well</a:t>
            </a:r>
          </a:p>
          <a:p>
            <a:pPr algn="just">
              <a:buFontTx/>
              <a:buChar char="•"/>
            </a:pPr>
            <a:r>
              <a:rPr lang="en-GB" altLang="en-US" sz="2400"/>
              <a:t>Only work in bursts of energy</a:t>
            </a:r>
          </a:p>
          <a:p>
            <a:pPr algn="just">
              <a:buFontTx/>
              <a:buChar char="•"/>
            </a:pPr>
            <a:r>
              <a:rPr lang="en-GB" altLang="en-US" sz="2400"/>
              <a:t>Forget to bring key books, etc., for homework</a:t>
            </a:r>
          </a:p>
          <a:p>
            <a:pPr>
              <a:buFontTx/>
              <a:buChar char="•"/>
            </a:pPr>
            <a:r>
              <a:rPr lang="en-GB" altLang="en-US" sz="2400"/>
              <a:t>Too easy going, not assertive enough with friends or teachers</a:t>
            </a:r>
          </a:p>
        </p:txBody>
      </p:sp>
    </p:spTree>
    <p:extLst>
      <p:ext uri="{BB962C8B-B14F-4D97-AF65-F5344CB8AC3E}">
        <p14:creationId xmlns:p14="http://schemas.microsoft.com/office/powerpoint/2010/main" val="1439781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304800" y="533400"/>
            <a:ext cx="8382000"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a:t>PRACTICAL - Advantages</a:t>
            </a:r>
          </a:p>
          <a:p>
            <a:pPr algn="just"/>
            <a:endParaRPr lang="en-GB" altLang="en-US" sz="2400"/>
          </a:p>
          <a:p>
            <a:pPr algn="just">
              <a:buFontTx/>
              <a:buChar char="•"/>
            </a:pPr>
            <a:r>
              <a:rPr lang="en-GB" altLang="en-US" sz="2400"/>
              <a:t>You work well alone</a:t>
            </a:r>
          </a:p>
          <a:p>
            <a:pPr>
              <a:buFontTx/>
              <a:buChar char="•"/>
            </a:pPr>
            <a:r>
              <a:rPr lang="en-GB" altLang="en-US" sz="2400"/>
              <a:t>You are good at setting goals and making plans of action</a:t>
            </a:r>
          </a:p>
          <a:p>
            <a:pPr algn="just">
              <a:buFontTx/>
              <a:buChar char="•"/>
            </a:pPr>
            <a:r>
              <a:rPr lang="en-GB" altLang="en-US" sz="2400"/>
              <a:t>Know how to find information</a:t>
            </a:r>
          </a:p>
          <a:p>
            <a:pPr algn="just">
              <a:buFontTx/>
              <a:buChar char="•"/>
            </a:pPr>
            <a:r>
              <a:rPr lang="en-GB" altLang="en-US" sz="2400"/>
              <a:t>See the applications of a theory</a:t>
            </a:r>
          </a:p>
          <a:p>
            <a:pPr algn="just">
              <a:buFontTx/>
              <a:buChar char="•"/>
            </a:pPr>
            <a:r>
              <a:rPr lang="en-GB" altLang="en-US" sz="2400"/>
              <a:t>Get things done on time</a:t>
            </a:r>
          </a:p>
          <a:p>
            <a:pPr algn="just">
              <a:buFontTx/>
              <a:buChar char="•"/>
            </a:pPr>
            <a:r>
              <a:rPr lang="en-GB" altLang="en-US" sz="2400"/>
              <a:t>Don’t get distracted</a:t>
            </a:r>
          </a:p>
          <a:p>
            <a:pPr algn="just">
              <a:buFontTx/>
              <a:buChar char="•"/>
            </a:pPr>
            <a:r>
              <a:rPr lang="en-GB" altLang="en-US" sz="2400"/>
              <a:t>Have revision timetables and work plans</a:t>
            </a:r>
          </a:p>
          <a:p>
            <a:pPr algn="just">
              <a:buFontTx/>
              <a:buChar char="•"/>
            </a:pPr>
            <a:r>
              <a:rPr lang="en-GB" altLang="en-US" sz="2400"/>
              <a:t>Organise time well and have time for other things</a:t>
            </a:r>
          </a:p>
          <a:p>
            <a:pPr algn="just">
              <a:buFontTx/>
              <a:buChar char="•"/>
            </a:pPr>
            <a:r>
              <a:rPr lang="en-GB" altLang="en-US" sz="2400"/>
              <a:t>Read instructions carefully</a:t>
            </a:r>
          </a:p>
          <a:p>
            <a:pPr algn="just">
              <a:buFontTx/>
              <a:buChar char="•"/>
            </a:pPr>
            <a:r>
              <a:rPr lang="en-GB" altLang="en-US" sz="2400"/>
              <a:t>Research examination papers thoroughly</a:t>
            </a:r>
          </a:p>
          <a:p>
            <a:pPr>
              <a:buFontTx/>
              <a:buChar char="•"/>
            </a:pPr>
            <a:r>
              <a:rPr lang="en-GB" altLang="en-US" sz="2400"/>
              <a:t>Have notes classified and filed.</a:t>
            </a:r>
          </a:p>
        </p:txBody>
      </p:sp>
    </p:spTree>
    <p:extLst>
      <p:ext uri="{BB962C8B-B14F-4D97-AF65-F5344CB8AC3E}">
        <p14:creationId xmlns:p14="http://schemas.microsoft.com/office/powerpoint/2010/main" val="2039639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381000" y="533400"/>
            <a:ext cx="8458200" cy="575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a:t>PRACTICAL - Disadvantages</a:t>
            </a:r>
          </a:p>
          <a:p>
            <a:pPr algn="just"/>
            <a:endParaRPr lang="en-GB" altLang="en-US" sz="2400"/>
          </a:p>
          <a:p>
            <a:pPr algn="just">
              <a:buFontTx/>
              <a:buChar char="•"/>
            </a:pPr>
            <a:r>
              <a:rPr lang="en-GB" altLang="en-US" sz="2400"/>
              <a:t>You are impatient with others’ viewpoints</a:t>
            </a:r>
          </a:p>
          <a:p>
            <a:pPr algn="just">
              <a:buFontTx/>
              <a:buChar char="•"/>
            </a:pPr>
            <a:r>
              <a:rPr lang="en-GB" altLang="en-US" sz="2400"/>
              <a:t>Think there is only one way of doing something - your way!</a:t>
            </a:r>
          </a:p>
          <a:p>
            <a:pPr algn="just">
              <a:buFontTx/>
              <a:buChar char="•"/>
            </a:pPr>
            <a:r>
              <a:rPr lang="en-GB" altLang="en-US" sz="2400"/>
              <a:t>Fail to use friends and teachers as resources</a:t>
            </a:r>
          </a:p>
          <a:p>
            <a:pPr algn="just">
              <a:buFontTx/>
              <a:buChar char="•"/>
            </a:pPr>
            <a:r>
              <a:rPr lang="en-GB" altLang="en-US" sz="2400"/>
              <a:t>Can’t see the wood for the trees!</a:t>
            </a:r>
          </a:p>
          <a:p>
            <a:pPr algn="just">
              <a:buFontTx/>
              <a:buChar char="•"/>
            </a:pPr>
            <a:r>
              <a:rPr lang="en-GB" altLang="en-US" sz="2400"/>
              <a:t>Get preoccupied with details</a:t>
            </a:r>
          </a:p>
          <a:p>
            <a:pPr algn="just">
              <a:buFontTx/>
              <a:buChar char="•"/>
            </a:pPr>
            <a:r>
              <a:rPr lang="en-GB" altLang="en-US" sz="2400"/>
              <a:t>Lack imagination</a:t>
            </a:r>
          </a:p>
          <a:p>
            <a:pPr algn="just">
              <a:buFontTx/>
              <a:buChar char="•"/>
            </a:pPr>
            <a:r>
              <a:rPr lang="en-GB" altLang="en-US" sz="2400"/>
              <a:t>Poor at coming up with new questions</a:t>
            </a:r>
          </a:p>
          <a:p>
            <a:pPr algn="just">
              <a:buFontTx/>
              <a:buChar char="•"/>
            </a:pPr>
            <a:r>
              <a:rPr lang="en-GB" altLang="en-US" sz="2400"/>
              <a:t>Often don’t work well with others</a:t>
            </a:r>
          </a:p>
          <a:p>
            <a:pPr algn="just">
              <a:buFontTx/>
              <a:buChar char="•"/>
            </a:pPr>
            <a:r>
              <a:rPr lang="en-GB" altLang="en-US" sz="2400"/>
              <a:t>More concerned with getting the job done than with making sure it’s really a good job</a:t>
            </a:r>
          </a:p>
          <a:p>
            <a:pPr algn="just">
              <a:buFontTx/>
              <a:buChar char="•"/>
            </a:pPr>
            <a:r>
              <a:rPr lang="en-GB" altLang="en-US" sz="2400"/>
              <a:t>Cut corners</a:t>
            </a:r>
          </a:p>
          <a:p>
            <a:pPr algn="just">
              <a:buFontTx/>
              <a:buChar char="•"/>
            </a:pPr>
            <a:r>
              <a:rPr lang="en-GB" altLang="en-US" sz="2400"/>
              <a:t>Not very interested in presentation of your work</a:t>
            </a:r>
          </a:p>
          <a:p>
            <a:pPr>
              <a:spcBef>
                <a:spcPct val="50000"/>
              </a:spcBef>
            </a:pPr>
            <a:endParaRPr lang="en-GB" altLang="en-US" sz="2400"/>
          </a:p>
        </p:txBody>
      </p:sp>
    </p:spTree>
    <p:extLst>
      <p:ext uri="{BB962C8B-B14F-4D97-AF65-F5344CB8AC3E}">
        <p14:creationId xmlns:p14="http://schemas.microsoft.com/office/powerpoint/2010/main" val="29249221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381000" y="457200"/>
            <a:ext cx="8153400" cy="483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a:t>LOGICAL - Disadvantages</a:t>
            </a:r>
          </a:p>
          <a:p>
            <a:pPr algn="just"/>
            <a:endParaRPr lang="en-GB" altLang="en-US" sz="2400"/>
          </a:p>
          <a:p>
            <a:pPr algn="just">
              <a:buFontTx/>
              <a:buChar char="•"/>
            </a:pPr>
            <a:r>
              <a:rPr lang="en-GB" altLang="en-US" sz="2400"/>
              <a:t>You need too much information before getting down tow work and allowing yourself an opinion</a:t>
            </a:r>
          </a:p>
          <a:p>
            <a:pPr algn="just">
              <a:buFontTx/>
              <a:buChar char="•"/>
            </a:pPr>
            <a:r>
              <a:rPr lang="en-GB" altLang="en-US" sz="2400"/>
              <a:t>Fail to use friends and teachers as resources</a:t>
            </a:r>
          </a:p>
          <a:p>
            <a:pPr algn="just">
              <a:buFontTx/>
              <a:buChar char="•"/>
            </a:pPr>
            <a:r>
              <a:rPr lang="en-GB" altLang="en-US" sz="2400"/>
              <a:t>Reluctant to try new approaches</a:t>
            </a:r>
          </a:p>
          <a:p>
            <a:pPr algn="just">
              <a:buFontTx/>
              <a:buChar char="•"/>
            </a:pPr>
            <a:r>
              <a:rPr lang="en-GB" altLang="en-US" sz="2400"/>
              <a:t>Can get bogged down in theory</a:t>
            </a:r>
          </a:p>
          <a:p>
            <a:pPr algn="just">
              <a:buFontTx/>
              <a:buChar char="•"/>
            </a:pPr>
            <a:r>
              <a:rPr lang="en-GB" altLang="en-US" sz="2400"/>
              <a:t>Like to do things in a set way - uncreative</a:t>
            </a:r>
          </a:p>
          <a:p>
            <a:pPr algn="just">
              <a:buFontTx/>
              <a:buChar char="•"/>
            </a:pPr>
            <a:r>
              <a:rPr lang="en-GB" altLang="en-US" sz="2400"/>
              <a:t>Don’t trust feelings - your own or others</a:t>
            </a:r>
          </a:p>
          <a:p>
            <a:pPr algn="just">
              <a:buFontTx/>
              <a:buChar char="•"/>
            </a:pPr>
            <a:r>
              <a:rPr lang="en-GB" altLang="en-US" sz="2400"/>
              <a:t>Don’t function very well in group discussions</a:t>
            </a:r>
          </a:p>
          <a:p>
            <a:pPr algn="just">
              <a:buFontTx/>
              <a:buChar char="•"/>
            </a:pPr>
            <a:r>
              <a:rPr lang="en-GB" altLang="en-US" sz="2400"/>
              <a:t>Keep problems to yourself</a:t>
            </a:r>
          </a:p>
          <a:p>
            <a:pPr algn="just">
              <a:buFontTx/>
              <a:buChar char="•"/>
            </a:pPr>
            <a:r>
              <a:rPr lang="en-GB" altLang="en-US" sz="2400"/>
              <a:t>Only trust logic</a:t>
            </a:r>
          </a:p>
          <a:p>
            <a:pPr>
              <a:buFontTx/>
              <a:buChar char="•"/>
            </a:pPr>
            <a:r>
              <a:rPr lang="en-GB" altLang="en-US" sz="2400"/>
              <a:t>Overcautious, don’t like taking risks</a:t>
            </a:r>
          </a:p>
        </p:txBody>
      </p:sp>
    </p:spTree>
    <p:extLst>
      <p:ext uri="{BB962C8B-B14F-4D97-AF65-F5344CB8AC3E}">
        <p14:creationId xmlns:p14="http://schemas.microsoft.com/office/powerpoint/2010/main" val="3180067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381000" y="685800"/>
            <a:ext cx="8382000" cy="538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a:t>LOGICAL - Advantages</a:t>
            </a:r>
          </a:p>
          <a:p>
            <a:pPr algn="just"/>
            <a:endParaRPr lang="en-GB" altLang="en-US" sz="2400"/>
          </a:p>
          <a:p>
            <a:pPr algn="just">
              <a:buFontTx/>
              <a:buChar char="•"/>
            </a:pPr>
            <a:r>
              <a:rPr lang="en-GB" altLang="en-US" sz="2400"/>
              <a:t>You organise facts and material well</a:t>
            </a:r>
          </a:p>
          <a:p>
            <a:pPr algn="just">
              <a:buFontTx/>
              <a:buChar char="•"/>
            </a:pPr>
            <a:r>
              <a:rPr lang="en-GB" altLang="en-US" sz="2400"/>
              <a:t>You see links between ideas</a:t>
            </a:r>
          </a:p>
          <a:p>
            <a:pPr algn="just">
              <a:buFontTx/>
              <a:buChar char="•"/>
            </a:pPr>
            <a:r>
              <a:rPr lang="en-GB" altLang="en-US" sz="2400"/>
              <a:t>Like to understand everything you are working on</a:t>
            </a:r>
          </a:p>
          <a:p>
            <a:pPr algn="just">
              <a:buFontTx/>
              <a:buChar char="•"/>
            </a:pPr>
            <a:r>
              <a:rPr lang="en-GB" altLang="en-US" sz="2400"/>
              <a:t>Curious, and enjoy problems</a:t>
            </a:r>
          </a:p>
          <a:p>
            <a:pPr algn="just">
              <a:buFontTx/>
              <a:buChar char="•"/>
            </a:pPr>
            <a:r>
              <a:rPr lang="en-GB" altLang="en-US" sz="2400"/>
              <a:t>Work things out well on paper</a:t>
            </a:r>
          </a:p>
          <a:p>
            <a:pPr algn="just">
              <a:buFontTx/>
              <a:buChar char="•"/>
            </a:pPr>
            <a:r>
              <a:rPr lang="en-GB" altLang="en-US" sz="2400"/>
              <a:t>Precise and thorough</a:t>
            </a:r>
          </a:p>
          <a:p>
            <a:pPr algn="just">
              <a:buFontTx/>
              <a:buChar char="•"/>
            </a:pPr>
            <a:r>
              <a:rPr lang="en-GB" altLang="en-US" sz="2400"/>
              <a:t>plan well in advance for essays and exams</a:t>
            </a:r>
          </a:p>
          <a:p>
            <a:pPr algn="just">
              <a:buFontTx/>
              <a:buChar char="•"/>
            </a:pPr>
            <a:r>
              <a:rPr lang="en-GB" altLang="en-US" sz="2400"/>
              <a:t>You set clear goals, know why you are doing something, and which topic is the highest priority</a:t>
            </a:r>
          </a:p>
          <a:p>
            <a:pPr algn="just">
              <a:buFontTx/>
              <a:buChar char="•"/>
            </a:pPr>
            <a:r>
              <a:rPr lang="en-GB" altLang="en-US" sz="2400"/>
              <a:t>Rework essays and notes</a:t>
            </a:r>
          </a:p>
          <a:p>
            <a:pPr algn="just">
              <a:buFontTx/>
              <a:buChar char="•"/>
            </a:pPr>
            <a:r>
              <a:rPr lang="en-GB" altLang="en-US" sz="2400"/>
              <a:t>A good critic</a:t>
            </a:r>
          </a:p>
          <a:p>
            <a:pPr>
              <a:spcBef>
                <a:spcPct val="50000"/>
              </a:spcBef>
            </a:pPr>
            <a:endParaRPr lang="en-GB" altLang="en-US" sz="2400"/>
          </a:p>
        </p:txBody>
      </p:sp>
    </p:spTree>
    <p:extLst>
      <p:ext uri="{BB962C8B-B14F-4D97-AF65-F5344CB8AC3E}">
        <p14:creationId xmlns:p14="http://schemas.microsoft.com/office/powerpoint/2010/main" val="2083718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purl.org/dc/dcmitype/"/>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303dbf9b-b85b-46a0-94f1-894078c07ecd"/>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72</TotalTime>
  <Words>1030</Words>
  <Application>Microsoft Office PowerPoint</Application>
  <PresentationFormat>On-screen Show (4:3)</PresentationFormat>
  <Paragraphs>178</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PowerPoint Presentation</vt:lpstr>
      <vt:lpstr>Arddulliau Dysgu Learning Styles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8</cp:revision>
  <dcterms:created xsi:type="dcterms:W3CDTF">2015-04-14T15:21:28Z</dcterms:created>
  <dcterms:modified xsi:type="dcterms:W3CDTF">2016-05-20T14:23:46Z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