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15" r:id="rId2"/>
    <p:sldId id="271" r:id="rId3"/>
    <p:sldId id="264" r:id="rId4"/>
    <p:sldId id="304" r:id="rId5"/>
    <p:sldId id="265" r:id="rId6"/>
    <p:sldId id="282" r:id="rId7"/>
    <p:sldId id="278" r:id="rId8"/>
    <p:sldId id="280" r:id="rId9"/>
    <p:sldId id="281" r:id="rId10"/>
    <p:sldId id="279" r:id="rId11"/>
    <p:sldId id="283" r:id="rId12"/>
    <p:sldId id="284" r:id="rId13"/>
    <p:sldId id="285" r:id="rId14"/>
    <p:sldId id="286" r:id="rId15"/>
    <p:sldId id="287" r:id="rId16"/>
    <p:sldId id="289" r:id="rId17"/>
    <p:sldId id="266" r:id="rId18"/>
    <p:sldId id="300" r:id="rId19"/>
    <p:sldId id="301" r:id="rId20"/>
    <p:sldId id="257" r:id="rId21"/>
    <p:sldId id="260" r:id="rId22"/>
    <p:sldId id="262" r:id="rId23"/>
    <p:sldId id="258" r:id="rId24"/>
    <p:sldId id="302" r:id="rId25"/>
    <p:sldId id="303" r:id="rId26"/>
    <p:sldId id="272" r:id="rId27"/>
    <p:sldId id="275" r:id="rId28"/>
    <p:sldId id="295" r:id="rId29"/>
    <p:sldId id="297" r:id="rId30"/>
    <p:sldId id="296" r:id="rId31"/>
    <p:sldId id="294" r:id="rId32"/>
    <p:sldId id="293" r:id="rId33"/>
    <p:sldId id="269" r:id="rId34"/>
    <p:sldId id="292" r:id="rId35"/>
    <p:sldId id="291" r:id="rId36"/>
    <p:sldId id="268" r:id="rId37"/>
    <p:sldId id="276" r:id="rId38"/>
    <p:sldId id="298" r:id="rId39"/>
    <p:sldId id="299" r:id="rId40"/>
    <p:sldId id="305" r:id="rId41"/>
    <p:sldId id="306" r:id="rId42"/>
    <p:sldId id="310" r:id="rId43"/>
    <p:sldId id="311" r:id="rId44"/>
    <p:sldId id="312" r:id="rId45"/>
    <p:sldId id="313" r:id="rId46"/>
    <p:sldId id="314" r:id="rId47"/>
    <p:sldId id="307" r:id="rId48"/>
    <p:sldId id="308" r:id="rId49"/>
    <p:sldId id="309"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958"/>
  </p:normalViewPr>
  <p:slideViewPr>
    <p:cSldViewPr snapToGrid="0" snapToObjects="1">
      <p:cViewPr varScale="1">
        <p:scale>
          <a:sx n="65" d="100"/>
          <a:sy n="65" d="100"/>
        </p:scale>
        <p:origin x="700"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660239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1935280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085362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184580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1261158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654765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4" name="Slide Number Placeholder 3"/>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1455637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035114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1641223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7192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19432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881406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95743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340456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3110870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2410308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6872A98-9A8C-AC40-A0BE-DB7B261B8BC2}" type="datetimeFigureOut">
              <a:rPr kumimoji="1" lang="zh-CN" altLang="en-US" smtClean="0"/>
              <a:t>2019/2/18</a:t>
            </a:fld>
            <a:endParaRPr kumimoji="1" lang="zh-CN"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kumimoji="1" lang="zh-CN" alt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56E152-FA94-234E-B6E8-2D9CAA327579}" type="slidenum">
              <a:rPr kumimoji="1" lang="zh-CN" altLang="en-US" smtClean="0"/>
              <a:t>‹#›</a:t>
            </a:fld>
            <a:endParaRPr kumimoji="1" lang="zh-CN" altLang="en-US"/>
          </a:p>
        </p:txBody>
      </p:sp>
    </p:spTree>
    <p:extLst>
      <p:ext uri="{BB962C8B-B14F-4D97-AF65-F5344CB8AC3E}">
        <p14:creationId xmlns:p14="http://schemas.microsoft.com/office/powerpoint/2010/main" val="668391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youtu.be/wfS9Uf5SKu8"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4OFAm-VHATw"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LnEZM1QK5kc"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jpg"/></Relationships>
</file>

<file path=ppt/slides/_rels/slide17.xml.rels><?xml version="1.0" encoding="UTF-8" standalone="yes"?>
<Relationships xmlns="http://schemas.openxmlformats.org/package/2006/relationships"><Relationship Id="rId2" Type="http://schemas.openxmlformats.org/officeDocument/2006/relationships/hyperlink" Target="https://youtu.be/qKViQSnW-U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xml"/><Relationship Id="rId5" Type="http://schemas.openxmlformats.org/officeDocument/2006/relationships/image" Target="../media/image34.jpg"/><Relationship Id="rId4" Type="http://schemas.openxmlformats.org/officeDocument/2006/relationships/image" Target="../media/image33.jpg"/></Relationships>
</file>

<file path=ppt/slides/_rels/slide1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jkyE2rPac3s" TargetMode="External"/><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hyperlink" Target="https://youtu.be/FFnPcHCDVVY"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L9Npiy0Plw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ZqdtTDklhZ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youtu.be/kxiM2evjKK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2.xml"/><Relationship Id="rId4" Type="http://schemas.openxmlformats.org/officeDocument/2006/relationships/image" Target="../media/image54.jpg"/></Relationships>
</file>

<file path=ppt/slides/_rels/slide39.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en.wikipedia.org/wiki/Face_(sociological_concept)#cite_note-17" TargetMode="External"/><Relationship Id="rId2" Type="http://schemas.openxmlformats.org/officeDocument/2006/relationships/hyperlink" Target="https://en.wikipedia.org/wiki/Face_(sociological_concept)#cite_note-16" TargetMode="External"/><Relationship Id="rId1" Type="http://schemas.openxmlformats.org/officeDocument/2006/relationships/slideLayout" Target="../slideLayouts/slideLayout2.xml"/><Relationship Id="rId6" Type="http://schemas.openxmlformats.org/officeDocument/2006/relationships/hyperlink" Target="https://en.wikipedia.org/wiki/Face_(sociological_concept)#cite_note-Yutang-1" TargetMode="External"/><Relationship Id="rId5" Type="http://schemas.openxmlformats.org/officeDocument/2006/relationships/hyperlink" Target="https://en.wikipedia.org/wiki/Face_(sociological_concept)#cite_note-9" TargetMode="External"/><Relationship Id="rId4" Type="http://schemas.openxmlformats.org/officeDocument/2006/relationships/hyperlink" Target="https://en.wikipedia.org/wiki/Lin_Yutang"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588" y="835708"/>
            <a:ext cx="6152224" cy="1971245"/>
          </a:xfrm>
        </p:spPr>
        <p:txBody>
          <a:bodyPr>
            <a:normAutofit/>
          </a:bodyPr>
          <a:lstStyle/>
          <a:p>
            <a:pPr algn="l"/>
            <a:r>
              <a:rPr lang="zh-CN" altLang="en-US" sz="4800" b="1" dirty="0" smtClean="0">
                <a:latin typeface="+mn-lt"/>
              </a:rPr>
              <a:t>生存汉语</a:t>
            </a:r>
            <a:r>
              <a:rPr lang="en-US" altLang="zh-CN" dirty="0" smtClean="0"/>
              <a:t/>
            </a:r>
            <a:br>
              <a:rPr lang="en-US" altLang="zh-CN" dirty="0" smtClean="0"/>
            </a:br>
            <a:r>
              <a:rPr lang="en-US" altLang="zh-CN" sz="6000" dirty="0" smtClean="0"/>
              <a:t>Survival Chinese</a:t>
            </a:r>
            <a:endParaRPr lang="en-GB" sz="6000" dirty="0"/>
          </a:p>
        </p:txBody>
      </p:sp>
      <p:pic>
        <p:nvPicPr>
          <p:cNvPr id="5" name="图片 3"/>
          <p:cNvPicPr>
            <a:picLocks noChangeAspect="1"/>
          </p:cNvPicPr>
          <p:nvPr/>
        </p:nvPicPr>
        <p:blipFill rotWithShape="1">
          <a:blip r:embed="rId2" cstate="print">
            <a:extLst>
              <a:ext uri="{28A0092B-C50C-407E-A947-70E740481C1C}">
                <a14:useLocalDpi xmlns:a14="http://schemas.microsoft.com/office/drawing/2010/main" val="0"/>
              </a:ext>
            </a:extLst>
          </a:blip>
          <a:srcRect b="8562"/>
          <a:stretch/>
        </p:blipFill>
        <p:spPr>
          <a:xfrm>
            <a:off x="7009812" y="1426778"/>
            <a:ext cx="4801962" cy="3293125"/>
          </a:xfrm>
          <a:prstGeom prst="ellipse">
            <a:avLst/>
          </a:prstGeom>
          <a:ln>
            <a:noFill/>
          </a:ln>
          <a:effectLst>
            <a:softEdge rad="112500"/>
          </a:effectLst>
        </p:spPr>
      </p:pic>
      <p:grpSp>
        <p:nvGrpSpPr>
          <p:cNvPr id="9" name="Group 8"/>
          <p:cNvGrpSpPr/>
          <p:nvPr/>
        </p:nvGrpSpPr>
        <p:grpSpPr>
          <a:xfrm>
            <a:off x="292291" y="5010049"/>
            <a:ext cx="8288044" cy="1228778"/>
            <a:chOff x="564853" y="4845634"/>
            <a:chExt cx="8288044" cy="1228778"/>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5682" y="4880366"/>
              <a:ext cx="1188692" cy="119404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4853" y="4845634"/>
              <a:ext cx="1228778" cy="1228778"/>
            </a:xfrm>
            <a:prstGeom prst="rect">
              <a:avLst/>
            </a:prstGeom>
          </p:spPr>
        </p:pic>
        <p:pic>
          <p:nvPicPr>
            <p:cNvPr id="7" name="Picture 6"/>
            <p:cNvPicPr>
              <a:picLocks noChangeAspect="1"/>
            </p:cNvPicPr>
            <p:nvPr/>
          </p:nvPicPr>
          <p:blipFill>
            <a:blip r:embed="rId5"/>
            <a:stretch>
              <a:fillRect/>
            </a:stretch>
          </p:blipFill>
          <p:spPr>
            <a:xfrm>
              <a:off x="1829710" y="4845634"/>
              <a:ext cx="2701991" cy="1228778"/>
            </a:xfrm>
            <a:prstGeom prst="rect">
              <a:avLst/>
            </a:prstGeom>
          </p:spPr>
        </p:pic>
        <p:pic>
          <p:nvPicPr>
            <p:cNvPr id="8" name="Picture 7"/>
            <p:cNvPicPr>
              <a:picLocks noChangeAspect="1"/>
            </p:cNvPicPr>
            <p:nvPr/>
          </p:nvPicPr>
          <p:blipFill>
            <a:blip r:embed="rId6"/>
            <a:stretch>
              <a:fillRect/>
            </a:stretch>
          </p:blipFill>
          <p:spPr>
            <a:xfrm>
              <a:off x="6192251" y="4845634"/>
              <a:ext cx="2660646" cy="1194046"/>
            </a:xfrm>
            <a:prstGeom prst="rect">
              <a:avLst/>
            </a:prstGeom>
          </p:spPr>
        </p:pic>
      </p:grpSp>
      <p:sp>
        <p:nvSpPr>
          <p:cNvPr id="10" name="Title 1"/>
          <p:cNvSpPr txBox="1">
            <a:spLocks/>
          </p:cNvSpPr>
          <p:nvPr/>
        </p:nvSpPr>
        <p:spPr>
          <a:xfrm>
            <a:off x="857588" y="3359765"/>
            <a:ext cx="6152224" cy="807326"/>
          </a:xfrm>
          <a:prstGeom prst="rect">
            <a:avLst/>
          </a:prstGeom>
        </p:spPr>
        <p:txBody>
          <a:bodyPr vert="horz" lIns="91440" tIns="45720" rIns="91440" bIns="45720" rtlCol="0" anchor="b">
            <a:normAutofit fontScale="625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US" altLang="zh-CN" sz="4800" b="1" dirty="0" smtClean="0">
                <a:latin typeface="+mn-lt"/>
              </a:rPr>
              <a:t>Lesson </a:t>
            </a:r>
            <a:r>
              <a:rPr lang="en-US" altLang="zh-CN" sz="4800" b="1" dirty="0" smtClean="0">
                <a:latin typeface="+mn-lt"/>
              </a:rPr>
              <a:t>6 Daily Etiquette &amp; Taboo</a:t>
            </a:r>
            <a:endParaRPr lang="en-GB" sz="6000" dirty="0"/>
          </a:p>
        </p:txBody>
      </p:sp>
    </p:spTree>
    <p:extLst>
      <p:ext uri="{BB962C8B-B14F-4D97-AF65-F5344CB8AC3E}">
        <p14:creationId xmlns:p14="http://schemas.microsoft.com/office/powerpoint/2010/main" val="2214406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990666" y="420905"/>
            <a:ext cx="7956024" cy="923330"/>
          </a:xfrm>
          <a:prstGeom prst="rect">
            <a:avLst/>
          </a:prstGeom>
          <a:noFill/>
        </p:spPr>
        <p:txBody>
          <a:bodyPr wrap="none" lIns="91440" tIns="45720" rIns="91440" bIns="45720">
            <a:spAutoFit/>
          </a:bodyPr>
          <a:lstStyle/>
          <a:p>
            <a:pPr algn="ctr"/>
            <a:r>
              <a:rPr lang="en-US" altLang="zh-CN" sz="5400" b="1" cap="none" spc="0" dirty="0">
                <a:ln w="22225">
                  <a:solidFill>
                    <a:schemeClr val="accent2"/>
                  </a:solidFill>
                  <a:prstDash val="solid"/>
                </a:ln>
                <a:solidFill>
                  <a:schemeClr val="accent2">
                    <a:lumMod val="40000"/>
                    <a:lumOff val="60000"/>
                  </a:schemeClr>
                </a:solidFill>
                <a:effectLst/>
              </a:rPr>
              <a:t>DAILY ETIQUETTE &amp; TABOO</a:t>
            </a:r>
            <a:endParaRPr lang="zh-CN" altLang="en-US" sz="5400" b="1" cap="none" spc="0" dirty="0">
              <a:ln w="22225">
                <a:solidFill>
                  <a:schemeClr val="accent2"/>
                </a:solidFill>
                <a:prstDash val="solid"/>
              </a:ln>
              <a:solidFill>
                <a:schemeClr val="accent2">
                  <a:lumMod val="40000"/>
                  <a:lumOff val="60000"/>
                </a:schemeClr>
              </a:solidFill>
              <a:effectLst/>
            </a:endParaRPr>
          </a:p>
        </p:txBody>
      </p:sp>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44235"/>
            <a:ext cx="12254842" cy="5513765"/>
          </a:xfrm>
          <a:prstGeom prst="rect">
            <a:avLst/>
          </a:prstGeom>
        </p:spPr>
      </p:pic>
    </p:spTree>
    <p:extLst>
      <p:ext uri="{BB962C8B-B14F-4D97-AF65-F5344CB8AC3E}">
        <p14:creationId xmlns:p14="http://schemas.microsoft.com/office/powerpoint/2010/main" val="21183808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1825625"/>
            <a:ext cx="10515600" cy="4292787"/>
          </a:xfrm>
        </p:spPr>
        <p:txBody>
          <a:bodyPr>
            <a:normAutofit/>
          </a:bodyPr>
          <a:lstStyle/>
          <a:p>
            <a:pPr lvl="0"/>
            <a:r>
              <a:rPr lang="en-US" altLang="zh-CN" dirty="0" smtClean="0"/>
              <a:t>Given </a:t>
            </a:r>
            <a:r>
              <a:rPr lang="en-US" altLang="zh-CN" dirty="0"/>
              <a:t>names in China are usually one or two characters and come after the surname</a:t>
            </a:r>
            <a:r>
              <a:rPr lang="en-US" altLang="zh-CN" dirty="0" smtClean="0"/>
              <a:t>. </a:t>
            </a:r>
            <a:endParaRPr lang="zh-CN" altLang="zh-CN" dirty="0"/>
          </a:p>
          <a:p>
            <a:pPr lvl="0"/>
            <a:r>
              <a:rPr lang="en-US" altLang="zh-CN" dirty="0"/>
              <a:t>It is not traditional for Chinese people to have a middle name</a:t>
            </a:r>
            <a:r>
              <a:rPr lang="en-US" altLang="zh-CN" dirty="0" smtClean="0"/>
              <a:t>.</a:t>
            </a:r>
          </a:p>
          <a:p>
            <a:r>
              <a:rPr lang="en-US" altLang="zh-CN" dirty="0"/>
              <a:t>Normally </a:t>
            </a:r>
            <a:r>
              <a:rPr lang="en-US" altLang="zh-CN" dirty="0" smtClean="0"/>
              <a:t>Chinese people address their close </a:t>
            </a:r>
            <a:r>
              <a:rPr lang="en-US" altLang="zh-CN" dirty="0"/>
              <a:t>friend with given name. </a:t>
            </a:r>
            <a:endParaRPr lang="en-US" altLang="zh-CN" dirty="0" smtClean="0"/>
          </a:p>
          <a:p>
            <a:r>
              <a:rPr lang="en-US" altLang="zh-CN" dirty="0"/>
              <a:t>In order to show respect, Chinese  use surname plus an honorific title to address others. If they want to move to a first-name basis, they will advise you which name to use.</a:t>
            </a:r>
            <a:endParaRPr lang="zh-CN" altLang="zh-CN" dirty="0"/>
          </a:p>
          <a:p>
            <a:pPr marL="0" lvl="0" indent="0">
              <a:buNone/>
            </a:pPr>
            <a:endParaRPr lang="zh-CN" altLang="en-US" dirty="0"/>
          </a:p>
          <a:p>
            <a:pPr lvl="0"/>
            <a:endParaRPr lang="zh-CN" altLang="zh-CN" dirty="0"/>
          </a:p>
          <a:p>
            <a:endParaRPr kumimoji="1" lang="zh-CN" altLang="en-US" dirty="0"/>
          </a:p>
        </p:txBody>
      </p:sp>
      <p:sp>
        <p:nvSpPr>
          <p:cNvPr id="4" name="文本框 3"/>
          <p:cNvSpPr txBox="1"/>
          <p:nvPr/>
        </p:nvSpPr>
        <p:spPr>
          <a:xfrm>
            <a:off x="3657600" y="739588"/>
            <a:ext cx="4329953" cy="646331"/>
          </a:xfrm>
          <a:prstGeom prst="rect">
            <a:avLst/>
          </a:prstGeom>
          <a:noFill/>
        </p:spPr>
        <p:txBody>
          <a:bodyPr wrap="square" rtlCol="0">
            <a:spAutoFit/>
          </a:bodyPr>
          <a:lstStyle/>
          <a:p>
            <a:pPr algn="ctr"/>
            <a:r>
              <a:rPr lang="en-US" altLang="zh-CN" sz="3600" b="1" dirty="0"/>
              <a:t>Naming conventions</a:t>
            </a:r>
            <a:endParaRPr lang="zh-CN" altLang="zh-CN" sz="3600" dirty="0"/>
          </a:p>
        </p:txBody>
      </p:sp>
    </p:spTree>
    <p:extLst>
      <p:ext uri="{BB962C8B-B14F-4D97-AF65-F5344CB8AC3E}">
        <p14:creationId xmlns:p14="http://schemas.microsoft.com/office/powerpoint/2010/main" val="147565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smtClean="0"/>
              <a:t>Titles</a:t>
            </a:r>
            <a:endParaRPr kumimoji="1" lang="zh-CN" altLang="en-US" dirty="0"/>
          </a:p>
        </p:txBody>
      </p:sp>
      <p:sp>
        <p:nvSpPr>
          <p:cNvPr id="3" name="内容占位符 2"/>
          <p:cNvSpPr>
            <a:spLocks noGrp="1"/>
          </p:cNvSpPr>
          <p:nvPr>
            <p:ph idx="1"/>
          </p:nvPr>
        </p:nvSpPr>
        <p:spPr/>
        <p:txBody>
          <a:bodyPr/>
          <a:lstStyle/>
          <a:p>
            <a:r>
              <a:rPr lang="zh-CN" altLang="zh-CN" dirty="0" smtClean="0"/>
              <a:t>李</a:t>
            </a:r>
            <a:r>
              <a:rPr lang="en-US" altLang="zh-CN" dirty="0"/>
              <a:t>(</a:t>
            </a:r>
            <a:r>
              <a:rPr lang="en-US" altLang="zh-CN" dirty="0" err="1">
                <a:solidFill>
                  <a:schemeClr val="accent5"/>
                </a:solidFill>
              </a:rPr>
              <a:t>l</a:t>
            </a:r>
            <a:r>
              <a:rPr lang="en-US" altLang="zh-CN" dirty="0" err="1">
                <a:solidFill>
                  <a:srgbClr val="FF0000"/>
                </a:solidFill>
              </a:rPr>
              <a:t>ǐ</a:t>
            </a:r>
            <a:r>
              <a:rPr lang="en-US" altLang="zh-CN" dirty="0"/>
              <a:t>)</a:t>
            </a:r>
            <a:r>
              <a:rPr lang="zh-CN" altLang="zh-CN" dirty="0" smtClean="0"/>
              <a:t>老师</a:t>
            </a:r>
            <a:r>
              <a:rPr lang="en-US" altLang="zh-CN" dirty="0" smtClean="0"/>
              <a:t>(</a:t>
            </a:r>
            <a:r>
              <a:rPr lang="en-US" altLang="zh-CN" dirty="0" err="1" smtClean="0">
                <a:solidFill>
                  <a:schemeClr val="accent5"/>
                </a:solidFill>
              </a:rPr>
              <a:t>l</a:t>
            </a:r>
            <a:r>
              <a:rPr lang="en-US" altLang="zh-CN" dirty="0" err="1" smtClean="0">
                <a:solidFill>
                  <a:srgbClr val="FF0000"/>
                </a:solidFill>
              </a:rPr>
              <a:t>ǎo</a:t>
            </a:r>
            <a:r>
              <a:rPr lang="en-US" altLang="zh-CN" dirty="0" err="1" smtClean="0">
                <a:solidFill>
                  <a:schemeClr val="accent5"/>
                </a:solidFill>
              </a:rPr>
              <a:t>sh</a:t>
            </a:r>
            <a:r>
              <a:rPr lang="en-US" altLang="zh-CN" dirty="0" err="1" smtClean="0">
                <a:solidFill>
                  <a:srgbClr val="FF0000"/>
                </a:solidFill>
              </a:rPr>
              <a:t>ī</a:t>
            </a:r>
            <a:r>
              <a:rPr lang="en-US" altLang="zh-CN" dirty="0" smtClean="0"/>
              <a:t>)</a:t>
            </a:r>
          </a:p>
          <a:p>
            <a:r>
              <a:rPr lang="zh-CN" altLang="zh-CN" dirty="0"/>
              <a:t>张</a:t>
            </a:r>
            <a:r>
              <a:rPr lang="en-US" altLang="zh-CN" dirty="0"/>
              <a:t>(</a:t>
            </a:r>
            <a:r>
              <a:rPr lang="en-US" altLang="zh-CN" dirty="0" err="1">
                <a:solidFill>
                  <a:schemeClr val="accent5"/>
                </a:solidFill>
              </a:rPr>
              <a:t>zh</a:t>
            </a:r>
            <a:r>
              <a:rPr lang="en-US" altLang="zh-CN" dirty="0" err="1">
                <a:solidFill>
                  <a:srgbClr val="FF0000"/>
                </a:solidFill>
              </a:rPr>
              <a:t>āng</a:t>
            </a:r>
            <a:r>
              <a:rPr lang="en-US" altLang="zh-CN" dirty="0"/>
              <a:t>)</a:t>
            </a:r>
            <a:r>
              <a:rPr lang="zh-CN" altLang="zh-CN" dirty="0" smtClean="0"/>
              <a:t>先生</a:t>
            </a:r>
            <a:r>
              <a:rPr lang="en-US" altLang="zh-CN" dirty="0" smtClean="0"/>
              <a:t>(</a:t>
            </a:r>
            <a:r>
              <a:rPr lang="en-US" altLang="zh-CN" dirty="0" err="1" smtClean="0">
                <a:solidFill>
                  <a:schemeClr val="accent5"/>
                </a:solidFill>
              </a:rPr>
              <a:t>x</a:t>
            </a:r>
            <a:r>
              <a:rPr lang="en-US" altLang="zh-CN" dirty="0" err="1" smtClean="0">
                <a:solidFill>
                  <a:srgbClr val="FF0000"/>
                </a:solidFill>
              </a:rPr>
              <a:t>iān</a:t>
            </a:r>
            <a:r>
              <a:rPr lang="en-US" altLang="zh-CN" dirty="0" err="1" smtClean="0">
                <a:solidFill>
                  <a:schemeClr val="accent5"/>
                </a:solidFill>
              </a:rPr>
              <a:t>sh</a:t>
            </a:r>
            <a:r>
              <a:rPr lang="en-US" altLang="zh-CN" dirty="0" err="1" smtClean="0">
                <a:solidFill>
                  <a:srgbClr val="FF0000"/>
                </a:solidFill>
              </a:rPr>
              <a:t>ēng</a:t>
            </a:r>
            <a:r>
              <a:rPr lang="en-US" altLang="zh-CN" dirty="0"/>
              <a:t>)</a:t>
            </a:r>
          </a:p>
          <a:p>
            <a:r>
              <a:rPr lang="zh-CN" altLang="zh-CN" dirty="0"/>
              <a:t>王</a:t>
            </a:r>
            <a:r>
              <a:rPr lang="en-US" altLang="zh-CN" dirty="0"/>
              <a:t>(</a:t>
            </a:r>
            <a:r>
              <a:rPr lang="en-US" altLang="zh-CN" dirty="0" err="1">
                <a:solidFill>
                  <a:schemeClr val="accent5"/>
                </a:solidFill>
              </a:rPr>
              <a:t>w</a:t>
            </a:r>
            <a:r>
              <a:rPr lang="en-US" altLang="zh-CN" dirty="0" err="1">
                <a:solidFill>
                  <a:srgbClr val="FF0000"/>
                </a:solidFill>
              </a:rPr>
              <a:t>áng</a:t>
            </a:r>
            <a:r>
              <a:rPr lang="en-US" altLang="zh-CN" dirty="0"/>
              <a:t>)</a:t>
            </a:r>
            <a:r>
              <a:rPr lang="zh-CN" altLang="zh-CN" dirty="0" smtClean="0"/>
              <a:t>女士</a:t>
            </a:r>
            <a:r>
              <a:rPr lang="en-US" altLang="zh-CN" dirty="0" smtClean="0"/>
              <a:t>(</a:t>
            </a:r>
            <a:r>
              <a:rPr lang="en-US" altLang="zh-CN" dirty="0" err="1" smtClean="0">
                <a:solidFill>
                  <a:schemeClr val="accent5"/>
                </a:solidFill>
              </a:rPr>
              <a:t>n</a:t>
            </a:r>
            <a:r>
              <a:rPr lang="en-US" altLang="zh-CN" dirty="0" err="1" smtClean="0">
                <a:solidFill>
                  <a:srgbClr val="FF0000"/>
                </a:solidFill>
              </a:rPr>
              <a:t>ǚ</a:t>
            </a:r>
            <a:r>
              <a:rPr lang="en-US" altLang="zh-CN" dirty="0" err="1" smtClean="0">
                <a:solidFill>
                  <a:schemeClr val="accent5"/>
                </a:solidFill>
              </a:rPr>
              <a:t>sh</a:t>
            </a:r>
            <a:r>
              <a:rPr lang="en-US" altLang="zh-CN" dirty="0" err="1" smtClean="0">
                <a:solidFill>
                  <a:srgbClr val="FF0000"/>
                </a:solidFill>
              </a:rPr>
              <a:t>ì</a:t>
            </a:r>
            <a:r>
              <a:rPr lang="en-US" altLang="zh-CN" dirty="0" smtClean="0"/>
              <a:t>)</a:t>
            </a:r>
            <a:endParaRPr lang="en-US" altLang="zh-CN" dirty="0"/>
          </a:p>
          <a:p>
            <a:r>
              <a:rPr lang="zh-CN" altLang="zh-CN" dirty="0"/>
              <a:t>王</a:t>
            </a:r>
            <a:r>
              <a:rPr lang="en-US" altLang="zh-CN" dirty="0"/>
              <a:t>(</a:t>
            </a:r>
            <a:r>
              <a:rPr lang="en-US" altLang="zh-CN" dirty="0" err="1">
                <a:solidFill>
                  <a:schemeClr val="accent5"/>
                </a:solidFill>
              </a:rPr>
              <a:t>w</a:t>
            </a:r>
            <a:r>
              <a:rPr lang="en-US" altLang="zh-CN" dirty="0" err="1">
                <a:solidFill>
                  <a:srgbClr val="FF0000"/>
                </a:solidFill>
              </a:rPr>
              <a:t>áng</a:t>
            </a:r>
            <a:r>
              <a:rPr lang="en-US" altLang="zh-CN" dirty="0"/>
              <a:t>)</a:t>
            </a:r>
            <a:r>
              <a:rPr lang="zh-CN" altLang="zh-CN" dirty="0" smtClean="0"/>
              <a:t>小姐</a:t>
            </a:r>
            <a:r>
              <a:rPr lang="en-US" altLang="zh-CN" dirty="0" smtClean="0"/>
              <a:t>(</a:t>
            </a:r>
            <a:r>
              <a:rPr lang="en-US" altLang="zh-CN" dirty="0" err="1" smtClean="0">
                <a:solidFill>
                  <a:schemeClr val="accent5"/>
                </a:solidFill>
              </a:rPr>
              <a:t>x</a:t>
            </a:r>
            <a:r>
              <a:rPr lang="en-US" altLang="zh-CN" dirty="0" err="1" smtClean="0">
                <a:solidFill>
                  <a:srgbClr val="FF0000"/>
                </a:solidFill>
              </a:rPr>
              <a:t>iǎo</a:t>
            </a:r>
            <a:r>
              <a:rPr lang="en-US" altLang="zh-CN" dirty="0" err="1" smtClean="0">
                <a:solidFill>
                  <a:schemeClr val="accent5"/>
                </a:solidFill>
              </a:rPr>
              <a:t>j</a:t>
            </a:r>
            <a:r>
              <a:rPr lang="en-US" altLang="zh-CN" dirty="0" err="1" smtClean="0">
                <a:solidFill>
                  <a:srgbClr val="FF0000"/>
                </a:solidFill>
              </a:rPr>
              <a:t>iě</a:t>
            </a:r>
            <a:r>
              <a:rPr lang="en-US" altLang="zh-CN" dirty="0" smtClean="0"/>
              <a:t>)</a:t>
            </a:r>
          </a:p>
          <a:p>
            <a:r>
              <a:rPr lang="zh-CN" altLang="zh-CN" dirty="0"/>
              <a:t>李</a:t>
            </a:r>
            <a:r>
              <a:rPr lang="en-US" altLang="zh-CN" dirty="0"/>
              <a:t>(</a:t>
            </a:r>
            <a:r>
              <a:rPr lang="en-US" altLang="zh-CN" dirty="0" err="1">
                <a:solidFill>
                  <a:schemeClr val="accent5"/>
                </a:solidFill>
              </a:rPr>
              <a:t>l</a:t>
            </a:r>
            <a:r>
              <a:rPr lang="en-US" altLang="zh-CN" dirty="0" err="1">
                <a:solidFill>
                  <a:srgbClr val="FF0000"/>
                </a:solidFill>
              </a:rPr>
              <a:t>ǐ</a:t>
            </a:r>
            <a:r>
              <a:rPr lang="en-US" altLang="zh-CN" dirty="0"/>
              <a:t>)</a:t>
            </a:r>
            <a:r>
              <a:rPr lang="zh-CN" altLang="zh-CN" dirty="0" smtClean="0"/>
              <a:t>师傅</a:t>
            </a:r>
            <a:r>
              <a:rPr lang="en-US" altLang="zh-CN" dirty="0" smtClean="0"/>
              <a:t>(</a:t>
            </a:r>
            <a:r>
              <a:rPr lang="en-US" altLang="zh-CN" dirty="0" err="1" smtClean="0">
                <a:solidFill>
                  <a:schemeClr val="accent5"/>
                </a:solidFill>
              </a:rPr>
              <a:t>sh</a:t>
            </a:r>
            <a:r>
              <a:rPr lang="en-US" altLang="zh-CN" dirty="0" err="1" smtClean="0">
                <a:solidFill>
                  <a:srgbClr val="FF0000"/>
                </a:solidFill>
              </a:rPr>
              <a:t>ī</a:t>
            </a:r>
            <a:r>
              <a:rPr lang="en-US" altLang="zh-CN" dirty="0" err="1" smtClean="0">
                <a:solidFill>
                  <a:schemeClr val="accent5"/>
                </a:solidFill>
              </a:rPr>
              <a:t>f</a:t>
            </a:r>
            <a:r>
              <a:rPr lang="en-US" altLang="zh-CN" dirty="0" err="1" smtClean="0">
                <a:solidFill>
                  <a:srgbClr val="FF0000"/>
                </a:solidFill>
              </a:rPr>
              <a:t>ù</a:t>
            </a:r>
            <a:r>
              <a:rPr lang="en-US" altLang="zh-CN" dirty="0" smtClean="0"/>
              <a:t>)</a:t>
            </a:r>
          </a:p>
          <a:p>
            <a:r>
              <a:rPr lang="zh-CN" altLang="zh-CN" dirty="0"/>
              <a:t>小</a:t>
            </a:r>
            <a:r>
              <a:rPr lang="en-US" altLang="zh-CN" dirty="0"/>
              <a:t>(</a:t>
            </a:r>
            <a:r>
              <a:rPr lang="en-US" altLang="zh-CN" dirty="0" err="1">
                <a:solidFill>
                  <a:schemeClr val="accent5"/>
                </a:solidFill>
              </a:rPr>
              <a:t>x</a:t>
            </a:r>
            <a:r>
              <a:rPr lang="en-US" altLang="zh-CN" dirty="0" err="1">
                <a:solidFill>
                  <a:srgbClr val="FF0000"/>
                </a:solidFill>
              </a:rPr>
              <a:t>iǎo</a:t>
            </a:r>
            <a:r>
              <a:rPr lang="en-US" altLang="zh-CN" dirty="0"/>
              <a:t>)</a:t>
            </a:r>
            <a:r>
              <a:rPr lang="zh-CN" altLang="zh-CN" dirty="0"/>
              <a:t>王</a:t>
            </a:r>
            <a:r>
              <a:rPr lang="en-US" altLang="zh-CN" dirty="0"/>
              <a:t>(</a:t>
            </a:r>
            <a:r>
              <a:rPr lang="en-US" altLang="zh-CN" dirty="0" err="1">
                <a:solidFill>
                  <a:schemeClr val="accent5"/>
                </a:solidFill>
              </a:rPr>
              <a:t>w</a:t>
            </a:r>
            <a:r>
              <a:rPr lang="en-US" altLang="zh-CN" dirty="0" err="1">
                <a:solidFill>
                  <a:srgbClr val="FF0000"/>
                </a:solidFill>
              </a:rPr>
              <a:t>áng</a:t>
            </a:r>
            <a:r>
              <a:rPr lang="en-US" altLang="zh-CN" dirty="0"/>
              <a:t>)</a:t>
            </a:r>
          </a:p>
          <a:p>
            <a:r>
              <a:rPr lang="zh-CN" altLang="zh-CN" dirty="0"/>
              <a:t>老</a:t>
            </a:r>
            <a:r>
              <a:rPr lang="en-US" altLang="zh-CN" dirty="0"/>
              <a:t>(</a:t>
            </a:r>
            <a:r>
              <a:rPr lang="en-US" altLang="zh-CN" dirty="0" err="1">
                <a:solidFill>
                  <a:schemeClr val="accent5"/>
                </a:solidFill>
              </a:rPr>
              <a:t>l</a:t>
            </a:r>
            <a:r>
              <a:rPr lang="en-US" altLang="zh-CN" dirty="0" err="1">
                <a:solidFill>
                  <a:srgbClr val="FF0000"/>
                </a:solidFill>
              </a:rPr>
              <a:t>ǎo</a:t>
            </a:r>
            <a:r>
              <a:rPr lang="en-US" altLang="zh-CN" dirty="0"/>
              <a:t>)</a:t>
            </a:r>
            <a:r>
              <a:rPr lang="zh-CN" altLang="zh-CN" dirty="0"/>
              <a:t>张</a:t>
            </a:r>
            <a:r>
              <a:rPr lang="en-US" altLang="zh-CN" dirty="0"/>
              <a:t>(</a:t>
            </a:r>
            <a:r>
              <a:rPr lang="en-US" altLang="zh-CN" dirty="0" err="1">
                <a:solidFill>
                  <a:schemeClr val="accent5"/>
                </a:solidFill>
              </a:rPr>
              <a:t>zh</a:t>
            </a:r>
            <a:r>
              <a:rPr lang="en-US" altLang="zh-CN" dirty="0" err="1">
                <a:solidFill>
                  <a:srgbClr val="FF0000"/>
                </a:solidFill>
              </a:rPr>
              <a:t>āng</a:t>
            </a:r>
            <a:r>
              <a:rPr lang="en-US" altLang="zh-CN" dirty="0"/>
              <a:t>)</a:t>
            </a:r>
          </a:p>
          <a:p>
            <a:r>
              <a:rPr lang="zh-CN" altLang="zh-CN" dirty="0"/>
              <a:t>老</a:t>
            </a:r>
            <a:r>
              <a:rPr lang="en-US" altLang="zh-CN" dirty="0"/>
              <a:t>(</a:t>
            </a:r>
            <a:r>
              <a:rPr lang="en-US" altLang="zh-CN" dirty="0" err="1">
                <a:solidFill>
                  <a:schemeClr val="accent5"/>
                </a:solidFill>
              </a:rPr>
              <a:t>l</a:t>
            </a:r>
            <a:r>
              <a:rPr lang="en-US" altLang="zh-CN" dirty="0" err="1">
                <a:solidFill>
                  <a:srgbClr val="FF0000"/>
                </a:solidFill>
              </a:rPr>
              <a:t>ǎo</a:t>
            </a:r>
            <a:r>
              <a:rPr lang="en-US" altLang="zh-CN" dirty="0"/>
              <a:t>)</a:t>
            </a:r>
            <a:r>
              <a:rPr lang="zh-CN" altLang="zh-CN" dirty="0"/>
              <a:t>李</a:t>
            </a:r>
            <a:r>
              <a:rPr lang="en-US" altLang="zh-CN" dirty="0"/>
              <a:t>(</a:t>
            </a:r>
            <a:r>
              <a:rPr lang="en-US" altLang="zh-CN" dirty="0" err="1">
                <a:solidFill>
                  <a:schemeClr val="accent5"/>
                </a:solidFill>
              </a:rPr>
              <a:t>l</a:t>
            </a:r>
            <a:r>
              <a:rPr lang="en-US" altLang="zh-CN" dirty="0" err="1">
                <a:solidFill>
                  <a:srgbClr val="FF0000"/>
                </a:solidFill>
              </a:rPr>
              <a:t>ǐ</a:t>
            </a:r>
            <a:r>
              <a:rPr lang="en-US" altLang="zh-CN" dirty="0"/>
              <a:t>)</a:t>
            </a:r>
          </a:p>
          <a:p>
            <a:endParaRPr lang="en-US" altLang="zh-CN" dirty="0" smtClean="0"/>
          </a:p>
          <a:p>
            <a:endParaRPr lang="en-US" altLang="zh-CN" dirty="0"/>
          </a:p>
          <a:p>
            <a:endParaRPr lang="en-US" altLang="zh-CN" dirty="0"/>
          </a:p>
          <a:p>
            <a:endParaRPr lang="en-US" altLang="zh-CN" dirty="0" smtClean="0"/>
          </a:p>
          <a:p>
            <a:endParaRPr lang="en-US" altLang="zh-CN" dirty="0"/>
          </a:p>
          <a:p>
            <a:endParaRPr lang="en-US" altLang="zh-CN" dirty="0" smtClean="0"/>
          </a:p>
          <a:p>
            <a:endParaRPr lang="en-US" altLang="zh-CN" dirty="0"/>
          </a:p>
          <a:p>
            <a:endParaRPr kumimoji="1" lang="zh-CN" altLang="en-US" dirty="0"/>
          </a:p>
        </p:txBody>
      </p:sp>
    </p:spTree>
    <p:extLst>
      <p:ext uri="{BB962C8B-B14F-4D97-AF65-F5344CB8AC3E}">
        <p14:creationId xmlns:p14="http://schemas.microsoft.com/office/powerpoint/2010/main" val="4220876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1349187" y="508000"/>
            <a:ext cx="9453284" cy="1815882"/>
          </a:xfrm>
          <a:prstGeom prst="rect">
            <a:avLst/>
          </a:prstGeom>
        </p:spPr>
        <p:txBody>
          <a:bodyPr wrap="square">
            <a:spAutoFit/>
          </a:bodyPr>
          <a:lstStyle/>
          <a:p>
            <a:pPr algn="ctr"/>
            <a:r>
              <a:rPr lang="en-US" altLang="zh-CN" sz="2800" b="1" kern="0" dirty="0">
                <a:solidFill>
                  <a:srgbClr val="5B5B5B"/>
                </a:solidFill>
                <a:latin typeface="Helvetica" charset="0"/>
                <a:cs typeface="Helvetica" charset="0"/>
              </a:rPr>
              <a:t>Meeting &amp; </a:t>
            </a:r>
            <a:r>
              <a:rPr lang="en-US" altLang="zh-CN" sz="2800" b="1" kern="0" dirty="0" smtClean="0">
                <a:solidFill>
                  <a:srgbClr val="5B5B5B"/>
                </a:solidFill>
                <a:latin typeface="Helvetica" charset="0"/>
                <a:cs typeface="Helvetica" charset="0"/>
              </a:rPr>
              <a:t>Greeting</a:t>
            </a:r>
            <a:endParaRPr lang="zh-CN" altLang="zh-CN" sz="2800" kern="100" dirty="0">
              <a:latin typeface="Calibri" charset="0"/>
              <a:cs typeface="Times New Roman" charset="0"/>
            </a:endParaRPr>
          </a:p>
          <a:p>
            <a:pPr marL="342900" lvl="0" indent="-342900">
              <a:buFont typeface="Arial" charset="0"/>
              <a:buChar char="▪"/>
              <a:tabLst>
                <a:tab pos="139700" algn="l"/>
                <a:tab pos="457200" algn="l"/>
              </a:tabLst>
            </a:pPr>
            <a:r>
              <a:rPr lang="en-US" altLang="zh-CN" sz="2800" dirty="0"/>
              <a:t>Handshakes are the most common form of greeting at the first meeting.</a:t>
            </a:r>
          </a:p>
          <a:p>
            <a:pPr marL="342900" lvl="0" indent="-342900">
              <a:buFont typeface="Arial" charset="0"/>
              <a:buChar char="▪"/>
              <a:tabLst>
                <a:tab pos="139700" algn="l"/>
                <a:tab pos="457200" algn="l"/>
              </a:tabLst>
            </a:pPr>
            <a:r>
              <a:rPr lang="en-US" altLang="zh-CN" sz="2800" dirty="0"/>
              <a:t>Nodding, </a:t>
            </a:r>
            <a:r>
              <a:rPr lang="en-US" altLang="zh-CN" sz="2800" dirty="0" smtClean="0"/>
              <a:t>waving and </a:t>
            </a:r>
            <a:r>
              <a:rPr lang="en-US" altLang="zh-CN" sz="2800" dirty="0"/>
              <a:t>smiling are also common greeting </a:t>
            </a:r>
            <a:r>
              <a:rPr lang="en-US" altLang="zh-CN" sz="2800" dirty="0" smtClean="0"/>
              <a:t>ways.</a:t>
            </a:r>
            <a:endParaRPr lang="zh-CN" altLang="zh-CN" sz="2800" kern="100" dirty="0">
              <a:latin typeface="Calibri" charset="0"/>
              <a:cs typeface="Times New Roman" charset="0"/>
            </a:endParaRPr>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9187" y="3677454"/>
            <a:ext cx="4619064" cy="3079376"/>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6987" y="3300936"/>
            <a:ext cx="5183841" cy="3455894"/>
          </a:xfrm>
          <a:prstGeom prst="rect">
            <a:avLst/>
          </a:prstGeom>
        </p:spPr>
      </p:pic>
    </p:spTree>
    <p:extLst>
      <p:ext uri="{BB962C8B-B14F-4D97-AF65-F5344CB8AC3E}">
        <p14:creationId xmlns:p14="http://schemas.microsoft.com/office/powerpoint/2010/main" val="1301439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083583" y="430102"/>
            <a:ext cx="9996793" cy="1325563"/>
          </a:xfrm>
        </p:spPr>
        <p:txBody>
          <a:bodyPr>
            <a:normAutofit fontScale="90000"/>
          </a:bodyPr>
          <a:lstStyle/>
          <a:p>
            <a:r>
              <a:rPr kumimoji="1" lang="en-US" altLang="zh-CN" sz="4000" dirty="0" smtClean="0"/>
              <a:t>Chinese hug when they meet good/ old friends, but they don’t kiss for greeting.</a:t>
            </a:r>
            <a:r>
              <a:rPr kumimoji="1" lang="en-US" altLang="zh-CN" dirty="0" smtClean="0"/>
              <a:t/>
            </a:r>
            <a:br>
              <a:rPr kumimoji="1" lang="en-US" altLang="zh-CN" dirty="0" smtClean="0"/>
            </a:b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3584" y="2106705"/>
            <a:ext cx="2861611" cy="4295880"/>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9315" y="2106705"/>
            <a:ext cx="2870956" cy="4295879"/>
          </a:xfrm>
          <a:prstGeom prst="rect">
            <a:avLst/>
          </a:prstGeom>
        </p:spPr>
      </p:pic>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6822" y="4027097"/>
            <a:ext cx="3393555" cy="2375488"/>
          </a:xfrm>
          <a:prstGeom prst="rect">
            <a:avLst/>
          </a:prstGeom>
        </p:spPr>
      </p:pic>
      <p:pic>
        <p:nvPicPr>
          <p:cNvPr id="7" name="图片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86822" y="1278318"/>
            <a:ext cx="3393555" cy="2748779"/>
          </a:xfrm>
          <a:prstGeom prst="rect">
            <a:avLst/>
          </a:prstGeom>
        </p:spPr>
      </p:pic>
    </p:spTree>
    <p:extLst>
      <p:ext uri="{BB962C8B-B14F-4D97-AF65-F5344CB8AC3E}">
        <p14:creationId xmlns:p14="http://schemas.microsoft.com/office/powerpoint/2010/main" val="1067849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07235" y="126066"/>
            <a:ext cx="11466413" cy="1325563"/>
          </a:xfrm>
        </p:spPr>
        <p:txBody>
          <a:bodyPr/>
          <a:lstStyle/>
          <a:p>
            <a:r>
              <a:rPr kumimoji="1" lang="en-US" altLang="zh-CN" dirty="0" smtClean="0"/>
              <a:t>Traditional ways for greeting in ancient China</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235" y="2285520"/>
            <a:ext cx="4849479" cy="3447676"/>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9060" y="1135407"/>
            <a:ext cx="6454588" cy="4597789"/>
          </a:xfrm>
          <a:prstGeom prst="rect">
            <a:avLst/>
          </a:prstGeom>
        </p:spPr>
      </p:pic>
    </p:spTree>
    <p:extLst>
      <p:ext uri="{BB962C8B-B14F-4D97-AF65-F5344CB8AC3E}">
        <p14:creationId xmlns:p14="http://schemas.microsoft.com/office/powerpoint/2010/main" val="1377213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pPr algn="ctr"/>
            <a:r>
              <a:rPr kumimoji="1" lang="en-US" altLang="zh-CN" dirty="0" err="1" smtClean="0"/>
              <a:t>rén</a:t>
            </a:r>
            <a:r>
              <a:rPr kumimoji="1" lang="zh-CN" altLang="en-US" dirty="0" smtClean="0"/>
              <a:t/>
            </a:r>
            <a:br>
              <a:rPr kumimoji="1" lang="zh-CN" altLang="en-US" dirty="0" smtClean="0"/>
            </a:br>
            <a:r>
              <a:rPr kumimoji="1" lang="en-US" altLang="zh-CN" dirty="0" smtClean="0"/>
              <a:t>        </a:t>
            </a:r>
            <a:r>
              <a:rPr kumimoji="1" lang="zh-CN" altLang="en-US" sz="6000" dirty="0" smtClean="0"/>
              <a:t>人</a:t>
            </a:r>
            <a:r>
              <a:rPr kumimoji="1" lang="en-US" altLang="zh-CN" dirty="0" smtClean="0"/>
              <a:t> </a:t>
            </a:r>
            <a:r>
              <a:rPr kumimoji="1" lang="en-US" altLang="zh-CN" sz="2200" dirty="0" smtClean="0"/>
              <a:t>person</a:t>
            </a:r>
            <a:endParaRPr kumimoji="1" lang="zh-CN" altLang="en-US" sz="2200"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3423" y="1934135"/>
            <a:ext cx="6350000" cy="4483100"/>
          </a:xfrm>
          <a:prstGeom prst="rect">
            <a:avLst/>
          </a:prstGeom>
        </p:spPr>
      </p:pic>
    </p:spTree>
    <p:extLst>
      <p:ext uri="{BB962C8B-B14F-4D97-AF65-F5344CB8AC3E}">
        <p14:creationId xmlns:p14="http://schemas.microsoft.com/office/powerpoint/2010/main" val="195231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2401" y="365125"/>
            <a:ext cx="11516658" cy="2001557"/>
          </a:xfrm>
        </p:spPr>
        <p:txBody>
          <a:bodyPr>
            <a:normAutofit/>
          </a:bodyPr>
          <a:lstStyle/>
          <a:p>
            <a:r>
              <a:rPr kumimoji="1" lang="en-US" altLang="zh-CN" dirty="0" smtClean="0"/>
              <a:t>Showing respect to your rival/ opponent.</a:t>
            </a:r>
            <a:br>
              <a:rPr kumimoji="1" lang="en-US" altLang="zh-CN" dirty="0" smtClean="0"/>
            </a:br>
            <a:r>
              <a:rPr kumimoji="1" lang="en-US" altLang="zh-CN" dirty="0" smtClean="0"/>
              <a:t>- It’s pleasure to meet you! </a:t>
            </a:r>
            <a:r>
              <a:rPr lang="zh-CN" altLang="zh-CN" dirty="0" smtClean="0"/>
              <a:t>幸会</a:t>
            </a:r>
            <a:r>
              <a:rPr lang="en-US" altLang="zh-CN" dirty="0" smtClean="0"/>
              <a:t>(</a:t>
            </a:r>
            <a:r>
              <a:rPr lang="en-US" altLang="zh-CN" dirty="0" err="1" smtClean="0">
                <a:solidFill>
                  <a:schemeClr val="accent5"/>
                </a:solidFill>
              </a:rPr>
              <a:t>x</a:t>
            </a:r>
            <a:r>
              <a:rPr lang="en-US" altLang="zh-CN" dirty="0" err="1" smtClean="0">
                <a:solidFill>
                  <a:srgbClr val="FF0000"/>
                </a:solidFill>
              </a:rPr>
              <a:t>ìng</a:t>
            </a:r>
            <a:r>
              <a:rPr lang="en-US" altLang="zh-CN" dirty="0" err="1" smtClean="0">
                <a:solidFill>
                  <a:schemeClr val="accent5"/>
                </a:solidFill>
              </a:rPr>
              <a:t>h</a:t>
            </a:r>
            <a:r>
              <a:rPr lang="en-US" altLang="zh-CN" dirty="0" err="1" smtClean="0">
                <a:solidFill>
                  <a:srgbClr val="FF0000"/>
                </a:solidFill>
              </a:rPr>
              <a:t>uì</a:t>
            </a:r>
            <a:r>
              <a:rPr lang="en-US" altLang="zh-CN" dirty="0" smtClean="0"/>
              <a:t>)</a:t>
            </a:r>
            <a:r>
              <a:rPr lang="en-US" altLang="zh-CN" dirty="0"/>
              <a:t> </a:t>
            </a:r>
            <a:r>
              <a:rPr lang="zh-CN" altLang="en-US" dirty="0" smtClean="0"/>
              <a:t>！</a:t>
            </a:r>
            <a:r>
              <a:rPr lang="en-US" altLang="zh-CN" dirty="0" smtClean="0"/>
              <a:t/>
            </a:r>
            <a:br>
              <a:rPr lang="en-US" altLang="zh-CN" dirty="0" smtClean="0"/>
            </a:br>
            <a:r>
              <a:rPr kumimoji="1" lang="en-US" altLang="zh-CN" dirty="0" smtClean="0"/>
              <a:t>- Thank you! </a:t>
            </a:r>
            <a:r>
              <a:rPr lang="zh-CN" altLang="zh-CN" dirty="0" smtClean="0"/>
              <a:t>承让</a:t>
            </a:r>
            <a:r>
              <a:rPr lang="en-US" altLang="zh-CN" dirty="0" smtClean="0"/>
              <a:t>(</a:t>
            </a:r>
            <a:r>
              <a:rPr lang="en-US" altLang="zh-CN" dirty="0" err="1" smtClean="0">
                <a:solidFill>
                  <a:schemeClr val="accent5"/>
                </a:solidFill>
              </a:rPr>
              <a:t>ch</a:t>
            </a:r>
            <a:r>
              <a:rPr lang="en-US" altLang="zh-CN" dirty="0" err="1" smtClean="0">
                <a:solidFill>
                  <a:srgbClr val="FF0000"/>
                </a:solidFill>
              </a:rPr>
              <a:t>éng</a:t>
            </a:r>
            <a:r>
              <a:rPr lang="en-US" altLang="zh-CN" dirty="0" err="1" smtClean="0">
                <a:solidFill>
                  <a:schemeClr val="accent5"/>
                </a:solidFill>
              </a:rPr>
              <a:t>r</a:t>
            </a:r>
            <a:r>
              <a:rPr lang="en-US" altLang="zh-CN" dirty="0" err="1" smtClean="0">
                <a:solidFill>
                  <a:srgbClr val="FF0000"/>
                </a:solidFill>
              </a:rPr>
              <a:t>àng</a:t>
            </a:r>
            <a:r>
              <a:rPr lang="en-US" altLang="zh-CN" dirty="0" smtClean="0"/>
              <a:t>)</a:t>
            </a:r>
            <a:r>
              <a:rPr lang="zh-CN" altLang="en-US" dirty="0" smtClean="0"/>
              <a:t>！</a:t>
            </a:r>
            <a:endParaRPr kumimoji="1" lang="zh-CN" altLang="en-US" dirty="0"/>
          </a:p>
        </p:txBody>
      </p:sp>
      <p:pic>
        <p:nvPicPr>
          <p:cNvPr id="4" name="内容占位符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 y="2860583"/>
            <a:ext cx="5391609" cy="3702238"/>
          </a:xfr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5775" y="2860583"/>
            <a:ext cx="5351278" cy="3757613"/>
          </a:xfrm>
          <a:prstGeom prst="rect">
            <a:avLst/>
          </a:prstGeom>
        </p:spPr>
      </p:pic>
      <p:sp>
        <p:nvSpPr>
          <p:cNvPr id="6" name="矩形 5"/>
          <p:cNvSpPr/>
          <p:nvPr/>
        </p:nvSpPr>
        <p:spPr>
          <a:xfrm>
            <a:off x="3998009" y="2428966"/>
            <a:ext cx="3092000" cy="369332"/>
          </a:xfrm>
          <a:prstGeom prst="rect">
            <a:avLst/>
          </a:prstGeom>
        </p:spPr>
        <p:txBody>
          <a:bodyPr wrap="none">
            <a:spAutoFit/>
          </a:bodyPr>
          <a:lstStyle/>
          <a:p>
            <a:r>
              <a:rPr lang="zh-CN" altLang="en-US" dirty="0">
                <a:hlinkClick r:id="rId4"/>
              </a:rPr>
              <a:t>https://youtu.be/wfS9Uf5SKu8</a:t>
            </a:r>
            <a:endParaRPr lang="zh-CN" altLang="en-US" dirty="0"/>
          </a:p>
        </p:txBody>
      </p:sp>
    </p:spTree>
    <p:extLst>
      <p:ext uri="{BB962C8B-B14F-4D97-AF65-F5344CB8AC3E}">
        <p14:creationId xmlns:p14="http://schemas.microsoft.com/office/powerpoint/2010/main" val="148388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3148" y="1690688"/>
            <a:ext cx="3532830" cy="5167312"/>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859" y="3361018"/>
            <a:ext cx="2438400" cy="2438400"/>
          </a:xfrm>
          <a:prstGeom prst="rect">
            <a:avLst/>
          </a:prstGeom>
        </p:spPr>
      </p:pic>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0825" y="3361018"/>
            <a:ext cx="4746021" cy="2259106"/>
          </a:xfrm>
          <a:prstGeom prst="rect">
            <a:avLst/>
          </a:prstGeom>
        </p:spPr>
      </p:pic>
      <p:sp>
        <p:nvSpPr>
          <p:cNvPr id="8" name="文本框 7"/>
          <p:cNvSpPr txBox="1"/>
          <p:nvPr/>
        </p:nvSpPr>
        <p:spPr>
          <a:xfrm>
            <a:off x="228600" y="309282"/>
            <a:ext cx="11748246" cy="2062103"/>
          </a:xfrm>
          <a:prstGeom prst="rect">
            <a:avLst/>
          </a:prstGeom>
          <a:noFill/>
        </p:spPr>
        <p:txBody>
          <a:bodyPr wrap="square" rtlCol="0">
            <a:spAutoFit/>
          </a:bodyPr>
          <a:lstStyle/>
          <a:p>
            <a:r>
              <a:rPr kumimoji="1" lang="en-US" altLang="zh-CN" sz="3200" dirty="0" smtClean="0"/>
              <a:t> Best wishes: Happy new year! </a:t>
            </a:r>
            <a:r>
              <a:rPr lang="zh-CN" altLang="zh-CN" sz="3200" dirty="0" smtClean="0"/>
              <a:t>新年</a:t>
            </a:r>
            <a:r>
              <a:rPr lang="en-US" altLang="zh-CN" sz="3200" dirty="0" smtClean="0"/>
              <a:t>(</a:t>
            </a:r>
            <a:r>
              <a:rPr lang="en-US" altLang="zh-CN" sz="3200" dirty="0" err="1" smtClean="0">
                <a:solidFill>
                  <a:schemeClr val="accent5"/>
                </a:solidFill>
              </a:rPr>
              <a:t>x</a:t>
            </a:r>
            <a:r>
              <a:rPr lang="en-US" altLang="zh-CN" sz="3200" dirty="0" err="1" smtClean="0">
                <a:solidFill>
                  <a:srgbClr val="FF0000"/>
                </a:solidFill>
              </a:rPr>
              <a:t>īn</a:t>
            </a:r>
            <a:r>
              <a:rPr lang="en-US" altLang="zh-CN" sz="3200" dirty="0" err="1" smtClean="0">
                <a:solidFill>
                  <a:schemeClr val="accent5"/>
                </a:solidFill>
              </a:rPr>
              <a:t>n</a:t>
            </a:r>
            <a:r>
              <a:rPr lang="en-US" altLang="zh-CN" sz="3200" dirty="0" err="1" smtClean="0">
                <a:solidFill>
                  <a:srgbClr val="FF0000"/>
                </a:solidFill>
              </a:rPr>
              <a:t>ián</a:t>
            </a:r>
            <a:r>
              <a:rPr lang="en-US" altLang="zh-CN" sz="3200" dirty="0"/>
              <a:t>)</a:t>
            </a:r>
            <a:r>
              <a:rPr lang="zh-CN" altLang="zh-CN" sz="3200" dirty="0" smtClean="0"/>
              <a:t>快乐</a:t>
            </a:r>
            <a:r>
              <a:rPr lang="en-US" altLang="zh-CN" sz="3200" dirty="0" smtClean="0"/>
              <a:t>(</a:t>
            </a:r>
            <a:r>
              <a:rPr lang="en-US" altLang="zh-CN" sz="3200" dirty="0" err="1" smtClean="0">
                <a:solidFill>
                  <a:schemeClr val="accent5"/>
                </a:solidFill>
              </a:rPr>
              <a:t>k</a:t>
            </a:r>
            <a:r>
              <a:rPr lang="en-US" altLang="zh-CN" sz="3200" dirty="0" err="1" smtClean="0">
                <a:solidFill>
                  <a:srgbClr val="FF0000"/>
                </a:solidFill>
              </a:rPr>
              <a:t>uài</a:t>
            </a:r>
            <a:r>
              <a:rPr lang="en-US" altLang="zh-CN" sz="3200" dirty="0" err="1" smtClean="0">
                <a:solidFill>
                  <a:schemeClr val="accent5"/>
                </a:solidFill>
              </a:rPr>
              <a:t>l</a:t>
            </a:r>
            <a:r>
              <a:rPr lang="en-US" altLang="zh-CN" sz="3200" dirty="0" err="1" smtClean="0">
                <a:solidFill>
                  <a:srgbClr val="FF0000"/>
                </a:solidFill>
              </a:rPr>
              <a:t>è</a:t>
            </a:r>
            <a:r>
              <a:rPr lang="en-US" altLang="zh-CN" sz="3200" dirty="0" smtClean="0"/>
              <a:t>)</a:t>
            </a:r>
            <a:r>
              <a:rPr lang="zh-CN" altLang="en-US" sz="3200" dirty="0" smtClean="0"/>
              <a:t>！</a:t>
            </a:r>
            <a:endParaRPr kumimoji="1" lang="en-US" altLang="zh-CN" sz="3200" dirty="0" smtClean="0"/>
          </a:p>
          <a:p>
            <a:r>
              <a:rPr kumimoji="1" lang="en-US" altLang="zh-CN" sz="3200" dirty="0"/>
              <a:t> </a:t>
            </a:r>
            <a:r>
              <a:rPr kumimoji="1" lang="en-US" altLang="zh-CN" sz="3200" dirty="0" smtClean="0"/>
              <a:t>                       Congratulations! </a:t>
            </a:r>
            <a:r>
              <a:rPr lang="zh-CN" altLang="zh-CN" sz="3200" dirty="0" smtClean="0"/>
              <a:t>恭喜</a:t>
            </a:r>
            <a:r>
              <a:rPr lang="en-US" altLang="zh-CN" sz="3200" dirty="0" smtClean="0"/>
              <a:t>(</a:t>
            </a:r>
            <a:r>
              <a:rPr lang="en-US" altLang="zh-CN" sz="3200" dirty="0" err="1" smtClean="0">
                <a:solidFill>
                  <a:schemeClr val="accent5"/>
                </a:solidFill>
              </a:rPr>
              <a:t>g</a:t>
            </a:r>
            <a:r>
              <a:rPr lang="en-US" altLang="zh-CN" sz="3200" dirty="0" err="1" smtClean="0">
                <a:solidFill>
                  <a:srgbClr val="FF0000"/>
                </a:solidFill>
              </a:rPr>
              <a:t>ōng</a:t>
            </a:r>
            <a:r>
              <a:rPr lang="en-US" altLang="zh-CN" sz="3200" dirty="0" err="1" smtClean="0">
                <a:solidFill>
                  <a:schemeClr val="accent5"/>
                </a:solidFill>
              </a:rPr>
              <a:t>x</a:t>
            </a:r>
            <a:r>
              <a:rPr lang="en-US" altLang="zh-CN" sz="3200" dirty="0" err="1" smtClean="0">
                <a:solidFill>
                  <a:srgbClr val="FF0000"/>
                </a:solidFill>
              </a:rPr>
              <a:t>ǐ</a:t>
            </a:r>
            <a:r>
              <a:rPr lang="en-US" altLang="zh-CN" sz="3200" dirty="0" smtClean="0"/>
              <a:t>)</a:t>
            </a:r>
            <a:r>
              <a:rPr lang="zh-CN" altLang="zh-CN" sz="3200" dirty="0" smtClean="0"/>
              <a:t>恭</a:t>
            </a:r>
            <a:r>
              <a:rPr lang="en-US" altLang="zh-CN" sz="3200" dirty="0"/>
              <a:t>(</a:t>
            </a:r>
            <a:r>
              <a:rPr lang="en-US" altLang="zh-CN" sz="3200" dirty="0" err="1" smtClean="0">
                <a:solidFill>
                  <a:schemeClr val="accent5"/>
                </a:solidFill>
              </a:rPr>
              <a:t>g</a:t>
            </a:r>
            <a:r>
              <a:rPr lang="en-US" altLang="zh-CN" sz="3200" dirty="0" err="1" smtClean="0">
                <a:solidFill>
                  <a:srgbClr val="FF0000"/>
                </a:solidFill>
              </a:rPr>
              <a:t>ōng</a:t>
            </a:r>
            <a:r>
              <a:rPr lang="en-US" altLang="zh-CN" sz="3200" dirty="0" err="1" smtClean="0">
                <a:solidFill>
                  <a:schemeClr val="accent5"/>
                </a:solidFill>
              </a:rPr>
              <a:t>x</a:t>
            </a:r>
            <a:r>
              <a:rPr lang="en-US" altLang="zh-CN" sz="3200" dirty="0" err="1" smtClean="0">
                <a:solidFill>
                  <a:srgbClr val="FF0000"/>
                </a:solidFill>
              </a:rPr>
              <a:t>ǐ</a:t>
            </a:r>
            <a:r>
              <a:rPr lang="en-US" altLang="zh-CN" sz="3200" dirty="0"/>
              <a:t>) </a:t>
            </a:r>
            <a:r>
              <a:rPr lang="zh-CN" altLang="en-US" sz="3200" dirty="0" smtClean="0"/>
              <a:t>！</a:t>
            </a:r>
            <a:endParaRPr kumimoji="1" lang="en-US" altLang="zh-CN" sz="3200" dirty="0" smtClean="0"/>
          </a:p>
          <a:p>
            <a:r>
              <a:rPr kumimoji="1" lang="en-US" altLang="zh-CN" sz="3200" dirty="0"/>
              <a:t> </a:t>
            </a:r>
            <a:r>
              <a:rPr kumimoji="1" lang="en-US" altLang="zh-CN" sz="3200" dirty="0" smtClean="0"/>
              <a:t>                       Wish</a:t>
            </a:r>
            <a:r>
              <a:rPr kumimoji="1" lang="zh-CN" altLang="en-US" sz="3200" dirty="0" smtClean="0"/>
              <a:t> </a:t>
            </a:r>
            <a:r>
              <a:rPr kumimoji="1" lang="en-US" altLang="zh-CN" sz="3200" dirty="0" smtClean="0"/>
              <a:t>you a good fortune! </a:t>
            </a:r>
            <a:r>
              <a:rPr lang="zh-CN" altLang="zh-CN" sz="3200" dirty="0" smtClean="0"/>
              <a:t>恭喜</a:t>
            </a:r>
            <a:r>
              <a:rPr lang="en-US" altLang="zh-CN" sz="3200" dirty="0"/>
              <a:t>(</a:t>
            </a:r>
            <a:r>
              <a:rPr lang="en-US" altLang="zh-CN" sz="3200" dirty="0" err="1">
                <a:solidFill>
                  <a:schemeClr val="accent5"/>
                </a:solidFill>
              </a:rPr>
              <a:t>g</a:t>
            </a:r>
            <a:r>
              <a:rPr lang="en-US" altLang="zh-CN" sz="3200" dirty="0" err="1">
                <a:solidFill>
                  <a:srgbClr val="FF0000"/>
                </a:solidFill>
              </a:rPr>
              <a:t>ōng</a:t>
            </a:r>
            <a:r>
              <a:rPr lang="en-US" altLang="zh-CN" sz="3200" dirty="0" err="1">
                <a:solidFill>
                  <a:schemeClr val="accent5"/>
                </a:solidFill>
              </a:rPr>
              <a:t>x</a:t>
            </a:r>
            <a:r>
              <a:rPr lang="en-US" altLang="zh-CN" sz="3200" dirty="0" err="1">
                <a:solidFill>
                  <a:srgbClr val="FF0000"/>
                </a:solidFill>
              </a:rPr>
              <a:t>ǐ</a:t>
            </a:r>
            <a:r>
              <a:rPr lang="en-US" altLang="zh-CN" sz="3200" dirty="0"/>
              <a:t>)</a:t>
            </a:r>
            <a:r>
              <a:rPr lang="zh-CN" altLang="zh-CN" sz="3200" dirty="0" smtClean="0"/>
              <a:t>发财</a:t>
            </a:r>
            <a:r>
              <a:rPr lang="en-US" altLang="zh-CN" sz="3200" dirty="0" smtClean="0"/>
              <a:t>(</a:t>
            </a:r>
            <a:r>
              <a:rPr lang="en-US" altLang="zh-CN" sz="3200" dirty="0" err="1" smtClean="0">
                <a:solidFill>
                  <a:schemeClr val="accent5"/>
                </a:solidFill>
              </a:rPr>
              <a:t>f</a:t>
            </a:r>
            <a:r>
              <a:rPr lang="en-US" altLang="zh-CN" sz="3200" dirty="0" err="1" smtClean="0">
                <a:solidFill>
                  <a:srgbClr val="FF0000"/>
                </a:solidFill>
              </a:rPr>
              <a:t>ā</a:t>
            </a:r>
            <a:r>
              <a:rPr lang="en-US" altLang="zh-CN" sz="3200" dirty="0" err="1" smtClean="0">
                <a:solidFill>
                  <a:schemeClr val="accent5"/>
                </a:solidFill>
              </a:rPr>
              <a:t>c</a:t>
            </a:r>
            <a:r>
              <a:rPr lang="en-US" altLang="zh-CN" sz="3200" dirty="0" err="1" smtClean="0">
                <a:solidFill>
                  <a:srgbClr val="FF0000"/>
                </a:solidFill>
              </a:rPr>
              <a:t>ái</a:t>
            </a:r>
            <a:r>
              <a:rPr lang="en-US" altLang="zh-CN" sz="3200" dirty="0" smtClean="0"/>
              <a:t>)</a:t>
            </a:r>
            <a:r>
              <a:rPr lang="zh-CN" altLang="en-US" sz="3200" dirty="0" smtClean="0"/>
              <a:t>！</a:t>
            </a:r>
            <a:endParaRPr lang="en-US" altLang="zh-CN" sz="3200" dirty="0"/>
          </a:p>
          <a:p>
            <a:endParaRPr kumimoji="1" lang="zh-CN" altLang="en-US" sz="3200" dirty="0"/>
          </a:p>
        </p:txBody>
      </p:sp>
    </p:spTree>
    <p:extLst>
      <p:ext uri="{BB962C8B-B14F-4D97-AF65-F5344CB8AC3E}">
        <p14:creationId xmlns:p14="http://schemas.microsoft.com/office/powerpoint/2010/main" val="33151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694" y="1983442"/>
            <a:ext cx="5080000" cy="3810000"/>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282" y="2803713"/>
            <a:ext cx="4105946" cy="2490811"/>
          </a:xfrm>
          <a:prstGeom prst="rect">
            <a:avLst/>
          </a:prstGeom>
        </p:spPr>
      </p:pic>
      <p:sp>
        <p:nvSpPr>
          <p:cNvPr id="7" name="标题 1"/>
          <p:cNvSpPr>
            <a:spLocks noGrp="1"/>
          </p:cNvSpPr>
          <p:nvPr>
            <p:ph type="title"/>
          </p:nvPr>
        </p:nvSpPr>
        <p:spPr>
          <a:xfrm>
            <a:off x="552825" y="365125"/>
            <a:ext cx="11474822" cy="1325563"/>
          </a:xfrm>
        </p:spPr>
        <p:txBody>
          <a:bodyPr/>
          <a:lstStyle/>
          <a:p>
            <a:r>
              <a:rPr kumimoji="1" lang="en-US" altLang="zh-CN" dirty="0" smtClean="0"/>
              <a:t>Use two hands to give or accept something.</a:t>
            </a:r>
            <a:endParaRPr kumimoji="1" lang="zh-CN" altLang="en-US" dirty="0"/>
          </a:p>
        </p:txBody>
      </p:sp>
    </p:spTree>
    <p:extLst>
      <p:ext uri="{BB962C8B-B14F-4D97-AF65-F5344CB8AC3E}">
        <p14:creationId xmlns:p14="http://schemas.microsoft.com/office/powerpoint/2010/main" val="1477312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b="1" kern="0" dirty="0">
                <a:solidFill>
                  <a:srgbClr val="5B5B5B"/>
                </a:solidFill>
                <a:latin typeface="Helvetica" charset="0"/>
                <a:cs typeface="Helvetica" charset="0"/>
              </a:rPr>
              <a:t>Personal </a:t>
            </a:r>
            <a:r>
              <a:rPr lang="en-US" altLang="zh-CN" b="1" kern="0" dirty="0" smtClean="0">
                <a:solidFill>
                  <a:srgbClr val="5B5B5B"/>
                </a:solidFill>
                <a:latin typeface="Helvetica" charset="0"/>
                <a:cs typeface="Helvetica" charset="0"/>
              </a:rPr>
              <a:t>Space</a:t>
            </a:r>
            <a:r>
              <a:rPr lang="zh-CN" altLang="zh-CN" sz="3600" kern="100" dirty="0">
                <a:latin typeface="Calibri" charset="0"/>
                <a:cs typeface="Times New Roman" charset="0"/>
              </a:rPr>
              <a:t/>
            </a:r>
            <a:br>
              <a:rPr lang="zh-CN" altLang="zh-CN" sz="3600" kern="100" dirty="0">
                <a:latin typeface="Calibri" charset="0"/>
                <a:cs typeface="Times New Roman" charset="0"/>
              </a:rPr>
            </a:br>
            <a:endParaRPr kumimoji="1" lang="zh-CN" altLang="en-US" dirty="0"/>
          </a:p>
        </p:txBody>
      </p:sp>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6890" y="1027906"/>
            <a:ext cx="8102600" cy="5661212"/>
          </a:xfrm>
          <a:prstGeom prst="rect">
            <a:avLst/>
          </a:prstGeom>
        </p:spPr>
      </p:pic>
      <p:sp>
        <p:nvSpPr>
          <p:cNvPr id="12" name="矩形 11"/>
          <p:cNvSpPr/>
          <p:nvPr/>
        </p:nvSpPr>
        <p:spPr>
          <a:xfrm>
            <a:off x="8707629" y="3635905"/>
            <a:ext cx="3245312" cy="369332"/>
          </a:xfrm>
          <a:prstGeom prst="rect">
            <a:avLst/>
          </a:prstGeom>
        </p:spPr>
        <p:txBody>
          <a:bodyPr wrap="none">
            <a:spAutoFit/>
          </a:bodyPr>
          <a:lstStyle/>
          <a:p>
            <a:r>
              <a:rPr lang="zh-CN" altLang="en-US" dirty="0">
                <a:hlinkClick r:id="rId3"/>
              </a:rPr>
              <a:t>https://youtu.be/4OFAm-VHATw</a:t>
            </a:r>
            <a:endParaRPr lang="zh-CN" altLang="en-US" dirty="0"/>
          </a:p>
        </p:txBody>
      </p:sp>
    </p:spTree>
    <p:extLst>
      <p:ext uri="{BB962C8B-B14F-4D97-AF65-F5344CB8AC3E}">
        <p14:creationId xmlns:p14="http://schemas.microsoft.com/office/powerpoint/2010/main" val="534190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551328" y="2649071"/>
            <a:ext cx="4195483" cy="1569660"/>
          </a:xfrm>
          <a:prstGeom prst="rect">
            <a:avLst/>
          </a:prstGeom>
          <a:noFill/>
        </p:spPr>
        <p:txBody>
          <a:bodyPr wrap="square" rtlCol="0">
            <a:spAutoFit/>
          </a:bodyPr>
          <a:lstStyle/>
          <a:p>
            <a:r>
              <a:rPr kumimoji="1" lang="en-US" altLang="zh-CN" sz="3200" dirty="0" smtClean="0"/>
              <a:t>Will you still enter it </a:t>
            </a:r>
          </a:p>
          <a:p>
            <a:r>
              <a:rPr kumimoji="1" lang="en-US" altLang="zh-CN" sz="3200" dirty="0" smtClean="0"/>
              <a:t>                or </a:t>
            </a:r>
          </a:p>
          <a:p>
            <a:r>
              <a:rPr kumimoji="1" lang="en-US" altLang="zh-CN" sz="3200" dirty="0" smtClean="0"/>
              <a:t>wait for the next one?</a:t>
            </a:r>
            <a:endParaRPr kumimoji="1" lang="zh-CN" altLang="en-US" sz="3200" dirty="0"/>
          </a:p>
        </p:txBody>
      </p:sp>
      <p:pic>
        <p:nvPicPr>
          <p:cNvPr id="5" name="内容占位符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23329" y="0"/>
            <a:ext cx="3738283" cy="6858000"/>
          </a:xfrm>
        </p:spPr>
      </p:pic>
    </p:spTree>
    <p:extLst>
      <p:ext uri="{BB962C8B-B14F-4D97-AF65-F5344CB8AC3E}">
        <p14:creationId xmlns:p14="http://schemas.microsoft.com/office/powerpoint/2010/main" val="18371294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8616" y="1849316"/>
            <a:ext cx="5080000" cy="3581400"/>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756" y="1849315"/>
            <a:ext cx="4947860" cy="3496407"/>
          </a:xfrm>
          <a:prstGeom prst="rect">
            <a:avLst/>
          </a:prstGeom>
        </p:spPr>
      </p:pic>
      <p:sp>
        <p:nvSpPr>
          <p:cNvPr id="6" name="文本框 5"/>
          <p:cNvSpPr txBox="1"/>
          <p:nvPr/>
        </p:nvSpPr>
        <p:spPr>
          <a:xfrm>
            <a:off x="204794" y="645893"/>
            <a:ext cx="9867644" cy="646331"/>
          </a:xfrm>
          <a:prstGeom prst="rect">
            <a:avLst/>
          </a:prstGeom>
          <a:noFill/>
        </p:spPr>
        <p:txBody>
          <a:bodyPr wrap="square" rtlCol="0">
            <a:spAutoFit/>
          </a:bodyPr>
          <a:lstStyle/>
          <a:p>
            <a:pPr algn="ctr"/>
            <a:r>
              <a:rPr kumimoji="1" lang="en-US" altLang="zh-CN" sz="3600" dirty="0" smtClean="0"/>
              <a:t>Large population, crowded, limited personal space</a:t>
            </a:r>
            <a:endParaRPr kumimoji="1" lang="zh-CN" altLang="en-US" sz="3600" dirty="0"/>
          </a:p>
        </p:txBody>
      </p:sp>
    </p:spTree>
    <p:extLst>
      <p:ext uri="{BB962C8B-B14F-4D97-AF65-F5344CB8AC3E}">
        <p14:creationId xmlns:p14="http://schemas.microsoft.com/office/powerpoint/2010/main" val="118690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kumimoji="1" lang="en-US" altLang="zh-CN" dirty="0" smtClean="0"/>
              <a:t>China is very safe</a:t>
            </a:r>
            <a:endParaRPr kumimoji="1" lang="zh-CN" altLang="en-US" dirty="0"/>
          </a:p>
        </p:txBody>
      </p:sp>
      <p:sp>
        <p:nvSpPr>
          <p:cNvPr id="3" name="内容占位符 2"/>
          <p:cNvSpPr>
            <a:spLocks noGrp="1"/>
          </p:cNvSpPr>
          <p:nvPr>
            <p:ph idx="1"/>
          </p:nvPr>
        </p:nvSpPr>
        <p:spPr>
          <a:xfrm>
            <a:off x="838200" y="1825625"/>
            <a:ext cx="10515600" cy="756210"/>
          </a:xfrm>
        </p:spPr>
        <p:txBody>
          <a:bodyPr/>
          <a:lstStyle/>
          <a:p>
            <a:r>
              <a:rPr kumimoji="1" lang="en-US" altLang="zh-CN" dirty="0">
                <a:hlinkClick r:id="rId2"/>
              </a:rPr>
              <a:t>https://</a:t>
            </a:r>
            <a:r>
              <a:rPr kumimoji="1" lang="en-US" altLang="zh-CN" dirty="0" err="1">
                <a:hlinkClick r:id="rId2"/>
              </a:rPr>
              <a:t>youtu.be</a:t>
            </a:r>
            <a:r>
              <a:rPr kumimoji="1" lang="en-US" altLang="zh-CN" dirty="0">
                <a:hlinkClick r:id="rId2"/>
              </a:rPr>
              <a:t>/LnEZM1QK5kc</a:t>
            </a:r>
            <a:endParaRPr kumimoji="1" lang="zh-CN" altLang="en-US" dirty="0"/>
          </a:p>
        </p:txBody>
      </p:sp>
      <p:sp>
        <p:nvSpPr>
          <p:cNvPr id="4" name="文本框 3"/>
          <p:cNvSpPr txBox="1"/>
          <p:nvPr/>
        </p:nvSpPr>
        <p:spPr>
          <a:xfrm>
            <a:off x="717176" y="2704354"/>
            <a:ext cx="10742706" cy="1754327"/>
          </a:xfrm>
          <a:prstGeom prst="rect">
            <a:avLst/>
          </a:prstGeom>
          <a:noFill/>
        </p:spPr>
        <p:txBody>
          <a:bodyPr wrap="square" rtlCol="0">
            <a:spAutoFit/>
          </a:bodyPr>
          <a:lstStyle/>
          <a:p>
            <a:r>
              <a:rPr kumimoji="1" lang="en-US" altLang="zh-CN" sz="3600" dirty="0" smtClean="0"/>
              <a:t>In this case, Chinese people are not very sensitive to the personal space when being close to other people, they don’t feel threat of their safety.</a:t>
            </a:r>
            <a:endParaRPr kumimoji="1" lang="zh-CN" altLang="en-US" sz="3600" dirty="0"/>
          </a:p>
        </p:txBody>
      </p:sp>
    </p:spTree>
    <p:extLst>
      <p:ext uri="{BB962C8B-B14F-4D97-AF65-F5344CB8AC3E}">
        <p14:creationId xmlns:p14="http://schemas.microsoft.com/office/powerpoint/2010/main" val="409065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8200" y="177532"/>
            <a:ext cx="10515600" cy="804769"/>
          </a:xfrm>
        </p:spPr>
        <p:txBody>
          <a:bodyPr/>
          <a:lstStyle/>
          <a:p>
            <a:pPr algn="ctr"/>
            <a:r>
              <a:rPr kumimoji="1" lang="en-US" altLang="zh-CN" dirty="0" smtClean="0"/>
              <a:t>Body touch </a:t>
            </a:r>
            <a:endParaRPr kumimoji="1" lang="zh-CN" altLang="en-US" dirty="0"/>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9435" y="1072123"/>
            <a:ext cx="3164541" cy="4746812"/>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476" y="1813298"/>
            <a:ext cx="5428971" cy="3619314"/>
          </a:xfrm>
          <a:prstGeom prst="rect">
            <a:avLst/>
          </a:prstGeom>
        </p:spPr>
      </p:pic>
      <p:sp>
        <p:nvSpPr>
          <p:cNvPr id="7" name="文本框 6"/>
          <p:cNvSpPr txBox="1"/>
          <p:nvPr/>
        </p:nvSpPr>
        <p:spPr>
          <a:xfrm>
            <a:off x="448888" y="982301"/>
            <a:ext cx="4766237" cy="830997"/>
          </a:xfrm>
          <a:prstGeom prst="rect">
            <a:avLst/>
          </a:prstGeom>
          <a:noFill/>
        </p:spPr>
        <p:txBody>
          <a:bodyPr wrap="square" rtlCol="0">
            <a:spAutoFit/>
          </a:bodyPr>
          <a:lstStyle/>
          <a:p>
            <a:r>
              <a:rPr kumimoji="1" lang="en-US" altLang="zh-CN" sz="2400" dirty="0" smtClean="0"/>
              <a:t>What</a:t>
            </a:r>
            <a:r>
              <a:rPr kumimoji="1" lang="zh-CN" altLang="en-US" sz="2400" dirty="0"/>
              <a:t> </a:t>
            </a:r>
            <a:r>
              <a:rPr kumimoji="1" lang="en-US" altLang="zh-CN" sz="2400" dirty="0" smtClean="0"/>
              <a:t>do</a:t>
            </a:r>
            <a:r>
              <a:rPr kumimoji="1" lang="zh-CN" altLang="en-US" sz="2400" dirty="0" smtClean="0"/>
              <a:t> </a:t>
            </a:r>
            <a:r>
              <a:rPr kumimoji="1" lang="en-US" altLang="zh-CN" sz="2400" dirty="0" smtClean="0"/>
              <a:t>you think the relationship between them?</a:t>
            </a:r>
            <a:endParaRPr kumimoji="1" lang="zh-CN" altLang="en-US" sz="2400" dirty="0"/>
          </a:p>
        </p:txBody>
      </p:sp>
      <p:sp>
        <p:nvSpPr>
          <p:cNvPr id="8" name="文本框 7"/>
          <p:cNvSpPr txBox="1"/>
          <p:nvPr/>
        </p:nvSpPr>
        <p:spPr>
          <a:xfrm>
            <a:off x="226359" y="5440082"/>
            <a:ext cx="5311588" cy="1200328"/>
          </a:xfrm>
          <a:prstGeom prst="rect">
            <a:avLst/>
          </a:prstGeom>
          <a:noFill/>
        </p:spPr>
        <p:txBody>
          <a:bodyPr wrap="square" rtlCol="0">
            <a:spAutoFit/>
          </a:bodyPr>
          <a:lstStyle/>
          <a:p>
            <a:r>
              <a:rPr kumimoji="1" lang="en-US" altLang="zh-CN" sz="2400" dirty="0" smtClean="0"/>
              <a:t>In China, it’s very common to see women holding hands together on the street. But not in men.</a:t>
            </a:r>
            <a:endParaRPr kumimoji="1" lang="zh-CN" altLang="en-US" sz="2400" dirty="0"/>
          </a:p>
        </p:txBody>
      </p:sp>
      <p:pic>
        <p:nvPicPr>
          <p:cNvPr id="9" name="图片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3718" y="887506"/>
            <a:ext cx="3738282" cy="3738282"/>
          </a:xfrm>
          <a:prstGeom prst="rect">
            <a:avLst/>
          </a:prstGeom>
        </p:spPr>
      </p:pic>
      <p:pic>
        <p:nvPicPr>
          <p:cNvPr id="10" name="图片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7947" y="3396410"/>
            <a:ext cx="3227294" cy="3227294"/>
          </a:xfrm>
          <a:prstGeom prst="rect">
            <a:avLst/>
          </a:prstGeom>
        </p:spPr>
      </p:pic>
    </p:spTree>
    <p:extLst>
      <p:ext uri="{BB962C8B-B14F-4D97-AF65-F5344CB8AC3E}">
        <p14:creationId xmlns:p14="http://schemas.microsoft.com/office/powerpoint/2010/main" val="569214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2395818" y="2302086"/>
            <a:ext cx="8032376" cy="2308324"/>
          </a:xfrm>
          <a:prstGeom prst="rect">
            <a:avLst/>
          </a:prstGeom>
        </p:spPr>
        <p:txBody>
          <a:bodyPr wrap="square">
            <a:spAutoFit/>
          </a:bodyPr>
          <a:lstStyle/>
          <a:p>
            <a:pPr marL="342900" lvl="0" indent="-342900">
              <a:buFont typeface="Arial" charset="0"/>
              <a:buChar char="▪"/>
              <a:tabLst>
                <a:tab pos="139700" algn="l"/>
                <a:tab pos="457200" algn="l"/>
              </a:tabLst>
            </a:pPr>
            <a:r>
              <a:rPr lang="en-US" altLang="zh-CN" sz="2400" kern="0" dirty="0" smtClean="0">
                <a:solidFill>
                  <a:srgbClr val="5B5B5B"/>
                </a:solidFill>
                <a:latin typeface="Helvetica" charset="0"/>
                <a:cs typeface="Helvetica" charset="0"/>
              </a:rPr>
              <a:t>Chinese </a:t>
            </a:r>
            <a:r>
              <a:rPr lang="en-US" altLang="zh-CN" sz="2400" kern="0" dirty="0">
                <a:solidFill>
                  <a:srgbClr val="5B5B5B"/>
                </a:solidFill>
                <a:latin typeface="Helvetica" charset="0"/>
                <a:cs typeface="Helvetica" charset="0"/>
              </a:rPr>
              <a:t>non-verbal communication speaks volumes</a:t>
            </a:r>
            <a:r>
              <a:rPr lang="en-US" altLang="zh-CN" sz="2400" kern="0" dirty="0" smtClean="0">
                <a:solidFill>
                  <a:srgbClr val="5B5B5B"/>
                </a:solidFill>
                <a:latin typeface="Helvetica" charset="0"/>
                <a:cs typeface="Helvetica" charset="0"/>
              </a:rPr>
              <a:t>.(body language such as facial expression, eyes, movement even common sense</a:t>
            </a:r>
            <a:r>
              <a:rPr lang="mr-IN" altLang="zh-CN" sz="2400" kern="0" dirty="0" smtClean="0">
                <a:solidFill>
                  <a:srgbClr val="5B5B5B"/>
                </a:solidFill>
                <a:latin typeface="Helvetica" charset="0"/>
                <a:cs typeface="Helvetica" charset="0"/>
              </a:rPr>
              <a:t>…</a:t>
            </a:r>
            <a:r>
              <a:rPr lang="en-US" altLang="zh-CN" sz="2400" kern="0" dirty="0" smtClean="0">
                <a:solidFill>
                  <a:srgbClr val="5B5B5B"/>
                </a:solidFill>
                <a:latin typeface="Helvetica" charset="0"/>
                <a:cs typeface="Helvetica" charset="0"/>
              </a:rPr>
              <a:t>)</a:t>
            </a:r>
          </a:p>
          <a:p>
            <a:pPr marL="342900" lvl="0" indent="-342900">
              <a:buFont typeface="Arial" charset="0"/>
              <a:buChar char="▪"/>
              <a:tabLst>
                <a:tab pos="139700" algn="l"/>
                <a:tab pos="457200" algn="l"/>
              </a:tabLst>
            </a:pPr>
            <a:endParaRPr lang="en-US" altLang="zh-CN" sz="2400" kern="0" dirty="0">
              <a:solidFill>
                <a:srgbClr val="5B5B5B"/>
              </a:solidFill>
              <a:latin typeface="Helvetica" charset="0"/>
              <a:cs typeface="Helvetica" charset="0"/>
            </a:endParaRPr>
          </a:p>
          <a:p>
            <a:pPr marL="342900" lvl="0" indent="-342900">
              <a:buFont typeface="Arial" charset="0"/>
              <a:buChar char="▪"/>
              <a:tabLst>
                <a:tab pos="139700" algn="l"/>
                <a:tab pos="457200" algn="l"/>
              </a:tabLst>
            </a:pPr>
            <a:r>
              <a:rPr lang="en-US" altLang="zh-CN" sz="2400" kern="0" dirty="0" smtClean="0">
                <a:solidFill>
                  <a:srgbClr val="5B5B5B"/>
                </a:solidFill>
                <a:latin typeface="Helvetica" charset="0"/>
                <a:cs typeface="Helvetica" charset="0"/>
              </a:rPr>
              <a:t>More indirect way.</a:t>
            </a:r>
          </a:p>
          <a:p>
            <a:pPr lvl="0">
              <a:tabLst>
                <a:tab pos="139700" algn="l"/>
                <a:tab pos="457200" algn="l"/>
              </a:tabLst>
            </a:pPr>
            <a:endParaRPr lang="zh-CN" altLang="zh-CN" sz="2400" kern="100" dirty="0">
              <a:latin typeface="Calibri" charset="0"/>
              <a:cs typeface="Times New Roman" charset="0"/>
            </a:endParaRPr>
          </a:p>
        </p:txBody>
      </p:sp>
      <p:sp>
        <p:nvSpPr>
          <p:cNvPr id="5" name="标题 4"/>
          <p:cNvSpPr>
            <a:spLocks noGrp="1"/>
          </p:cNvSpPr>
          <p:nvPr>
            <p:ph type="title"/>
          </p:nvPr>
        </p:nvSpPr>
        <p:spPr/>
        <p:txBody>
          <a:bodyPr/>
          <a:lstStyle/>
          <a:p>
            <a:pPr algn="ctr"/>
            <a:r>
              <a:rPr lang="en-US" altLang="zh-CN" b="1" kern="0" dirty="0">
                <a:solidFill>
                  <a:srgbClr val="5B5B5B"/>
                </a:solidFill>
                <a:latin typeface="Helvetica" charset="0"/>
                <a:cs typeface="Helvetica" charset="0"/>
              </a:rPr>
              <a:t>Communication </a:t>
            </a:r>
            <a:r>
              <a:rPr lang="en-US" altLang="zh-CN" b="1" kern="0" dirty="0" smtClean="0">
                <a:solidFill>
                  <a:srgbClr val="5B5B5B"/>
                </a:solidFill>
                <a:latin typeface="Helvetica" charset="0"/>
                <a:cs typeface="Helvetica" charset="0"/>
              </a:rPr>
              <a:t>style</a:t>
            </a:r>
            <a:r>
              <a:rPr lang="zh-CN" altLang="zh-CN" sz="3600" kern="100" dirty="0">
                <a:latin typeface="Calibri" charset="0"/>
                <a:cs typeface="Times New Roman" charset="0"/>
              </a:rPr>
              <a:t/>
            </a:r>
            <a:br>
              <a:rPr lang="zh-CN" altLang="zh-CN" sz="3600" kern="100" dirty="0">
                <a:latin typeface="Calibri" charset="0"/>
                <a:cs typeface="Times New Roman" charset="0"/>
              </a:rPr>
            </a:br>
            <a:endParaRPr kumimoji="1" lang="zh-CN" altLang="en-US" dirty="0"/>
          </a:p>
        </p:txBody>
      </p:sp>
      <p:sp>
        <p:nvSpPr>
          <p:cNvPr id="6" name="矩形 5"/>
          <p:cNvSpPr/>
          <p:nvPr/>
        </p:nvSpPr>
        <p:spPr>
          <a:xfrm>
            <a:off x="3224146" y="5853064"/>
            <a:ext cx="3187860" cy="369332"/>
          </a:xfrm>
          <a:prstGeom prst="rect">
            <a:avLst/>
          </a:prstGeom>
        </p:spPr>
        <p:txBody>
          <a:bodyPr wrap="none">
            <a:spAutoFit/>
          </a:bodyPr>
          <a:lstStyle/>
          <a:p>
            <a:r>
              <a:rPr lang="zh-CN" altLang="en-US" dirty="0">
                <a:hlinkClick r:id="rId2"/>
              </a:rPr>
              <a:t>https://youtu.be/qKViQSnW-UA</a:t>
            </a:r>
            <a:endParaRPr lang="zh-CN" altLang="en-US" dirty="0"/>
          </a:p>
        </p:txBody>
      </p:sp>
      <p:sp>
        <p:nvSpPr>
          <p:cNvPr id="7" name="矩形 6"/>
          <p:cNvSpPr/>
          <p:nvPr/>
        </p:nvSpPr>
        <p:spPr>
          <a:xfrm>
            <a:off x="1302987" y="1582653"/>
            <a:ext cx="4169966" cy="584775"/>
          </a:xfrm>
          <a:prstGeom prst="rect">
            <a:avLst/>
          </a:prstGeom>
        </p:spPr>
        <p:txBody>
          <a:bodyPr wrap="square">
            <a:spAutoFit/>
          </a:bodyPr>
          <a:lstStyle/>
          <a:p>
            <a:r>
              <a:rPr kumimoji="1" lang="en-US" altLang="zh-CN" sz="3200" dirty="0"/>
              <a:t>High Context Culture</a:t>
            </a:r>
            <a:endParaRPr lang="zh-CN" altLang="en-US" sz="3200" dirty="0"/>
          </a:p>
        </p:txBody>
      </p:sp>
    </p:spTree>
    <p:extLst>
      <p:ext uri="{BB962C8B-B14F-4D97-AF65-F5344CB8AC3E}">
        <p14:creationId xmlns:p14="http://schemas.microsoft.com/office/powerpoint/2010/main" val="24365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kumimoji="1" lang="en-US" altLang="zh-CN" dirty="0" smtClean="0"/>
              <a:t>Gestures</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833" y="4411805"/>
            <a:ext cx="2949409" cy="1967232"/>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167" y="3631876"/>
            <a:ext cx="4354633" cy="2747162"/>
          </a:xfrm>
          <a:prstGeom prst="rect">
            <a:avLst/>
          </a:prstGeom>
        </p:spPr>
      </p:pic>
      <p:pic>
        <p:nvPicPr>
          <p:cNvPr id="9" name="图片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482" y="1079593"/>
            <a:ext cx="3356760" cy="2379943"/>
          </a:xfrm>
          <a:prstGeom prst="rect">
            <a:avLst/>
          </a:prstGeom>
        </p:spPr>
      </p:pic>
      <p:pic>
        <p:nvPicPr>
          <p:cNvPr id="10" name="图片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29179" y="1191070"/>
            <a:ext cx="3024621" cy="2268466"/>
          </a:xfrm>
          <a:prstGeom prst="rect">
            <a:avLst/>
          </a:prstGeom>
        </p:spPr>
      </p:pic>
      <p:sp>
        <p:nvSpPr>
          <p:cNvPr id="11" name="矩形 10"/>
          <p:cNvSpPr/>
          <p:nvPr/>
        </p:nvSpPr>
        <p:spPr>
          <a:xfrm>
            <a:off x="8329179" y="3253319"/>
            <a:ext cx="628647" cy="584775"/>
          </a:xfrm>
          <a:prstGeom prst="rect">
            <a:avLst/>
          </a:prstGeom>
        </p:spPr>
        <p:txBody>
          <a:bodyPr wrap="square">
            <a:spAutoFit/>
          </a:bodyPr>
          <a:lstStyle/>
          <a:p>
            <a:r>
              <a:rPr kumimoji="1" lang="en-US" altLang="zh-CN" sz="3200" dirty="0">
                <a:ln w="0"/>
                <a:solidFill>
                  <a:srgbClr val="FF0000"/>
                </a:solidFill>
                <a:effectLst>
                  <a:outerShdw blurRad="38100" dist="25400" dir="5400000" algn="ctr" rotWithShape="0">
                    <a:srgbClr val="6E747A">
                      <a:alpha val="43000"/>
                    </a:srgbClr>
                  </a:outerShdw>
                </a:effectLst>
              </a:rPr>
              <a:t>✖</a:t>
            </a:r>
            <a:r>
              <a:rPr lang="en-US" altLang="zh-CN" sz="3200" dirty="0">
                <a:ln w="0"/>
                <a:solidFill>
                  <a:srgbClr val="FF0000"/>
                </a:solidFill>
                <a:effectLst>
                  <a:outerShdw blurRad="38100" dist="25400" dir="5400000" algn="ctr" rotWithShape="0">
                    <a:srgbClr val="6E747A">
                      <a:alpha val="43000"/>
                    </a:srgbClr>
                  </a:outerShdw>
                </a:effectLst>
              </a:rPr>
              <a:t> </a:t>
            </a:r>
            <a:endParaRPr lang="zh-CN" altLang="en-US" sz="3200" dirty="0"/>
          </a:p>
        </p:txBody>
      </p:sp>
      <p:sp>
        <p:nvSpPr>
          <p:cNvPr id="12" name="矩形 11"/>
          <p:cNvSpPr/>
          <p:nvPr/>
        </p:nvSpPr>
        <p:spPr>
          <a:xfrm>
            <a:off x="4032620" y="3459536"/>
            <a:ext cx="543739" cy="523220"/>
          </a:xfrm>
          <a:prstGeom prst="rect">
            <a:avLst/>
          </a:prstGeom>
        </p:spPr>
        <p:txBody>
          <a:bodyPr wrap="none">
            <a:spAutoFit/>
          </a:bodyPr>
          <a:lstStyle/>
          <a:p>
            <a:r>
              <a:rPr kumimoji="1" lang="en-US" altLang="zh-CN" sz="2800" dirty="0">
                <a:solidFill>
                  <a:srgbClr val="00B050"/>
                </a:solidFill>
              </a:rPr>
              <a:t>✔</a:t>
            </a:r>
            <a:endParaRPr lang="zh-CN" altLang="en-US" sz="2800" dirty="0"/>
          </a:p>
        </p:txBody>
      </p:sp>
    </p:spTree>
    <p:extLst>
      <p:ext uri="{BB962C8B-B14F-4D97-AF65-F5344CB8AC3E}">
        <p14:creationId xmlns:p14="http://schemas.microsoft.com/office/powerpoint/2010/main" val="27572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1"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内容占位符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4912" y="1958835"/>
            <a:ext cx="4191000" cy="2794000"/>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5800" y="1958835"/>
            <a:ext cx="5588000" cy="2794000"/>
          </a:xfrm>
          <a:prstGeom prst="rect">
            <a:avLst/>
          </a:prstGeom>
        </p:spPr>
      </p:pic>
      <p:sp>
        <p:nvSpPr>
          <p:cNvPr id="8" name="矩形 7"/>
          <p:cNvSpPr/>
          <p:nvPr/>
        </p:nvSpPr>
        <p:spPr>
          <a:xfrm>
            <a:off x="802341" y="510552"/>
            <a:ext cx="8610600" cy="369332"/>
          </a:xfrm>
          <a:prstGeom prst="rect">
            <a:avLst/>
          </a:prstGeom>
        </p:spPr>
        <p:txBody>
          <a:bodyPr wrap="square">
            <a:spAutoFit/>
          </a:bodyPr>
          <a:lstStyle/>
          <a:p>
            <a:pPr marL="342900" lvl="0" indent="-342900">
              <a:buFont typeface="Arial" charset="0"/>
              <a:buChar char="▪"/>
              <a:tabLst>
                <a:tab pos="139700" algn="l"/>
                <a:tab pos="457200" algn="l"/>
              </a:tabLst>
            </a:pPr>
            <a:r>
              <a:rPr lang="en-US" altLang="zh-CN" kern="0" dirty="0">
                <a:solidFill>
                  <a:srgbClr val="5B5B5B"/>
                </a:solidFill>
                <a:latin typeface="Helvetica" charset="0"/>
                <a:cs typeface="Helvetica" charset="0"/>
              </a:rPr>
              <a:t>Frowning while someone is speaking is interpreted as a sign of disagreement. </a:t>
            </a:r>
            <a:endParaRPr lang="zh-CN" altLang="zh-CN" kern="100" dirty="0">
              <a:latin typeface="Calibri" charset="0"/>
              <a:cs typeface="Times New Roman" charset="0"/>
            </a:endParaRPr>
          </a:p>
        </p:txBody>
      </p:sp>
      <p:sp>
        <p:nvSpPr>
          <p:cNvPr id="9" name="文本框 8"/>
          <p:cNvSpPr txBox="1"/>
          <p:nvPr/>
        </p:nvSpPr>
        <p:spPr>
          <a:xfrm>
            <a:off x="1210234" y="1156447"/>
            <a:ext cx="9870141" cy="369332"/>
          </a:xfrm>
          <a:prstGeom prst="rect">
            <a:avLst/>
          </a:prstGeom>
          <a:noFill/>
        </p:spPr>
        <p:txBody>
          <a:bodyPr wrap="square" rtlCol="0">
            <a:spAutoFit/>
          </a:bodyPr>
          <a:lstStyle/>
          <a:p>
            <a:r>
              <a:rPr kumimoji="1" lang="en-US" altLang="zh-CN" dirty="0" smtClean="0"/>
              <a:t>Shrugging shoulders means “I DON’T CARE”/ “WHAT DO YOU WANT ME TO DO?”.</a:t>
            </a:r>
            <a:endParaRPr kumimoji="1" lang="zh-CN" altLang="en-US" dirty="0"/>
          </a:p>
        </p:txBody>
      </p:sp>
    </p:spTree>
    <p:extLst>
      <p:ext uri="{BB962C8B-B14F-4D97-AF65-F5344CB8AC3E}">
        <p14:creationId xmlns:p14="http://schemas.microsoft.com/office/powerpoint/2010/main" val="208530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698447" y="103111"/>
            <a:ext cx="730609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altLang="zh-CN" sz="5400" cap="none" spc="0" dirty="0">
                <a:ln/>
                <a:solidFill>
                  <a:schemeClr val="accent4"/>
                </a:solidFill>
                <a:effectLst/>
                <a:latin typeface="+mj-lt"/>
              </a:rPr>
              <a:t>Chinese table manners</a:t>
            </a:r>
            <a:endParaRPr lang="zh-CN" altLang="en-US" sz="5400" cap="none" spc="0" dirty="0">
              <a:ln/>
              <a:solidFill>
                <a:schemeClr val="accent4"/>
              </a:solidFill>
              <a:effectLst/>
              <a:latin typeface="+mj-lt"/>
            </a:endParaRPr>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26441"/>
            <a:ext cx="12192000" cy="5715000"/>
          </a:xfrm>
          <a:prstGeom prst="rect">
            <a:avLst/>
          </a:prstGeom>
        </p:spPr>
      </p:pic>
    </p:spTree>
    <p:extLst>
      <p:ext uri="{BB962C8B-B14F-4D97-AF65-F5344CB8AC3E}">
        <p14:creationId xmlns:p14="http://schemas.microsoft.com/office/powerpoint/2010/main" val="5261590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tab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244" y="1044062"/>
            <a:ext cx="6828582" cy="5060997"/>
          </a:xfrm>
          <a:prstGeom prst="rect">
            <a:avLst/>
          </a:prstGeom>
          <a:noFill/>
          <a:extLst>
            <a:ext uri="{909E8E84-426E-40dd-AFC4-6F175D3DCCD1}">
              <a14:hiddenFill xmlns="" xmlns:a14="http://schemas.microsoft.com/office/drawing/2010/main">
                <a:solidFill>
                  <a:srgbClr val="FFFFFF"/>
                </a:solidFill>
              </a14:hiddenFill>
            </a:ext>
          </a:extLst>
        </p:spPr>
      </p:pic>
      <p:sp>
        <p:nvSpPr>
          <p:cNvPr id="2" name="文本框 1"/>
          <p:cNvSpPr txBox="1"/>
          <p:nvPr/>
        </p:nvSpPr>
        <p:spPr>
          <a:xfrm>
            <a:off x="3200400" y="336176"/>
            <a:ext cx="4518212" cy="707886"/>
          </a:xfrm>
          <a:prstGeom prst="rect">
            <a:avLst/>
          </a:prstGeom>
          <a:noFill/>
        </p:spPr>
        <p:txBody>
          <a:bodyPr wrap="square" rtlCol="0">
            <a:spAutoFit/>
          </a:bodyPr>
          <a:lstStyle/>
          <a:p>
            <a:pPr algn="ctr"/>
            <a:r>
              <a:rPr kumimoji="1" lang="en-US" altLang="zh-CN" sz="4000" dirty="0" smtClean="0"/>
              <a:t>Seating</a:t>
            </a:r>
            <a:endParaRPr kumimoji="1" lang="zh-CN" altLang="en-US" sz="4000" dirty="0"/>
          </a:p>
        </p:txBody>
      </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6976" y="1044062"/>
            <a:ext cx="5142753" cy="4964557"/>
          </a:xfrm>
          <a:prstGeom prst="rect">
            <a:avLst/>
          </a:prstGeom>
        </p:spPr>
      </p:pic>
      <p:sp>
        <p:nvSpPr>
          <p:cNvPr id="4" name="矩形 3"/>
          <p:cNvSpPr/>
          <p:nvPr/>
        </p:nvSpPr>
        <p:spPr>
          <a:xfrm>
            <a:off x="1380564" y="6166614"/>
            <a:ext cx="9619129" cy="461665"/>
          </a:xfrm>
          <a:prstGeom prst="rect">
            <a:avLst/>
          </a:prstGeom>
        </p:spPr>
        <p:txBody>
          <a:bodyPr wrap="square">
            <a:spAutoFit/>
          </a:bodyPr>
          <a:lstStyle/>
          <a:p>
            <a:pPr lvl="0">
              <a:tabLst>
                <a:tab pos="139700" algn="l"/>
                <a:tab pos="457200" algn="l"/>
              </a:tabLst>
            </a:pPr>
            <a:r>
              <a:rPr lang="en-US" altLang="zh-CN" kern="0" dirty="0" smtClean="0">
                <a:solidFill>
                  <a:srgbClr val="5B5B5B"/>
                </a:solidFill>
                <a:latin typeface="Helvetica" charset="0"/>
                <a:cs typeface="Helvetica" charset="0"/>
              </a:rPr>
              <a:t> </a:t>
            </a:r>
            <a:r>
              <a:rPr lang="en-US" altLang="zh-CN" sz="2400" kern="0" dirty="0">
                <a:solidFill>
                  <a:srgbClr val="5B5B5B"/>
                </a:solidFill>
                <a:latin typeface="Helvetica" charset="0"/>
                <a:cs typeface="Helvetica" charset="0"/>
              </a:rPr>
              <a:t>The guest of honor will be given a seat facing the door.</a:t>
            </a:r>
            <a:endParaRPr lang="zh-CN" altLang="zh-CN" sz="2400" kern="100" dirty="0">
              <a:latin typeface="Calibri" charset="0"/>
              <a:cs typeface="Times New Roman" charset="0"/>
            </a:endParaRPr>
          </a:p>
        </p:txBody>
      </p:sp>
    </p:spTree>
    <p:extLst>
      <p:ext uri="{BB962C8B-B14F-4D97-AF65-F5344CB8AC3E}">
        <p14:creationId xmlns:p14="http://schemas.microsoft.com/office/powerpoint/2010/main" val="1882326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412"/>
                                        </p:tgtEl>
                                        <p:attrNameLst>
                                          <p:attrName>style.visibility</p:attrName>
                                        </p:attrNameLst>
                                      </p:cBhvr>
                                      <p:to>
                                        <p:strVal val="visible"/>
                                      </p:to>
                                    </p:set>
                                    <p:anim calcmode="lin" valueType="num">
                                      <p:cBhvr additive="base">
                                        <p:cTn id="7" dur="500" fill="hold"/>
                                        <p:tgtEl>
                                          <p:spTgt spid="17412"/>
                                        </p:tgtEl>
                                        <p:attrNameLst>
                                          <p:attrName>ppt_x</p:attrName>
                                        </p:attrNameLst>
                                      </p:cBhvr>
                                      <p:tavLst>
                                        <p:tav tm="0">
                                          <p:val>
                                            <p:strVal val="#ppt_x"/>
                                          </p:val>
                                        </p:tav>
                                        <p:tav tm="100000">
                                          <p:val>
                                            <p:strVal val="#ppt_x"/>
                                          </p:val>
                                        </p:tav>
                                      </p:tavLst>
                                    </p:anim>
                                    <p:anim calcmode="lin" valueType="num">
                                      <p:cBhvr additive="base">
                                        <p:cTn id="8" dur="500" fill="hold"/>
                                        <p:tgtEl>
                                          <p:spTgt spid="174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2063750" y="1268413"/>
            <a:ext cx="3816350" cy="4114800"/>
          </a:xfrm>
        </p:spPr>
        <p:txBody>
          <a:bodyPr>
            <a:normAutofit/>
          </a:bodyPr>
          <a:lstStyle/>
          <a:p>
            <a:r>
              <a:rPr lang="en-US" altLang="zh-CN" dirty="0"/>
              <a:t>Never stick your chopsticks </a:t>
            </a:r>
            <a:r>
              <a:rPr lang="en-US" altLang="zh-CN" dirty="0" smtClean="0"/>
              <a:t>upright</a:t>
            </a:r>
            <a:endParaRPr lang="en-US" altLang="zh-CN" dirty="0"/>
          </a:p>
          <a:p>
            <a:r>
              <a:rPr lang="zh-CN" altLang="zh-CN" dirty="0" smtClean="0"/>
              <a:t>筷子</a:t>
            </a:r>
            <a:r>
              <a:rPr lang="en-US" altLang="zh-CN" dirty="0" smtClean="0"/>
              <a:t>(</a:t>
            </a:r>
            <a:r>
              <a:rPr lang="en-US" altLang="zh-CN" dirty="0" err="1" smtClean="0">
                <a:solidFill>
                  <a:schemeClr val="accent5"/>
                </a:solidFill>
              </a:rPr>
              <a:t>k</a:t>
            </a:r>
            <a:r>
              <a:rPr lang="en-US" altLang="zh-CN" dirty="0" err="1" smtClean="0">
                <a:solidFill>
                  <a:srgbClr val="FF0000"/>
                </a:solidFill>
              </a:rPr>
              <a:t>uài</a:t>
            </a:r>
            <a:r>
              <a:rPr lang="en-US" altLang="zh-CN" dirty="0" err="1" smtClean="0">
                <a:solidFill>
                  <a:schemeClr val="accent5"/>
                </a:solidFill>
              </a:rPr>
              <a:t>z</a:t>
            </a:r>
            <a:r>
              <a:rPr lang="en-US" altLang="zh-CN" dirty="0" err="1" smtClean="0">
                <a:solidFill>
                  <a:srgbClr val="FF0000"/>
                </a:solidFill>
              </a:rPr>
              <a:t>ǐ</a:t>
            </a:r>
            <a:r>
              <a:rPr lang="en-US" altLang="zh-CN" dirty="0"/>
              <a:t>)</a:t>
            </a:r>
          </a:p>
          <a:p>
            <a:pPr marL="0" indent="0">
              <a:buNone/>
            </a:pPr>
            <a:endParaRPr lang="en-US" altLang="zh-CN" dirty="0"/>
          </a:p>
          <a:p>
            <a:r>
              <a:rPr lang="en-US" altLang="zh-CN" dirty="0"/>
              <a:t>Don't tap on your bowl with your chopsticks </a:t>
            </a:r>
          </a:p>
        </p:txBody>
      </p:sp>
      <p:pic>
        <p:nvPicPr>
          <p:cNvPr id="14340" name="Picture 4"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4576" y="0"/>
            <a:ext cx="4543425" cy="3333750"/>
          </a:xfrm>
          <a:prstGeom prst="rect">
            <a:avLst/>
          </a:prstGeom>
          <a:noFill/>
          <a:extLst>
            <a:ext uri="{909E8E84-426E-40dd-AFC4-6F175D3DCCD1}">
              <a14:hiddenFill xmlns="" xmlns:a14="http://schemas.microsoft.com/office/drawing/2010/main">
                <a:solidFill>
                  <a:srgbClr val="FFFFFF"/>
                </a:solidFill>
              </a14:hiddenFill>
            </a:ext>
          </a:extLst>
        </p:spPr>
      </p:pic>
      <p:pic>
        <p:nvPicPr>
          <p:cNvPr id="14341" name="Picture 5"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8376" y="3543300"/>
            <a:ext cx="4619625" cy="33147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5883866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278933" y="583404"/>
            <a:ext cx="5140232" cy="1089772"/>
          </a:xfrm>
        </p:spPr>
        <p:txBody>
          <a:bodyPr/>
          <a:lstStyle/>
          <a:p>
            <a:r>
              <a:rPr lang="en-US" altLang="zh-CN" sz="3200" dirty="0"/>
              <a:t>Hold your bowl when you are </a:t>
            </a:r>
            <a:r>
              <a:rPr lang="en-US" altLang="zh-CN" sz="3200" dirty="0" smtClean="0"/>
              <a:t>eating.</a:t>
            </a:r>
            <a:endParaRPr lang="en-US" altLang="zh-CN" sz="3200" dirty="0"/>
          </a:p>
          <a:p>
            <a:pPr marL="0" indent="0">
              <a:buNone/>
            </a:pPr>
            <a:endParaRPr lang="en-US" altLang="zh-CN" sz="2400" dirty="0"/>
          </a:p>
        </p:txBody>
      </p:sp>
      <p:pic>
        <p:nvPicPr>
          <p:cNvPr id="18436" name="Picture 4" descr="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9260" y="0"/>
            <a:ext cx="3746788" cy="2467734"/>
          </a:xfrm>
          <a:prstGeom prst="rect">
            <a:avLst/>
          </a:prstGeom>
          <a:noFill/>
          <a:extLst>
            <a:ext uri="{909E8E84-426E-40dd-AFC4-6F175D3DCCD1}">
              <a14:hiddenFill xmlns="" xmlns:a14="http://schemas.microsoft.com/office/drawing/2010/main">
                <a:solidFill>
                  <a:srgbClr val="FFFFFF"/>
                </a:solidFill>
              </a14:hiddenFill>
            </a:ext>
          </a:extLst>
        </p:spPr>
      </p:pic>
      <p:sp>
        <p:nvSpPr>
          <p:cNvPr id="2" name="矩形 1"/>
          <p:cNvSpPr/>
          <p:nvPr/>
        </p:nvSpPr>
        <p:spPr>
          <a:xfrm>
            <a:off x="1978001" y="4494911"/>
            <a:ext cx="2937856" cy="369332"/>
          </a:xfrm>
          <a:prstGeom prst="rect">
            <a:avLst/>
          </a:prstGeom>
        </p:spPr>
        <p:txBody>
          <a:bodyPr wrap="none">
            <a:spAutoFit/>
          </a:bodyPr>
          <a:lstStyle/>
          <a:p>
            <a:r>
              <a:rPr lang="zh-CN" altLang="en-US" dirty="0">
                <a:hlinkClick r:id="rId3"/>
              </a:rPr>
              <a:t>https://youtu.be/jkyE2rPac3s</a:t>
            </a:r>
            <a:endParaRPr lang="zh-CN" altLang="en-US" dirty="0"/>
          </a:p>
        </p:txBody>
      </p:sp>
      <p:sp>
        <p:nvSpPr>
          <p:cNvPr id="3" name="矩形 2"/>
          <p:cNvSpPr/>
          <p:nvPr/>
        </p:nvSpPr>
        <p:spPr>
          <a:xfrm>
            <a:off x="1978001" y="5463099"/>
            <a:ext cx="3165675" cy="369332"/>
          </a:xfrm>
          <a:prstGeom prst="rect">
            <a:avLst/>
          </a:prstGeom>
        </p:spPr>
        <p:txBody>
          <a:bodyPr wrap="none">
            <a:spAutoFit/>
          </a:bodyPr>
          <a:lstStyle/>
          <a:p>
            <a:r>
              <a:rPr lang="zh-CN" altLang="en-US" dirty="0">
                <a:hlinkClick r:id="rId4"/>
              </a:rPr>
              <a:t>https://youtu.be/FFnPcHCDVVY</a:t>
            </a:r>
            <a:endParaRPr lang="zh-CN" altLang="en-US" dirty="0"/>
          </a:p>
        </p:txBody>
      </p:sp>
      <p:sp>
        <p:nvSpPr>
          <p:cNvPr id="7" name="内容占位符 2"/>
          <p:cNvSpPr txBox="1">
            <a:spLocks/>
          </p:cNvSpPr>
          <p:nvPr/>
        </p:nvSpPr>
        <p:spPr>
          <a:xfrm>
            <a:off x="278932" y="2017059"/>
            <a:ext cx="11584361" cy="247785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endParaRPr kumimoji="1" lang="en-US" altLang="zh-CN" dirty="0" smtClean="0"/>
          </a:p>
          <a:p>
            <a:r>
              <a:rPr lang="en-US" altLang="zh-CN" sz="3500" dirty="0" smtClean="0"/>
              <a:t>It is considered polite to serve the guest of honor the best food, usually using a pair of serving chopsticks.</a:t>
            </a:r>
            <a:endParaRPr lang="zh-CN" altLang="zh-CN" sz="3500" dirty="0" smtClean="0"/>
          </a:p>
          <a:p>
            <a:endParaRPr kumimoji="1" lang="en-US" altLang="zh-CN" sz="3500" dirty="0" smtClean="0"/>
          </a:p>
          <a:p>
            <a:r>
              <a:rPr kumimoji="1" lang="en-US" altLang="zh-CN" sz="3500" dirty="0" smtClean="0"/>
              <a:t>Use extra/ serving chopsticks and spoons to pick dishes to the guest in business meal or on dining with friends not very close. </a:t>
            </a:r>
          </a:p>
          <a:p>
            <a:pPr marL="0" indent="0">
              <a:buFont typeface="Arial"/>
              <a:buNone/>
            </a:pPr>
            <a:endParaRPr lang="zh-CN" altLang="zh-CN" dirty="0" smtClean="0"/>
          </a:p>
          <a:p>
            <a:pPr marL="0" indent="0">
              <a:buNone/>
            </a:pPr>
            <a:endParaRPr kumimoji="1" lang="en-US" altLang="zh-CN" dirty="0" smtClean="0"/>
          </a:p>
          <a:p>
            <a:endParaRPr kumimoji="1" lang="zh-CN" altLang="en-US" dirty="0" smtClean="0"/>
          </a:p>
          <a:p>
            <a:pPr marL="0" indent="0">
              <a:buFont typeface="Arial"/>
              <a:buNone/>
            </a:pPr>
            <a:endParaRPr kumimoji="1" lang="zh-CN" altLang="en-US" dirty="0"/>
          </a:p>
        </p:txBody>
      </p:sp>
    </p:spTree>
    <p:extLst>
      <p:ext uri="{BB962C8B-B14F-4D97-AF65-F5344CB8AC3E}">
        <p14:creationId xmlns:p14="http://schemas.microsoft.com/office/powerpoint/2010/main" val="196445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309281" y="1593368"/>
            <a:ext cx="11464365" cy="1569660"/>
          </a:xfrm>
          <a:prstGeom prst="rect">
            <a:avLst/>
          </a:prstGeom>
        </p:spPr>
        <p:txBody>
          <a:bodyPr wrap="square">
            <a:spAutoFit/>
          </a:bodyPr>
          <a:lstStyle/>
          <a:p>
            <a:r>
              <a:rPr kumimoji="1" lang="en-US" altLang="zh-CN" sz="3200" dirty="0"/>
              <a:t>In Chinese tradition, if a host offers refreshment and the guest declines, the host will ask twice more. This shows concern for the guests’ comfort.</a:t>
            </a:r>
            <a:endParaRPr kumimoji="1" lang="zh-CN" altLang="en-US" sz="3200" dirty="0"/>
          </a:p>
        </p:txBody>
      </p:sp>
      <p:sp>
        <p:nvSpPr>
          <p:cNvPr id="6" name="文本框 5"/>
          <p:cNvSpPr txBox="1"/>
          <p:nvPr/>
        </p:nvSpPr>
        <p:spPr>
          <a:xfrm>
            <a:off x="309281" y="23708"/>
            <a:ext cx="11882718" cy="1569660"/>
          </a:xfrm>
          <a:prstGeom prst="rect">
            <a:avLst/>
          </a:prstGeom>
          <a:noFill/>
        </p:spPr>
        <p:txBody>
          <a:bodyPr wrap="square" rtlCol="0">
            <a:spAutoFit/>
          </a:bodyPr>
          <a:lstStyle/>
          <a:p>
            <a:r>
              <a:rPr kumimoji="1" lang="en-US" altLang="zh-CN" sz="3200" dirty="0" smtClean="0"/>
              <a:t>Host serve the dishes or pick some meat for the guest because they want to serve the good food to the guest and make the guest feel welcomed.</a:t>
            </a:r>
            <a:endParaRPr kumimoji="1" lang="zh-CN" altLang="en-US" sz="3200" dirty="0"/>
          </a:p>
        </p:txBody>
      </p:sp>
      <p:pic>
        <p:nvPicPr>
          <p:cNvPr id="7" name="图片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9801" y="2617596"/>
            <a:ext cx="2825832" cy="4240404"/>
          </a:xfrm>
          <a:prstGeom prst="rect">
            <a:avLst/>
          </a:prstGeom>
        </p:spPr>
      </p:pic>
    </p:spTree>
    <p:extLst>
      <p:ext uri="{BB962C8B-B14F-4D97-AF65-F5344CB8AC3E}">
        <p14:creationId xmlns:p14="http://schemas.microsoft.com/office/powerpoint/2010/main" val="6727109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968318" cy="1325563"/>
          </a:xfrm>
        </p:spPr>
        <p:txBody>
          <a:bodyPr/>
          <a:lstStyle/>
          <a:p>
            <a:r>
              <a:rPr kumimoji="1" lang="en-US" altLang="zh-CN" dirty="0" smtClean="0"/>
              <a:t>It is also very common to pick dishes for </a:t>
            </a:r>
            <a:r>
              <a:rPr kumimoji="1" lang="en-US" altLang="zh-CN" smtClean="0"/>
              <a:t>family members.</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4564" y="1690688"/>
            <a:ext cx="6434691" cy="4288118"/>
          </a:xfrm>
          <a:prstGeom prst="rect">
            <a:avLst/>
          </a:prstGeom>
        </p:spPr>
      </p:pic>
    </p:spTree>
    <p:extLst>
      <p:ext uri="{BB962C8B-B14F-4D97-AF65-F5344CB8AC3E}">
        <p14:creationId xmlns:p14="http://schemas.microsoft.com/office/powerpoint/2010/main" val="18991196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9453" y="2482"/>
            <a:ext cx="4815067" cy="6878667"/>
          </a:xfrm>
          <a:prstGeom prst="rect">
            <a:avLst/>
          </a:prstGeom>
        </p:spPr>
      </p:pic>
      <p:sp>
        <p:nvSpPr>
          <p:cNvPr id="5" name="矩形 4"/>
          <p:cNvSpPr/>
          <p:nvPr/>
        </p:nvSpPr>
        <p:spPr>
          <a:xfrm>
            <a:off x="333210" y="304364"/>
            <a:ext cx="3005951" cy="369332"/>
          </a:xfrm>
          <a:prstGeom prst="rect">
            <a:avLst/>
          </a:prstGeom>
        </p:spPr>
        <p:txBody>
          <a:bodyPr wrap="non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1.Do </a:t>
            </a:r>
            <a:r>
              <a:rPr lang="en-US" altLang="zh-CN" kern="0" dirty="0">
                <a:solidFill>
                  <a:srgbClr val="000000"/>
                </a:solidFill>
                <a:latin typeface="Times New Roman" charset="0"/>
                <a:ea typeface="Times New Roman" charset="0"/>
                <a:cs typeface="Times New Roman" charset="0"/>
              </a:rPr>
              <a:t>not play with </a:t>
            </a:r>
            <a:r>
              <a:rPr lang="en-US" altLang="zh-CN" kern="0" dirty="0" smtClean="0">
                <a:solidFill>
                  <a:srgbClr val="000000"/>
                </a:solidFill>
                <a:latin typeface="Times New Roman" charset="0"/>
                <a:ea typeface="Times New Roman" charset="0"/>
                <a:cs typeface="Times New Roman" charset="0"/>
              </a:rPr>
              <a:t>chopsticks.</a:t>
            </a:r>
            <a:endParaRPr lang="zh-CN" altLang="zh-CN" sz="1600" kern="100" dirty="0">
              <a:latin typeface="Calibri" charset="0"/>
              <a:cs typeface="Times New Roman" charset="0"/>
            </a:endParaRPr>
          </a:p>
        </p:txBody>
      </p:sp>
      <p:sp>
        <p:nvSpPr>
          <p:cNvPr id="6" name="矩形 5"/>
          <p:cNvSpPr/>
          <p:nvPr/>
        </p:nvSpPr>
        <p:spPr>
          <a:xfrm>
            <a:off x="333210" y="987271"/>
            <a:ext cx="4980851" cy="369332"/>
          </a:xfrm>
          <a:prstGeom prst="rect">
            <a:avLst/>
          </a:prstGeom>
        </p:spPr>
        <p:txBody>
          <a:bodyPr wrap="non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2.Don’t use them to move anything other than food.</a:t>
            </a:r>
            <a:endParaRPr lang="zh-CN" altLang="zh-CN" sz="1600" kern="100" dirty="0">
              <a:latin typeface="Calibri" charset="0"/>
              <a:cs typeface="Times New Roman" charset="0"/>
            </a:endParaRPr>
          </a:p>
        </p:txBody>
      </p:sp>
      <p:sp>
        <p:nvSpPr>
          <p:cNvPr id="7" name="矩形 6"/>
          <p:cNvSpPr/>
          <p:nvPr/>
        </p:nvSpPr>
        <p:spPr>
          <a:xfrm>
            <a:off x="333210" y="1774349"/>
            <a:ext cx="6115777" cy="369332"/>
          </a:xfrm>
          <a:prstGeom prst="rect">
            <a:avLst/>
          </a:prstGeom>
        </p:spPr>
        <p:txBody>
          <a:bodyPr wrap="non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3.Do </a:t>
            </a:r>
            <a:r>
              <a:rPr lang="en-US" altLang="zh-CN" kern="0" dirty="0">
                <a:solidFill>
                  <a:srgbClr val="000000"/>
                </a:solidFill>
                <a:latin typeface="Times New Roman" charset="0"/>
                <a:ea typeface="Times New Roman" charset="0"/>
                <a:cs typeface="Times New Roman" charset="0"/>
              </a:rPr>
              <a:t>not spear food that you are having difficulty holding </a:t>
            </a:r>
            <a:r>
              <a:rPr lang="en-US" altLang="zh-CN" kern="0" dirty="0" smtClean="0">
                <a:solidFill>
                  <a:srgbClr val="000000"/>
                </a:solidFill>
                <a:latin typeface="Times New Roman" charset="0"/>
                <a:ea typeface="Times New Roman" charset="0"/>
                <a:cs typeface="Times New Roman" charset="0"/>
              </a:rPr>
              <a:t>onto.</a:t>
            </a:r>
            <a:r>
              <a:rPr lang="en-US" altLang="zh-CN" kern="0" dirty="0">
                <a:solidFill>
                  <a:srgbClr val="000000"/>
                </a:solidFill>
                <a:latin typeface="Times New Roman" charset="0"/>
                <a:ea typeface="Times New Roman" charset="0"/>
                <a:cs typeface="Times New Roman" charset="0"/>
              </a:rPr>
              <a:t> </a:t>
            </a:r>
            <a:endParaRPr lang="zh-CN" altLang="zh-CN" sz="1600" kern="100" dirty="0">
              <a:latin typeface="Calibri" charset="0"/>
              <a:cs typeface="Times New Roman" charset="0"/>
            </a:endParaRPr>
          </a:p>
        </p:txBody>
      </p:sp>
      <p:sp>
        <p:nvSpPr>
          <p:cNvPr id="8" name="矩形 7"/>
          <p:cNvSpPr/>
          <p:nvPr/>
        </p:nvSpPr>
        <p:spPr>
          <a:xfrm>
            <a:off x="274749" y="2434503"/>
            <a:ext cx="7120886" cy="646331"/>
          </a:xfrm>
          <a:prstGeom prst="rect">
            <a:avLst/>
          </a:prstGeom>
        </p:spPr>
        <p:txBody>
          <a:bodyPr wrap="squar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4.Do </a:t>
            </a:r>
            <a:r>
              <a:rPr lang="en-US" altLang="zh-CN" kern="0" dirty="0">
                <a:solidFill>
                  <a:srgbClr val="000000"/>
                </a:solidFill>
                <a:latin typeface="Times New Roman" charset="0"/>
                <a:ea typeface="Times New Roman" charset="0"/>
                <a:cs typeface="Times New Roman" charset="0"/>
              </a:rPr>
              <a:t>not leave your chopsticks pointing directly at someone across the table.</a:t>
            </a:r>
            <a:endParaRPr lang="zh-CN" altLang="zh-CN" sz="1600" kern="100" dirty="0">
              <a:latin typeface="Calibri" charset="0"/>
              <a:cs typeface="Times New Roman" charset="0"/>
            </a:endParaRPr>
          </a:p>
        </p:txBody>
      </p:sp>
      <p:sp>
        <p:nvSpPr>
          <p:cNvPr id="9" name="矩形 8"/>
          <p:cNvSpPr/>
          <p:nvPr/>
        </p:nvSpPr>
        <p:spPr>
          <a:xfrm>
            <a:off x="291160" y="3465458"/>
            <a:ext cx="6688373" cy="646331"/>
          </a:xfrm>
          <a:prstGeom prst="rect">
            <a:avLst/>
          </a:prstGeom>
        </p:spPr>
        <p:txBody>
          <a:bodyPr wrap="square">
            <a:spAutoFit/>
          </a:bodyPr>
          <a:lstStyle/>
          <a:p>
            <a:pPr marL="342900" lvl="0" indent="-342900" fontAlgn="base">
              <a:tabLst>
                <a:tab pos="457200" algn="l"/>
              </a:tabLst>
            </a:pPr>
            <a:r>
              <a:rPr lang="en-US" altLang="zh-CN" kern="0" dirty="0" smtClean="0">
                <a:solidFill>
                  <a:srgbClr val="000000"/>
                </a:solidFill>
                <a:latin typeface="Times New Roman" charset="0"/>
                <a:cs typeface="Times New Roman" charset="0"/>
              </a:rPr>
              <a:t>5.Do </a:t>
            </a:r>
            <a:r>
              <a:rPr lang="en-US" altLang="zh-CN" kern="0" dirty="0">
                <a:solidFill>
                  <a:srgbClr val="000000"/>
                </a:solidFill>
                <a:latin typeface="Times New Roman" charset="0"/>
                <a:cs typeface="Times New Roman" charset="0"/>
              </a:rPr>
              <a:t>not use your chopsticks to point at food</a:t>
            </a:r>
            <a:r>
              <a:rPr lang="en-US" altLang="zh-CN" sz="1200" b="1" kern="0" dirty="0">
                <a:solidFill>
                  <a:srgbClr val="888888"/>
                </a:solidFill>
                <a:latin typeface="Times New Roman" charset="0"/>
                <a:cs typeface="Times New Roman" charset="0"/>
              </a:rPr>
              <a:t> </a:t>
            </a:r>
            <a:r>
              <a:rPr lang="en-US" altLang="zh-CN" kern="0" dirty="0">
                <a:solidFill>
                  <a:srgbClr val="000000"/>
                </a:solidFill>
                <a:latin typeface="Times New Roman" charset="0"/>
                <a:cs typeface="Times New Roman" charset="0"/>
              </a:rPr>
              <a:t>or for gesturing in the air while </a:t>
            </a:r>
            <a:r>
              <a:rPr lang="en-US" altLang="zh-CN" kern="0" dirty="0" smtClean="0">
                <a:solidFill>
                  <a:srgbClr val="000000"/>
                </a:solidFill>
                <a:latin typeface="Times New Roman" charset="0"/>
                <a:cs typeface="Times New Roman" charset="0"/>
              </a:rPr>
              <a:t>talking.</a:t>
            </a:r>
            <a:endParaRPr lang="zh-CN" altLang="zh-CN" sz="1600" kern="100" dirty="0">
              <a:latin typeface="Calibri" charset="0"/>
              <a:cs typeface="Times New Roman" charset="0"/>
            </a:endParaRPr>
          </a:p>
        </p:txBody>
      </p:sp>
      <p:sp>
        <p:nvSpPr>
          <p:cNvPr id="10" name="矩形 9"/>
          <p:cNvSpPr/>
          <p:nvPr/>
        </p:nvSpPr>
        <p:spPr>
          <a:xfrm>
            <a:off x="352987" y="4334660"/>
            <a:ext cx="6626546" cy="646331"/>
          </a:xfrm>
          <a:prstGeom prst="rect">
            <a:avLst/>
          </a:prstGeom>
        </p:spPr>
        <p:txBody>
          <a:bodyPr wrap="squar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6.Do not dig around or pick through your food with your chopsticks to find a special piece.</a:t>
            </a:r>
            <a:endParaRPr lang="zh-CN" altLang="zh-CN" sz="1600" kern="100" dirty="0">
              <a:latin typeface="Calibri" charset="0"/>
              <a:cs typeface="Times New Roman" charset="0"/>
            </a:endParaRPr>
          </a:p>
        </p:txBody>
      </p:sp>
      <p:sp>
        <p:nvSpPr>
          <p:cNvPr id="11" name="矩形 10"/>
          <p:cNvSpPr/>
          <p:nvPr/>
        </p:nvSpPr>
        <p:spPr>
          <a:xfrm>
            <a:off x="352986" y="5189689"/>
            <a:ext cx="6765443" cy="646331"/>
          </a:xfrm>
          <a:prstGeom prst="rect">
            <a:avLst/>
          </a:prstGeom>
        </p:spPr>
        <p:txBody>
          <a:bodyPr wrap="squar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7.Don’t </a:t>
            </a:r>
            <a:r>
              <a:rPr lang="en-US" altLang="zh-CN" kern="0" dirty="0">
                <a:solidFill>
                  <a:srgbClr val="000000"/>
                </a:solidFill>
                <a:latin typeface="Times New Roman" charset="0"/>
                <a:ea typeface="Times New Roman" charset="0"/>
                <a:cs typeface="Times New Roman" charset="0"/>
              </a:rPr>
              <a:t>stick your chopsticks into your rice bowl and leave them there standing </a:t>
            </a:r>
            <a:r>
              <a:rPr lang="en-US" altLang="zh-CN" kern="0" dirty="0" smtClean="0">
                <a:solidFill>
                  <a:srgbClr val="000000"/>
                </a:solidFill>
                <a:latin typeface="Times New Roman" charset="0"/>
                <a:ea typeface="Times New Roman" charset="0"/>
                <a:cs typeface="Times New Roman" charset="0"/>
              </a:rPr>
              <a:t>up.</a:t>
            </a:r>
            <a:endParaRPr lang="zh-CN" altLang="zh-CN" sz="1600" kern="100" dirty="0">
              <a:latin typeface="Calibri" charset="0"/>
              <a:cs typeface="Times New Roman" charset="0"/>
            </a:endParaRPr>
          </a:p>
        </p:txBody>
      </p:sp>
      <p:sp>
        <p:nvSpPr>
          <p:cNvPr id="12" name="矩形 11"/>
          <p:cNvSpPr/>
          <p:nvPr/>
        </p:nvSpPr>
        <p:spPr>
          <a:xfrm>
            <a:off x="333210" y="6044718"/>
            <a:ext cx="6709458" cy="646331"/>
          </a:xfrm>
          <a:prstGeom prst="rect">
            <a:avLst/>
          </a:prstGeom>
        </p:spPr>
        <p:txBody>
          <a:bodyPr wrap="square">
            <a:spAutoFit/>
          </a:bodyPr>
          <a:lstStyle/>
          <a:p>
            <a:pPr marL="342900" lvl="0" indent="-342900" fontAlgn="base">
              <a:tabLst>
                <a:tab pos="457200" algn="l"/>
              </a:tabLst>
            </a:pPr>
            <a:r>
              <a:rPr lang="en-US" altLang="zh-CN" kern="0" dirty="0" smtClean="0">
                <a:solidFill>
                  <a:srgbClr val="000000"/>
                </a:solidFill>
                <a:latin typeface="Times New Roman" charset="0"/>
                <a:ea typeface="Times New Roman" charset="0"/>
                <a:cs typeface="Times New Roman" charset="0"/>
              </a:rPr>
              <a:t>8.Do </a:t>
            </a:r>
            <a:r>
              <a:rPr lang="en-US" altLang="zh-CN" kern="0" dirty="0">
                <a:solidFill>
                  <a:srgbClr val="000000"/>
                </a:solidFill>
                <a:latin typeface="Times New Roman" charset="0"/>
                <a:ea typeface="Times New Roman" charset="0"/>
                <a:cs typeface="Times New Roman" charset="0"/>
              </a:rPr>
              <a:t>not suck sauce off the ends of your chopsticks, even at the end of the meal</a:t>
            </a:r>
            <a:endParaRPr lang="zh-CN" altLang="zh-CN" sz="1600" kern="100" dirty="0">
              <a:latin typeface="Calibri" charset="0"/>
              <a:cs typeface="Times New Roman" charset="0"/>
            </a:endParaRPr>
          </a:p>
        </p:txBody>
      </p:sp>
    </p:spTree>
    <p:extLst>
      <p:ext uri="{BB962C8B-B14F-4D97-AF65-F5344CB8AC3E}">
        <p14:creationId xmlns:p14="http://schemas.microsoft.com/office/powerpoint/2010/main" val="19948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p:txBody>
          <a:bodyPr/>
          <a:lstStyle/>
          <a:p>
            <a:pPr lvl="0"/>
            <a:r>
              <a:rPr lang="en-US" altLang="zh-CN" dirty="0"/>
              <a:t>When taking a break, leave your chopsticks on the side of your plate or bowl; use the chopstick rests if they are provided or lay them even and tidy on the table, avoid crossing them or putting them on the rice bowl.</a:t>
            </a:r>
            <a:endParaRPr lang="zh-CN" altLang="zh-CN" dirty="0"/>
          </a:p>
          <a:p>
            <a:endParaRPr kumimoji="1" lang="zh-CN" altLang="en-US" dirty="0"/>
          </a:p>
        </p:txBody>
      </p:sp>
    </p:spTree>
    <p:extLst>
      <p:ext uri="{BB962C8B-B14F-4D97-AF65-F5344CB8AC3E}">
        <p14:creationId xmlns:p14="http://schemas.microsoft.com/office/powerpoint/2010/main" val="18277641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p:txBody>
          <a:bodyPr/>
          <a:lstStyle/>
          <a:p>
            <a:r>
              <a:rPr kumimoji="1" lang="en-US" altLang="zh-CN" dirty="0" smtClean="0"/>
              <a:t>When making a toast , Chinese people hold their cup lower to show their respect.</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917" y="2928844"/>
            <a:ext cx="4762500" cy="2952750"/>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747" y="2689411"/>
            <a:ext cx="4639236" cy="3092824"/>
          </a:xfrm>
          <a:prstGeom prst="rect">
            <a:avLst/>
          </a:prstGeom>
        </p:spPr>
      </p:pic>
      <p:sp>
        <p:nvSpPr>
          <p:cNvPr id="7" name="矩形 6"/>
          <p:cNvSpPr/>
          <p:nvPr/>
        </p:nvSpPr>
        <p:spPr>
          <a:xfrm>
            <a:off x="2834085" y="0"/>
            <a:ext cx="6523837" cy="1754326"/>
          </a:xfrm>
          <a:prstGeom prst="rect">
            <a:avLst/>
          </a:prstGeom>
          <a:noFill/>
        </p:spPr>
        <p:txBody>
          <a:bodyPr wrap="none" lIns="91440" tIns="45720" rIns="91440" bIns="45720">
            <a:spAutoFit/>
          </a:bodyPr>
          <a:lstStyle/>
          <a:p>
            <a:pPr algn="ctr"/>
            <a:r>
              <a:rPr lang="en-US" altLang="zh-CN" sz="5400" dirty="0" err="1" smtClean="0">
                <a:solidFill>
                  <a:schemeClr val="accent5"/>
                </a:solidFill>
              </a:rPr>
              <a:t>G</a:t>
            </a:r>
            <a:r>
              <a:rPr lang="en-US" altLang="zh-CN" sz="5400" dirty="0" err="1" smtClean="0">
                <a:solidFill>
                  <a:srgbClr val="FF0000"/>
                </a:solidFill>
              </a:rPr>
              <a:t>ān</a:t>
            </a:r>
            <a:r>
              <a:rPr lang="en-US" altLang="zh-CN" sz="5400" dirty="0" err="1" smtClean="0">
                <a:solidFill>
                  <a:schemeClr val="accent5"/>
                </a:solidFill>
              </a:rPr>
              <a:t>b</a:t>
            </a:r>
            <a:r>
              <a:rPr lang="en-US" altLang="zh-CN" sz="5400" dirty="0" err="1" smtClean="0">
                <a:solidFill>
                  <a:srgbClr val="FF0000"/>
                </a:solidFill>
              </a:rPr>
              <a:t>ēi</a:t>
            </a:r>
            <a:endParaRPr lang="zh-CN" altLang="en-US" sz="5400" dirty="0" smtClean="0">
              <a:solidFill>
                <a:srgbClr val="FF0000"/>
              </a:solidFill>
            </a:endParaRPr>
          </a:p>
          <a:p>
            <a:pPr algn="ctr"/>
            <a:r>
              <a:rPr lang="en-US" altLang="zh-CN" sz="5400" b="0" cap="none" spc="0" dirty="0" smtClean="0">
                <a:ln w="0"/>
                <a:solidFill>
                  <a:schemeClr val="accent1"/>
                </a:solidFill>
                <a:effectLst>
                  <a:outerShdw blurRad="38100" dist="25400" dir="5400000" algn="ctr" rotWithShape="0">
                    <a:srgbClr val="6E747A">
                      <a:alpha val="43000"/>
                    </a:srgbClr>
                  </a:outerShdw>
                </a:effectLst>
              </a:rPr>
              <a:t>                </a:t>
            </a:r>
            <a:r>
              <a:rPr lang="zh-CN" altLang="en-US" sz="5400" b="0" cap="none" spc="0" dirty="0" smtClean="0">
                <a:ln w="0"/>
                <a:solidFill>
                  <a:schemeClr val="accent1"/>
                </a:solidFill>
                <a:effectLst>
                  <a:outerShdw blurRad="38100" dist="25400" dir="5400000" algn="ctr" rotWithShape="0">
                    <a:srgbClr val="6E747A">
                      <a:alpha val="43000"/>
                    </a:srgbClr>
                  </a:outerShdw>
                </a:effectLst>
              </a:rPr>
              <a:t>干杯！</a:t>
            </a:r>
            <a:r>
              <a:rPr lang="en-US" altLang="zh-CN" sz="4000" b="0" cap="none" spc="0" dirty="0" smtClean="0">
                <a:ln w="0"/>
                <a:solidFill>
                  <a:schemeClr val="accent1"/>
                </a:solidFill>
                <a:effectLst>
                  <a:outerShdw blurRad="38100" dist="25400" dir="5400000" algn="ctr" rotWithShape="0">
                    <a:srgbClr val="6E747A">
                      <a:alpha val="43000"/>
                    </a:srgbClr>
                  </a:outerShdw>
                </a:effectLst>
              </a:rPr>
              <a:t>Cheers!</a:t>
            </a:r>
            <a:endParaRPr lang="zh-CN" altLang="en-US" sz="40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796281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lang="en-US" altLang="zh-CN" dirty="0" smtClean="0">
                <a:solidFill>
                  <a:schemeClr val="accent1"/>
                </a:solidFill>
              </a:rPr>
              <a:t>z</a:t>
            </a:r>
            <a:r>
              <a:rPr lang="cs-CZ" altLang="zh-CN" dirty="0" err="1" smtClean="0">
                <a:solidFill>
                  <a:schemeClr val="accent1"/>
                </a:solidFill>
              </a:rPr>
              <a:t>hùjiǔ</a:t>
            </a:r>
            <a:r>
              <a:rPr lang="cs-CZ" altLang="zh-CN" dirty="0" smtClean="0">
                <a:solidFill>
                  <a:schemeClr val="accent1"/>
                </a:solidFill>
              </a:rPr>
              <a:t> </a:t>
            </a:r>
            <a:r>
              <a:rPr lang="cs-CZ" altLang="zh-CN" dirty="0" err="1" smtClean="0">
                <a:solidFill>
                  <a:schemeClr val="accent1"/>
                </a:solidFill>
              </a:rPr>
              <a:t>cí</a:t>
            </a:r>
            <a:r>
              <a:rPr lang="cs-CZ" altLang="zh-CN" dirty="0" smtClean="0">
                <a:solidFill>
                  <a:schemeClr val="accent1"/>
                </a:solidFill>
              </a:rPr>
              <a:t/>
            </a:r>
            <a:br>
              <a:rPr lang="cs-CZ" altLang="zh-CN" dirty="0" smtClean="0">
                <a:solidFill>
                  <a:schemeClr val="accent1"/>
                </a:solidFill>
              </a:rPr>
            </a:br>
            <a:r>
              <a:rPr lang="zh-CN" altLang="en-US" dirty="0" smtClean="0">
                <a:solidFill>
                  <a:schemeClr val="accent1"/>
                </a:solidFill>
              </a:rPr>
              <a:t>祝酒辞</a:t>
            </a:r>
            <a:endParaRPr kumimoji="1" lang="zh-CN" altLang="en-US" dirty="0">
              <a:solidFill>
                <a:schemeClr val="accent1"/>
              </a:solidFill>
            </a:endParaRPr>
          </a:p>
        </p:txBody>
      </p:sp>
      <p:sp>
        <p:nvSpPr>
          <p:cNvPr id="3" name="内容占位符 2"/>
          <p:cNvSpPr>
            <a:spLocks noGrp="1"/>
          </p:cNvSpPr>
          <p:nvPr>
            <p:ph idx="1"/>
          </p:nvPr>
        </p:nvSpPr>
        <p:spPr>
          <a:xfrm>
            <a:off x="838200" y="1825625"/>
            <a:ext cx="10515600" cy="554504"/>
          </a:xfrm>
        </p:spPr>
        <p:txBody>
          <a:bodyPr/>
          <a:lstStyle/>
          <a:p>
            <a:r>
              <a:rPr kumimoji="1" lang="en-US" altLang="zh-CN" dirty="0">
                <a:hlinkClick r:id="rId2"/>
              </a:rPr>
              <a:t>https://</a:t>
            </a:r>
            <a:r>
              <a:rPr kumimoji="1" lang="en-US" altLang="zh-CN" dirty="0" err="1">
                <a:hlinkClick r:id="rId2"/>
              </a:rPr>
              <a:t>youtu.be</a:t>
            </a:r>
            <a:r>
              <a:rPr kumimoji="1" lang="en-US" altLang="zh-CN" dirty="0">
                <a:hlinkClick r:id="rId2"/>
              </a:rPr>
              <a:t>/L9Npiy0PlwY</a:t>
            </a:r>
            <a:endParaRPr kumimoji="1" lang="zh-CN" altLang="en-US" dirty="0"/>
          </a:p>
        </p:txBody>
      </p:sp>
      <p:sp>
        <p:nvSpPr>
          <p:cNvPr id="4" name="文本框 3"/>
          <p:cNvSpPr txBox="1"/>
          <p:nvPr/>
        </p:nvSpPr>
        <p:spPr>
          <a:xfrm>
            <a:off x="5284694" y="2129771"/>
            <a:ext cx="7019365" cy="4616648"/>
          </a:xfrm>
          <a:prstGeom prst="rect">
            <a:avLst/>
          </a:prstGeom>
          <a:noFill/>
        </p:spPr>
        <p:txBody>
          <a:bodyPr wrap="square" rtlCol="0">
            <a:spAutoFit/>
          </a:bodyPr>
          <a:lstStyle/>
          <a:p>
            <a:r>
              <a:rPr lang="it-IT" altLang="zh-CN" dirty="0" err="1">
                <a:solidFill>
                  <a:schemeClr val="accent5"/>
                </a:solidFill>
              </a:rPr>
              <a:t>Sh</a:t>
            </a:r>
            <a:r>
              <a:rPr lang="it-IT" altLang="zh-CN" dirty="0" err="1">
                <a:solidFill>
                  <a:srgbClr val="FF0000"/>
                </a:solidFill>
              </a:rPr>
              <a:t>ēn</a:t>
            </a:r>
            <a:r>
              <a:rPr lang="it-IT" altLang="zh-CN" dirty="0" err="1">
                <a:solidFill>
                  <a:schemeClr val="accent5"/>
                </a:solidFill>
              </a:rPr>
              <a:t>t</a:t>
            </a:r>
            <a:r>
              <a:rPr lang="it-IT" altLang="zh-CN" dirty="0" err="1">
                <a:solidFill>
                  <a:srgbClr val="FF0000"/>
                </a:solidFill>
              </a:rPr>
              <a:t>ǐ</a:t>
            </a:r>
            <a:r>
              <a:rPr lang="it-IT" altLang="zh-CN" dirty="0"/>
              <a:t> </a:t>
            </a:r>
            <a:r>
              <a:rPr lang="it-IT" altLang="zh-CN" dirty="0" err="1">
                <a:solidFill>
                  <a:schemeClr val="accent5"/>
                </a:solidFill>
              </a:rPr>
              <a:t>j</a:t>
            </a:r>
            <a:r>
              <a:rPr lang="it-IT" altLang="zh-CN" dirty="0" err="1">
                <a:solidFill>
                  <a:srgbClr val="FF0000"/>
                </a:solidFill>
              </a:rPr>
              <a:t>iàn</a:t>
            </a:r>
            <a:r>
              <a:rPr lang="it-IT" altLang="zh-CN" dirty="0" err="1">
                <a:solidFill>
                  <a:schemeClr val="accent5"/>
                </a:solidFill>
              </a:rPr>
              <a:t>k</a:t>
            </a:r>
            <a:r>
              <a:rPr lang="it-IT" altLang="zh-CN" dirty="0" err="1">
                <a:solidFill>
                  <a:srgbClr val="FF0000"/>
                </a:solidFill>
              </a:rPr>
              <a:t>āng</a:t>
            </a:r>
            <a:r>
              <a:rPr lang="it-IT" altLang="zh-CN" dirty="0"/>
              <a:t> </a:t>
            </a:r>
            <a:endParaRPr lang="it-IT" altLang="zh-CN" dirty="0" smtClean="0"/>
          </a:p>
          <a:p>
            <a:r>
              <a:rPr kumimoji="1" lang="zh-CN" altLang="en-US" sz="2800" dirty="0" smtClean="0"/>
              <a:t>身体健康</a:t>
            </a:r>
            <a:r>
              <a:rPr lang="en-US" altLang="zh-CN" dirty="0"/>
              <a:t>Healthy </a:t>
            </a:r>
            <a:r>
              <a:rPr lang="en-US" altLang="zh-CN" dirty="0" smtClean="0"/>
              <a:t>body</a:t>
            </a:r>
            <a:endParaRPr kumimoji="1" lang="zh-CN" altLang="en-US" dirty="0" smtClean="0"/>
          </a:p>
          <a:p>
            <a:r>
              <a:rPr lang="it-IT" altLang="zh-CN" dirty="0" err="1" smtClean="0">
                <a:solidFill>
                  <a:schemeClr val="accent5"/>
                </a:solidFill>
              </a:rPr>
              <a:t>H</a:t>
            </a:r>
            <a:r>
              <a:rPr lang="it-IT" altLang="zh-CN" dirty="0" err="1" smtClean="0">
                <a:solidFill>
                  <a:srgbClr val="FF0000"/>
                </a:solidFill>
              </a:rPr>
              <a:t>é</a:t>
            </a:r>
            <a:r>
              <a:rPr lang="it-IT" altLang="zh-CN" dirty="0" err="1" smtClean="0">
                <a:solidFill>
                  <a:schemeClr val="accent5"/>
                </a:solidFill>
              </a:rPr>
              <a:t>j</a:t>
            </a:r>
            <a:r>
              <a:rPr lang="it-IT" altLang="zh-CN" dirty="0" err="1" smtClean="0">
                <a:solidFill>
                  <a:srgbClr val="FF0000"/>
                </a:solidFill>
              </a:rPr>
              <a:t>iā</a:t>
            </a:r>
            <a:r>
              <a:rPr lang="it-IT" altLang="zh-CN" dirty="0" smtClean="0"/>
              <a:t> </a:t>
            </a:r>
            <a:r>
              <a:rPr lang="it-IT" altLang="zh-CN" dirty="0" err="1" smtClean="0">
                <a:solidFill>
                  <a:schemeClr val="accent5"/>
                </a:solidFill>
              </a:rPr>
              <a:t>x</a:t>
            </a:r>
            <a:r>
              <a:rPr lang="it-IT" altLang="zh-CN" dirty="0" err="1" smtClean="0">
                <a:solidFill>
                  <a:srgbClr val="FF0000"/>
                </a:solidFill>
              </a:rPr>
              <a:t>ìng</a:t>
            </a:r>
            <a:r>
              <a:rPr lang="it-IT" altLang="zh-CN" dirty="0" err="1" smtClean="0">
                <a:solidFill>
                  <a:schemeClr val="accent5"/>
                </a:solidFill>
              </a:rPr>
              <a:t>f</a:t>
            </a:r>
            <a:r>
              <a:rPr lang="it-IT" altLang="zh-CN" dirty="0" err="1" smtClean="0">
                <a:solidFill>
                  <a:srgbClr val="FF0000"/>
                </a:solidFill>
              </a:rPr>
              <a:t>ú</a:t>
            </a:r>
            <a:endParaRPr lang="it-IT" altLang="zh-CN" dirty="0" smtClean="0">
              <a:solidFill>
                <a:srgbClr val="FF0000"/>
              </a:solidFill>
            </a:endParaRPr>
          </a:p>
          <a:p>
            <a:r>
              <a:rPr kumimoji="1" lang="zh-CN" altLang="en-US" sz="2800" dirty="0" smtClean="0"/>
              <a:t>合家幸福</a:t>
            </a:r>
            <a:r>
              <a:rPr lang="en-US" altLang="zh-CN" dirty="0" smtClean="0"/>
              <a:t>Family </a:t>
            </a:r>
            <a:r>
              <a:rPr lang="en-US" altLang="zh-CN" dirty="0"/>
              <a:t>happiness </a:t>
            </a:r>
            <a:endParaRPr kumimoji="1" lang="zh-CN" altLang="en-US" dirty="0" smtClean="0"/>
          </a:p>
          <a:p>
            <a:r>
              <a:rPr lang="it-IT" altLang="zh-CN" dirty="0" err="1" smtClean="0">
                <a:solidFill>
                  <a:schemeClr val="accent5"/>
                </a:solidFill>
              </a:rPr>
              <a:t>T</a:t>
            </a:r>
            <a:r>
              <a:rPr lang="it-IT" altLang="zh-CN" dirty="0" err="1" smtClean="0">
                <a:solidFill>
                  <a:srgbClr val="FF0000"/>
                </a:solidFill>
              </a:rPr>
              <a:t>iān</a:t>
            </a:r>
            <a:r>
              <a:rPr lang="it-IT" altLang="zh-CN" dirty="0" err="1" smtClean="0">
                <a:solidFill>
                  <a:schemeClr val="accent5"/>
                </a:solidFill>
              </a:rPr>
              <a:t>t</a:t>
            </a:r>
            <a:r>
              <a:rPr lang="it-IT" altLang="zh-CN" dirty="0" err="1" smtClean="0">
                <a:solidFill>
                  <a:srgbClr val="FF0000"/>
                </a:solidFill>
              </a:rPr>
              <a:t>iān</a:t>
            </a:r>
            <a:r>
              <a:rPr lang="it-IT" altLang="zh-CN" dirty="0" smtClean="0"/>
              <a:t> </a:t>
            </a:r>
            <a:r>
              <a:rPr lang="it-IT" altLang="zh-CN" dirty="0" err="1" smtClean="0">
                <a:solidFill>
                  <a:schemeClr val="accent5"/>
                </a:solidFill>
              </a:rPr>
              <a:t>k</a:t>
            </a:r>
            <a:r>
              <a:rPr lang="it-IT" altLang="zh-CN" dirty="0" err="1" smtClean="0">
                <a:solidFill>
                  <a:srgbClr val="FF0000"/>
                </a:solidFill>
              </a:rPr>
              <a:t>āi</a:t>
            </a:r>
            <a:r>
              <a:rPr lang="it-IT" altLang="zh-CN" dirty="0" err="1" smtClean="0">
                <a:solidFill>
                  <a:schemeClr val="accent5"/>
                </a:solidFill>
              </a:rPr>
              <a:t>x</a:t>
            </a:r>
            <a:r>
              <a:rPr lang="it-IT" altLang="zh-CN" dirty="0" err="1" smtClean="0">
                <a:solidFill>
                  <a:srgbClr val="FF0000"/>
                </a:solidFill>
              </a:rPr>
              <a:t>īn</a:t>
            </a:r>
            <a:endParaRPr lang="it-IT" altLang="zh-CN" dirty="0" smtClean="0">
              <a:solidFill>
                <a:srgbClr val="FF0000"/>
              </a:solidFill>
            </a:endParaRPr>
          </a:p>
          <a:p>
            <a:r>
              <a:rPr kumimoji="1" lang="zh-CN" altLang="en-US" sz="2800" dirty="0" smtClean="0"/>
              <a:t>天天开心</a:t>
            </a:r>
            <a:r>
              <a:rPr lang="en-US" altLang="zh-CN" dirty="0" smtClean="0"/>
              <a:t>Happy </a:t>
            </a:r>
            <a:r>
              <a:rPr lang="en-US" altLang="zh-CN" dirty="0"/>
              <a:t>everyday </a:t>
            </a:r>
            <a:endParaRPr kumimoji="1" lang="zh-CN" altLang="en-US" dirty="0" smtClean="0"/>
          </a:p>
          <a:p>
            <a:r>
              <a:rPr lang="it-IT" altLang="zh-CN" dirty="0" err="1" smtClean="0">
                <a:solidFill>
                  <a:schemeClr val="accent5"/>
                </a:solidFill>
              </a:rPr>
              <a:t>C</a:t>
            </a:r>
            <a:r>
              <a:rPr lang="it-IT" altLang="zh-CN" dirty="0" err="1" smtClean="0">
                <a:solidFill>
                  <a:srgbClr val="FF0000"/>
                </a:solidFill>
              </a:rPr>
              <a:t>ái</a:t>
            </a:r>
            <a:r>
              <a:rPr lang="it-IT" altLang="zh-CN" dirty="0" err="1" smtClean="0">
                <a:solidFill>
                  <a:schemeClr val="accent5"/>
                </a:solidFill>
              </a:rPr>
              <a:t>y</a:t>
            </a:r>
            <a:r>
              <a:rPr lang="it-IT" altLang="zh-CN" dirty="0" err="1" smtClean="0">
                <a:solidFill>
                  <a:srgbClr val="FF0000"/>
                </a:solidFill>
              </a:rPr>
              <a:t>uán</a:t>
            </a:r>
            <a:r>
              <a:rPr lang="it-IT" altLang="zh-CN" dirty="0" smtClean="0"/>
              <a:t> </a:t>
            </a:r>
            <a:r>
              <a:rPr lang="it-IT" altLang="zh-CN" dirty="0" err="1">
                <a:solidFill>
                  <a:schemeClr val="accent5"/>
                </a:solidFill>
              </a:rPr>
              <a:t>g</a:t>
            </a:r>
            <a:r>
              <a:rPr lang="it-IT" altLang="zh-CN" dirty="0" err="1">
                <a:solidFill>
                  <a:srgbClr val="FF0000"/>
                </a:solidFill>
              </a:rPr>
              <a:t>uǎng</a:t>
            </a:r>
            <a:r>
              <a:rPr lang="it-IT" altLang="zh-CN" dirty="0"/>
              <a:t> </a:t>
            </a:r>
            <a:r>
              <a:rPr lang="it-IT" altLang="zh-CN" dirty="0" err="1" smtClean="0">
                <a:solidFill>
                  <a:schemeClr val="accent5"/>
                </a:solidFill>
              </a:rPr>
              <a:t>j</a:t>
            </a:r>
            <a:r>
              <a:rPr lang="it-IT" altLang="zh-CN" dirty="0" err="1" smtClean="0">
                <a:solidFill>
                  <a:srgbClr val="FF0000"/>
                </a:solidFill>
              </a:rPr>
              <a:t>ìn</a:t>
            </a:r>
            <a:r>
              <a:rPr lang="it-IT" altLang="zh-CN" dirty="0" smtClean="0"/>
              <a:t>/ </a:t>
            </a:r>
            <a:r>
              <a:rPr lang="it-IT" altLang="zh-CN" dirty="0" err="1" smtClean="0">
                <a:solidFill>
                  <a:schemeClr val="accent5"/>
                </a:solidFill>
              </a:rPr>
              <a:t>C</a:t>
            </a:r>
            <a:r>
              <a:rPr lang="it-IT" altLang="zh-CN" dirty="0" err="1" smtClean="0">
                <a:solidFill>
                  <a:srgbClr val="FF0000"/>
                </a:solidFill>
              </a:rPr>
              <a:t>ái</a:t>
            </a:r>
            <a:r>
              <a:rPr lang="it-IT" altLang="zh-CN" dirty="0" err="1" smtClean="0">
                <a:solidFill>
                  <a:schemeClr val="accent5"/>
                </a:solidFill>
              </a:rPr>
              <a:t>y</a:t>
            </a:r>
            <a:r>
              <a:rPr lang="it-IT" altLang="zh-CN" dirty="0" err="1" smtClean="0">
                <a:solidFill>
                  <a:srgbClr val="FF0000"/>
                </a:solidFill>
              </a:rPr>
              <a:t>uán</a:t>
            </a:r>
            <a:r>
              <a:rPr lang="it-IT" altLang="zh-CN" dirty="0" smtClean="0"/>
              <a:t> </a:t>
            </a:r>
            <a:r>
              <a:rPr lang="it-IT" altLang="zh-CN" dirty="0" err="1">
                <a:solidFill>
                  <a:schemeClr val="accent5"/>
                </a:solidFill>
              </a:rPr>
              <a:t>g</a:t>
            </a:r>
            <a:r>
              <a:rPr lang="it-IT" altLang="zh-CN" dirty="0" err="1">
                <a:solidFill>
                  <a:srgbClr val="FF0000"/>
                </a:solidFill>
              </a:rPr>
              <a:t>ǔn</a:t>
            </a:r>
            <a:r>
              <a:rPr lang="it-IT" altLang="zh-CN" dirty="0" err="1">
                <a:solidFill>
                  <a:schemeClr val="accent5"/>
                </a:solidFill>
              </a:rPr>
              <a:t>g</a:t>
            </a:r>
            <a:r>
              <a:rPr lang="it-IT" altLang="zh-CN" dirty="0" err="1">
                <a:solidFill>
                  <a:srgbClr val="FF0000"/>
                </a:solidFill>
              </a:rPr>
              <a:t>ǔn</a:t>
            </a:r>
            <a:endParaRPr lang="it-IT" altLang="zh-CN" dirty="0" smtClean="0">
              <a:solidFill>
                <a:srgbClr val="FF0000"/>
              </a:solidFill>
            </a:endParaRPr>
          </a:p>
          <a:p>
            <a:r>
              <a:rPr kumimoji="1" lang="zh-CN" altLang="en-US" sz="2800" dirty="0" smtClean="0"/>
              <a:t>财源广进</a:t>
            </a:r>
            <a:r>
              <a:rPr kumimoji="1" lang="en-US" altLang="zh-CN" sz="2800" dirty="0" smtClean="0"/>
              <a:t>/</a:t>
            </a:r>
            <a:r>
              <a:rPr kumimoji="1" lang="zh-CN" altLang="en-US" sz="2800" dirty="0"/>
              <a:t>财源</a:t>
            </a:r>
            <a:r>
              <a:rPr kumimoji="1" lang="zh-CN" altLang="en-US" sz="2800" dirty="0" smtClean="0"/>
              <a:t>滚滚</a:t>
            </a:r>
            <a:r>
              <a:rPr lang="en-US" altLang="zh-CN" dirty="0" smtClean="0"/>
              <a:t>Make big money. </a:t>
            </a:r>
            <a:endParaRPr kumimoji="1" lang="zh-CN" altLang="en-US" dirty="0" smtClean="0"/>
          </a:p>
          <a:p>
            <a:endParaRPr kumimoji="1" lang="zh-CN" altLang="en-US" dirty="0" smtClean="0"/>
          </a:p>
          <a:p>
            <a:r>
              <a:rPr lang="it-IT" altLang="zh-CN" dirty="0" err="1" smtClean="0">
                <a:solidFill>
                  <a:schemeClr val="accent5"/>
                </a:solidFill>
              </a:rPr>
              <a:t>Sh</a:t>
            </a:r>
            <a:r>
              <a:rPr lang="it-IT" altLang="zh-CN" dirty="0" err="1" smtClean="0">
                <a:solidFill>
                  <a:srgbClr val="FF0000"/>
                </a:solidFill>
              </a:rPr>
              <a:t>ì</a:t>
            </a:r>
            <a:r>
              <a:rPr lang="it-IT" altLang="zh-CN" dirty="0" err="1" smtClean="0">
                <a:solidFill>
                  <a:schemeClr val="accent5"/>
                </a:solidFill>
              </a:rPr>
              <a:t>y</a:t>
            </a:r>
            <a:r>
              <a:rPr lang="it-IT" altLang="zh-CN" dirty="0" err="1" smtClean="0">
                <a:solidFill>
                  <a:srgbClr val="FF0000"/>
                </a:solidFill>
              </a:rPr>
              <a:t>è</a:t>
            </a:r>
            <a:r>
              <a:rPr lang="it-IT" altLang="zh-CN" dirty="0" smtClean="0"/>
              <a:t> </a:t>
            </a:r>
            <a:r>
              <a:rPr lang="it-IT" altLang="zh-CN" dirty="0" err="1">
                <a:solidFill>
                  <a:schemeClr val="accent5"/>
                </a:solidFill>
              </a:rPr>
              <a:t>y</a:t>
            </a:r>
            <a:r>
              <a:rPr lang="it-IT" altLang="zh-CN" dirty="0" err="1">
                <a:solidFill>
                  <a:srgbClr val="FF0000"/>
                </a:solidFill>
              </a:rPr>
              <a:t>ǒu</a:t>
            </a:r>
            <a:r>
              <a:rPr lang="it-IT" altLang="zh-CN" dirty="0"/>
              <a:t> </a:t>
            </a:r>
            <a:r>
              <a:rPr lang="it-IT" altLang="zh-CN" dirty="0" err="1" smtClean="0">
                <a:solidFill>
                  <a:schemeClr val="accent5"/>
                </a:solidFill>
              </a:rPr>
              <a:t>ch</a:t>
            </a:r>
            <a:r>
              <a:rPr lang="it-IT" altLang="zh-CN" dirty="0" err="1" smtClean="0">
                <a:solidFill>
                  <a:srgbClr val="FF0000"/>
                </a:solidFill>
              </a:rPr>
              <a:t>éng</a:t>
            </a:r>
            <a:endParaRPr lang="it-IT" altLang="zh-CN" dirty="0" smtClean="0">
              <a:solidFill>
                <a:srgbClr val="FF0000"/>
              </a:solidFill>
            </a:endParaRPr>
          </a:p>
          <a:p>
            <a:r>
              <a:rPr kumimoji="1" lang="zh-CN" altLang="en-US" sz="2800" dirty="0" smtClean="0"/>
              <a:t>事业有成</a:t>
            </a:r>
            <a:r>
              <a:rPr lang="en-US" altLang="zh-CN" dirty="0" smtClean="0"/>
              <a:t>Business </a:t>
            </a:r>
            <a:r>
              <a:rPr lang="en-US" altLang="zh-CN" dirty="0"/>
              <a:t>success </a:t>
            </a:r>
            <a:endParaRPr kumimoji="1" lang="zh-CN" altLang="en-US" dirty="0" smtClean="0"/>
          </a:p>
          <a:p>
            <a:r>
              <a:rPr lang="it-IT" altLang="zh-CN" dirty="0" err="1" smtClean="0">
                <a:solidFill>
                  <a:schemeClr val="accent5"/>
                </a:solidFill>
              </a:rPr>
              <a:t>X</a:t>
            </a:r>
            <a:r>
              <a:rPr lang="it-IT" altLang="zh-CN" dirty="0" err="1" smtClean="0">
                <a:solidFill>
                  <a:srgbClr val="FF0000"/>
                </a:solidFill>
              </a:rPr>
              <a:t>ué</a:t>
            </a:r>
            <a:r>
              <a:rPr lang="it-IT" altLang="zh-CN" dirty="0" err="1" smtClean="0">
                <a:solidFill>
                  <a:schemeClr val="accent5"/>
                </a:solidFill>
              </a:rPr>
              <a:t>y</a:t>
            </a:r>
            <a:r>
              <a:rPr lang="it-IT" altLang="zh-CN" dirty="0" err="1" smtClean="0">
                <a:solidFill>
                  <a:srgbClr val="FF0000"/>
                </a:solidFill>
              </a:rPr>
              <a:t>è</a:t>
            </a:r>
            <a:r>
              <a:rPr lang="it-IT" altLang="zh-CN" dirty="0" smtClean="0"/>
              <a:t> </a:t>
            </a:r>
            <a:r>
              <a:rPr lang="it-IT" altLang="zh-CN" dirty="0" err="1">
                <a:solidFill>
                  <a:schemeClr val="accent5"/>
                </a:solidFill>
              </a:rPr>
              <a:t>y</a:t>
            </a:r>
            <a:r>
              <a:rPr lang="it-IT" altLang="zh-CN" dirty="0" err="1">
                <a:solidFill>
                  <a:srgbClr val="FF0000"/>
                </a:solidFill>
              </a:rPr>
              <a:t>ǒu</a:t>
            </a:r>
            <a:r>
              <a:rPr lang="it-IT" altLang="zh-CN" dirty="0"/>
              <a:t> </a:t>
            </a:r>
            <a:r>
              <a:rPr lang="it-IT" altLang="zh-CN" dirty="0" err="1" smtClean="0">
                <a:solidFill>
                  <a:schemeClr val="accent5"/>
                </a:solidFill>
              </a:rPr>
              <a:t>ch</a:t>
            </a:r>
            <a:r>
              <a:rPr lang="it-IT" altLang="zh-CN" dirty="0" err="1" smtClean="0">
                <a:solidFill>
                  <a:srgbClr val="FF0000"/>
                </a:solidFill>
              </a:rPr>
              <a:t>éng</a:t>
            </a:r>
            <a:endParaRPr lang="it-IT" altLang="zh-CN" dirty="0" smtClean="0">
              <a:solidFill>
                <a:srgbClr val="FF0000"/>
              </a:solidFill>
            </a:endParaRPr>
          </a:p>
          <a:p>
            <a:r>
              <a:rPr kumimoji="1" lang="zh-CN" altLang="en-US" sz="2800" dirty="0" smtClean="0"/>
              <a:t>学业有成</a:t>
            </a:r>
            <a:r>
              <a:rPr lang="en-US" altLang="zh-CN" dirty="0" smtClean="0"/>
              <a:t>Academic </a:t>
            </a:r>
            <a:r>
              <a:rPr lang="en-US" altLang="zh-CN" dirty="0"/>
              <a:t>success</a:t>
            </a:r>
            <a:endParaRPr kumimoji="1" lang="zh-CN" altLang="en-US" dirty="0"/>
          </a:p>
        </p:txBody>
      </p:sp>
      <p:sp>
        <p:nvSpPr>
          <p:cNvPr id="5" name="文本框 4"/>
          <p:cNvSpPr txBox="1"/>
          <p:nvPr/>
        </p:nvSpPr>
        <p:spPr>
          <a:xfrm>
            <a:off x="1062318" y="3590365"/>
            <a:ext cx="3482788" cy="800219"/>
          </a:xfrm>
          <a:prstGeom prst="rect">
            <a:avLst/>
          </a:prstGeom>
          <a:noFill/>
        </p:spPr>
        <p:txBody>
          <a:bodyPr wrap="square" rtlCol="0">
            <a:spAutoFit/>
          </a:bodyPr>
          <a:lstStyle/>
          <a:p>
            <a:pPr algn="ctr"/>
            <a:r>
              <a:rPr lang="it-IT" altLang="zh-CN" dirty="0" err="1">
                <a:solidFill>
                  <a:schemeClr val="accent5"/>
                </a:solidFill>
              </a:rPr>
              <a:t>Z</a:t>
            </a:r>
            <a:r>
              <a:rPr lang="it-IT" altLang="zh-CN" dirty="0" err="1"/>
              <a:t>h</a:t>
            </a:r>
            <a:r>
              <a:rPr lang="it-IT" altLang="zh-CN" dirty="0" err="1">
                <a:solidFill>
                  <a:srgbClr val="FF0000"/>
                </a:solidFill>
              </a:rPr>
              <a:t>ù</a:t>
            </a:r>
            <a:r>
              <a:rPr lang="it-IT" altLang="zh-CN" dirty="0"/>
              <a:t> </a:t>
            </a:r>
            <a:r>
              <a:rPr lang="it-IT" altLang="zh-CN" dirty="0" err="1" smtClean="0">
                <a:solidFill>
                  <a:schemeClr val="accent5"/>
                </a:solidFill>
              </a:rPr>
              <a:t>n</a:t>
            </a:r>
            <a:r>
              <a:rPr lang="it-IT" altLang="zh-CN" dirty="0" err="1" smtClean="0">
                <a:solidFill>
                  <a:srgbClr val="FF0000"/>
                </a:solidFill>
              </a:rPr>
              <a:t>ǐ</a:t>
            </a:r>
            <a:endParaRPr lang="it-IT" altLang="zh-CN" dirty="0" smtClean="0">
              <a:solidFill>
                <a:srgbClr val="FF0000"/>
              </a:solidFill>
            </a:endParaRPr>
          </a:p>
          <a:p>
            <a:pPr algn="ctr"/>
            <a:r>
              <a:rPr kumimoji="1" lang="en-US" altLang="zh-CN" sz="2800" dirty="0" smtClean="0"/>
              <a:t>            </a:t>
            </a:r>
            <a:r>
              <a:rPr kumimoji="1" lang="zh-CN" altLang="en-US" sz="2800" dirty="0" smtClean="0"/>
              <a:t>祝你</a:t>
            </a:r>
            <a:r>
              <a:rPr kumimoji="1" lang="en-US" altLang="zh-CN" sz="2000" dirty="0" smtClean="0"/>
              <a:t>wish you</a:t>
            </a:r>
            <a:endParaRPr kumimoji="1" lang="zh-CN" altLang="en-US" sz="2000" dirty="0"/>
          </a:p>
        </p:txBody>
      </p:sp>
    </p:spTree>
    <p:extLst>
      <p:ext uri="{BB962C8B-B14F-4D97-AF65-F5344CB8AC3E}">
        <p14:creationId xmlns:p14="http://schemas.microsoft.com/office/powerpoint/2010/main" val="78906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kumimoji="1" lang="en-US" altLang="zh-CN" dirty="0" smtClean="0"/>
              <a:t>Modesty is regarded as a good virtue </a:t>
            </a:r>
            <a:endParaRPr kumimoji="1" lang="zh-CN" altLang="en-US" dirty="0"/>
          </a:p>
        </p:txBody>
      </p:sp>
      <p:sp>
        <p:nvSpPr>
          <p:cNvPr id="3" name="内容占位符 2"/>
          <p:cNvSpPr>
            <a:spLocks noGrp="1"/>
          </p:cNvSpPr>
          <p:nvPr>
            <p:ph idx="1"/>
          </p:nvPr>
        </p:nvSpPr>
        <p:spPr>
          <a:xfrm>
            <a:off x="838200" y="1406712"/>
            <a:ext cx="10515600" cy="567951"/>
          </a:xfrm>
        </p:spPr>
        <p:txBody>
          <a:bodyPr/>
          <a:lstStyle/>
          <a:p>
            <a:r>
              <a:rPr kumimoji="1" lang="en-US" altLang="zh-CN" dirty="0">
                <a:hlinkClick r:id="rId2"/>
              </a:rPr>
              <a:t>https://</a:t>
            </a:r>
            <a:r>
              <a:rPr kumimoji="1" lang="en-US" altLang="zh-CN" dirty="0" err="1">
                <a:hlinkClick r:id="rId2"/>
              </a:rPr>
              <a:t>www.youtube.com</a:t>
            </a:r>
            <a:r>
              <a:rPr kumimoji="1" lang="en-US" altLang="zh-CN" dirty="0">
                <a:hlinkClick r:id="rId2"/>
              </a:rPr>
              <a:t>/</a:t>
            </a:r>
            <a:r>
              <a:rPr kumimoji="1" lang="en-US" altLang="zh-CN" dirty="0" err="1">
                <a:hlinkClick r:id="rId2"/>
              </a:rPr>
              <a:t>watch?v</a:t>
            </a:r>
            <a:r>
              <a:rPr kumimoji="1" lang="en-US" altLang="zh-CN" dirty="0">
                <a:hlinkClick r:id="rId2"/>
              </a:rPr>
              <a:t>=ZqdtTDklhZ8</a:t>
            </a:r>
            <a:endParaRPr kumimoji="1" lang="zh-CN" altLang="en-US" dirty="0"/>
          </a:p>
        </p:txBody>
      </p:sp>
      <p:sp>
        <p:nvSpPr>
          <p:cNvPr id="5" name="矩形 4"/>
          <p:cNvSpPr/>
          <p:nvPr/>
        </p:nvSpPr>
        <p:spPr>
          <a:xfrm>
            <a:off x="2633840" y="2108609"/>
            <a:ext cx="7370772" cy="1323439"/>
          </a:xfrm>
          <a:prstGeom prst="rect">
            <a:avLst/>
          </a:prstGeom>
          <a:noFill/>
        </p:spPr>
        <p:txBody>
          <a:bodyPr wrap="square" lIns="91440" tIns="45720" rIns="91440" bIns="45720">
            <a:spAutoFit/>
          </a:bodyPr>
          <a:lstStyle/>
          <a:p>
            <a:pPr algn="ctr"/>
            <a:r>
              <a:rPr lang="en-US" altLang="zh-CN" sz="4000" b="0" cap="none" spc="0" dirty="0" err="1">
                <a:ln w="0"/>
                <a:solidFill>
                  <a:schemeClr val="accent5"/>
                </a:solidFill>
                <a:effectLst>
                  <a:outerShdw blurRad="38100" dist="25400" dir="5400000" algn="ctr" rotWithShape="0">
                    <a:srgbClr val="6E747A">
                      <a:alpha val="43000"/>
                    </a:srgbClr>
                  </a:outerShdw>
                </a:effectLst>
              </a:rPr>
              <a:t>N</a:t>
            </a:r>
            <a:r>
              <a:rPr lang="en-US" altLang="zh-CN" sz="4000" b="0" cap="none" spc="0" dirty="0" err="1">
                <a:ln w="0"/>
                <a:solidFill>
                  <a:srgbClr val="FF0000"/>
                </a:solidFill>
                <a:effectLst>
                  <a:outerShdw blurRad="38100" dist="25400" dir="5400000" algn="ctr" rotWithShape="0">
                    <a:srgbClr val="6E747A">
                      <a:alpha val="43000"/>
                    </a:srgbClr>
                  </a:outerShdw>
                </a:effectLst>
              </a:rPr>
              <a:t>ǎ</a:t>
            </a:r>
            <a:r>
              <a:rPr lang="en-US" altLang="zh-CN" sz="4000" b="0" cap="none" spc="0" dirty="0" err="1">
                <a:ln w="0"/>
                <a:solidFill>
                  <a:schemeClr val="accent5"/>
                </a:solidFill>
                <a:effectLst>
                  <a:outerShdw blurRad="38100" dist="25400" dir="5400000" algn="ctr" rotWithShape="0">
                    <a:srgbClr val="6E747A">
                      <a:alpha val="43000"/>
                    </a:srgbClr>
                  </a:outerShdw>
                </a:effectLst>
              </a:rPr>
              <a:t>l</a:t>
            </a:r>
            <a:r>
              <a:rPr lang="en-US" altLang="zh-CN" sz="4000" b="0" cap="none" spc="0" dirty="0" err="1">
                <a:ln w="0"/>
                <a:solidFill>
                  <a:srgbClr val="FF0000"/>
                </a:solidFill>
                <a:effectLst>
                  <a:outerShdw blurRad="38100" dist="25400" dir="5400000" algn="ctr" rotWithShape="0">
                    <a:srgbClr val="6E747A">
                      <a:alpha val="43000"/>
                    </a:srgbClr>
                  </a:outerShdw>
                </a:effectLst>
              </a:rPr>
              <a:t>ǐ</a:t>
            </a:r>
            <a:r>
              <a:rPr lang="en-US" altLang="zh-CN" sz="4000" b="0" cap="none" spc="0" dirty="0">
                <a:ln w="0"/>
                <a:solidFill>
                  <a:schemeClr val="accent1"/>
                </a:solidFill>
                <a:effectLst>
                  <a:outerShdw blurRad="38100" dist="25400" dir="5400000" algn="ctr" rotWithShape="0">
                    <a:srgbClr val="6E747A">
                      <a:alpha val="43000"/>
                    </a:srgbClr>
                  </a:outerShdw>
                </a:effectLst>
              </a:rPr>
              <a:t> </a:t>
            </a:r>
            <a:r>
              <a:rPr lang="zh-CN" altLang="en-US" sz="4000" b="0" cap="none" spc="0" dirty="0" smtClean="0">
                <a:ln w="0"/>
                <a:solidFill>
                  <a:schemeClr val="accent1"/>
                </a:solidFill>
                <a:effectLst>
                  <a:outerShdw blurRad="38100" dist="25400" dir="5400000" algn="ctr" rotWithShape="0">
                    <a:srgbClr val="6E747A">
                      <a:alpha val="43000"/>
                    </a:srgbClr>
                  </a:outerShdw>
                </a:effectLst>
              </a:rPr>
              <a:t>  </a:t>
            </a:r>
            <a:r>
              <a:rPr lang="en-US" altLang="zh-CN" sz="4000" b="0" cap="none" spc="0" dirty="0" err="1" smtClean="0">
                <a:ln w="0"/>
                <a:solidFill>
                  <a:schemeClr val="accent5"/>
                </a:solidFill>
                <a:effectLst>
                  <a:outerShdw blurRad="38100" dist="25400" dir="5400000" algn="ctr" rotWithShape="0">
                    <a:srgbClr val="6E747A">
                      <a:alpha val="43000"/>
                    </a:srgbClr>
                  </a:outerShdw>
                </a:effectLst>
              </a:rPr>
              <a:t>n</a:t>
            </a:r>
            <a:r>
              <a:rPr lang="en-US" altLang="zh-CN" sz="4000" b="0" cap="none" spc="0" dirty="0" err="1" smtClean="0">
                <a:ln w="0"/>
                <a:solidFill>
                  <a:srgbClr val="FF0000"/>
                </a:solidFill>
                <a:effectLst>
                  <a:outerShdw blurRad="38100" dist="25400" dir="5400000" algn="ctr" rotWithShape="0">
                    <a:srgbClr val="6E747A">
                      <a:alpha val="43000"/>
                    </a:srgbClr>
                  </a:outerShdw>
                </a:effectLst>
              </a:rPr>
              <a:t>ǎ</a:t>
            </a:r>
            <a:r>
              <a:rPr lang="en-US" altLang="zh-CN" sz="4000" b="0" cap="none" spc="0" dirty="0" err="1" smtClean="0">
                <a:ln w="0"/>
                <a:solidFill>
                  <a:schemeClr val="accent5"/>
                </a:solidFill>
                <a:effectLst>
                  <a:outerShdw blurRad="38100" dist="25400" dir="5400000" algn="ctr" rotWithShape="0">
                    <a:srgbClr val="6E747A">
                      <a:alpha val="43000"/>
                    </a:srgbClr>
                  </a:outerShdw>
                </a:effectLst>
              </a:rPr>
              <a:t>l</a:t>
            </a:r>
            <a:r>
              <a:rPr lang="en-US" altLang="zh-CN" sz="4000" b="0" cap="none" spc="0" dirty="0" err="1" smtClean="0">
                <a:ln w="0"/>
                <a:solidFill>
                  <a:srgbClr val="FF0000"/>
                </a:solidFill>
                <a:effectLst>
                  <a:outerShdw blurRad="38100" dist="25400" dir="5400000" algn="ctr" rotWithShape="0">
                    <a:srgbClr val="6E747A">
                      <a:alpha val="43000"/>
                    </a:srgbClr>
                  </a:outerShdw>
                </a:effectLst>
              </a:rPr>
              <a:t>ǐ</a:t>
            </a:r>
            <a:endParaRPr lang="zh-CN" altLang="en-US" sz="4000" b="0" cap="none" spc="0" dirty="0" smtClean="0">
              <a:ln w="0"/>
              <a:solidFill>
                <a:srgbClr val="FF0000"/>
              </a:solidFill>
              <a:effectLst>
                <a:outerShdw blurRad="38100" dist="25400" dir="5400000" algn="ctr" rotWithShape="0">
                  <a:srgbClr val="6E747A">
                    <a:alpha val="43000"/>
                  </a:srgbClr>
                </a:outerShdw>
              </a:effectLst>
            </a:endParaRPr>
          </a:p>
          <a:p>
            <a:pPr algn="ctr"/>
            <a:r>
              <a:rPr kumimoji="1" lang="zh-CN" altLang="en-US" sz="4000" b="0" cap="none" spc="0" dirty="0" smtClean="0">
                <a:ln w="0"/>
                <a:solidFill>
                  <a:schemeClr val="accent1"/>
                </a:solidFill>
                <a:effectLst>
                  <a:outerShdw blurRad="38100" dist="25400" dir="5400000" algn="ctr" rotWithShape="0">
                    <a:srgbClr val="6E747A">
                      <a:alpha val="43000"/>
                    </a:srgbClr>
                  </a:outerShdw>
                </a:effectLst>
              </a:rPr>
              <a:t>        哪里哪里。</a:t>
            </a:r>
            <a:r>
              <a:rPr kumimoji="1" lang="en-US" altLang="zh-CN" sz="2000" b="0" cap="none" spc="0" dirty="0" smtClean="0">
                <a:ln w="0"/>
                <a:solidFill>
                  <a:schemeClr val="accent1"/>
                </a:solidFill>
                <a:effectLst>
                  <a:outerShdw blurRad="38100" dist="25400" dir="5400000" algn="ctr" rotWithShape="0">
                    <a:srgbClr val="6E747A">
                      <a:alpha val="43000"/>
                    </a:srgbClr>
                  </a:outerShdw>
                </a:effectLst>
              </a:rPr>
              <a:t>Where</a:t>
            </a:r>
            <a:r>
              <a:rPr kumimoji="1" lang="zh-CN" altLang="en-US" sz="2000" b="0" cap="none" spc="0" dirty="0" smtClean="0">
                <a:ln w="0"/>
                <a:solidFill>
                  <a:schemeClr val="accent1"/>
                </a:solidFill>
                <a:effectLst>
                  <a:outerShdw blurRad="38100" dist="25400" dir="5400000" algn="ctr" rotWithShape="0">
                    <a:srgbClr val="6E747A">
                      <a:alpha val="43000"/>
                    </a:srgbClr>
                  </a:outerShdw>
                </a:effectLst>
              </a:rPr>
              <a:t> </a:t>
            </a:r>
            <a:r>
              <a:rPr kumimoji="1" lang="en-US" altLang="zh-CN" sz="2000" b="0" cap="none" spc="0" dirty="0" smtClean="0">
                <a:ln w="0"/>
                <a:solidFill>
                  <a:schemeClr val="accent1"/>
                </a:solidFill>
                <a:effectLst>
                  <a:outerShdw blurRad="38100" dist="25400" dir="5400000" algn="ctr" rotWithShape="0">
                    <a:srgbClr val="6E747A">
                      <a:alpha val="43000"/>
                    </a:srgbClr>
                  </a:outerShdw>
                </a:effectLst>
              </a:rPr>
              <a:t>where</a:t>
            </a:r>
            <a:endParaRPr lang="zh-CN" altLang="en-US" sz="2000" b="0" cap="none" spc="0" dirty="0">
              <a:ln w="0"/>
              <a:solidFill>
                <a:schemeClr val="accent1"/>
              </a:solidFill>
              <a:effectLst>
                <a:outerShdw blurRad="38100" dist="25400" dir="5400000" algn="ctr" rotWithShape="0">
                  <a:srgbClr val="6E747A">
                    <a:alpha val="43000"/>
                  </a:srgbClr>
                </a:outerShdw>
              </a:effectLst>
            </a:endParaRPr>
          </a:p>
        </p:txBody>
      </p:sp>
      <p:sp>
        <p:nvSpPr>
          <p:cNvPr id="6" name="矩形 5"/>
          <p:cNvSpPr/>
          <p:nvPr/>
        </p:nvSpPr>
        <p:spPr>
          <a:xfrm>
            <a:off x="5057533" y="3598462"/>
            <a:ext cx="3760515" cy="1323439"/>
          </a:xfrm>
          <a:prstGeom prst="rect">
            <a:avLst/>
          </a:prstGeom>
          <a:noFill/>
        </p:spPr>
        <p:txBody>
          <a:bodyPr wrap="none" lIns="91440" tIns="45720" rIns="91440" bIns="45720">
            <a:spAutoFit/>
          </a:bodyPr>
          <a:lstStyle/>
          <a:p>
            <a:pPr algn="ctr"/>
            <a:r>
              <a:rPr lang="tr-TR" altLang="zh-CN" sz="4000" dirty="0" err="1">
                <a:ln w="0"/>
                <a:solidFill>
                  <a:schemeClr val="accent5"/>
                </a:solidFill>
                <a:effectLst>
                  <a:outerShdw blurRad="38100" dist="25400" dir="5400000" algn="ctr" rotWithShape="0">
                    <a:srgbClr val="6E747A">
                      <a:alpha val="43000"/>
                    </a:srgbClr>
                  </a:outerShdw>
                </a:effectLst>
              </a:rPr>
              <a:t>M</a:t>
            </a:r>
            <a:r>
              <a:rPr lang="tr-TR" altLang="zh-CN" sz="4000" dirty="0" err="1">
                <a:ln w="0"/>
                <a:solidFill>
                  <a:srgbClr val="FF0000"/>
                </a:solidFill>
                <a:effectLst>
                  <a:outerShdw blurRad="38100" dist="25400" dir="5400000" algn="ctr" rotWithShape="0">
                    <a:srgbClr val="6E747A">
                      <a:alpha val="43000"/>
                    </a:srgbClr>
                  </a:outerShdw>
                </a:effectLst>
              </a:rPr>
              <a:t>éi</a:t>
            </a:r>
            <a:r>
              <a:rPr lang="tr-TR" altLang="zh-CN" sz="4000" dirty="0" err="1">
                <a:ln w="0"/>
                <a:solidFill>
                  <a:schemeClr val="accent5"/>
                </a:solidFill>
                <a:effectLst>
                  <a:outerShdw blurRad="38100" dist="25400" dir="5400000" algn="ctr" rotWithShape="0">
                    <a:srgbClr val="6E747A">
                      <a:alpha val="43000"/>
                    </a:srgbClr>
                  </a:outerShdw>
                </a:effectLst>
              </a:rPr>
              <a:t>y</a:t>
            </a:r>
            <a:r>
              <a:rPr lang="tr-TR" altLang="zh-CN" sz="4000" dirty="0" err="1">
                <a:ln w="0"/>
                <a:solidFill>
                  <a:srgbClr val="FF0000"/>
                </a:solidFill>
                <a:effectLst>
                  <a:outerShdw blurRad="38100" dist="25400" dir="5400000" algn="ctr" rotWithShape="0">
                    <a:srgbClr val="6E747A">
                      <a:alpha val="43000"/>
                    </a:srgbClr>
                  </a:outerShdw>
                </a:effectLst>
              </a:rPr>
              <a:t>ǒu</a:t>
            </a:r>
            <a:r>
              <a:rPr lang="tr-TR" altLang="zh-CN" sz="4000" dirty="0">
                <a:ln w="0"/>
                <a:solidFill>
                  <a:schemeClr val="accent1"/>
                </a:solidFill>
                <a:effectLst>
                  <a:outerShdw blurRad="38100" dist="25400" dir="5400000" algn="ctr" rotWithShape="0">
                    <a:srgbClr val="6E747A">
                      <a:alpha val="43000"/>
                    </a:srgbClr>
                  </a:outerShdw>
                </a:effectLst>
              </a:rPr>
              <a:t> </a:t>
            </a:r>
            <a:r>
              <a:rPr lang="tr-TR" altLang="zh-CN" sz="4000" dirty="0" err="1">
                <a:ln w="0"/>
                <a:solidFill>
                  <a:schemeClr val="accent5"/>
                </a:solidFill>
                <a:effectLst>
                  <a:outerShdw blurRad="38100" dist="25400" dir="5400000" algn="ctr" rotWithShape="0">
                    <a:srgbClr val="6E747A">
                      <a:alpha val="43000"/>
                    </a:srgbClr>
                  </a:outerShdw>
                </a:effectLst>
              </a:rPr>
              <a:t>m</a:t>
            </a:r>
            <a:r>
              <a:rPr lang="tr-TR" altLang="zh-CN" sz="4000" dirty="0" err="1">
                <a:ln w="0"/>
                <a:solidFill>
                  <a:srgbClr val="FF0000"/>
                </a:solidFill>
                <a:effectLst>
                  <a:outerShdw blurRad="38100" dist="25400" dir="5400000" algn="ctr" rotWithShape="0">
                    <a:srgbClr val="6E747A">
                      <a:alpha val="43000"/>
                    </a:srgbClr>
                  </a:outerShdw>
                </a:effectLst>
              </a:rPr>
              <a:t>éi</a:t>
            </a:r>
            <a:r>
              <a:rPr lang="tr-TR" altLang="zh-CN" sz="4000" dirty="0" err="1">
                <a:ln w="0"/>
                <a:solidFill>
                  <a:schemeClr val="accent5"/>
                </a:solidFill>
                <a:effectLst>
                  <a:outerShdw blurRad="38100" dist="25400" dir="5400000" algn="ctr" rotWithShape="0">
                    <a:srgbClr val="6E747A">
                      <a:alpha val="43000"/>
                    </a:srgbClr>
                  </a:outerShdw>
                </a:effectLst>
              </a:rPr>
              <a:t>y</a:t>
            </a:r>
            <a:r>
              <a:rPr lang="tr-TR" altLang="zh-CN" sz="4000" dirty="0" err="1">
                <a:ln w="0"/>
                <a:solidFill>
                  <a:srgbClr val="FF0000"/>
                </a:solidFill>
                <a:effectLst>
                  <a:outerShdw blurRad="38100" dist="25400" dir="5400000" algn="ctr" rotWithShape="0">
                    <a:srgbClr val="6E747A">
                      <a:alpha val="43000"/>
                    </a:srgbClr>
                  </a:outerShdw>
                </a:effectLst>
              </a:rPr>
              <a:t>ǒu</a:t>
            </a:r>
            <a:endParaRPr lang="zh-CN" altLang="en-US" sz="4000" dirty="0">
              <a:ln w="0"/>
              <a:solidFill>
                <a:srgbClr val="FF0000"/>
              </a:solidFill>
              <a:effectLst>
                <a:outerShdw blurRad="38100" dist="25400" dir="5400000" algn="ctr" rotWithShape="0">
                  <a:srgbClr val="6E747A">
                    <a:alpha val="43000"/>
                  </a:srgbClr>
                </a:outerShdw>
              </a:effectLst>
            </a:endParaRPr>
          </a:p>
          <a:p>
            <a:pPr algn="ctr"/>
            <a:r>
              <a:rPr lang="zh-CN" altLang="en-US" sz="4000" b="0" cap="none" spc="0" dirty="0" smtClean="0">
                <a:ln w="0"/>
                <a:solidFill>
                  <a:schemeClr val="accent1"/>
                </a:solidFill>
                <a:effectLst>
                  <a:outerShdw blurRad="38100" dist="25400" dir="5400000" algn="ctr" rotWithShape="0">
                    <a:srgbClr val="6E747A">
                      <a:alpha val="43000"/>
                    </a:srgbClr>
                  </a:outerShdw>
                </a:effectLst>
              </a:rPr>
              <a:t> 没有没有。</a:t>
            </a:r>
            <a:r>
              <a:rPr lang="en-US" altLang="zh-CN" sz="2400" dirty="0" smtClean="0">
                <a:ln w="0"/>
                <a:solidFill>
                  <a:schemeClr val="accent1"/>
                </a:solidFill>
                <a:effectLst>
                  <a:outerShdw blurRad="38100" dist="25400" dir="5400000" algn="ctr" rotWithShape="0">
                    <a:srgbClr val="6E747A">
                      <a:alpha val="43000"/>
                    </a:srgbClr>
                  </a:outerShdw>
                </a:effectLst>
              </a:rPr>
              <a:t>No no</a:t>
            </a:r>
            <a:endParaRPr lang="zh-CN" altLang="en-US" sz="2400" b="0" cap="none" spc="0" dirty="0">
              <a:ln w="0"/>
              <a:solidFill>
                <a:schemeClr val="accent1"/>
              </a:solidFill>
              <a:effectLst>
                <a:outerShdw blurRad="38100" dist="25400" dir="5400000" algn="ctr" rotWithShape="0">
                  <a:srgbClr val="6E747A">
                    <a:alpha val="43000"/>
                  </a:srgbClr>
                </a:outerShdw>
              </a:effectLst>
            </a:endParaRPr>
          </a:p>
        </p:txBody>
      </p:sp>
      <p:sp>
        <p:nvSpPr>
          <p:cNvPr id="7" name="矩形 6"/>
          <p:cNvSpPr/>
          <p:nvPr/>
        </p:nvSpPr>
        <p:spPr>
          <a:xfrm>
            <a:off x="2994953" y="5300708"/>
            <a:ext cx="8262198" cy="1200329"/>
          </a:xfrm>
          <a:prstGeom prst="rect">
            <a:avLst/>
          </a:prstGeom>
          <a:noFill/>
        </p:spPr>
        <p:txBody>
          <a:bodyPr wrap="none" lIns="91440" tIns="45720" rIns="91440" bIns="45720">
            <a:spAutoFit/>
          </a:bodyPr>
          <a:lstStyle/>
          <a:p>
            <a:pPr algn="ctr"/>
            <a:r>
              <a:rPr lang="tr-TR" altLang="zh-CN" sz="3200" dirty="0" err="1">
                <a:ln w="0"/>
                <a:solidFill>
                  <a:schemeClr val="accent5"/>
                </a:solidFill>
                <a:effectLst>
                  <a:outerShdw blurRad="38100" dist="25400" dir="5400000" algn="ctr" rotWithShape="0">
                    <a:srgbClr val="6E747A">
                      <a:alpha val="43000"/>
                    </a:srgbClr>
                  </a:outerShdw>
                </a:effectLst>
                <a:latin typeface="Arial" charset="0"/>
                <a:ea typeface="Arial" charset="0"/>
                <a:cs typeface="Arial" charset="0"/>
              </a:rPr>
              <a:t>Y</a:t>
            </a:r>
            <a:r>
              <a:rPr lang="tr-TR" altLang="zh-CN" sz="3200" dirty="0" err="1">
                <a:ln w="0"/>
                <a:solidFill>
                  <a:srgbClr val="FF0000"/>
                </a:solidFill>
                <a:effectLst>
                  <a:outerShdw blurRad="38100" dist="25400" dir="5400000" algn="ctr" rotWithShape="0">
                    <a:srgbClr val="6E747A">
                      <a:alpha val="43000"/>
                    </a:srgbClr>
                  </a:outerShdw>
                </a:effectLst>
                <a:latin typeface="Arial" charset="0"/>
                <a:ea typeface="Arial" charset="0"/>
                <a:cs typeface="Arial" charset="0"/>
              </a:rPr>
              <a:t>īng</a:t>
            </a:r>
            <a:r>
              <a:rPr lang="tr-TR" altLang="zh-CN" sz="3200" dirty="0" err="1">
                <a:ln w="0"/>
                <a:solidFill>
                  <a:schemeClr val="accent5"/>
                </a:solidFill>
                <a:effectLst>
                  <a:outerShdw blurRad="38100" dist="25400" dir="5400000" algn="ctr" rotWithShape="0">
                    <a:srgbClr val="6E747A">
                      <a:alpha val="43000"/>
                    </a:srgbClr>
                  </a:outerShdw>
                </a:effectLst>
                <a:latin typeface="Arial" charset="0"/>
                <a:ea typeface="Arial" charset="0"/>
                <a:cs typeface="Arial" charset="0"/>
              </a:rPr>
              <a:t>g</a:t>
            </a:r>
            <a:r>
              <a:rPr lang="tr-TR" altLang="zh-CN" sz="3200" dirty="0" err="1">
                <a:ln w="0"/>
                <a:solidFill>
                  <a:srgbClr val="FF0000"/>
                </a:solidFill>
                <a:effectLst>
                  <a:outerShdw blurRad="38100" dist="25400" dir="5400000" algn="ctr" rotWithShape="0">
                    <a:srgbClr val="6E747A">
                      <a:alpha val="43000"/>
                    </a:srgbClr>
                  </a:outerShdw>
                </a:effectLst>
                <a:latin typeface="Arial" charset="0"/>
                <a:ea typeface="Arial" charset="0"/>
                <a:cs typeface="Arial" charset="0"/>
              </a:rPr>
              <a:t>āi</a:t>
            </a:r>
            <a:r>
              <a:rPr lang="tr-TR" altLang="zh-CN" sz="3200" dirty="0">
                <a:ln w="0"/>
                <a:solidFill>
                  <a:schemeClr val="accent1"/>
                </a:solidFill>
                <a:effectLst>
                  <a:outerShdw blurRad="38100" dist="25400" dir="5400000" algn="ctr" rotWithShape="0">
                    <a:srgbClr val="6E747A">
                      <a:alpha val="43000"/>
                    </a:srgbClr>
                  </a:outerShdw>
                </a:effectLst>
                <a:latin typeface="Arial" charset="0"/>
                <a:ea typeface="Arial" charset="0"/>
                <a:cs typeface="Arial" charset="0"/>
              </a:rPr>
              <a:t> </a:t>
            </a:r>
            <a:r>
              <a:rPr lang="tr-TR" altLang="zh-CN" sz="3200" dirty="0">
                <a:ln w="0"/>
                <a:solidFill>
                  <a:schemeClr val="accent5"/>
                </a:solidFill>
                <a:effectLst>
                  <a:outerShdw blurRad="38100" dist="25400" dir="5400000" algn="ctr" rotWithShape="0">
                    <a:srgbClr val="6E747A">
                      <a:alpha val="43000"/>
                    </a:srgbClr>
                  </a:outerShdw>
                </a:effectLst>
                <a:latin typeface="Arial" charset="0"/>
                <a:ea typeface="Arial" charset="0"/>
                <a:cs typeface="Arial" charset="0"/>
              </a:rPr>
              <a:t>d</a:t>
            </a:r>
            <a:r>
              <a:rPr lang="tr-TR" altLang="zh-CN" sz="3200" dirty="0">
                <a:ln w="0"/>
                <a:solidFill>
                  <a:srgbClr val="FF0000"/>
                </a:solidFill>
                <a:effectLst>
                  <a:outerShdw blurRad="38100" dist="25400" dir="5400000" algn="ctr" rotWithShape="0">
                    <a:srgbClr val="6E747A">
                      <a:alpha val="43000"/>
                    </a:srgbClr>
                  </a:outerShdw>
                </a:effectLst>
                <a:latin typeface="Arial" charset="0"/>
                <a:ea typeface="Arial" charset="0"/>
                <a:cs typeface="Arial" charset="0"/>
              </a:rPr>
              <a:t>e</a:t>
            </a:r>
            <a:r>
              <a:rPr lang="tr-TR" altLang="zh-CN" sz="3200" dirty="0">
                <a:ln w="0"/>
                <a:solidFill>
                  <a:schemeClr val="accent1"/>
                </a:solidFill>
                <a:effectLst>
                  <a:outerShdw blurRad="38100" dist="25400" dir="5400000" algn="ctr" rotWithShape="0">
                    <a:srgbClr val="6E747A">
                      <a:alpha val="43000"/>
                    </a:srgbClr>
                  </a:outerShdw>
                </a:effectLst>
                <a:latin typeface="Arial" charset="0"/>
                <a:ea typeface="Arial" charset="0"/>
                <a:cs typeface="Arial" charset="0"/>
              </a:rPr>
              <a:t> </a:t>
            </a:r>
            <a:r>
              <a:rPr lang="tr-TR" altLang="zh-CN" sz="3200" dirty="0" err="1">
                <a:ln w="0"/>
                <a:solidFill>
                  <a:schemeClr val="accent5"/>
                </a:solidFill>
                <a:effectLst>
                  <a:outerShdw blurRad="38100" dist="25400" dir="5400000" algn="ctr" rotWithShape="0">
                    <a:srgbClr val="6E747A">
                      <a:alpha val="43000"/>
                    </a:srgbClr>
                  </a:outerShdw>
                </a:effectLst>
                <a:latin typeface="Arial" charset="0"/>
                <a:ea typeface="Arial" charset="0"/>
                <a:cs typeface="Arial" charset="0"/>
              </a:rPr>
              <a:t>y</a:t>
            </a:r>
            <a:r>
              <a:rPr lang="tr-TR" altLang="zh-CN" sz="3200" dirty="0" err="1">
                <a:ln w="0"/>
                <a:solidFill>
                  <a:srgbClr val="FF0000"/>
                </a:solidFill>
                <a:effectLst>
                  <a:outerShdw blurRad="38100" dist="25400" dir="5400000" algn="ctr" rotWithShape="0">
                    <a:srgbClr val="6E747A">
                      <a:alpha val="43000"/>
                    </a:srgbClr>
                  </a:outerShdw>
                </a:effectLst>
                <a:latin typeface="Arial" charset="0"/>
                <a:ea typeface="Arial" charset="0"/>
                <a:cs typeface="Arial" charset="0"/>
              </a:rPr>
              <a:t>īng</a:t>
            </a:r>
            <a:r>
              <a:rPr lang="tr-TR" altLang="zh-CN" sz="3200" dirty="0" err="1">
                <a:ln w="0"/>
                <a:solidFill>
                  <a:schemeClr val="accent5"/>
                </a:solidFill>
                <a:effectLst>
                  <a:outerShdw blurRad="38100" dist="25400" dir="5400000" algn="ctr" rotWithShape="0">
                    <a:srgbClr val="6E747A">
                      <a:alpha val="43000"/>
                    </a:srgbClr>
                  </a:outerShdw>
                </a:effectLst>
                <a:latin typeface="Arial" charset="0"/>
                <a:ea typeface="Arial" charset="0"/>
                <a:cs typeface="Arial" charset="0"/>
              </a:rPr>
              <a:t>g</a:t>
            </a:r>
            <a:r>
              <a:rPr lang="tr-TR" altLang="zh-CN" sz="3200" dirty="0" err="1">
                <a:ln w="0"/>
                <a:solidFill>
                  <a:srgbClr val="FF0000"/>
                </a:solidFill>
                <a:effectLst>
                  <a:outerShdw blurRad="38100" dist="25400" dir="5400000" algn="ctr" rotWithShape="0">
                    <a:srgbClr val="6E747A">
                      <a:alpha val="43000"/>
                    </a:srgbClr>
                  </a:outerShdw>
                </a:effectLst>
                <a:latin typeface="Arial" charset="0"/>
                <a:ea typeface="Arial" charset="0"/>
                <a:cs typeface="Arial" charset="0"/>
              </a:rPr>
              <a:t>āi</a:t>
            </a:r>
            <a:r>
              <a:rPr lang="tr-TR" altLang="zh-CN" sz="3200" dirty="0">
                <a:ln w="0"/>
                <a:solidFill>
                  <a:schemeClr val="accent1"/>
                </a:solidFill>
                <a:effectLst>
                  <a:outerShdw blurRad="38100" dist="25400" dir="5400000" algn="ctr" rotWithShape="0">
                    <a:srgbClr val="6E747A">
                      <a:alpha val="43000"/>
                    </a:srgbClr>
                  </a:outerShdw>
                </a:effectLst>
                <a:latin typeface="Arial" charset="0"/>
                <a:ea typeface="Arial" charset="0"/>
                <a:cs typeface="Arial" charset="0"/>
              </a:rPr>
              <a:t> </a:t>
            </a:r>
            <a:r>
              <a:rPr lang="tr-TR" altLang="zh-CN" sz="3200" dirty="0">
                <a:ln w="0"/>
                <a:solidFill>
                  <a:schemeClr val="accent5"/>
                </a:solidFill>
                <a:effectLst>
                  <a:outerShdw blurRad="38100" dist="25400" dir="5400000" algn="ctr" rotWithShape="0">
                    <a:srgbClr val="6E747A">
                      <a:alpha val="43000"/>
                    </a:srgbClr>
                  </a:outerShdw>
                </a:effectLst>
                <a:latin typeface="Arial" charset="0"/>
                <a:ea typeface="Arial" charset="0"/>
                <a:cs typeface="Arial" charset="0"/>
              </a:rPr>
              <a:t>d</a:t>
            </a:r>
            <a:r>
              <a:rPr lang="tr-TR" altLang="zh-CN" sz="3200" dirty="0">
                <a:ln w="0"/>
                <a:solidFill>
                  <a:srgbClr val="FF0000"/>
                </a:solidFill>
                <a:effectLst>
                  <a:outerShdw blurRad="38100" dist="25400" dir="5400000" algn="ctr" rotWithShape="0">
                    <a:srgbClr val="6E747A">
                      <a:alpha val="43000"/>
                    </a:srgbClr>
                  </a:outerShdw>
                </a:effectLst>
                <a:latin typeface="Arial" charset="0"/>
                <a:ea typeface="Arial" charset="0"/>
                <a:cs typeface="Arial" charset="0"/>
              </a:rPr>
              <a:t>e</a:t>
            </a:r>
            <a:endParaRPr lang="zh-CN" altLang="en-US" sz="3200" dirty="0">
              <a:ln w="0"/>
              <a:solidFill>
                <a:srgbClr val="FF0000"/>
              </a:solidFill>
              <a:effectLst>
                <a:outerShdw blurRad="38100" dist="25400" dir="5400000" algn="ctr" rotWithShape="0">
                  <a:srgbClr val="6E747A">
                    <a:alpha val="43000"/>
                  </a:srgbClr>
                </a:outerShdw>
              </a:effectLst>
              <a:latin typeface="Arial" charset="0"/>
              <a:ea typeface="Arial" charset="0"/>
              <a:cs typeface="Arial" charset="0"/>
            </a:endParaRPr>
          </a:p>
          <a:p>
            <a:pPr algn="ctr"/>
            <a:r>
              <a:rPr lang="en-US" altLang="zh-CN" sz="4000" b="0" cap="none" spc="0" dirty="0" smtClean="0">
                <a:ln w="0"/>
                <a:solidFill>
                  <a:schemeClr val="accent1"/>
                </a:solidFill>
                <a:effectLst>
                  <a:outerShdw blurRad="38100" dist="25400" dir="5400000" algn="ctr" rotWithShape="0">
                    <a:srgbClr val="6E747A">
                      <a:alpha val="43000"/>
                    </a:srgbClr>
                  </a:outerShdw>
                </a:effectLst>
              </a:rPr>
              <a:t>     </a:t>
            </a:r>
            <a:r>
              <a:rPr lang="en-US" altLang="zh-CN" sz="4000" dirty="0">
                <a:ln w="0"/>
                <a:solidFill>
                  <a:schemeClr val="accent1"/>
                </a:solidFill>
                <a:effectLst>
                  <a:outerShdw blurRad="38100" dist="25400" dir="5400000" algn="ctr" rotWithShape="0">
                    <a:srgbClr val="6E747A">
                      <a:alpha val="43000"/>
                    </a:srgbClr>
                  </a:outerShdw>
                </a:effectLst>
              </a:rPr>
              <a:t> </a:t>
            </a:r>
            <a:r>
              <a:rPr lang="en-US" altLang="zh-CN" sz="4000" dirty="0" smtClean="0">
                <a:ln w="0"/>
                <a:solidFill>
                  <a:schemeClr val="accent1"/>
                </a:solidFill>
                <a:effectLst>
                  <a:outerShdw blurRad="38100" dist="25400" dir="5400000" algn="ctr" rotWithShape="0">
                    <a:srgbClr val="6E747A">
                      <a:alpha val="43000"/>
                    </a:srgbClr>
                  </a:outerShdw>
                </a:effectLst>
              </a:rPr>
              <a:t>          </a:t>
            </a:r>
            <a:r>
              <a:rPr lang="zh-CN" altLang="en-US" sz="4000" b="0" cap="none" spc="0" dirty="0" smtClean="0">
                <a:ln w="0"/>
                <a:solidFill>
                  <a:schemeClr val="accent1"/>
                </a:solidFill>
                <a:effectLst>
                  <a:outerShdw blurRad="38100" dist="25400" dir="5400000" algn="ctr" rotWithShape="0">
                    <a:srgbClr val="6E747A">
                      <a:alpha val="43000"/>
                    </a:srgbClr>
                  </a:outerShdw>
                </a:effectLst>
              </a:rPr>
              <a:t>应该的应该的 </a:t>
            </a:r>
            <a:r>
              <a:rPr lang="en-US" altLang="zh-CN" sz="4000" b="0" cap="none" spc="0" dirty="0" smtClean="0">
                <a:ln w="0"/>
                <a:solidFill>
                  <a:schemeClr val="accent1"/>
                </a:solidFill>
                <a:effectLst>
                  <a:outerShdw blurRad="38100" dist="25400" dir="5400000" algn="ctr" rotWithShape="0">
                    <a:srgbClr val="6E747A">
                      <a:alpha val="43000"/>
                    </a:srgbClr>
                  </a:outerShdw>
                </a:effectLst>
              </a:rPr>
              <a:t>should should.</a:t>
            </a:r>
            <a:endParaRPr lang="zh-CN" altLang="en-US" sz="40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934589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smtClean="0"/>
              <a:t>No tips in Chinese restaurants.</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9730" y="1690688"/>
            <a:ext cx="6350000" cy="4229100"/>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165" y="2281238"/>
            <a:ext cx="4419600" cy="3048000"/>
          </a:xfrm>
          <a:prstGeom prst="rect">
            <a:avLst/>
          </a:prstGeom>
        </p:spPr>
      </p:pic>
    </p:spTree>
    <p:extLst>
      <p:ext uri="{BB962C8B-B14F-4D97-AF65-F5344CB8AC3E}">
        <p14:creationId xmlns:p14="http://schemas.microsoft.com/office/powerpoint/2010/main" val="183690423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smtClean="0"/>
              <a:t>Fighting over the bill</a:t>
            </a:r>
            <a:endParaRPr kumimoji="1" lang="zh-CN" altLang="en-US" dirty="0"/>
          </a:p>
        </p:txBody>
      </p:sp>
      <p:sp>
        <p:nvSpPr>
          <p:cNvPr id="3" name="内容占位符 2"/>
          <p:cNvSpPr>
            <a:spLocks noGrp="1"/>
          </p:cNvSpPr>
          <p:nvPr>
            <p:ph idx="1"/>
          </p:nvPr>
        </p:nvSpPr>
        <p:spPr/>
        <p:txBody>
          <a:bodyPr/>
          <a:lstStyle/>
          <a:p>
            <a:r>
              <a:rPr kumimoji="1" lang="en-US" altLang="zh-CN" dirty="0" smtClean="0"/>
              <a:t>Chinese people often fight to pay the bill.</a:t>
            </a:r>
          </a:p>
          <a:p>
            <a:r>
              <a:rPr kumimoji="1" lang="en-US" altLang="zh-CN" dirty="0" smtClean="0"/>
              <a:t>It depends on who you are eating with and how frequent you eat with each other.</a:t>
            </a:r>
            <a:endParaRPr kumimoji="1" lang="zh-CN" altLang="en-US" dirty="0"/>
          </a:p>
        </p:txBody>
      </p:sp>
      <p:sp>
        <p:nvSpPr>
          <p:cNvPr id="4" name="矩形 3"/>
          <p:cNvSpPr/>
          <p:nvPr/>
        </p:nvSpPr>
        <p:spPr>
          <a:xfrm>
            <a:off x="4350798" y="4001294"/>
            <a:ext cx="3033203" cy="369332"/>
          </a:xfrm>
          <a:prstGeom prst="rect">
            <a:avLst/>
          </a:prstGeom>
        </p:spPr>
        <p:txBody>
          <a:bodyPr wrap="none">
            <a:spAutoFit/>
          </a:bodyPr>
          <a:lstStyle/>
          <a:p>
            <a:r>
              <a:rPr lang="zh-CN" altLang="en-US" dirty="0">
                <a:hlinkClick r:id="rId2"/>
              </a:rPr>
              <a:t>https://youtu.be/kxiM2evjKKY</a:t>
            </a:r>
            <a:endParaRPr lang="zh-CN" altLang="en-US" dirty="0"/>
          </a:p>
        </p:txBody>
      </p:sp>
    </p:spTree>
    <p:extLst>
      <p:ext uri="{BB962C8B-B14F-4D97-AF65-F5344CB8AC3E}">
        <p14:creationId xmlns:p14="http://schemas.microsoft.com/office/powerpoint/2010/main" val="1559345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p:txBody>
          <a:bodyPr/>
          <a:lstStyle/>
          <a:p>
            <a:endParaRPr kumimoji="1" lang="en-US" altLang="zh-CN" dirty="0" smtClean="0"/>
          </a:p>
          <a:p>
            <a:endParaRPr kumimoji="1" lang="zh-CN" altLang="en-US" dirty="0"/>
          </a:p>
        </p:txBody>
      </p:sp>
      <p:sp>
        <p:nvSpPr>
          <p:cNvPr id="4" name="矩形 3"/>
          <p:cNvSpPr/>
          <p:nvPr/>
        </p:nvSpPr>
        <p:spPr>
          <a:xfrm>
            <a:off x="952499" y="1478029"/>
            <a:ext cx="10287000" cy="4924425"/>
          </a:xfrm>
          <a:prstGeom prst="rect">
            <a:avLst/>
          </a:prstGeom>
        </p:spPr>
        <p:txBody>
          <a:bodyPr wrap="square">
            <a:spAutoFit/>
          </a:bodyPr>
          <a:lstStyle/>
          <a:p>
            <a:pPr lvl="0">
              <a:tabLst>
                <a:tab pos="139700" algn="l"/>
                <a:tab pos="457200" algn="l"/>
              </a:tabLst>
            </a:pPr>
            <a:endParaRPr lang="zh-CN" altLang="zh-CN" sz="1600" kern="100" dirty="0">
              <a:latin typeface="Calibri" charset="0"/>
              <a:cs typeface="Times New Roman" charset="0"/>
            </a:endParaRPr>
          </a:p>
          <a:p>
            <a:pPr marL="342900" lvl="0" indent="-342900">
              <a:buFont typeface="Arial" charset="0"/>
              <a:buChar char="▪"/>
              <a:tabLst>
                <a:tab pos="139700" algn="l"/>
                <a:tab pos="457200" algn="l"/>
              </a:tabLst>
            </a:pPr>
            <a:endParaRPr lang="en-US" altLang="zh-CN" kern="0" dirty="0" smtClean="0">
              <a:solidFill>
                <a:srgbClr val="5B5B5B"/>
              </a:solidFill>
              <a:latin typeface="Helvetica" charset="0"/>
              <a:cs typeface="Helvetica" charset="0"/>
            </a:endParaRPr>
          </a:p>
          <a:p>
            <a:pPr marL="342900" lvl="0" indent="-342900">
              <a:buFont typeface="Arial" charset="0"/>
              <a:buChar char="▪"/>
              <a:tabLst>
                <a:tab pos="139700" algn="l"/>
                <a:tab pos="457200" algn="l"/>
              </a:tabLst>
            </a:pPr>
            <a:r>
              <a:rPr lang="en-US" altLang="zh-CN" sz="2000" kern="0" dirty="0" smtClean="0">
                <a:solidFill>
                  <a:srgbClr val="5B5B5B"/>
                </a:solidFill>
                <a:latin typeface="Helvetica" charset="0"/>
                <a:cs typeface="Helvetica" charset="0"/>
              </a:rPr>
              <a:t>The </a:t>
            </a:r>
            <a:r>
              <a:rPr lang="en-US" altLang="zh-CN" sz="2000" kern="0" dirty="0">
                <a:solidFill>
                  <a:srgbClr val="5B5B5B"/>
                </a:solidFill>
                <a:latin typeface="Helvetica" charset="0"/>
                <a:cs typeface="Helvetica" charset="0"/>
              </a:rPr>
              <a:t>Chinese prefer to entertain in public places rather than in their homes, especially when entertaining foreigners</a:t>
            </a:r>
            <a:r>
              <a:rPr lang="en-US" altLang="zh-CN" sz="2000" kern="0" dirty="0" smtClean="0">
                <a:solidFill>
                  <a:srgbClr val="5B5B5B"/>
                </a:solidFill>
                <a:latin typeface="Helvetica" charset="0"/>
                <a:cs typeface="Helvetica" charset="0"/>
              </a:rPr>
              <a:t>.</a:t>
            </a:r>
          </a:p>
          <a:p>
            <a:pPr marL="342900" lvl="0" indent="-342900">
              <a:buFont typeface="Arial" charset="0"/>
              <a:buChar char="▪"/>
              <a:tabLst>
                <a:tab pos="139700" algn="l"/>
                <a:tab pos="457200" algn="l"/>
              </a:tabLst>
            </a:pPr>
            <a:endParaRPr lang="zh-CN" altLang="zh-CN" sz="2000" kern="100" dirty="0">
              <a:latin typeface="Calibri" charset="0"/>
              <a:cs typeface="Times New Roman" charset="0"/>
            </a:endParaRPr>
          </a:p>
          <a:p>
            <a:pPr marL="342900" lvl="0" indent="-342900">
              <a:buFont typeface="Arial" charset="0"/>
              <a:buChar char="▪"/>
              <a:tabLst>
                <a:tab pos="139700" algn="l"/>
                <a:tab pos="457200" algn="l"/>
              </a:tabLst>
            </a:pPr>
            <a:r>
              <a:rPr lang="en-US" altLang="zh-CN" sz="2000" kern="0" dirty="0">
                <a:solidFill>
                  <a:srgbClr val="5B5B5B"/>
                </a:solidFill>
                <a:latin typeface="Helvetica" charset="0"/>
                <a:cs typeface="Helvetica" charset="0"/>
              </a:rPr>
              <a:t>If you are invited to a Chinese home, consider it a great </a:t>
            </a:r>
            <a:r>
              <a:rPr lang="en-US" altLang="zh-CN" sz="2000" kern="0" dirty="0" smtClean="0">
                <a:solidFill>
                  <a:srgbClr val="5B5B5B"/>
                </a:solidFill>
                <a:latin typeface="Helvetica" charset="0"/>
                <a:cs typeface="Helvetica" charset="0"/>
              </a:rPr>
              <a:t>honor</a:t>
            </a:r>
            <a:r>
              <a:rPr lang="en-US" altLang="zh-CN" sz="2000" kern="0" dirty="0">
                <a:solidFill>
                  <a:srgbClr val="5B5B5B"/>
                </a:solidFill>
                <a:latin typeface="Helvetica" charset="0"/>
                <a:cs typeface="Helvetica" charset="0"/>
              </a:rPr>
              <a:t>. If you must turn down such an </a:t>
            </a:r>
            <a:r>
              <a:rPr lang="en-US" altLang="zh-CN" sz="2000" kern="0" dirty="0" smtClean="0">
                <a:solidFill>
                  <a:srgbClr val="5B5B5B"/>
                </a:solidFill>
                <a:latin typeface="Helvetica" charset="0"/>
                <a:cs typeface="Helvetica" charset="0"/>
              </a:rPr>
              <a:t>honor</a:t>
            </a:r>
            <a:r>
              <a:rPr lang="en-US" altLang="zh-CN" sz="2000" kern="0" dirty="0">
                <a:solidFill>
                  <a:srgbClr val="5B5B5B"/>
                </a:solidFill>
                <a:latin typeface="Helvetica" charset="0"/>
                <a:cs typeface="Helvetica" charset="0"/>
              </a:rPr>
              <a:t>, it is considered polite to explain the conflict in your schedule so that your actions are not taken as a slight</a:t>
            </a:r>
            <a:r>
              <a:rPr lang="en-US" altLang="zh-CN" sz="2000" kern="0" dirty="0" smtClean="0">
                <a:solidFill>
                  <a:srgbClr val="5B5B5B"/>
                </a:solidFill>
                <a:latin typeface="Helvetica" charset="0"/>
                <a:cs typeface="Helvetica" charset="0"/>
              </a:rPr>
              <a:t>.</a:t>
            </a:r>
          </a:p>
          <a:p>
            <a:pPr marL="342900" lvl="0" indent="-342900">
              <a:buFont typeface="Arial" charset="0"/>
              <a:buChar char="▪"/>
              <a:tabLst>
                <a:tab pos="139700" algn="l"/>
                <a:tab pos="457200" algn="l"/>
              </a:tabLst>
            </a:pPr>
            <a:endParaRPr lang="zh-CN" altLang="zh-CN" sz="2000" kern="100" dirty="0">
              <a:latin typeface="Calibri" charset="0"/>
              <a:cs typeface="Times New Roman" charset="0"/>
            </a:endParaRPr>
          </a:p>
          <a:p>
            <a:pPr marL="342900" lvl="0" indent="-342900">
              <a:buFont typeface="Arial" charset="0"/>
              <a:buChar char="▪"/>
              <a:tabLst>
                <a:tab pos="139700" algn="l"/>
                <a:tab pos="457200" algn="l"/>
              </a:tabLst>
            </a:pPr>
            <a:r>
              <a:rPr lang="en-US" altLang="zh-CN" sz="2000" kern="0" dirty="0">
                <a:solidFill>
                  <a:srgbClr val="5B5B5B"/>
                </a:solidFill>
                <a:latin typeface="Helvetica" charset="0"/>
                <a:cs typeface="Helvetica" charset="0"/>
              </a:rPr>
              <a:t>Arrive on time</a:t>
            </a:r>
            <a:r>
              <a:rPr lang="en-US" altLang="zh-CN" sz="2000" kern="0" dirty="0" smtClean="0">
                <a:solidFill>
                  <a:srgbClr val="5B5B5B"/>
                </a:solidFill>
                <a:latin typeface="Helvetica" charset="0"/>
                <a:cs typeface="Helvetica" charset="0"/>
              </a:rPr>
              <a:t>.</a:t>
            </a:r>
          </a:p>
          <a:p>
            <a:pPr marL="342900" lvl="0" indent="-342900">
              <a:buFont typeface="Arial" charset="0"/>
              <a:buChar char="▪"/>
              <a:tabLst>
                <a:tab pos="139700" algn="l"/>
                <a:tab pos="457200" algn="l"/>
              </a:tabLst>
            </a:pPr>
            <a:endParaRPr lang="zh-CN" altLang="zh-CN" sz="2000" kern="100" dirty="0">
              <a:latin typeface="Calibri" charset="0"/>
              <a:cs typeface="Times New Roman" charset="0"/>
            </a:endParaRPr>
          </a:p>
          <a:p>
            <a:pPr marL="342900" lvl="0" indent="-342900">
              <a:buFont typeface="Arial" charset="0"/>
              <a:buChar char="▪"/>
              <a:tabLst>
                <a:tab pos="139700" algn="l"/>
                <a:tab pos="457200" algn="l"/>
              </a:tabLst>
            </a:pPr>
            <a:r>
              <a:rPr lang="en-US" altLang="zh-CN" sz="2000" kern="0" dirty="0">
                <a:solidFill>
                  <a:srgbClr val="5B5B5B"/>
                </a:solidFill>
                <a:latin typeface="Helvetica" charset="0"/>
                <a:cs typeface="Helvetica" charset="0"/>
              </a:rPr>
              <a:t>Remove your shoes before entering the house</a:t>
            </a:r>
            <a:r>
              <a:rPr lang="en-US" altLang="zh-CN" sz="2000" kern="0" dirty="0" smtClean="0">
                <a:solidFill>
                  <a:srgbClr val="5B5B5B"/>
                </a:solidFill>
                <a:latin typeface="Helvetica" charset="0"/>
                <a:cs typeface="Helvetica" charset="0"/>
              </a:rPr>
              <a:t>.</a:t>
            </a:r>
          </a:p>
          <a:p>
            <a:pPr marL="342900" lvl="0" indent="-342900">
              <a:buFont typeface="Arial" charset="0"/>
              <a:buChar char="▪"/>
              <a:tabLst>
                <a:tab pos="139700" algn="l"/>
                <a:tab pos="457200" algn="l"/>
              </a:tabLst>
            </a:pPr>
            <a:endParaRPr lang="zh-CN" altLang="zh-CN" sz="2000" kern="100" dirty="0">
              <a:latin typeface="Calibri" charset="0"/>
              <a:cs typeface="Times New Roman" charset="0"/>
            </a:endParaRPr>
          </a:p>
          <a:p>
            <a:pPr marL="342900" lvl="0" indent="-342900">
              <a:buFont typeface="Arial" charset="0"/>
              <a:buChar char="▪"/>
              <a:tabLst>
                <a:tab pos="139700" algn="l"/>
                <a:tab pos="457200" algn="l"/>
              </a:tabLst>
            </a:pPr>
            <a:r>
              <a:rPr lang="en-US" altLang="zh-CN" sz="2000" kern="0" dirty="0">
                <a:solidFill>
                  <a:srgbClr val="5B5B5B"/>
                </a:solidFill>
                <a:latin typeface="Helvetica" charset="0"/>
                <a:cs typeface="Helvetica" charset="0"/>
              </a:rPr>
              <a:t>Bring a small gift to the hostess</a:t>
            </a:r>
            <a:r>
              <a:rPr lang="en-US" altLang="zh-CN" sz="2000" kern="0" dirty="0" smtClean="0">
                <a:solidFill>
                  <a:srgbClr val="5B5B5B"/>
                </a:solidFill>
                <a:latin typeface="Helvetica" charset="0"/>
                <a:cs typeface="Helvetica" charset="0"/>
              </a:rPr>
              <a:t>.</a:t>
            </a:r>
          </a:p>
          <a:p>
            <a:pPr marL="342900" lvl="0" indent="-342900">
              <a:buFont typeface="Arial" charset="0"/>
              <a:buChar char="▪"/>
              <a:tabLst>
                <a:tab pos="139700" algn="l"/>
                <a:tab pos="457200" algn="l"/>
              </a:tabLst>
            </a:pPr>
            <a:endParaRPr lang="zh-CN" altLang="zh-CN" sz="2000" kern="100" dirty="0">
              <a:latin typeface="Calibri" charset="0"/>
              <a:cs typeface="Times New Roman" charset="0"/>
            </a:endParaRPr>
          </a:p>
          <a:p>
            <a:pPr marL="342900" lvl="0" indent="-342900">
              <a:buFont typeface="Arial" charset="0"/>
              <a:buChar char="▪"/>
              <a:tabLst>
                <a:tab pos="139700" algn="l"/>
                <a:tab pos="457200" algn="l"/>
              </a:tabLst>
            </a:pPr>
            <a:r>
              <a:rPr lang="en-US" altLang="zh-CN" sz="2000" kern="0" dirty="0">
                <a:solidFill>
                  <a:srgbClr val="5B5B5B"/>
                </a:solidFill>
                <a:latin typeface="Helvetica" charset="0"/>
                <a:cs typeface="Helvetica" charset="0"/>
              </a:rPr>
              <a:t>Eat well to demonstrate that you are enjoying the food!</a:t>
            </a:r>
            <a:endParaRPr lang="zh-CN" altLang="zh-CN" sz="2000" kern="100" dirty="0">
              <a:latin typeface="Calibri" charset="0"/>
              <a:cs typeface="Times New Roman" charset="0"/>
            </a:endParaRPr>
          </a:p>
        </p:txBody>
      </p:sp>
      <p:sp>
        <p:nvSpPr>
          <p:cNvPr id="5" name="矩形 4"/>
          <p:cNvSpPr/>
          <p:nvPr/>
        </p:nvSpPr>
        <p:spPr>
          <a:xfrm>
            <a:off x="4015750" y="554699"/>
            <a:ext cx="4160499" cy="923330"/>
          </a:xfrm>
          <a:prstGeom prst="rect">
            <a:avLst/>
          </a:prstGeom>
          <a:noFill/>
        </p:spPr>
        <p:txBody>
          <a:bodyPr wrap="none" lIns="91440" tIns="45720" rIns="91440" bIns="45720">
            <a:spAutoFit/>
          </a:bodyPr>
          <a:lstStyle/>
          <a:p>
            <a:pPr algn="ctr"/>
            <a:r>
              <a:rPr kumimoji="1" lang="en-US" altLang="zh-CN" sz="5400" b="1" cap="none" spc="0" dirty="0" smtClean="0">
                <a:ln w="22225">
                  <a:solidFill>
                    <a:schemeClr val="accent2"/>
                  </a:solidFill>
                  <a:prstDash val="solid"/>
                </a:ln>
                <a:solidFill>
                  <a:schemeClr val="accent2">
                    <a:lumMod val="40000"/>
                    <a:lumOff val="60000"/>
                  </a:schemeClr>
                </a:solidFill>
                <a:effectLst/>
              </a:rPr>
              <a:t>Being a guest </a:t>
            </a:r>
            <a:endParaRPr lang="zh-CN" alt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0055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smtClean="0"/>
              <a:t>Ask</a:t>
            </a:r>
            <a:r>
              <a:rPr kumimoji="1" lang="zh-CN" altLang="en-US" dirty="0" smtClean="0"/>
              <a:t> </a:t>
            </a:r>
            <a:r>
              <a:rPr kumimoji="1" lang="en-US" altLang="zh-CN" dirty="0" smtClean="0"/>
              <a:t>if</a:t>
            </a:r>
            <a:r>
              <a:rPr kumimoji="1" lang="zh-CN" altLang="en-US" dirty="0" smtClean="0"/>
              <a:t> </a:t>
            </a:r>
            <a:r>
              <a:rPr kumimoji="1" lang="en-US" altLang="zh-CN" dirty="0" smtClean="0"/>
              <a:t>you</a:t>
            </a:r>
            <a:r>
              <a:rPr kumimoji="1" lang="zh-CN" altLang="en-US" dirty="0" smtClean="0"/>
              <a:t> </a:t>
            </a:r>
            <a:r>
              <a:rPr kumimoji="1" lang="en-US" altLang="zh-CN" dirty="0" smtClean="0"/>
              <a:t>need</a:t>
            </a:r>
            <a:r>
              <a:rPr kumimoji="1" lang="zh-CN" altLang="en-US" dirty="0" smtClean="0"/>
              <a:t> </a:t>
            </a:r>
            <a:r>
              <a:rPr kumimoji="1" lang="en-US" altLang="zh-CN" dirty="0" smtClean="0"/>
              <a:t>to</a:t>
            </a:r>
            <a:r>
              <a:rPr kumimoji="1" lang="zh-CN" altLang="en-US" dirty="0" smtClean="0"/>
              <a:t> </a:t>
            </a:r>
            <a:r>
              <a:rPr kumimoji="1" lang="en-US" altLang="zh-CN" dirty="0" smtClean="0"/>
              <a:t>take</a:t>
            </a:r>
            <a:r>
              <a:rPr kumimoji="1" lang="zh-CN" altLang="en-US" dirty="0" smtClean="0"/>
              <a:t> </a:t>
            </a:r>
            <a:r>
              <a:rPr kumimoji="1" lang="en-US" altLang="zh-CN" dirty="0" smtClean="0"/>
              <a:t>off</a:t>
            </a:r>
            <a:r>
              <a:rPr kumimoji="1" lang="zh-CN" altLang="en-US" dirty="0" smtClean="0"/>
              <a:t> </a:t>
            </a:r>
            <a:r>
              <a:rPr kumimoji="1" lang="en-US" altLang="zh-CN" dirty="0" smtClean="0"/>
              <a:t>your</a:t>
            </a:r>
            <a:r>
              <a:rPr kumimoji="1" lang="zh-CN" altLang="en-US" dirty="0" smtClean="0"/>
              <a:t> </a:t>
            </a:r>
            <a:r>
              <a:rPr kumimoji="1" lang="en-US" altLang="zh-CN" dirty="0" smtClean="0"/>
              <a:t>shoes</a:t>
            </a:r>
            <a:r>
              <a:rPr kumimoji="1" lang="en-US" altLang="zh-CN" dirty="0"/>
              <a:t>.</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1529" y="2141721"/>
            <a:ext cx="7113493" cy="4017032"/>
          </a:xfrm>
          <a:prstGeom prst="rect">
            <a:avLst/>
          </a:prstGeom>
        </p:spPr>
      </p:pic>
    </p:spTree>
    <p:extLst>
      <p:ext uri="{BB962C8B-B14F-4D97-AF65-F5344CB8AC3E}">
        <p14:creationId xmlns:p14="http://schemas.microsoft.com/office/powerpoint/2010/main" val="12461665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kumimoji="1" lang="en-US" altLang="zh-CN" dirty="0" smtClean="0"/>
              <a:t>Being on time</a:t>
            </a:r>
            <a:endParaRPr kumimoji="1" lang="zh-CN" altLang="en-US" dirty="0"/>
          </a:p>
        </p:txBody>
      </p:sp>
      <p:sp>
        <p:nvSpPr>
          <p:cNvPr id="3" name="内容占位符 2"/>
          <p:cNvSpPr>
            <a:spLocks noGrp="1"/>
          </p:cNvSpPr>
          <p:nvPr>
            <p:ph idx="1"/>
          </p:nvPr>
        </p:nvSpPr>
        <p:spPr/>
        <p:txBody>
          <a:bodyPr/>
          <a:lstStyle/>
          <a:p>
            <a:r>
              <a:rPr kumimoji="1" lang="en-US" altLang="zh-CN" dirty="0" smtClean="0"/>
              <a:t>In most occasions, being on time is regarded as being polite and respectful.</a:t>
            </a:r>
          </a:p>
          <a:p>
            <a:r>
              <a:rPr kumimoji="1" lang="en-US" altLang="zh-CN" dirty="0" smtClean="0"/>
              <a:t>Sometimes it depends on the occasion. If you are going for an appointment, you’d better arrive on time, maybe 10 minutes earlier.</a:t>
            </a:r>
          </a:p>
          <a:p>
            <a:r>
              <a:rPr kumimoji="1" lang="en-US" altLang="zh-CN" dirty="0" smtClean="0"/>
              <a:t>If you are invited to someone’s house, you can arrive a little bit late.</a:t>
            </a:r>
          </a:p>
          <a:p>
            <a:r>
              <a:rPr kumimoji="1" lang="en-US" altLang="zh-CN" dirty="0" smtClean="0"/>
              <a:t>If you are eating out in the restaurant with your friends, you’d better be on time. </a:t>
            </a:r>
          </a:p>
          <a:p>
            <a:r>
              <a:rPr kumimoji="1" lang="en-US" altLang="zh-CN" dirty="0" smtClean="0"/>
              <a:t>For important interview or exam, arrive half an hour earlier.</a:t>
            </a:r>
            <a:endParaRPr kumimoji="1" lang="zh-CN" altLang="en-US" dirty="0"/>
          </a:p>
        </p:txBody>
      </p:sp>
    </p:spTree>
    <p:extLst>
      <p:ext uri="{BB962C8B-B14F-4D97-AF65-F5344CB8AC3E}">
        <p14:creationId xmlns:p14="http://schemas.microsoft.com/office/powerpoint/2010/main" val="1596795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56099"/>
          </a:xfrm>
        </p:spPr>
        <p:txBody>
          <a:bodyPr/>
          <a:lstStyle/>
          <a:p>
            <a:pPr algn="ctr"/>
            <a:r>
              <a:rPr lang="en-US" altLang="zh-CN" b="1" dirty="0"/>
              <a:t>Gift </a:t>
            </a:r>
            <a:r>
              <a:rPr lang="en-US" altLang="zh-CN" b="1" dirty="0" smtClean="0"/>
              <a:t>Giving</a:t>
            </a:r>
            <a:r>
              <a:rPr lang="zh-CN" altLang="zh-CN" dirty="0"/>
              <a:t/>
            </a:r>
            <a:br>
              <a:rPr lang="zh-CN" altLang="zh-CN" dirty="0"/>
            </a:br>
            <a:endParaRPr kumimoji="1" lang="zh-CN" altLang="en-US" dirty="0"/>
          </a:p>
        </p:txBody>
      </p:sp>
      <p:sp>
        <p:nvSpPr>
          <p:cNvPr id="3" name="内容占位符 2"/>
          <p:cNvSpPr>
            <a:spLocks noGrp="1"/>
          </p:cNvSpPr>
          <p:nvPr>
            <p:ph idx="1"/>
          </p:nvPr>
        </p:nvSpPr>
        <p:spPr/>
        <p:txBody>
          <a:bodyPr>
            <a:normAutofit fontScale="77500" lnSpcReduction="20000"/>
          </a:bodyPr>
          <a:lstStyle/>
          <a:p>
            <a:pPr lvl="0"/>
            <a:r>
              <a:rPr lang="en-US" altLang="zh-CN" dirty="0" smtClean="0"/>
              <a:t>In general, gifts are given at Chinese New Year, weddings, births and more recently (because of marketing), birthdays.</a:t>
            </a:r>
            <a:endParaRPr lang="zh-CN" altLang="zh-CN" dirty="0" smtClean="0"/>
          </a:p>
          <a:p>
            <a:pPr lvl="0"/>
            <a:r>
              <a:rPr lang="en-US" altLang="zh-CN" dirty="0" smtClean="0"/>
              <a:t>The </a:t>
            </a:r>
            <a:r>
              <a:rPr lang="en-US" altLang="zh-CN" dirty="0"/>
              <a:t>Chinese like food and a nice </a:t>
            </a:r>
            <a:r>
              <a:rPr lang="en-US" altLang="zh-CN" dirty="0" smtClean="0"/>
              <a:t>fruit </a:t>
            </a:r>
            <a:r>
              <a:rPr lang="en-US" altLang="zh-CN" dirty="0"/>
              <a:t>basket will make a great gift.</a:t>
            </a:r>
            <a:endParaRPr lang="zh-CN" altLang="zh-CN" dirty="0"/>
          </a:p>
          <a:p>
            <a:pPr lvl="0"/>
            <a:r>
              <a:rPr lang="en-US" altLang="zh-CN" dirty="0"/>
              <a:t>Do not give scissors, knives or other cutting utensils as they indicate the severing of the relationship.</a:t>
            </a:r>
            <a:endParaRPr lang="zh-CN" altLang="zh-CN" dirty="0"/>
          </a:p>
          <a:p>
            <a:pPr lvl="0"/>
            <a:r>
              <a:rPr lang="en-US" altLang="zh-CN" dirty="0"/>
              <a:t>Do not give clocks, handkerchiefs or straw sandals as they are associated with funerals and death.</a:t>
            </a:r>
            <a:endParaRPr lang="zh-CN" altLang="zh-CN" dirty="0"/>
          </a:p>
          <a:p>
            <a:pPr lvl="0"/>
            <a:r>
              <a:rPr lang="en-US" altLang="zh-CN" dirty="0"/>
              <a:t>Do not give chrysanthemum, as many Chinese associate these with funerals.</a:t>
            </a:r>
            <a:endParaRPr lang="zh-CN" altLang="zh-CN" dirty="0"/>
          </a:p>
          <a:p>
            <a:pPr lvl="0"/>
            <a:r>
              <a:rPr lang="en-US" altLang="zh-CN" dirty="0"/>
              <a:t>Do not wrap gifts in white, blue or black paper.</a:t>
            </a:r>
            <a:endParaRPr lang="zh-CN" altLang="zh-CN" dirty="0"/>
          </a:p>
          <a:p>
            <a:pPr lvl="0"/>
            <a:r>
              <a:rPr lang="en-US" altLang="zh-CN" dirty="0"/>
              <a:t>Four is an unlucky number so do not give four of anything. Eight is the luckiest number, so giving eight of something brings luck to the </a:t>
            </a:r>
            <a:r>
              <a:rPr lang="en-US" altLang="zh-CN" dirty="0" smtClean="0"/>
              <a:t>recipient. or two, bring double happiness. Not single.</a:t>
            </a:r>
            <a:endParaRPr lang="zh-CN" altLang="zh-CN" dirty="0"/>
          </a:p>
          <a:p>
            <a:pPr lvl="0"/>
            <a:r>
              <a:rPr lang="en-US" altLang="zh-CN" dirty="0"/>
              <a:t>Always present gifts with two hands.</a:t>
            </a:r>
            <a:endParaRPr lang="zh-CN" altLang="zh-CN" dirty="0"/>
          </a:p>
          <a:p>
            <a:pPr lvl="0"/>
            <a:r>
              <a:rPr lang="en-US" altLang="zh-CN" dirty="0"/>
              <a:t>Gifts are not opened when received.</a:t>
            </a:r>
            <a:endParaRPr lang="zh-CN" altLang="zh-CN" dirty="0"/>
          </a:p>
          <a:p>
            <a:pPr lvl="0"/>
            <a:r>
              <a:rPr lang="en-US" altLang="zh-CN" dirty="0"/>
              <a:t>Gifts may be refused three times before they are accepted</a:t>
            </a:r>
            <a:r>
              <a:rPr lang="en-US" altLang="zh-CN" dirty="0" smtClean="0"/>
              <a:t>.</a:t>
            </a:r>
          </a:p>
          <a:p>
            <a:pPr lvl="0"/>
            <a:endParaRPr lang="zh-CN" altLang="zh-CN" dirty="0"/>
          </a:p>
          <a:p>
            <a:endParaRPr kumimoji="1" lang="zh-CN" altLang="en-US" dirty="0"/>
          </a:p>
        </p:txBody>
      </p:sp>
    </p:spTree>
    <p:extLst>
      <p:ext uri="{BB962C8B-B14F-4D97-AF65-F5344CB8AC3E}">
        <p14:creationId xmlns:p14="http://schemas.microsoft.com/office/powerpoint/2010/main" val="192693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461682" y="240319"/>
            <a:ext cx="10515600" cy="1386775"/>
          </a:xfrm>
        </p:spPr>
        <p:txBody>
          <a:bodyPr/>
          <a:lstStyle/>
          <a:p>
            <a:r>
              <a:rPr lang="en-US" altLang="zh-CN" dirty="0"/>
              <a:t>If you are invited to a Chinese person’s house, it is traditional courtesy to bring a gift. Red flowers are popular (not white flowers; they are used at funerals), or a basket of fruit</a:t>
            </a:r>
            <a:r>
              <a:rPr lang="en-US" altLang="zh-CN" dirty="0" smtClean="0"/>
              <a:t>. </a:t>
            </a:r>
            <a:r>
              <a:rPr lang="zh-CN" altLang="zh-CN" dirty="0" smtClean="0"/>
              <a:t>送礼</a:t>
            </a:r>
            <a:r>
              <a:rPr lang="en-US" altLang="zh-CN" dirty="0" smtClean="0"/>
              <a:t>(</a:t>
            </a:r>
            <a:r>
              <a:rPr lang="en-US" altLang="zh-CN" dirty="0" err="1" smtClean="0">
                <a:solidFill>
                  <a:schemeClr val="accent5"/>
                </a:solidFill>
              </a:rPr>
              <a:t>s</a:t>
            </a:r>
            <a:r>
              <a:rPr lang="en-US" altLang="zh-CN" dirty="0" err="1" smtClean="0">
                <a:solidFill>
                  <a:srgbClr val="FF0000"/>
                </a:solidFill>
              </a:rPr>
              <a:t>òng</a:t>
            </a:r>
            <a:r>
              <a:rPr lang="en-US" altLang="zh-CN" dirty="0" err="1" smtClean="0">
                <a:solidFill>
                  <a:schemeClr val="accent5"/>
                </a:solidFill>
              </a:rPr>
              <a:t>l</a:t>
            </a:r>
            <a:r>
              <a:rPr lang="en-US" altLang="zh-CN" dirty="0" err="1" smtClean="0">
                <a:solidFill>
                  <a:srgbClr val="FF0000"/>
                </a:solidFill>
              </a:rPr>
              <a:t>ǐ</a:t>
            </a:r>
            <a:r>
              <a:rPr lang="en-US" altLang="zh-CN" dirty="0"/>
              <a:t>)</a:t>
            </a:r>
          </a:p>
          <a:p>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1729" y="1627094"/>
            <a:ext cx="5029200" cy="5029200"/>
          </a:xfrm>
          <a:prstGeom prst="rect">
            <a:avLst/>
          </a:prstGeom>
        </p:spPr>
      </p:pic>
    </p:spTree>
    <p:extLst>
      <p:ext uri="{BB962C8B-B14F-4D97-AF65-F5344CB8AC3E}">
        <p14:creationId xmlns:p14="http://schemas.microsoft.com/office/powerpoint/2010/main" val="102048848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pPr algn="ctr"/>
            <a:r>
              <a:rPr kumimoji="1" lang="zh-CN" altLang="en-US" dirty="0" smtClean="0"/>
              <a:t/>
            </a:r>
            <a:br>
              <a:rPr kumimoji="1" lang="zh-CN" altLang="en-US" dirty="0" smtClean="0"/>
            </a:br>
            <a:r>
              <a:rPr kumimoji="1" lang="zh-CN" altLang="en-US" dirty="0"/>
              <a:t/>
            </a:r>
            <a:br>
              <a:rPr kumimoji="1" lang="zh-CN" altLang="en-US" dirty="0"/>
            </a:br>
            <a:r>
              <a:rPr kumimoji="1" lang="en-US" altLang="zh-CN" dirty="0" smtClean="0"/>
              <a:t>Clock</a:t>
            </a:r>
            <a:r>
              <a:rPr kumimoji="1" lang="en-US" altLang="zh-CN" dirty="0" smtClean="0">
                <a:ln w="0"/>
                <a:solidFill>
                  <a:srgbClr val="FF0000"/>
                </a:solidFill>
                <a:effectLst>
                  <a:outerShdw blurRad="38100" dist="25400" dir="5400000" algn="ctr" rotWithShape="0">
                    <a:srgbClr val="6E747A">
                      <a:alpha val="43000"/>
                    </a:srgbClr>
                  </a:outerShdw>
                </a:effectLst>
              </a:rPr>
              <a:t>✖</a:t>
            </a:r>
            <a:r>
              <a:rPr lang="en-US" altLang="zh-CN" dirty="0" smtClean="0">
                <a:ln w="0"/>
                <a:solidFill>
                  <a:srgbClr val="FF0000"/>
                </a:solidFill>
                <a:effectLst>
                  <a:outerShdw blurRad="38100" dist="25400" dir="5400000" algn="ctr" rotWithShape="0">
                    <a:srgbClr val="6E747A">
                      <a:alpha val="43000"/>
                    </a:srgbClr>
                  </a:outerShdw>
                </a:effectLst>
              </a:rPr>
              <a:t>      </a:t>
            </a:r>
            <a:r>
              <a:rPr kumimoji="1" lang="en-US" altLang="zh-CN" dirty="0"/>
              <a:t>W</a:t>
            </a:r>
            <a:r>
              <a:rPr kumimoji="1" lang="en-US" altLang="zh-CN" dirty="0" smtClean="0"/>
              <a:t>atch </a:t>
            </a:r>
            <a:r>
              <a:rPr kumimoji="1" lang="en-US" altLang="zh-CN" dirty="0">
                <a:solidFill>
                  <a:srgbClr val="00B050"/>
                </a:solidFill>
              </a:rPr>
              <a:t>✔</a:t>
            </a:r>
            <a:r>
              <a:rPr kumimoji="1" lang="en-US" altLang="zh-CN" dirty="0" smtClean="0"/>
              <a:t> </a:t>
            </a:r>
            <a:br>
              <a:rPr kumimoji="1" lang="en-US" altLang="zh-CN" dirty="0" smtClean="0"/>
            </a:br>
            <a:r>
              <a:rPr kumimoji="1" lang="en-US" altLang="zh-CN" sz="6700" dirty="0" smtClean="0"/>
              <a:t>why</a:t>
            </a:r>
            <a:r>
              <a:rPr kumimoji="1" lang="en-US" altLang="zh-CN" sz="6700" b="1" dirty="0">
                <a:ln w="22225">
                  <a:solidFill>
                    <a:schemeClr val="accent2"/>
                  </a:solidFill>
                  <a:prstDash val="solid"/>
                </a:ln>
                <a:solidFill>
                  <a:schemeClr val="accent2">
                    <a:lumMod val="40000"/>
                    <a:lumOff val="60000"/>
                  </a:schemeClr>
                </a:solidFill>
              </a:rPr>
              <a:t>?</a:t>
            </a:r>
            <a:r>
              <a:rPr lang="zh-CN" altLang="en-US" sz="6700" b="1" dirty="0">
                <a:ln w="22225">
                  <a:solidFill>
                    <a:schemeClr val="accent2"/>
                  </a:solidFill>
                  <a:prstDash val="solid"/>
                </a:ln>
                <a:solidFill>
                  <a:schemeClr val="accent2">
                    <a:lumMod val="40000"/>
                    <a:lumOff val="60000"/>
                  </a:schemeClr>
                </a:solidFill>
              </a:rPr>
              <a:t/>
            </a:r>
            <a:br>
              <a:rPr lang="zh-CN" altLang="en-US" sz="6700" b="1" dirty="0">
                <a:ln w="22225">
                  <a:solidFill>
                    <a:schemeClr val="accent2"/>
                  </a:solidFill>
                  <a:prstDash val="solid"/>
                </a:ln>
                <a:solidFill>
                  <a:schemeClr val="accent2">
                    <a:lumMod val="40000"/>
                    <a:lumOff val="60000"/>
                  </a:schemeClr>
                </a:solidFill>
              </a:rPr>
            </a:br>
            <a:endParaRPr kumimoji="1" lang="zh-CN" altLang="en-US" sz="6700" dirty="0"/>
          </a:p>
        </p:txBody>
      </p:sp>
      <p:sp>
        <p:nvSpPr>
          <p:cNvPr id="3" name="内容占位符 2"/>
          <p:cNvSpPr>
            <a:spLocks noGrp="1"/>
          </p:cNvSpPr>
          <p:nvPr>
            <p:ph idx="1"/>
          </p:nvPr>
        </p:nvSpPr>
        <p:spPr>
          <a:xfrm>
            <a:off x="838199" y="1690689"/>
            <a:ext cx="2120153" cy="4486274"/>
          </a:xfrm>
        </p:spPr>
        <p:txBody>
          <a:bodyPr/>
          <a:lstStyle/>
          <a:p>
            <a:r>
              <a:rPr lang="de-DE" altLang="zh-CN" dirty="0" err="1" smtClean="0">
                <a:solidFill>
                  <a:schemeClr val="accent5"/>
                </a:solidFill>
              </a:rPr>
              <a:t>Zh</a:t>
            </a:r>
            <a:r>
              <a:rPr lang="de-DE" altLang="zh-CN" dirty="0" err="1" smtClean="0">
                <a:solidFill>
                  <a:srgbClr val="FF0000"/>
                </a:solidFill>
              </a:rPr>
              <a:t>ōng</a:t>
            </a:r>
            <a:endParaRPr lang="zh-CN" altLang="en-US" dirty="0" smtClean="0">
              <a:solidFill>
                <a:srgbClr val="FF0000"/>
              </a:solidFill>
            </a:endParaRPr>
          </a:p>
          <a:p>
            <a:r>
              <a:rPr kumimoji="1" lang="zh-CN" altLang="en-US" dirty="0" smtClean="0"/>
              <a:t>钟</a:t>
            </a:r>
            <a:r>
              <a:rPr kumimoji="1" lang="en-US" altLang="zh-CN" dirty="0" smtClean="0"/>
              <a:t>clock</a:t>
            </a:r>
            <a:endParaRPr kumimoji="1" lang="zh-CN" altLang="en-US" dirty="0" smtClean="0"/>
          </a:p>
          <a:p>
            <a:r>
              <a:rPr lang="de-DE" altLang="zh-CN" dirty="0" err="1" smtClean="0">
                <a:solidFill>
                  <a:schemeClr val="accent5"/>
                </a:solidFill>
              </a:rPr>
              <a:t>zh</a:t>
            </a:r>
            <a:r>
              <a:rPr lang="de-DE" altLang="zh-CN" dirty="0" err="1" smtClean="0">
                <a:solidFill>
                  <a:srgbClr val="FF0000"/>
                </a:solidFill>
              </a:rPr>
              <a:t>ōng</a:t>
            </a:r>
            <a:endParaRPr lang="zh-CN" altLang="en-US" dirty="0" smtClean="0">
              <a:solidFill>
                <a:srgbClr val="FF0000"/>
              </a:solidFill>
            </a:endParaRPr>
          </a:p>
          <a:p>
            <a:r>
              <a:rPr kumimoji="1" lang="zh-CN" altLang="en-US" dirty="0" smtClean="0"/>
              <a:t>终</a:t>
            </a:r>
            <a:r>
              <a:rPr kumimoji="1" lang="en-US" altLang="zh-CN" dirty="0" smtClean="0"/>
              <a:t>end</a:t>
            </a:r>
            <a:endParaRPr kumimoji="1" lang="zh-CN" altLang="en-US" dirty="0" smtClean="0"/>
          </a:p>
          <a:p>
            <a:r>
              <a:rPr lang="de-DE" altLang="zh-CN" dirty="0" err="1">
                <a:solidFill>
                  <a:schemeClr val="accent5"/>
                </a:solidFill>
              </a:rPr>
              <a:t>b</a:t>
            </a:r>
            <a:r>
              <a:rPr lang="de-DE" altLang="zh-CN" dirty="0" err="1">
                <a:solidFill>
                  <a:srgbClr val="FF0000"/>
                </a:solidFill>
              </a:rPr>
              <a:t>iǎo</a:t>
            </a:r>
            <a:endParaRPr kumimoji="1" lang="zh-CN" altLang="en-US" dirty="0">
              <a:solidFill>
                <a:srgbClr val="FF0000"/>
              </a:solidFill>
            </a:endParaRPr>
          </a:p>
          <a:p>
            <a:r>
              <a:rPr kumimoji="1" lang="zh-CN" altLang="en-US" dirty="0" smtClean="0"/>
              <a:t>表</a:t>
            </a:r>
            <a:r>
              <a:rPr kumimoji="1" lang="en-US" altLang="zh-CN" dirty="0" smtClean="0"/>
              <a:t>watch</a:t>
            </a:r>
            <a:endParaRPr kumimoji="1" lang="zh-CN" altLang="en-US" dirty="0"/>
          </a:p>
        </p:txBody>
      </p:sp>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3753" y="1555376"/>
            <a:ext cx="2423160" cy="3048000"/>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8258" y="2135842"/>
            <a:ext cx="2586316" cy="2586316"/>
          </a:xfrm>
          <a:prstGeom prst="rect">
            <a:avLst/>
          </a:prstGeom>
        </p:spPr>
      </p:pic>
      <p:sp>
        <p:nvSpPr>
          <p:cNvPr id="8" name="矩形 7"/>
          <p:cNvSpPr/>
          <p:nvPr/>
        </p:nvSpPr>
        <p:spPr>
          <a:xfrm>
            <a:off x="6037729" y="4811430"/>
            <a:ext cx="628647" cy="584775"/>
          </a:xfrm>
          <a:prstGeom prst="rect">
            <a:avLst/>
          </a:prstGeom>
        </p:spPr>
        <p:txBody>
          <a:bodyPr wrap="square">
            <a:spAutoFit/>
          </a:bodyPr>
          <a:lstStyle/>
          <a:p>
            <a:r>
              <a:rPr kumimoji="1" lang="en-US" altLang="zh-CN" sz="3200" dirty="0">
                <a:ln w="0"/>
                <a:solidFill>
                  <a:srgbClr val="FF0000"/>
                </a:solidFill>
                <a:effectLst>
                  <a:outerShdw blurRad="38100" dist="25400" dir="5400000" algn="ctr" rotWithShape="0">
                    <a:srgbClr val="6E747A">
                      <a:alpha val="43000"/>
                    </a:srgbClr>
                  </a:outerShdw>
                </a:effectLst>
              </a:rPr>
              <a:t>✖</a:t>
            </a:r>
            <a:r>
              <a:rPr lang="en-US" altLang="zh-CN" sz="3200" dirty="0">
                <a:ln w="0"/>
                <a:solidFill>
                  <a:srgbClr val="FF0000"/>
                </a:solidFill>
                <a:effectLst>
                  <a:outerShdw blurRad="38100" dist="25400" dir="5400000" algn="ctr" rotWithShape="0">
                    <a:srgbClr val="6E747A">
                      <a:alpha val="43000"/>
                    </a:srgbClr>
                  </a:outerShdw>
                </a:effectLst>
              </a:rPr>
              <a:t> </a:t>
            </a:r>
            <a:endParaRPr lang="zh-CN" altLang="en-US" sz="3200" dirty="0"/>
          </a:p>
        </p:txBody>
      </p:sp>
      <p:sp>
        <p:nvSpPr>
          <p:cNvPr id="9" name="矩形 8"/>
          <p:cNvSpPr/>
          <p:nvPr/>
        </p:nvSpPr>
        <p:spPr>
          <a:xfrm>
            <a:off x="9437604" y="4811430"/>
            <a:ext cx="596638" cy="523220"/>
          </a:xfrm>
          <a:prstGeom prst="rect">
            <a:avLst/>
          </a:prstGeom>
        </p:spPr>
        <p:txBody>
          <a:bodyPr wrap="none">
            <a:spAutoFit/>
          </a:bodyPr>
          <a:lstStyle/>
          <a:p>
            <a:r>
              <a:rPr kumimoji="1" lang="en-US" altLang="zh-CN" sz="2800" dirty="0">
                <a:ln w="0"/>
                <a:solidFill>
                  <a:srgbClr val="FF0000"/>
                </a:solidFill>
                <a:effectLst>
                  <a:outerShdw blurRad="38100" dist="25400" dir="5400000" algn="ctr" rotWithShape="0">
                    <a:srgbClr val="6E747A">
                      <a:alpha val="43000"/>
                    </a:srgbClr>
                  </a:outerShdw>
                </a:effectLst>
              </a:rPr>
              <a:t>✖</a:t>
            </a:r>
            <a:r>
              <a:rPr lang="en-US" altLang="zh-CN" dirty="0">
                <a:ln w="0"/>
                <a:solidFill>
                  <a:srgbClr val="FF0000"/>
                </a:solidFill>
                <a:effectLst>
                  <a:outerShdw blurRad="38100" dist="25400" dir="5400000" algn="ctr" rotWithShape="0">
                    <a:srgbClr val="6E747A">
                      <a:alpha val="43000"/>
                    </a:srgbClr>
                  </a:outerShdw>
                </a:effectLst>
              </a:rPr>
              <a:t> </a:t>
            </a:r>
            <a:endParaRPr lang="zh-CN" altLang="en-US" dirty="0"/>
          </a:p>
        </p:txBody>
      </p:sp>
      <p:pic>
        <p:nvPicPr>
          <p:cNvPr id="10" name="图片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98105" y="3737667"/>
            <a:ext cx="2244543" cy="2064979"/>
          </a:xfrm>
          <a:prstGeom prst="rect">
            <a:avLst/>
          </a:prstGeom>
        </p:spPr>
      </p:pic>
      <p:sp>
        <p:nvSpPr>
          <p:cNvPr id="11" name="矩形 10"/>
          <p:cNvSpPr/>
          <p:nvPr/>
        </p:nvSpPr>
        <p:spPr>
          <a:xfrm>
            <a:off x="3920376" y="5915353"/>
            <a:ext cx="543739" cy="523220"/>
          </a:xfrm>
          <a:prstGeom prst="rect">
            <a:avLst/>
          </a:prstGeom>
        </p:spPr>
        <p:txBody>
          <a:bodyPr wrap="none">
            <a:spAutoFit/>
          </a:bodyPr>
          <a:lstStyle/>
          <a:p>
            <a:r>
              <a:rPr kumimoji="1" lang="en-US" altLang="zh-CN" sz="2800" dirty="0">
                <a:solidFill>
                  <a:srgbClr val="00B050"/>
                </a:solidFill>
              </a:rPr>
              <a:t>✔</a:t>
            </a:r>
            <a:endParaRPr lang="zh-CN" altLang="en-US" sz="2800" dirty="0"/>
          </a:p>
        </p:txBody>
      </p:sp>
      <p:sp>
        <p:nvSpPr>
          <p:cNvPr id="12" name="文本框 11"/>
          <p:cNvSpPr txBox="1"/>
          <p:nvPr/>
        </p:nvSpPr>
        <p:spPr>
          <a:xfrm>
            <a:off x="7167282" y="5509326"/>
            <a:ext cx="3482788" cy="523220"/>
          </a:xfrm>
          <a:prstGeom prst="rect">
            <a:avLst/>
          </a:prstGeom>
          <a:noFill/>
        </p:spPr>
        <p:txBody>
          <a:bodyPr wrap="square" rtlCol="0">
            <a:spAutoFit/>
          </a:bodyPr>
          <a:lstStyle/>
          <a:p>
            <a:r>
              <a:rPr kumimoji="1" lang="en-US" altLang="zh-CN" sz="2800" dirty="0" smtClean="0"/>
              <a:t>Bad luck!</a:t>
            </a:r>
            <a:endParaRPr kumimoji="1" lang="zh-CN" altLang="en-US" sz="2800" dirty="0"/>
          </a:p>
        </p:txBody>
      </p:sp>
      <p:sp>
        <p:nvSpPr>
          <p:cNvPr id="13" name="矩形 12"/>
          <p:cNvSpPr/>
          <p:nvPr/>
        </p:nvSpPr>
        <p:spPr>
          <a:xfrm>
            <a:off x="-118875" y="252418"/>
            <a:ext cx="3265488" cy="923330"/>
          </a:xfrm>
          <a:prstGeom prst="rect">
            <a:avLst/>
          </a:prstGeom>
          <a:noFill/>
        </p:spPr>
        <p:txBody>
          <a:bodyPr wrap="square" lIns="91440" tIns="45720" rIns="91440" bIns="45720">
            <a:spAutoFit/>
          </a:bodyPr>
          <a:lstStyle/>
          <a:p>
            <a:pPr algn="ctr"/>
            <a:r>
              <a:rPr lang="en-US" altLang="zh-CN" sz="5400" b="1" dirty="0" smtClean="0">
                <a:ln w="22225">
                  <a:solidFill>
                    <a:schemeClr val="accent2"/>
                  </a:solidFill>
                  <a:prstDash val="solid"/>
                </a:ln>
                <a:solidFill>
                  <a:srgbClr val="FF0000"/>
                </a:solidFill>
              </a:rPr>
              <a:t>Taboo!</a:t>
            </a:r>
            <a:endParaRPr lang="zh-CN" altLang="en-US" sz="5400" b="1" cap="none" spc="0" dirty="0">
              <a:ln w="22225">
                <a:solidFill>
                  <a:schemeClr val="accent2"/>
                </a:solidFill>
                <a:prstDash val="solid"/>
              </a:ln>
              <a:solidFill>
                <a:srgbClr val="FF0000"/>
              </a:solidFill>
              <a:effectLst/>
            </a:endParaRPr>
          </a:p>
        </p:txBody>
      </p:sp>
    </p:spTree>
    <p:extLst>
      <p:ext uri="{BB962C8B-B14F-4D97-AF65-F5344CB8AC3E}">
        <p14:creationId xmlns:p14="http://schemas.microsoft.com/office/powerpoint/2010/main" val="189006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additive="base">
                                        <p:cTn id="55" dur="500" fill="hold"/>
                                        <p:tgtEl>
                                          <p:spTgt spid="7"/>
                                        </p:tgtEl>
                                        <p:attrNameLst>
                                          <p:attrName>ppt_x</p:attrName>
                                        </p:attrNameLst>
                                      </p:cBhvr>
                                      <p:tavLst>
                                        <p:tav tm="0">
                                          <p:val>
                                            <p:strVal val="#ppt_x"/>
                                          </p:val>
                                        </p:tav>
                                        <p:tav tm="100000">
                                          <p:val>
                                            <p:strVal val="#ppt_x"/>
                                          </p:val>
                                        </p:tav>
                                      </p:tavLst>
                                    </p:anim>
                                    <p:anim calcmode="lin" valueType="num">
                                      <p:cBhvr additive="base">
                                        <p:cTn id="5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 calcmode="lin" valueType="num">
                                      <p:cBhvr additive="base">
                                        <p:cTn id="61" dur="500" fill="hold"/>
                                        <p:tgtEl>
                                          <p:spTgt spid="8"/>
                                        </p:tgtEl>
                                        <p:attrNameLst>
                                          <p:attrName>ppt_x</p:attrName>
                                        </p:attrNameLst>
                                      </p:cBhvr>
                                      <p:tavLst>
                                        <p:tav tm="0">
                                          <p:val>
                                            <p:strVal val="#ppt_x"/>
                                          </p:val>
                                        </p:tav>
                                        <p:tav tm="100000">
                                          <p:val>
                                            <p:strVal val="#ppt_x"/>
                                          </p:val>
                                        </p:tav>
                                      </p:tavLst>
                                    </p:anim>
                                    <p:anim calcmode="lin" valueType="num">
                                      <p:cBhvr additive="base">
                                        <p:cTn id="6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gtEl>
                                        <p:attrNameLst>
                                          <p:attrName>style.visibility</p:attrName>
                                        </p:attrNameLst>
                                      </p:cBhvr>
                                      <p:to>
                                        <p:strVal val="visible"/>
                                      </p:to>
                                    </p:set>
                                    <p:anim calcmode="lin" valueType="num">
                                      <p:cBhvr additive="base">
                                        <p:cTn id="67" dur="500" fill="hold"/>
                                        <p:tgtEl>
                                          <p:spTgt spid="6"/>
                                        </p:tgtEl>
                                        <p:attrNameLst>
                                          <p:attrName>ppt_x</p:attrName>
                                        </p:attrNameLst>
                                      </p:cBhvr>
                                      <p:tavLst>
                                        <p:tav tm="0">
                                          <p:val>
                                            <p:strVal val="#ppt_x"/>
                                          </p:val>
                                        </p:tav>
                                        <p:tav tm="100000">
                                          <p:val>
                                            <p:strVal val="#ppt_x"/>
                                          </p:val>
                                        </p:tav>
                                      </p:tavLst>
                                    </p:anim>
                                    <p:anim calcmode="lin" valueType="num">
                                      <p:cBhvr additive="base">
                                        <p:cTn id="6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9"/>
                                        </p:tgtEl>
                                        <p:attrNameLst>
                                          <p:attrName>style.visibility</p:attrName>
                                        </p:attrNameLst>
                                      </p:cBhvr>
                                      <p:to>
                                        <p:strVal val="visible"/>
                                      </p:to>
                                    </p:set>
                                    <p:anim calcmode="lin" valueType="num">
                                      <p:cBhvr additive="base">
                                        <p:cTn id="73" dur="500" fill="hold"/>
                                        <p:tgtEl>
                                          <p:spTgt spid="9"/>
                                        </p:tgtEl>
                                        <p:attrNameLst>
                                          <p:attrName>ppt_x</p:attrName>
                                        </p:attrNameLst>
                                      </p:cBhvr>
                                      <p:tavLst>
                                        <p:tav tm="0">
                                          <p:val>
                                            <p:strVal val="#ppt_x"/>
                                          </p:val>
                                        </p:tav>
                                        <p:tav tm="100000">
                                          <p:val>
                                            <p:strVal val="#ppt_x"/>
                                          </p:val>
                                        </p:tav>
                                      </p:tavLst>
                                    </p:anim>
                                    <p:anim calcmode="lin" valueType="num">
                                      <p:cBhvr additive="base">
                                        <p:cTn id="7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2"/>
                                        </p:tgtEl>
                                        <p:attrNameLst>
                                          <p:attrName>style.visibility</p:attrName>
                                        </p:attrNameLst>
                                      </p:cBhvr>
                                      <p:to>
                                        <p:strVal val="visible"/>
                                      </p:to>
                                    </p:set>
                                    <p:anim calcmode="lin" valueType="num">
                                      <p:cBhvr additive="base">
                                        <p:cTn id="79" dur="500" fill="hold"/>
                                        <p:tgtEl>
                                          <p:spTgt spid="12"/>
                                        </p:tgtEl>
                                        <p:attrNameLst>
                                          <p:attrName>ppt_x</p:attrName>
                                        </p:attrNameLst>
                                      </p:cBhvr>
                                      <p:tavLst>
                                        <p:tav tm="0">
                                          <p:val>
                                            <p:strVal val="#ppt_x"/>
                                          </p:val>
                                        </p:tav>
                                        <p:tav tm="100000">
                                          <p:val>
                                            <p:strVal val="#ppt_x"/>
                                          </p:val>
                                        </p:tav>
                                      </p:tavLst>
                                    </p:anim>
                                    <p:anim calcmode="lin" valueType="num">
                                      <p:cBhvr additive="base">
                                        <p:cTn id="8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0"/>
                                        </p:tgtEl>
                                        <p:attrNameLst>
                                          <p:attrName>style.visibility</p:attrName>
                                        </p:attrNameLst>
                                      </p:cBhvr>
                                      <p:to>
                                        <p:strVal val="visible"/>
                                      </p:to>
                                    </p:set>
                                    <p:anim calcmode="lin" valueType="num">
                                      <p:cBhvr additive="base">
                                        <p:cTn id="85" dur="500" fill="hold"/>
                                        <p:tgtEl>
                                          <p:spTgt spid="10"/>
                                        </p:tgtEl>
                                        <p:attrNameLst>
                                          <p:attrName>ppt_x</p:attrName>
                                        </p:attrNameLst>
                                      </p:cBhvr>
                                      <p:tavLst>
                                        <p:tav tm="0">
                                          <p:val>
                                            <p:strVal val="#ppt_x"/>
                                          </p:val>
                                        </p:tav>
                                        <p:tav tm="100000">
                                          <p:val>
                                            <p:strVal val="#ppt_x"/>
                                          </p:val>
                                        </p:tav>
                                      </p:tavLst>
                                    </p:anim>
                                    <p:anim calcmode="lin" valueType="num">
                                      <p:cBhvr additive="base">
                                        <p:cTn id="8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1"/>
                                        </p:tgtEl>
                                        <p:attrNameLst>
                                          <p:attrName>style.visibility</p:attrName>
                                        </p:attrNameLst>
                                      </p:cBhvr>
                                      <p:to>
                                        <p:strVal val="visible"/>
                                      </p:to>
                                    </p:set>
                                    <p:anim calcmode="lin" valueType="num">
                                      <p:cBhvr additive="base">
                                        <p:cTn id="91" dur="500" fill="hold"/>
                                        <p:tgtEl>
                                          <p:spTgt spid="11"/>
                                        </p:tgtEl>
                                        <p:attrNameLst>
                                          <p:attrName>ppt_x</p:attrName>
                                        </p:attrNameLst>
                                      </p:cBhvr>
                                      <p:tavLst>
                                        <p:tav tm="0">
                                          <p:val>
                                            <p:strVal val="#ppt_x"/>
                                          </p:val>
                                        </p:tav>
                                        <p:tav tm="100000">
                                          <p:val>
                                            <p:strVal val="#ppt_x"/>
                                          </p:val>
                                        </p:tav>
                                      </p:tavLst>
                                    </p:anim>
                                    <p:anim calcmode="lin" valueType="num">
                                      <p:cBhvr additive="base">
                                        <p:cTn id="9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P spid="9" grpId="0"/>
      <p:bldP spid="11" grpId="0"/>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138953" y="1362495"/>
            <a:ext cx="8036859" cy="3783387"/>
          </a:xfrm>
        </p:spPr>
        <p:txBody>
          <a:bodyPr>
            <a:normAutofit/>
          </a:bodyPr>
          <a:lstStyle/>
          <a:p>
            <a:r>
              <a:rPr lang="is-IS" altLang="zh-CN" dirty="0" smtClean="0">
                <a:solidFill>
                  <a:schemeClr val="accent5"/>
                </a:solidFill>
              </a:rPr>
              <a:t>l</a:t>
            </a:r>
            <a:r>
              <a:rPr lang="is-IS" altLang="zh-CN" dirty="0" smtClean="0">
                <a:solidFill>
                  <a:srgbClr val="FF0000"/>
                </a:solidFill>
              </a:rPr>
              <a:t>í</a:t>
            </a:r>
            <a:r>
              <a:rPr lang="is-IS" altLang="zh-CN" dirty="0" smtClean="0"/>
              <a:t> </a:t>
            </a:r>
          </a:p>
          <a:p>
            <a:r>
              <a:rPr kumimoji="1" lang="zh-CN" altLang="en-US" dirty="0" smtClean="0"/>
              <a:t>梨</a:t>
            </a:r>
            <a:r>
              <a:rPr kumimoji="1" lang="en-US" altLang="zh-CN" dirty="0" smtClean="0"/>
              <a:t>pear</a:t>
            </a:r>
            <a:endParaRPr kumimoji="1" lang="zh-CN" altLang="en-US" dirty="0" smtClean="0"/>
          </a:p>
          <a:p>
            <a:r>
              <a:rPr lang="is-IS" altLang="zh-CN" dirty="0" smtClean="0">
                <a:solidFill>
                  <a:schemeClr val="accent5"/>
                </a:solidFill>
              </a:rPr>
              <a:t>L</a:t>
            </a:r>
            <a:r>
              <a:rPr lang="is-IS" altLang="zh-CN" dirty="0" smtClean="0">
                <a:solidFill>
                  <a:srgbClr val="FF0000"/>
                </a:solidFill>
              </a:rPr>
              <a:t>í</a:t>
            </a:r>
          </a:p>
          <a:p>
            <a:r>
              <a:rPr kumimoji="1" lang="zh-CN" altLang="en-US" dirty="0" smtClean="0"/>
              <a:t>离</a:t>
            </a:r>
            <a:r>
              <a:rPr kumimoji="1" lang="en-US" altLang="zh-CN" dirty="0" smtClean="0"/>
              <a:t>be away from/ separate</a:t>
            </a:r>
            <a:endParaRPr lang="is-IS" altLang="zh-CN" dirty="0" smtClean="0"/>
          </a:p>
          <a:p>
            <a:r>
              <a:rPr lang="en-US" altLang="zh-CN" dirty="0">
                <a:solidFill>
                  <a:schemeClr val="accent5"/>
                </a:solidFill>
              </a:rPr>
              <a:t>l</a:t>
            </a:r>
            <a:r>
              <a:rPr lang="is-IS" altLang="zh-CN" dirty="0" smtClean="0">
                <a:solidFill>
                  <a:srgbClr val="FF0000"/>
                </a:solidFill>
              </a:rPr>
              <a:t>í</a:t>
            </a:r>
            <a:r>
              <a:rPr lang="is-IS" altLang="zh-CN" dirty="0" smtClean="0">
                <a:solidFill>
                  <a:schemeClr val="accent5"/>
                </a:solidFill>
              </a:rPr>
              <a:t>h</a:t>
            </a:r>
            <a:r>
              <a:rPr lang="is-IS" altLang="zh-CN" dirty="0" smtClean="0">
                <a:solidFill>
                  <a:srgbClr val="FF0000"/>
                </a:solidFill>
              </a:rPr>
              <a:t>ūn</a:t>
            </a:r>
            <a:r>
              <a:rPr kumimoji="1" lang="zh-CN" altLang="en-US" dirty="0" smtClean="0"/>
              <a:t>离婚</a:t>
            </a:r>
            <a:r>
              <a:rPr kumimoji="1" lang="en-US" altLang="zh-CN" dirty="0" smtClean="0"/>
              <a:t>(</a:t>
            </a:r>
            <a:r>
              <a:rPr lang="en-US" altLang="zh-CN" dirty="0" smtClean="0"/>
              <a:t>divorce) </a:t>
            </a:r>
            <a:r>
              <a:rPr kumimoji="1" lang="en-US" altLang="zh-CN" dirty="0"/>
              <a:t>,</a:t>
            </a:r>
            <a:r>
              <a:rPr lang="is-IS" altLang="zh-CN" dirty="0" smtClean="0"/>
              <a:t> </a:t>
            </a:r>
            <a:r>
              <a:rPr lang="is-IS" altLang="zh-CN" dirty="0" smtClean="0">
                <a:solidFill>
                  <a:schemeClr val="accent5"/>
                </a:solidFill>
              </a:rPr>
              <a:t>l</a:t>
            </a:r>
            <a:r>
              <a:rPr lang="is-IS" altLang="zh-CN" dirty="0" smtClean="0">
                <a:solidFill>
                  <a:srgbClr val="FF0000"/>
                </a:solidFill>
              </a:rPr>
              <a:t>í</a:t>
            </a:r>
            <a:r>
              <a:rPr lang="is-IS" altLang="zh-CN" dirty="0" smtClean="0">
                <a:solidFill>
                  <a:schemeClr val="accent5"/>
                </a:solidFill>
              </a:rPr>
              <a:t>k</a:t>
            </a:r>
            <a:r>
              <a:rPr lang="is-IS" altLang="zh-CN" dirty="0" smtClean="0">
                <a:solidFill>
                  <a:srgbClr val="FF0000"/>
                </a:solidFill>
              </a:rPr>
              <a:t>āi</a:t>
            </a:r>
            <a:r>
              <a:rPr kumimoji="1" lang="zh-CN" altLang="en-US" dirty="0" smtClean="0"/>
              <a:t>离开</a:t>
            </a:r>
            <a:r>
              <a:rPr kumimoji="1" lang="en-US" altLang="zh-CN" dirty="0" smtClean="0"/>
              <a:t>(leave, </a:t>
            </a:r>
            <a:r>
              <a:rPr lang="en-US" altLang="zh-CN" dirty="0" smtClean="0"/>
              <a:t>left, pass away)</a:t>
            </a:r>
            <a:endParaRPr kumimoji="1" lang="zh-CN" altLang="en-US" dirty="0" smtClean="0"/>
          </a:p>
          <a:p>
            <a:r>
              <a:rPr lang="en-US" altLang="zh-CN" dirty="0">
                <a:solidFill>
                  <a:schemeClr val="accent5"/>
                </a:solidFill>
              </a:rPr>
              <a:t>p</a:t>
            </a:r>
            <a:r>
              <a:rPr lang="is-IS" altLang="zh-CN" dirty="0" smtClean="0">
                <a:solidFill>
                  <a:srgbClr val="FF0000"/>
                </a:solidFill>
              </a:rPr>
              <a:t>íng</a:t>
            </a:r>
            <a:r>
              <a:rPr lang="is-IS" altLang="zh-CN" dirty="0" smtClean="0">
                <a:solidFill>
                  <a:schemeClr val="accent5"/>
                </a:solidFill>
              </a:rPr>
              <a:t>g</a:t>
            </a:r>
            <a:r>
              <a:rPr lang="is-IS" altLang="zh-CN" dirty="0" smtClean="0">
                <a:solidFill>
                  <a:srgbClr val="FF0000"/>
                </a:solidFill>
              </a:rPr>
              <a:t>uǒ</a:t>
            </a:r>
          </a:p>
          <a:p>
            <a:r>
              <a:rPr kumimoji="1" lang="zh-CN" altLang="en-US" dirty="0" smtClean="0"/>
              <a:t>苹果</a:t>
            </a:r>
            <a:r>
              <a:rPr kumimoji="1" lang="en-US" altLang="zh-CN" dirty="0" smtClean="0"/>
              <a:t>apple</a:t>
            </a:r>
            <a:endParaRPr kumimoji="1" lang="zh-CN" altLang="en-US" dirty="0" smtClean="0"/>
          </a:p>
          <a:p>
            <a:r>
              <a:rPr lang="is-IS" altLang="zh-CN" dirty="0" smtClean="0">
                <a:solidFill>
                  <a:schemeClr val="accent5"/>
                </a:solidFill>
              </a:rPr>
              <a:t>p</a:t>
            </a:r>
            <a:r>
              <a:rPr lang="is-IS" altLang="zh-CN" dirty="0" smtClean="0">
                <a:solidFill>
                  <a:srgbClr val="FF0000"/>
                </a:solidFill>
              </a:rPr>
              <a:t>íng</a:t>
            </a:r>
            <a:r>
              <a:rPr lang="is-IS" altLang="zh-CN" dirty="0" smtClean="0"/>
              <a:t>'</a:t>
            </a:r>
            <a:r>
              <a:rPr lang="is-IS" altLang="zh-CN" dirty="0" smtClean="0">
                <a:solidFill>
                  <a:srgbClr val="FF0000"/>
                </a:solidFill>
              </a:rPr>
              <a:t>ān</a:t>
            </a:r>
          </a:p>
          <a:p>
            <a:r>
              <a:rPr kumimoji="1" lang="zh-CN" altLang="en-US" dirty="0" smtClean="0"/>
              <a:t>平安</a:t>
            </a:r>
            <a:r>
              <a:rPr kumimoji="1" lang="en-US" altLang="zh-CN" dirty="0" smtClean="0"/>
              <a:t>safe</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5172" y="3254189"/>
            <a:ext cx="3169875" cy="1724544"/>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0220" y="51890"/>
            <a:ext cx="3157887" cy="2105258"/>
          </a:xfrm>
          <a:prstGeom prst="rect">
            <a:avLst/>
          </a:prstGeom>
        </p:spPr>
      </p:pic>
      <p:sp>
        <p:nvSpPr>
          <p:cNvPr id="6" name="矩形 5"/>
          <p:cNvSpPr/>
          <p:nvPr/>
        </p:nvSpPr>
        <p:spPr>
          <a:xfrm>
            <a:off x="0" y="198630"/>
            <a:ext cx="3265488" cy="923330"/>
          </a:xfrm>
          <a:prstGeom prst="rect">
            <a:avLst/>
          </a:prstGeom>
          <a:noFill/>
        </p:spPr>
        <p:txBody>
          <a:bodyPr wrap="square" lIns="91440" tIns="45720" rIns="91440" bIns="45720">
            <a:spAutoFit/>
          </a:bodyPr>
          <a:lstStyle/>
          <a:p>
            <a:pPr algn="ctr"/>
            <a:r>
              <a:rPr lang="en-US" altLang="zh-CN" sz="5400" b="1" dirty="0" smtClean="0">
                <a:ln w="22225">
                  <a:solidFill>
                    <a:schemeClr val="accent2"/>
                  </a:solidFill>
                  <a:prstDash val="solid"/>
                </a:ln>
                <a:solidFill>
                  <a:srgbClr val="FF0000"/>
                </a:solidFill>
              </a:rPr>
              <a:t>Taboo!</a:t>
            </a:r>
            <a:endParaRPr lang="zh-CN" altLang="en-US" sz="5400" b="1" cap="none" spc="0" dirty="0">
              <a:ln w="22225">
                <a:solidFill>
                  <a:schemeClr val="accent2"/>
                </a:solidFill>
                <a:prstDash val="solid"/>
              </a:ln>
              <a:solidFill>
                <a:srgbClr val="FF0000"/>
              </a:solidFill>
              <a:effectLst/>
            </a:endParaRPr>
          </a:p>
        </p:txBody>
      </p:sp>
      <p:sp>
        <p:nvSpPr>
          <p:cNvPr id="7" name="矩形 6"/>
          <p:cNvSpPr/>
          <p:nvPr/>
        </p:nvSpPr>
        <p:spPr>
          <a:xfrm>
            <a:off x="9964270" y="2187269"/>
            <a:ext cx="628647" cy="584775"/>
          </a:xfrm>
          <a:prstGeom prst="rect">
            <a:avLst/>
          </a:prstGeom>
        </p:spPr>
        <p:txBody>
          <a:bodyPr wrap="square">
            <a:spAutoFit/>
          </a:bodyPr>
          <a:lstStyle/>
          <a:p>
            <a:r>
              <a:rPr kumimoji="1" lang="en-US" altLang="zh-CN" sz="3200" dirty="0">
                <a:ln w="0"/>
                <a:solidFill>
                  <a:srgbClr val="FF0000"/>
                </a:solidFill>
                <a:effectLst>
                  <a:outerShdw blurRad="38100" dist="25400" dir="5400000" algn="ctr" rotWithShape="0">
                    <a:srgbClr val="6E747A">
                      <a:alpha val="43000"/>
                    </a:srgbClr>
                  </a:outerShdw>
                </a:effectLst>
              </a:rPr>
              <a:t>✖</a:t>
            </a:r>
            <a:r>
              <a:rPr lang="en-US" altLang="zh-CN" sz="3200" dirty="0">
                <a:ln w="0"/>
                <a:solidFill>
                  <a:srgbClr val="FF0000"/>
                </a:solidFill>
                <a:effectLst>
                  <a:outerShdw blurRad="38100" dist="25400" dir="5400000" algn="ctr" rotWithShape="0">
                    <a:srgbClr val="6E747A">
                      <a:alpha val="43000"/>
                    </a:srgbClr>
                  </a:outerShdw>
                </a:effectLst>
              </a:rPr>
              <a:t> </a:t>
            </a:r>
            <a:endParaRPr lang="zh-CN" altLang="en-US" sz="3200" dirty="0"/>
          </a:p>
        </p:txBody>
      </p:sp>
      <p:sp>
        <p:nvSpPr>
          <p:cNvPr id="8" name="矩形 7"/>
          <p:cNvSpPr/>
          <p:nvPr/>
        </p:nvSpPr>
        <p:spPr>
          <a:xfrm>
            <a:off x="10006723" y="5316238"/>
            <a:ext cx="543739" cy="523220"/>
          </a:xfrm>
          <a:prstGeom prst="rect">
            <a:avLst/>
          </a:prstGeom>
        </p:spPr>
        <p:txBody>
          <a:bodyPr wrap="none">
            <a:spAutoFit/>
          </a:bodyPr>
          <a:lstStyle/>
          <a:p>
            <a:r>
              <a:rPr kumimoji="1" lang="en-US" altLang="zh-CN" sz="2800" dirty="0">
                <a:solidFill>
                  <a:srgbClr val="00B050"/>
                </a:solidFill>
              </a:rPr>
              <a:t>✔</a:t>
            </a:r>
            <a:endParaRPr lang="zh-CN" altLang="en-US" sz="2800" dirty="0"/>
          </a:p>
        </p:txBody>
      </p:sp>
    </p:spTree>
    <p:extLst>
      <p:ext uri="{BB962C8B-B14F-4D97-AF65-F5344CB8AC3E}">
        <p14:creationId xmlns:p14="http://schemas.microsoft.com/office/powerpoint/2010/main" val="77470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 calcmode="lin" valueType="num">
                                      <p:cBhvr additive="base">
                                        <p:cTn id="4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2" end="2"/>
                                            </p:txEl>
                                          </p:spTgt>
                                        </p:tgtEl>
                                        <p:attrNameLst>
                                          <p:attrName>style.visibility</p:attrName>
                                        </p:attrNameLst>
                                      </p:cBhvr>
                                      <p:to>
                                        <p:strVal val="visible"/>
                                      </p:to>
                                    </p:set>
                                    <p:anim calcmode="lin" valueType="num">
                                      <p:cBhvr additive="base">
                                        <p:cTn id="4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 calcmode="lin" valueType="num">
                                      <p:cBhvr additive="base">
                                        <p:cTn id="5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 calcmode="lin" valueType="num">
                                      <p:cBhvr additive="base">
                                        <p:cTn id="6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 calcmode="lin" valueType="num">
                                      <p:cBhvr additive="base">
                                        <p:cTn id="6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6" end="6"/>
                                            </p:txEl>
                                          </p:spTgt>
                                        </p:tgtEl>
                                        <p:attrNameLst>
                                          <p:attrName>style.visibility</p:attrName>
                                        </p:attrNameLst>
                                      </p:cBhvr>
                                      <p:to>
                                        <p:strVal val="visible"/>
                                      </p:to>
                                    </p:set>
                                    <p:anim calcmode="lin" valueType="num">
                                      <p:cBhvr additive="base">
                                        <p:cTn id="7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7" end="7"/>
                                            </p:txEl>
                                          </p:spTgt>
                                        </p:tgtEl>
                                        <p:attrNameLst>
                                          <p:attrName>style.visibility</p:attrName>
                                        </p:attrNameLst>
                                      </p:cBhvr>
                                      <p:to>
                                        <p:strVal val="visible"/>
                                      </p:to>
                                    </p:set>
                                    <p:anim calcmode="lin" valueType="num">
                                      <p:cBhvr additive="base">
                                        <p:cTn id="7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8" end="8"/>
                                            </p:txEl>
                                          </p:spTgt>
                                        </p:tgtEl>
                                        <p:attrNameLst>
                                          <p:attrName>style.visibility</p:attrName>
                                        </p:attrNameLst>
                                      </p:cBhvr>
                                      <p:to>
                                        <p:strVal val="visible"/>
                                      </p:to>
                                    </p:set>
                                    <p:anim calcmode="lin" valueType="num">
                                      <p:cBhvr additive="base">
                                        <p:cTn id="8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3294" y="132603"/>
            <a:ext cx="11758706" cy="1325563"/>
          </a:xfrm>
        </p:spPr>
        <p:txBody>
          <a:bodyPr>
            <a:normAutofit/>
          </a:bodyPr>
          <a:lstStyle/>
          <a:p>
            <a:r>
              <a:rPr kumimoji="1" lang="zh-CN" altLang="zh-CN" sz="3600" dirty="0" smtClean="0"/>
              <a:t>S</a:t>
            </a:r>
            <a:r>
              <a:rPr kumimoji="1" lang="en-US" altLang="zh-CN" sz="3600" dirty="0" err="1" smtClean="0"/>
              <a:t>ummary</a:t>
            </a:r>
            <a:r>
              <a:rPr kumimoji="1" lang="en-US" altLang="zh-CN" sz="3600" dirty="0" smtClean="0"/>
              <a:t>: Face</a:t>
            </a:r>
            <a:r>
              <a:rPr lang="zh-CN" altLang="zh-CN" sz="3600" dirty="0" smtClean="0"/>
              <a:t>面子</a:t>
            </a:r>
            <a:r>
              <a:rPr lang="en-US" altLang="zh-CN" sz="3600" dirty="0" smtClean="0"/>
              <a:t>(</a:t>
            </a:r>
            <a:r>
              <a:rPr lang="en-US" altLang="zh-CN" sz="3600" dirty="0" err="1" smtClean="0">
                <a:solidFill>
                  <a:schemeClr val="accent5"/>
                </a:solidFill>
              </a:rPr>
              <a:t>m</a:t>
            </a:r>
            <a:r>
              <a:rPr lang="en-US" altLang="zh-CN" sz="3600" dirty="0" err="1" smtClean="0">
                <a:solidFill>
                  <a:srgbClr val="FF0000"/>
                </a:solidFill>
              </a:rPr>
              <a:t>iàn</a:t>
            </a:r>
            <a:r>
              <a:rPr lang="en-US" altLang="zh-CN" sz="3600" dirty="0" err="1" smtClean="0">
                <a:solidFill>
                  <a:schemeClr val="accent5"/>
                </a:solidFill>
              </a:rPr>
              <a:t>z</a:t>
            </a:r>
            <a:r>
              <a:rPr lang="en-US" altLang="zh-CN" sz="3600" dirty="0" err="1" smtClean="0">
                <a:solidFill>
                  <a:srgbClr val="FF0000"/>
                </a:solidFill>
              </a:rPr>
              <a:t>i</a:t>
            </a:r>
            <a:r>
              <a:rPr lang="en-US" altLang="zh-CN" sz="3600" dirty="0" smtClean="0"/>
              <a:t>)</a:t>
            </a:r>
            <a:endParaRPr kumimoji="1" lang="zh-CN" altLang="en-US" sz="3600" dirty="0"/>
          </a:p>
        </p:txBody>
      </p:sp>
      <p:sp>
        <p:nvSpPr>
          <p:cNvPr id="3" name="内容占位符 2"/>
          <p:cNvSpPr>
            <a:spLocks noGrp="1"/>
          </p:cNvSpPr>
          <p:nvPr>
            <p:ph idx="1"/>
          </p:nvPr>
        </p:nvSpPr>
        <p:spPr>
          <a:xfrm>
            <a:off x="164353" y="1690688"/>
            <a:ext cx="11908117" cy="4988018"/>
          </a:xfrm>
        </p:spPr>
        <p:txBody>
          <a:bodyPr>
            <a:normAutofit/>
          </a:bodyPr>
          <a:lstStyle/>
          <a:p>
            <a:r>
              <a:rPr kumimoji="1" lang="en-US" altLang="zh-CN" dirty="0" smtClean="0"/>
              <a:t>Face: </a:t>
            </a:r>
          </a:p>
          <a:p>
            <a:r>
              <a:rPr lang="en-US" altLang="zh-CN" dirty="0" smtClean="0"/>
              <a:t>Carr </a:t>
            </a:r>
            <a:r>
              <a:rPr lang="en-US" altLang="zh-CN" dirty="0"/>
              <a:t>concludes, </a:t>
            </a:r>
          </a:p>
          <a:p>
            <a:r>
              <a:rPr lang="en-US" altLang="zh-CN" dirty="0"/>
              <a:t>The nearest English synonyms of the apt figurative </a:t>
            </a:r>
            <a:r>
              <a:rPr lang="en-US" altLang="zh-CN" i="1" dirty="0"/>
              <a:t>face</a:t>
            </a:r>
            <a:r>
              <a:rPr lang="en-US" altLang="zh-CN" dirty="0"/>
              <a:t> are </a:t>
            </a:r>
            <a:r>
              <a:rPr lang="en-US" altLang="zh-CN" i="1" dirty="0"/>
              <a:t>prestige</a:t>
            </a:r>
            <a:r>
              <a:rPr lang="en-US" altLang="zh-CN" dirty="0"/>
              <a:t>, </a:t>
            </a:r>
            <a:r>
              <a:rPr lang="en-US" altLang="zh-CN" i="1" dirty="0"/>
              <a:t>honor</a:t>
            </a:r>
            <a:r>
              <a:rPr lang="en-US" altLang="zh-CN" dirty="0"/>
              <a:t>, </a:t>
            </a:r>
            <a:r>
              <a:rPr lang="en-US" altLang="zh-CN" i="1" dirty="0"/>
              <a:t>respect</a:t>
            </a:r>
            <a:r>
              <a:rPr lang="en-US" altLang="zh-CN" dirty="0"/>
              <a:t>, </a:t>
            </a:r>
            <a:r>
              <a:rPr lang="en-US" altLang="zh-CN" i="1" dirty="0"/>
              <a:t>dignity</a:t>
            </a:r>
            <a:r>
              <a:rPr lang="en-US" altLang="zh-CN" dirty="0"/>
              <a:t>, </a:t>
            </a:r>
            <a:r>
              <a:rPr lang="en-US" altLang="zh-CN" i="1" dirty="0"/>
              <a:t>status</a:t>
            </a:r>
            <a:r>
              <a:rPr lang="en-US" altLang="zh-CN" dirty="0"/>
              <a:t>, </a:t>
            </a:r>
            <a:r>
              <a:rPr lang="en-US" altLang="zh-CN" i="1" dirty="0"/>
              <a:t>reputation</a:t>
            </a:r>
            <a:r>
              <a:rPr lang="en-US" altLang="zh-CN" dirty="0"/>
              <a:t>, </a:t>
            </a:r>
            <a:r>
              <a:rPr lang="en-US" altLang="zh-CN" i="1" dirty="0"/>
              <a:t>social acceptance</a:t>
            </a:r>
            <a:r>
              <a:rPr lang="en-US" altLang="zh-CN" dirty="0"/>
              <a:t>, or </a:t>
            </a:r>
            <a:r>
              <a:rPr lang="en-US" altLang="zh-CN" i="1" dirty="0"/>
              <a:t>good name</a:t>
            </a:r>
            <a:r>
              <a:rPr lang="en-US" altLang="zh-CN" dirty="0"/>
              <a:t>.</a:t>
            </a:r>
            <a:r>
              <a:rPr lang="en-US" altLang="zh-CN" baseline="30000" dirty="0">
                <a:hlinkClick r:id="rId2"/>
              </a:rPr>
              <a:t>[16]</a:t>
            </a:r>
            <a:r>
              <a:rPr lang="en-US" altLang="zh-CN" dirty="0"/>
              <a:t> explains how "face" is a more basic meaning than "status", "dignity", or "honor". "Prestige" appears to be semantically closest to "face", however a person can be said to have </a:t>
            </a:r>
            <a:r>
              <a:rPr lang="en-US" altLang="zh-CN" i="1" dirty="0"/>
              <a:t>face</a:t>
            </a:r>
            <a:r>
              <a:rPr lang="en-US" altLang="zh-CN" dirty="0"/>
              <a:t> but not </a:t>
            </a:r>
            <a:r>
              <a:rPr lang="en-US" altLang="zh-CN" i="1" dirty="0"/>
              <a:t>prestige</a:t>
            </a:r>
            <a:r>
              <a:rPr lang="en-US" altLang="zh-CN" dirty="0"/>
              <a:t>, or vice versa. Prestige is not necessary; one can easily live without it, but hardly without "face".</a:t>
            </a:r>
            <a:r>
              <a:rPr lang="en-US" altLang="zh-CN" baseline="30000" dirty="0">
                <a:hlinkClick r:id="rId3"/>
              </a:rPr>
              <a:t>[17</a:t>
            </a:r>
            <a:r>
              <a:rPr lang="en-US" altLang="zh-CN" baseline="30000" dirty="0" smtClean="0">
                <a:hlinkClick r:id="rId3"/>
              </a:rPr>
              <a:t>]</a:t>
            </a:r>
            <a:endParaRPr lang="en-US" altLang="zh-CN" baseline="30000" dirty="0" smtClean="0"/>
          </a:p>
          <a:p>
            <a:r>
              <a:rPr lang="en-US" altLang="zh-CN" dirty="0">
                <a:hlinkClick r:id="rId4" tooltip="Lin Yutang"/>
              </a:rPr>
              <a:t>Lin Yutang</a:t>
            </a:r>
            <a:r>
              <a:rPr lang="en-US" altLang="zh-CN" dirty="0"/>
              <a:t> considered the psychology</a:t>
            </a:r>
            <a:r>
              <a:rPr lang="en-US" altLang="zh-CN" baseline="30000" dirty="0">
                <a:hlinkClick r:id="rId5"/>
              </a:rPr>
              <a:t>[9]</a:t>
            </a:r>
            <a:r>
              <a:rPr lang="en-US" altLang="zh-CN" dirty="0"/>
              <a:t> of "face". </a:t>
            </a:r>
          </a:p>
          <a:p>
            <a:r>
              <a:rPr lang="en-US" altLang="zh-CN" dirty="0"/>
              <a:t>Interesting as the Chinese physiological face is, the psychological face makes a still more fascinating study. It is not a face that can be washed or shaved, but a face that can be "granted" and "lost" and "fought for" and "presented as a gift". Here we arrive at the most curious point of Chinese social psychology. Abstract and intangible, it is yet the most delicate standard by which Chinese social intercourse is regulated.</a:t>
            </a:r>
            <a:r>
              <a:rPr lang="en-US" altLang="zh-CN" baseline="30000" dirty="0">
                <a:hlinkClick r:id="rId6"/>
              </a:rPr>
              <a:t>[1]</a:t>
            </a:r>
            <a:r>
              <a:rPr lang="en-US" altLang="zh-CN" dirty="0"/>
              <a:t> </a:t>
            </a:r>
            <a:endParaRPr kumimoji="1" lang="en-US" altLang="zh-CN" dirty="0"/>
          </a:p>
          <a:p>
            <a:pPr marL="0" indent="0">
              <a:buNone/>
            </a:pPr>
            <a:endParaRPr kumimoji="1" lang="en-US" altLang="zh-CN" dirty="0" smtClean="0"/>
          </a:p>
          <a:p>
            <a:endParaRPr kumimoji="1" lang="en-US" altLang="zh-CN" dirty="0"/>
          </a:p>
          <a:p>
            <a:endParaRPr kumimoji="1" lang="zh-CN" altLang="en-US" dirty="0"/>
          </a:p>
        </p:txBody>
      </p:sp>
    </p:spTree>
    <p:extLst>
      <p:ext uri="{BB962C8B-B14F-4D97-AF65-F5344CB8AC3E}">
        <p14:creationId xmlns:p14="http://schemas.microsoft.com/office/powerpoint/2010/main" val="8598473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zh-CN" dirty="0"/>
              <a:t>S</a:t>
            </a:r>
            <a:r>
              <a:rPr kumimoji="1" lang="en-US" altLang="zh-CN" dirty="0" err="1"/>
              <a:t>ummary</a:t>
            </a:r>
            <a:r>
              <a:rPr kumimoji="1" lang="en-US" altLang="zh-CN" dirty="0" smtClean="0"/>
              <a:t>:</a:t>
            </a:r>
            <a:r>
              <a:rPr lang="zh-CN" altLang="zh-CN" dirty="0" smtClean="0"/>
              <a:t>恭谦</a:t>
            </a:r>
            <a:r>
              <a:rPr lang="en-US" altLang="zh-CN" dirty="0" smtClean="0"/>
              <a:t>(</a:t>
            </a:r>
            <a:r>
              <a:rPr lang="en-US" altLang="zh-CN" dirty="0" err="1" smtClean="0">
                <a:solidFill>
                  <a:schemeClr val="accent5"/>
                </a:solidFill>
              </a:rPr>
              <a:t>g</a:t>
            </a:r>
            <a:r>
              <a:rPr lang="en-US" altLang="zh-CN" dirty="0" err="1" smtClean="0">
                <a:solidFill>
                  <a:srgbClr val="FF0000"/>
                </a:solidFill>
              </a:rPr>
              <a:t>ōngqiān</a:t>
            </a:r>
            <a:r>
              <a:rPr lang="en-US" altLang="zh-CN" dirty="0" smtClean="0"/>
              <a:t>)</a:t>
            </a:r>
            <a:endParaRPr kumimoji="1" lang="zh-CN" altLang="en-US" dirty="0"/>
          </a:p>
        </p:txBody>
      </p:sp>
      <p:sp>
        <p:nvSpPr>
          <p:cNvPr id="3" name="内容占位符 2"/>
          <p:cNvSpPr>
            <a:spLocks noGrp="1"/>
          </p:cNvSpPr>
          <p:nvPr>
            <p:ph idx="1"/>
          </p:nvPr>
        </p:nvSpPr>
        <p:spPr/>
        <p:txBody>
          <a:bodyPr/>
          <a:lstStyle/>
          <a:p>
            <a:r>
              <a:rPr kumimoji="1" lang="zh-CN" altLang="zh-CN" dirty="0"/>
              <a:t>M</a:t>
            </a:r>
            <a:r>
              <a:rPr kumimoji="1" lang="en-US" altLang="zh-CN" dirty="0" err="1"/>
              <a:t>odesty</a:t>
            </a:r>
            <a:r>
              <a:rPr kumimoji="1" lang="en-US" altLang="zh-CN" dirty="0"/>
              <a:t>: to be humble in front of </a:t>
            </a:r>
            <a:r>
              <a:rPr kumimoji="1" lang="en-US" altLang="zh-CN" dirty="0" smtClean="0"/>
              <a:t>others</a:t>
            </a:r>
          </a:p>
          <a:p>
            <a:r>
              <a:rPr lang="en-US" altLang="zh-CN" dirty="0"/>
              <a:t>To the Chinese, modesty is a virtue. Chinese people seldom exaggerate their own ability and value. They call their articles “my humble writing”, their own child “my humble child”, and their own house “my humble house”. If the Chinese say “I have not a single good point and I hope to learn from you”, that is just their way of speaking to show their own cultivation.</a:t>
            </a:r>
            <a:endParaRPr kumimoji="1" lang="en-US" altLang="zh-CN" dirty="0"/>
          </a:p>
          <a:p>
            <a:endParaRPr kumimoji="1" lang="zh-CN" altLang="en-US" dirty="0"/>
          </a:p>
        </p:txBody>
      </p:sp>
    </p:spTree>
    <p:extLst>
      <p:ext uri="{BB962C8B-B14F-4D97-AF65-F5344CB8AC3E}">
        <p14:creationId xmlns:p14="http://schemas.microsoft.com/office/powerpoint/2010/main" val="23786634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表格 3"/>
          <p:cNvGraphicFramePr>
            <a:graphicFrameLocks noGrp="1"/>
          </p:cNvGraphicFramePr>
          <p:nvPr>
            <p:extLst>
              <p:ext uri="{D42A27DB-BD31-4B8C-83A1-F6EECF244321}">
                <p14:modId xmlns:p14="http://schemas.microsoft.com/office/powerpoint/2010/main" val="3479790891"/>
              </p:ext>
            </p:extLst>
          </p:nvPr>
        </p:nvGraphicFramePr>
        <p:xfrm>
          <a:off x="1" y="2"/>
          <a:ext cx="12191997" cy="6201257"/>
        </p:xfrm>
        <a:graphic>
          <a:graphicData uri="http://schemas.openxmlformats.org/drawingml/2006/table">
            <a:tbl>
              <a:tblPr firstRow="1" bandRow="1">
                <a:tableStyleId>{5C22544A-7EE6-4342-B048-85BDC9FD1C3A}</a:tableStyleId>
              </a:tblPr>
              <a:tblGrid>
                <a:gridCol w="1201782">
                  <a:extLst>
                    <a:ext uri="{9D8B030D-6E8A-4147-A177-3AD203B41FA5}">
                      <a16:colId xmlns:a16="http://schemas.microsoft.com/office/drawing/2014/main" val="20000"/>
                    </a:ext>
                  </a:extLst>
                </a:gridCol>
                <a:gridCol w="1140823">
                  <a:extLst>
                    <a:ext uri="{9D8B030D-6E8A-4147-A177-3AD203B41FA5}">
                      <a16:colId xmlns:a16="http://schemas.microsoft.com/office/drawing/2014/main" val="20001"/>
                    </a:ext>
                  </a:extLst>
                </a:gridCol>
                <a:gridCol w="1341120">
                  <a:extLst>
                    <a:ext uri="{9D8B030D-6E8A-4147-A177-3AD203B41FA5}">
                      <a16:colId xmlns:a16="http://schemas.microsoft.com/office/drawing/2014/main" val="20002"/>
                    </a:ext>
                  </a:extLst>
                </a:gridCol>
                <a:gridCol w="1419497">
                  <a:extLst>
                    <a:ext uri="{9D8B030D-6E8A-4147-A177-3AD203B41FA5}">
                      <a16:colId xmlns:a16="http://schemas.microsoft.com/office/drawing/2014/main" val="20003"/>
                    </a:ext>
                  </a:extLst>
                </a:gridCol>
                <a:gridCol w="1384663">
                  <a:extLst>
                    <a:ext uri="{9D8B030D-6E8A-4147-A177-3AD203B41FA5}">
                      <a16:colId xmlns:a16="http://schemas.microsoft.com/office/drawing/2014/main" val="20004"/>
                    </a:ext>
                  </a:extLst>
                </a:gridCol>
                <a:gridCol w="1419497">
                  <a:extLst>
                    <a:ext uri="{9D8B030D-6E8A-4147-A177-3AD203B41FA5}">
                      <a16:colId xmlns:a16="http://schemas.microsoft.com/office/drawing/2014/main" val="20005"/>
                    </a:ext>
                  </a:extLst>
                </a:gridCol>
                <a:gridCol w="1149531">
                  <a:extLst>
                    <a:ext uri="{9D8B030D-6E8A-4147-A177-3AD203B41FA5}">
                      <a16:colId xmlns:a16="http://schemas.microsoft.com/office/drawing/2014/main" val="20006"/>
                    </a:ext>
                  </a:extLst>
                </a:gridCol>
                <a:gridCol w="1463040">
                  <a:extLst>
                    <a:ext uri="{9D8B030D-6E8A-4147-A177-3AD203B41FA5}">
                      <a16:colId xmlns:a16="http://schemas.microsoft.com/office/drawing/2014/main" val="20007"/>
                    </a:ext>
                  </a:extLst>
                </a:gridCol>
                <a:gridCol w="1672044">
                  <a:extLst>
                    <a:ext uri="{9D8B030D-6E8A-4147-A177-3AD203B41FA5}">
                      <a16:colId xmlns:a16="http://schemas.microsoft.com/office/drawing/2014/main" val="20008"/>
                    </a:ext>
                  </a:extLst>
                </a:gridCol>
              </a:tblGrid>
              <a:tr h="853440">
                <a:tc>
                  <a:txBody>
                    <a:bodyPr/>
                    <a:lstStyle/>
                    <a:p>
                      <a:endParaRPr lang="zh-CN" altLang="en-US" sz="2400" dirty="0">
                        <a:solidFill>
                          <a:schemeClr val="bg1"/>
                        </a:solidFill>
                      </a:endParaRPr>
                    </a:p>
                  </a:txBody>
                  <a:tcPr marL="121920" marR="121920" marT="60960" marB="60960"/>
                </a:tc>
                <a:tc>
                  <a:txBody>
                    <a:bodyPr/>
                    <a:lstStyle/>
                    <a:p>
                      <a:pPr algn="ctr"/>
                      <a:r>
                        <a:rPr lang="en-US" altLang="zh-CN" sz="4800" dirty="0" err="1" smtClean="0">
                          <a:solidFill>
                            <a:schemeClr val="bg1"/>
                          </a:solidFill>
                          <a:latin typeface="Arial" charset="0"/>
                          <a:ea typeface="Arial" charset="0"/>
                          <a:cs typeface="Arial" charset="0"/>
                        </a:rPr>
                        <a:t>sh</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y</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x</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t</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m</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rPr>
                        <a:t>q</a:t>
                      </a:r>
                      <a:endParaRPr lang="zh-CN" altLang="en-US" sz="4800" dirty="0">
                        <a:solidFill>
                          <a:schemeClr val="bg1"/>
                        </a:solidFill>
                      </a:endParaRPr>
                    </a:p>
                  </a:txBody>
                  <a:tcPr marL="121920" marR="121920" marT="60960" marB="60960"/>
                </a:tc>
                <a:tc>
                  <a:txBody>
                    <a:bodyPr/>
                    <a:lstStyle/>
                    <a:p>
                      <a:pPr algn="ctr"/>
                      <a:r>
                        <a:rPr lang="en-US" altLang="zh-CN" sz="4800" dirty="0" smtClean="0">
                          <a:solidFill>
                            <a:schemeClr val="bg1"/>
                          </a:solidFill>
                        </a:rPr>
                        <a:t>z</a:t>
                      </a:r>
                      <a:endParaRPr lang="zh-CN" altLang="en-US" sz="4800" dirty="0">
                        <a:solidFill>
                          <a:schemeClr val="bg1"/>
                        </a:solidFill>
                      </a:endParaRPr>
                    </a:p>
                  </a:txBody>
                  <a:tcPr marL="121920" marR="121920" marT="60960" marB="60960"/>
                </a:tc>
                <a:tc>
                  <a:txBody>
                    <a:bodyPr/>
                    <a:lstStyle/>
                    <a:p>
                      <a:pPr algn="ctr"/>
                      <a:r>
                        <a:rPr lang="en-US" altLang="zh-CN" sz="4800" dirty="0" smtClean="0">
                          <a:solidFill>
                            <a:schemeClr val="bg1"/>
                          </a:solidFill>
                        </a:rPr>
                        <a:t>j</a:t>
                      </a:r>
                      <a:endParaRPr lang="zh-CN" altLang="en-US" sz="4800" dirty="0">
                        <a:solidFill>
                          <a:schemeClr val="bg1"/>
                        </a:solidFill>
                      </a:endParaRPr>
                    </a:p>
                  </a:txBody>
                  <a:tcPr marL="121920" marR="121920" marT="60960" marB="60960"/>
                </a:tc>
                <a:extLst>
                  <a:ext uri="{0D108BD9-81ED-4DB2-BD59-A6C34878D82A}">
                    <a16:rowId xmlns:a16="http://schemas.microsoft.com/office/drawing/2014/main" val="10000"/>
                  </a:ext>
                </a:extLst>
              </a:tr>
              <a:tr h="853440">
                <a:tc>
                  <a:txBody>
                    <a:bodyPr/>
                    <a:lstStyle/>
                    <a:p>
                      <a:pPr algn="ctr"/>
                      <a:r>
                        <a:rPr lang="en-US" altLang="zh-CN" sz="4800" dirty="0" err="1" smtClean="0">
                          <a:solidFill>
                            <a:srgbClr val="FF0000"/>
                          </a:solidFill>
                          <a:latin typeface="Arial" charset="0"/>
                          <a:ea typeface="Arial" charset="0"/>
                          <a:cs typeface="Arial" charset="0"/>
                        </a:rPr>
                        <a:t>uo</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2400" dirty="0"/>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r>
                        <a:rPr lang="en-US" altLang="zh-CN" sz="3700" dirty="0" err="1" smtClean="0">
                          <a:solidFill>
                            <a:srgbClr val="FF0000"/>
                          </a:solidFill>
                          <a:latin typeface="Arial" charset="0"/>
                          <a:ea typeface="Arial" charset="0"/>
                          <a:cs typeface="Arial" charset="0"/>
                        </a:rPr>
                        <a:t>zuo</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extLst>
                  <a:ext uri="{0D108BD9-81ED-4DB2-BD59-A6C34878D82A}">
                    <a16:rowId xmlns:a16="http://schemas.microsoft.com/office/drawing/2014/main" val="10001"/>
                  </a:ext>
                </a:extLst>
              </a:tr>
              <a:tr h="853440">
                <a:tc>
                  <a:txBody>
                    <a:bodyPr/>
                    <a:lstStyle/>
                    <a:p>
                      <a:pPr algn="ctr"/>
                      <a:r>
                        <a:rPr lang="en-US" altLang="zh-CN" sz="4800" dirty="0" err="1" smtClean="0">
                          <a:solidFill>
                            <a:srgbClr val="FF0000"/>
                          </a:solidFill>
                          <a:latin typeface="Arial" charset="0"/>
                          <a:ea typeface="Arial" charset="0"/>
                          <a:cs typeface="Arial" charset="0"/>
                        </a:rPr>
                        <a:t>i</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solidFill>
                          <a:latin typeface="Arial" charset="0"/>
                          <a:ea typeface="Arial" charset="0"/>
                          <a:cs typeface="Arial" charset="0"/>
                        </a:rPr>
                        <a:t>sh</a:t>
                      </a:r>
                      <a:r>
                        <a:rPr lang="en-US" altLang="zh-CN" sz="3700" dirty="0" err="1" smtClean="0">
                          <a:solidFill>
                            <a:srgbClr val="FF0000"/>
                          </a:solidFill>
                          <a:latin typeface="Arial" charset="0"/>
                          <a:ea typeface="Arial" charset="0"/>
                          <a:cs typeface="Arial" charset="0"/>
                        </a:rPr>
                        <a:t>i</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smtClean="0">
                          <a:solidFill>
                            <a:srgbClr val="FF0000"/>
                          </a:solidFill>
                          <a:latin typeface="Arial" charset="0"/>
                          <a:ea typeface="Arial" charset="0"/>
                          <a:cs typeface="Arial" charset="0"/>
                        </a:rPr>
                        <a:t>qi</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lumMod val="75000"/>
                            </a:schemeClr>
                          </a:solidFill>
                          <a:latin typeface="Arial" charset="0"/>
                          <a:ea typeface="Arial" charset="0"/>
                          <a:cs typeface="Arial" charset="0"/>
                        </a:rPr>
                        <a:t>j</a:t>
                      </a:r>
                      <a:r>
                        <a:rPr lang="en-US" altLang="zh-CN" sz="3700" dirty="0" err="1" smtClean="0">
                          <a:solidFill>
                            <a:srgbClr val="FF0000"/>
                          </a:solidFill>
                          <a:latin typeface="Arial" charset="0"/>
                          <a:ea typeface="Arial" charset="0"/>
                          <a:cs typeface="Arial" charset="0"/>
                        </a:rPr>
                        <a:t>i</a:t>
                      </a: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2"/>
                  </a:ext>
                </a:extLst>
              </a:tr>
              <a:tr h="8534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800" kern="1200" dirty="0" smtClean="0">
                          <a:solidFill>
                            <a:srgbClr val="FF0000"/>
                          </a:solidFill>
                          <a:latin typeface="Arial" charset="0"/>
                          <a:ea typeface="Arial" charset="0"/>
                          <a:cs typeface="Arial" charset="0"/>
                        </a:rPr>
                        <a:t>ü</a:t>
                      </a:r>
                      <a:r>
                        <a:rPr lang="en-US" altLang="zh-CN" sz="4800" kern="1200" dirty="0" smtClean="0">
                          <a:solidFill>
                            <a:srgbClr val="FF0000"/>
                          </a:solidFill>
                          <a:latin typeface="Arial" charset="0"/>
                          <a:ea typeface="Arial" charset="0"/>
                          <a:cs typeface="Arial" charset="0"/>
                        </a:rPr>
                        <a:t>e</a:t>
                      </a:r>
                      <a:endParaRPr lang="zh-CN" altLang="en-US" sz="4800" kern="1200" dirty="0" smtClean="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marL="0" algn="ctr" defTabSz="914400" rtl="0" eaLnBrk="1" latinLnBrk="0" hangingPunct="1"/>
                      <a:r>
                        <a:rPr lang="en-US" altLang="zh-CN" sz="3700" kern="1200" dirty="0" err="1" smtClean="0">
                          <a:solidFill>
                            <a:schemeClr val="accent1">
                              <a:lumMod val="75000"/>
                            </a:schemeClr>
                          </a:solidFill>
                          <a:latin typeface="Arial" charset="0"/>
                          <a:ea typeface="Arial" charset="0"/>
                          <a:cs typeface="Arial" charset="0"/>
                        </a:rPr>
                        <a:t>y</a:t>
                      </a:r>
                      <a:r>
                        <a:rPr lang="en-US" altLang="zh-CN" sz="3700" kern="1200" dirty="0" err="1" smtClean="0">
                          <a:solidFill>
                            <a:srgbClr val="FF0000"/>
                          </a:solidFill>
                          <a:latin typeface="Arial" charset="0"/>
                          <a:ea typeface="Arial" charset="0"/>
                          <a:cs typeface="Arial" charset="0"/>
                        </a:rPr>
                        <a:t>ue</a:t>
                      </a:r>
                      <a:endParaRPr lang="zh-CN" altLang="en-US" sz="3700" kern="12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a:latin typeface="Arial" charset="0"/>
                        <a:ea typeface="Arial" charset="0"/>
                        <a:cs typeface="Arial" charset="0"/>
                      </a:endParaRPr>
                    </a:p>
                  </a:txBody>
                  <a:tcPr marL="121920" marR="121920" marT="60960" marB="60960"/>
                </a:tc>
                <a:tc>
                  <a:txBody>
                    <a:bodyPr/>
                    <a:lstStyle/>
                    <a:p>
                      <a:pPr algn="ctr"/>
                      <a:endParaRPr lang="zh-CN" altLang="en-US" sz="3700">
                        <a:latin typeface="Arial" charset="0"/>
                        <a:ea typeface="Arial" charset="0"/>
                        <a:cs typeface="Arial" charset="0"/>
                      </a:endParaRPr>
                    </a:p>
                  </a:txBody>
                  <a:tcPr marL="121920" marR="121920" marT="60960" marB="60960"/>
                </a:tc>
                <a:tc>
                  <a:txBody>
                    <a:bodyPr/>
                    <a:lstStyle/>
                    <a:p>
                      <a:pPr algn="ctr"/>
                      <a:endParaRPr lang="zh-CN" altLang="en-US" sz="3700">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extLst>
                  <a:ext uri="{0D108BD9-81ED-4DB2-BD59-A6C34878D82A}">
                    <a16:rowId xmlns:a16="http://schemas.microsoft.com/office/drawing/2014/main" val="10003"/>
                  </a:ext>
                </a:extLst>
              </a:tr>
              <a:tr h="108061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4800" dirty="0" err="1" smtClean="0">
                          <a:solidFill>
                            <a:srgbClr val="FF0000"/>
                          </a:solidFill>
                          <a:latin typeface="Arial" charset="0"/>
                          <a:ea typeface="Arial" charset="0"/>
                          <a:cs typeface="Arial" charset="0"/>
                        </a:rPr>
                        <a:t>ian</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lumMod val="75000"/>
                            </a:schemeClr>
                          </a:solidFill>
                          <a:latin typeface="Arial" charset="0"/>
                          <a:ea typeface="Arial" charset="0"/>
                          <a:cs typeface="Arial" charset="0"/>
                        </a:rPr>
                        <a:t>x</a:t>
                      </a:r>
                      <a:r>
                        <a:rPr lang="en-US" altLang="zh-CN" sz="3700" dirty="0" err="1" smtClean="0">
                          <a:solidFill>
                            <a:srgbClr val="FF0000"/>
                          </a:solidFill>
                          <a:latin typeface="Arial" charset="0"/>
                          <a:ea typeface="Arial" charset="0"/>
                          <a:cs typeface="Arial" charset="0"/>
                        </a:rPr>
                        <a:t>ian</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smtClean="0">
                          <a:solidFill>
                            <a:schemeClr val="accent1">
                              <a:lumMod val="75000"/>
                            </a:schemeClr>
                          </a:solidFill>
                          <a:latin typeface="Arial" charset="0"/>
                          <a:ea typeface="Arial" charset="0"/>
                          <a:cs typeface="Arial" charset="0"/>
                        </a:rPr>
                        <a:t>t</a:t>
                      </a:r>
                      <a:r>
                        <a:rPr lang="en-US" altLang="zh-CN" sz="3700" dirty="0" smtClean="0">
                          <a:solidFill>
                            <a:srgbClr val="FF0000"/>
                          </a:solidFill>
                          <a:latin typeface="Arial" charset="0"/>
                          <a:ea typeface="Arial" charset="0"/>
                          <a:cs typeface="Arial" charset="0"/>
                        </a:rPr>
                        <a:t>ian</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lumMod val="75000"/>
                            </a:schemeClr>
                          </a:solidFill>
                          <a:latin typeface="Arial" charset="0"/>
                          <a:ea typeface="Arial" charset="0"/>
                          <a:cs typeface="Arial" charset="0"/>
                        </a:rPr>
                        <a:t>j</a:t>
                      </a:r>
                      <a:r>
                        <a:rPr lang="en-US" altLang="zh-CN" sz="3700" dirty="0" err="1" smtClean="0">
                          <a:solidFill>
                            <a:srgbClr val="FF0000"/>
                          </a:solidFill>
                          <a:latin typeface="Arial" charset="0"/>
                          <a:ea typeface="Arial" charset="0"/>
                          <a:cs typeface="Arial" charset="0"/>
                        </a:rPr>
                        <a:t>ian</a:t>
                      </a: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4"/>
                  </a:ext>
                </a:extLst>
              </a:tr>
              <a:tr h="853440">
                <a:tc>
                  <a:txBody>
                    <a:bodyPr/>
                    <a:lstStyle/>
                    <a:p>
                      <a:pPr algn="ctr"/>
                      <a:r>
                        <a:rPr lang="en-US" altLang="zh-CN" sz="4800" dirty="0" err="1" smtClean="0">
                          <a:solidFill>
                            <a:srgbClr val="FF0000"/>
                          </a:solidFill>
                          <a:latin typeface="Arial" charset="0"/>
                          <a:ea typeface="Arial" charset="0"/>
                          <a:cs typeface="Arial" charset="0"/>
                        </a:rPr>
                        <a:t>ing</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3700" kern="1200" dirty="0" err="1" smtClean="0">
                          <a:solidFill>
                            <a:schemeClr val="accent1"/>
                          </a:solidFill>
                          <a:latin typeface="Arial" charset="0"/>
                          <a:ea typeface="Arial" charset="0"/>
                          <a:cs typeface="Arial" charset="0"/>
                        </a:rPr>
                        <a:t>x</a:t>
                      </a:r>
                      <a:r>
                        <a:rPr lang="en-US" altLang="zh-CN" sz="3700" kern="1200" dirty="0" err="1" smtClean="0">
                          <a:solidFill>
                            <a:srgbClr val="FF0000"/>
                          </a:solidFill>
                          <a:latin typeface="Arial" charset="0"/>
                          <a:ea typeface="Arial" charset="0"/>
                          <a:cs typeface="Arial" charset="0"/>
                        </a:rPr>
                        <a:t>ing</a:t>
                      </a:r>
                      <a:endParaRPr lang="zh-CN" altLang="en-US" sz="3700" kern="1200" dirty="0" smtClean="0">
                        <a:solidFill>
                          <a:srgbClr val="FF0000"/>
                        </a:solidFill>
                        <a:latin typeface="Arial" charset="0"/>
                        <a:ea typeface="Arial" charset="0"/>
                        <a:cs typeface="Arial" charset="0"/>
                      </a:endParaRPr>
                    </a:p>
                  </a:txBody>
                  <a:tcPr marL="121920" marR="121920" marT="60960" marB="6096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zh-CN" altLang="en-US" sz="3700" kern="12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lumMod val="75000"/>
                            </a:schemeClr>
                          </a:solidFill>
                          <a:latin typeface="Arial" charset="0"/>
                          <a:ea typeface="Arial" charset="0"/>
                          <a:cs typeface="Arial" charset="0"/>
                        </a:rPr>
                        <a:t>m</a:t>
                      </a:r>
                      <a:r>
                        <a:rPr lang="en-US" altLang="zh-CN" sz="3700" dirty="0" err="1" smtClean="0">
                          <a:solidFill>
                            <a:srgbClr val="FF0000"/>
                          </a:solidFill>
                          <a:latin typeface="Arial" charset="0"/>
                          <a:ea typeface="Arial" charset="0"/>
                          <a:cs typeface="Arial" charset="0"/>
                        </a:rPr>
                        <a:t>ing</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5"/>
                  </a:ext>
                </a:extLst>
              </a:tr>
              <a:tr h="853440">
                <a:tc>
                  <a:txBody>
                    <a:bodyPr/>
                    <a:lstStyle/>
                    <a:p>
                      <a:pPr algn="ctr"/>
                      <a:r>
                        <a:rPr lang="en-US" altLang="zh-CN" sz="4800" dirty="0" smtClean="0">
                          <a:solidFill>
                            <a:srgbClr val="FF0000"/>
                          </a:solidFill>
                          <a:latin typeface="Arial" charset="0"/>
                          <a:ea typeface="Arial" charset="0"/>
                          <a:cs typeface="Arial" charset="0"/>
                        </a:rPr>
                        <a:t>in</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2400" dirty="0"/>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2400" dirty="0"/>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lumMod val="75000"/>
                            </a:schemeClr>
                          </a:solidFill>
                          <a:latin typeface="Arial" charset="0"/>
                          <a:ea typeface="Arial" charset="0"/>
                          <a:cs typeface="Arial" charset="0"/>
                        </a:rPr>
                        <a:t>j</a:t>
                      </a:r>
                      <a:r>
                        <a:rPr lang="en-US" altLang="zh-CN" sz="3700" dirty="0" err="1" smtClean="0">
                          <a:solidFill>
                            <a:srgbClr val="FF0000"/>
                          </a:solidFill>
                          <a:latin typeface="Arial" charset="0"/>
                          <a:ea typeface="Arial" charset="0"/>
                          <a:cs typeface="Arial" charset="0"/>
                        </a:rPr>
                        <a:t>in</a:t>
                      </a: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75116818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表格 3"/>
          <p:cNvGraphicFramePr>
            <a:graphicFrameLocks noGrp="1"/>
          </p:cNvGraphicFramePr>
          <p:nvPr>
            <p:extLst>
              <p:ext uri="{D42A27DB-BD31-4B8C-83A1-F6EECF244321}">
                <p14:modId xmlns:p14="http://schemas.microsoft.com/office/powerpoint/2010/main" val="1071710588"/>
              </p:ext>
            </p:extLst>
          </p:nvPr>
        </p:nvGraphicFramePr>
        <p:xfrm>
          <a:off x="1" y="2"/>
          <a:ext cx="12191997" cy="5347817"/>
        </p:xfrm>
        <a:graphic>
          <a:graphicData uri="http://schemas.openxmlformats.org/drawingml/2006/table">
            <a:tbl>
              <a:tblPr firstRow="1" bandRow="1">
                <a:tableStyleId>{5C22544A-7EE6-4342-B048-85BDC9FD1C3A}</a:tableStyleId>
              </a:tblPr>
              <a:tblGrid>
                <a:gridCol w="1354665">
                  <a:extLst>
                    <a:ext uri="{9D8B030D-6E8A-4147-A177-3AD203B41FA5}">
                      <a16:colId xmlns:a16="http://schemas.microsoft.com/office/drawing/2014/main" val="20000"/>
                    </a:ext>
                  </a:extLst>
                </a:gridCol>
                <a:gridCol w="1354665">
                  <a:extLst>
                    <a:ext uri="{9D8B030D-6E8A-4147-A177-3AD203B41FA5}">
                      <a16:colId xmlns:a16="http://schemas.microsoft.com/office/drawing/2014/main" val="20001"/>
                    </a:ext>
                  </a:extLst>
                </a:gridCol>
                <a:gridCol w="1354665">
                  <a:extLst>
                    <a:ext uri="{9D8B030D-6E8A-4147-A177-3AD203B41FA5}">
                      <a16:colId xmlns:a16="http://schemas.microsoft.com/office/drawing/2014/main" val="20002"/>
                    </a:ext>
                  </a:extLst>
                </a:gridCol>
                <a:gridCol w="1331432">
                  <a:extLst>
                    <a:ext uri="{9D8B030D-6E8A-4147-A177-3AD203B41FA5}">
                      <a16:colId xmlns:a16="http://schemas.microsoft.com/office/drawing/2014/main" val="20003"/>
                    </a:ext>
                  </a:extLst>
                </a:gridCol>
                <a:gridCol w="1516812">
                  <a:extLst>
                    <a:ext uri="{9D8B030D-6E8A-4147-A177-3AD203B41FA5}">
                      <a16:colId xmlns:a16="http://schemas.microsoft.com/office/drawing/2014/main" val="20004"/>
                    </a:ext>
                  </a:extLst>
                </a:gridCol>
                <a:gridCol w="1215757">
                  <a:extLst>
                    <a:ext uri="{9D8B030D-6E8A-4147-A177-3AD203B41FA5}">
                      <a16:colId xmlns:a16="http://schemas.microsoft.com/office/drawing/2014/main" val="20005"/>
                    </a:ext>
                  </a:extLst>
                </a:gridCol>
                <a:gridCol w="1354665">
                  <a:extLst>
                    <a:ext uri="{9D8B030D-6E8A-4147-A177-3AD203B41FA5}">
                      <a16:colId xmlns:a16="http://schemas.microsoft.com/office/drawing/2014/main" val="20006"/>
                    </a:ext>
                  </a:extLst>
                </a:gridCol>
                <a:gridCol w="1513301">
                  <a:extLst>
                    <a:ext uri="{9D8B030D-6E8A-4147-A177-3AD203B41FA5}">
                      <a16:colId xmlns:a16="http://schemas.microsoft.com/office/drawing/2014/main" val="20007"/>
                    </a:ext>
                  </a:extLst>
                </a:gridCol>
                <a:gridCol w="1196035">
                  <a:extLst>
                    <a:ext uri="{9D8B030D-6E8A-4147-A177-3AD203B41FA5}">
                      <a16:colId xmlns:a16="http://schemas.microsoft.com/office/drawing/2014/main" val="20008"/>
                    </a:ext>
                  </a:extLst>
                </a:gridCol>
              </a:tblGrid>
              <a:tr h="853440">
                <a:tc>
                  <a:txBody>
                    <a:bodyPr/>
                    <a:lstStyle/>
                    <a:p>
                      <a:endParaRPr lang="zh-CN" altLang="en-US" sz="2400" dirty="0">
                        <a:solidFill>
                          <a:schemeClr val="bg1"/>
                        </a:solidFill>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z</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d</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f</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r>
                        <a:rPr lang="en-US" altLang="zh-CN" sz="4800" dirty="0" smtClean="0">
                          <a:solidFill>
                            <a:schemeClr val="bg1"/>
                          </a:solidFill>
                          <a:latin typeface="Arial" charset="0"/>
                          <a:ea typeface="Arial" charset="0"/>
                          <a:cs typeface="Arial" charset="0"/>
                        </a:rPr>
                        <a:t>h</a:t>
                      </a: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endParaRPr lang="zh-CN" altLang="en-US" sz="4800" dirty="0">
                        <a:solidFill>
                          <a:schemeClr val="bg1"/>
                        </a:solidFill>
                        <a:latin typeface="Arial" charset="0"/>
                        <a:ea typeface="Arial" charset="0"/>
                        <a:cs typeface="Arial" charset="0"/>
                      </a:endParaRPr>
                    </a:p>
                  </a:txBody>
                  <a:tcPr marL="121920" marR="121920" marT="60960" marB="60960"/>
                </a:tc>
                <a:tc>
                  <a:txBody>
                    <a:bodyPr/>
                    <a:lstStyle/>
                    <a:p>
                      <a:pPr algn="ctr"/>
                      <a:endParaRPr lang="zh-CN" altLang="en-US" sz="4800" dirty="0">
                        <a:solidFill>
                          <a:schemeClr val="bg1"/>
                        </a:solidFill>
                      </a:endParaRPr>
                    </a:p>
                  </a:txBody>
                  <a:tcPr marL="121920" marR="121920" marT="60960" marB="60960"/>
                </a:tc>
                <a:tc>
                  <a:txBody>
                    <a:bodyPr/>
                    <a:lstStyle/>
                    <a:p>
                      <a:pPr algn="ctr"/>
                      <a:endParaRPr lang="zh-CN" altLang="en-US" sz="4800" dirty="0">
                        <a:solidFill>
                          <a:schemeClr val="bg1"/>
                        </a:solidFill>
                      </a:endParaRPr>
                    </a:p>
                  </a:txBody>
                  <a:tcPr marL="121920" marR="121920" marT="60960" marB="60960"/>
                </a:tc>
                <a:tc>
                  <a:txBody>
                    <a:bodyPr/>
                    <a:lstStyle/>
                    <a:p>
                      <a:pPr algn="ctr"/>
                      <a:endParaRPr lang="zh-CN" altLang="en-US" sz="4800" dirty="0">
                        <a:solidFill>
                          <a:schemeClr val="bg1"/>
                        </a:solidFill>
                      </a:endParaRPr>
                    </a:p>
                  </a:txBody>
                  <a:tcPr marL="121920" marR="121920" marT="60960" marB="60960"/>
                </a:tc>
                <a:extLst>
                  <a:ext uri="{0D108BD9-81ED-4DB2-BD59-A6C34878D82A}">
                    <a16:rowId xmlns:a16="http://schemas.microsoft.com/office/drawing/2014/main" val="10000"/>
                  </a:ext>
                </a:extLst>
              </a:tr>
              <a:tr h="853440">
                <a:tc>
                  <a:txBody>
                    <a:bodyPr/>
                    <a:lstStyle/>
                    <a:p>
                      <a:pPr algn="ctr"/>
                      <a:r>
                        <a:rPr lang="en-US" altLang="zh-CN" sz="4800" dirty="0" err="1" smtClean="0">
                          <a:solidFill>
                            <a:srgbClr val="FF0000"/>
                          </a:solidFill>
                          <a:latin typeface="Arial" charset="0"/>
                          <a:ea typeface="Arial" charset="0"/>
                          <a:cs typeface="Arial" charset="0"/>
                        </a:rPr>
                        <a:t>ai</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chemeClr val="accent1">
                              <a:lumMod val="75000"/>
                            </a:schemeClr>
                          </a:solidFill>
                          <a:latin typeface="Arial" charset="0"/>
                          <a:ea typeface="Arial" charset="0"/>
                          <a:cs typeface="Arial" charset="0"/>
                        </a:rPr>
                        <a:t>z</a:t>
                      </a:r>
                      <a:r>
                        <a:rPr lang="en-US" altLang="zh-CN" sz="3700" dirty="0" err="1" smtClean="0">
                          <a:solidFill>
                            <a:srgbClr val="FF0000"/>
                          </a:solidFill>
                          <a:latin typeface="Arial" charset="0"/>
                          <a:ea typeface="Arial" charset="0"/>
                          <a:cs typeface="Arial" charset="0"/>
                        </a:rPr>
                        <a:t>ai</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2400" dirty="0"/>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extLst>
                  <a:ext uri="{0D108BD9-81ED-4DB2-BD59-A6C34878D82A}">
                    <a16:rowId xmlns:a16="http://schemas.microsoft.com/office/drawing/2014/main" val="10001"/>
                  </a:ext>
                </a:extLst>
              </a:tr>
              <a:tr h="108061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4800" dirty="0" err="1" smtClean="0">
                          <a:solidFill>
                            <a:srgbClr val="FF0000"/>
                          </a:solidFill>
                          <a:latin typeface="Arial" charset="0"/>
                          <a:ea typeface="Arial" charset="0"/>
                          <a:cs typeface="Arial" charset="0"/>
                        </a:rPr>
                        <a:t>ian</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rgbClr val="0070C0"/>
                          </a:solidFill>
                          <a:latin typeface="Arial" charset="0"/>
                          <a:ea typeface="Arial" charset="0"/>
                          <a:cs typeface="Arial" charset="0"/>
                        </a:rPr>
                        <a:t>d</a:t>
                      </a:r>
                      <a:r>
                        <a:rPr lang="en-US" altLang="zh-CN" sz="3700" dirty="0" err="1" smtClean="0">
                          <a:solidFill>
                            <a:srgbClr val="FF0000"/>
                          </a:solidFill>
                          <a:latin typeface="Arial" charset="0"/>
                          <a:ea typeface="Arial" charset="0"/>
                          <a:cs typeface="Arial" charset="0"/>
                        </a:rPr>
                        <a:t>ian</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4"/>
                  </a:ext>
                </a:extLst>
              </a:tr>
              <a:tr h="853440">
                <a:tc>
                  <a:txBody>
                    <a:bodyPr/>
                    <a:lstStyle/>
                    <a:p>
                      <a:pPr algn="ctr"/>
                      <a:r>
                        <a:rPr lang="en-US" altLang="zh-CN" sz="4800" dirty="0" err="1" smtClean="0">
                          <a:solidFill>
                            <a:srgbClr val="FF0000"/>
                          </a:solidFill>
                          <a:latin typeface="Arial" charset="0"/>
                          <a:ea typeface="Arial" charset="0"/>
                          <a:cs typeface="Arial" charset="0"/>
                        </a:rPr>
                        <a:t>en</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r>
                        <a:rPr lang="en-US" altLang="zh-CN" sz="3700" dirty="0" smtClean="0">
                          <a:solidFill>
                            <a:srgbClr val="0070C0"/>
                          </a:solidFill>
                          <a:latin typeface="Arial" charset="0"/>
                          <a:ea typeface="Arial" charset="0"/>
                          <a:cs typeface="Arial" charset="0"/>
                        </a:rPr>
                        <a:t>f</a:t>
                      </a:r>
                      <a:r>
                        <a:rPr lang="en-US" altLang="zh-CN" sz="3700" dirty="0" smtClean="0">
                          <a:solidFill>
                            <a:srgbClr val="FF0000"/>
                          </a:solidFill>
                          <a:latin typeface="Arial" charset="0"/>
                          <a:ea typeface="Arial" charset="0"/>
                          <a:cs typeface="Arial" charset="0"/>
                        </a:rPr>
                        <a:t>en</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zh-CN" altLang="en-US" sz="3700" kern="12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5"/>
                  </a:ext>
                </a:extLst>
              </a:tr>
              <a:tr h="853440">
                <a:tc>
                  <a:txBody>
                    <a:bodyPr/>
                    <a:lstStyle/>
                    <a:p>
                      <a:pPr algn="ctr"/>
                      <a:r>
                        <a:rPr lang="en-US" altLang="zh-CN" sz="4800" dirty="0" err="1" smtClean="0">
                          <a:solidFill>
                            <a:srgbClr val="FF0000"/>
                          </a:solidFill>
                          <a:latin typeface="Arial" charset="0"/>
                          <a:ea typeface="Arial" charset="0"/>
                          <a:cs typeface="Arial" charset="0"/>
                        </a:rPr>
                        <a:t>ao</a:t>
                      </a: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r>
                        <a:rPr lang="en-US" altLang="zh-CN" sz="3700" dirty="0" err="1" smtClean="0">
                          <a:solidFill>
                            <a:srgbClr val="0070C0"/>
                          </a:solidFill>
                          <a:latin typeface="Arial" charset="0"/>
                          <a:ea typeface="Arial" charset="0"/>
                          <a:cs typeface="Arial" charset="0"/>
                        </a:rPr>
                        <a:t>h</a:t>
                      </a:r>
                      <a:r>
                        <a:rPr lang="en-US" altLang="zh-CN" sz="3700" dirty="0" err="1" smtClean="0">
                          <a:solidFill>
                            <a:srgbClr val="FF0000"/>
                          </a:solidFill>
                          <a:latin typeface="Arial" charset="0"/>
                          <a:ea typeface="Arial" charset="0"/>
                          <a:cs typeface="Arial" charset="0"/>
                        </a:rPr>
                        <a:t>ao</a:t>
                      </a: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extLst>
                  <a:ext uri="{0D108BD9-81ED-4DB2-BD59-A6C34878D82A}">
                    <a16:rowId xmlns:a16="http://schemas.microsoft.com/office/drawing/2014/main" val="10006"/>
                  </a:ext>
                </a:extLst>
              </a:tr>
              <a:tr h="853440">
                <a:tc>
                  <a:txBody>
                    <a:bodyPr/>
                    <a:lstStyle/>
                    <a:p>
                      <a:pPr algn="ctr"/>
                      <a:endParaRPr lang="zh-CN" altLang="en-US" sz="48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2400" dirty="0"/>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2400" dirty="0"/>
                    </a:p>
                  </a:txBody>
                  <a:tcPr marL="121920" marR="121920" marT="60960" marB="60960"/>
                </a:tc>
                <a:tc>
                  <a:txBody>
                    <a:bodyPr/>
                    <a:lstStyle/>
                    <a:p>
                      <a:pPr algn="ctr"/>
                      <a:endParaRPr lang="zh-CN" altLang="en-US" sz="3700" dirty="0">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tc>
                  <a:txBody>
                    <a:bodyPr/>
                    <a:lstStyle/>
                    <a:p>
                      <a:pPr algn="ctr"/>
                      <a:endParaRPr lang="zh-CN" altLang="en-US" sz="3700" dirty="0">
                        <a:solidFill>
                          <a:srgbClr val="FF0000"/>
                        </a:solidFill>
                        <a:latin typeface="Arial" charset="0"/>
                        <a:ea typeface="Arial" charset="0"/>
                        <a:cs typeface="Arial" charset="0"/>
                      </a:endParaRPr>
                    </a:p>
                  </a:txBody>
                  <a:tcPr marL="121920" marR="121920" marT="60960" marB="6096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40802436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626745" y="528955"/>
            <a:ext cx="3142207"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66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initial</a:t>
            </a:r>
            <a:r>
              <a:rPr kumimoji="0" lang="zh-CN" altLang="en-US" sz="66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a:t>
            </a:r>
            <a:r>
              <a:rPr kumimoji="0" lang="en-US" altLang="zh-CN" sz="66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j</a:t>
            </a:r>
            <a:endParaRPr kumimoji="0" lang="en-US" altLang="zh-CN" sz="66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endParaRPr>
          </a:p>
        </p:txBody>
      </p:sp>
      <p:sp>
        <p:nvSpPr>
          <p:cNvPr id="3" name="文本框 2"/>
          <p:cNvSpPr txBox="1"/>
          <p:nvPr/>
        </p:nvSpPr>
        <p:spPr>
          <a:xfrm>
            <a:off x="372746" y="2644776"/>
            <a:ext cx="479618" cy="156966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9600" dirty="0" smtClean="0">
                <a:solidFill>
                  <a:srgbClr val="0070C0"/>
                </a:solidFill>
                <a:latin typeface="Calibri" panose="020F0502020204030204"/>
                <a:ea typeface="宋体" panose="02010600030101010101" pitchFamily="2" charset="-122"/>
              </a:rPr>
              <a:t>j</a:t>
            </a:r>
            <a:endParaRPr kumimoji="0" lang="en-US" altLang="zh-CN" sz="96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endParaRPr>
          </a:p>
        </p:txBody>
      </p:sp>
      <p:cxnSp>
        <p:nvCxnSpPr>
          <p:cNvPr id="4" name="直接箭头连接符 3"/>
          <p:cNvCxnSpPr/>
          <p:nvPr/>
        </p:nvCxnSpPr>
        <p:spPr>
          <a:xfrm flipV="1">
            <a:off x="958851" y="2644775"/>
            <a:ext cx="1990725" cy="89535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3129712" y="1935388"/>
            <a:ext cx="881973"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4400" b="0" i="0" u="none" strike="noStrike" kern="1200" cap="none" spc="0" normalizeH="0" baseline="0" noProof="0" dirty="0" err="1" smtClean="0">
                <a:ln>
                  <a:noFill/>
                </a:ln>
                <a:solidFill>
                  <a:srgbClr val="FF0000"/>
                </a:solidFill>
                <a:effectLst/>
                <a:uLnTx/>
                <a:uFillTx/>
                <a:latin typeface="Calibri" panose="020F0502020204030204"/>
                <a:ea typeface="宋体" panose="02010600030101010101" pitchFamily="2" charset="-122"/>
                <a:cs typeface="+mn-cs"/>
              </a:rPr>
              <a:t>ian</a:t>
            </a:r>
            <a:endParaRPr kumimoji="0" lang="en-US" altLang="zh-CN" sz="44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endParaRPr>
          </a:p>
        </p:txBody>
      </p:sp>
      <p:cxnSp>
        <p:nvCxnSpPr>
          <p:cNvPr id="6" name="直接箭头连接符 5"/>
          <p:cNvCxnSpPr/>
          <p:nvPr/>
        </p:nvCxnSpPr>
        <p:spPr>
          <a:xfrm flipV="1">
            <a:off x="3956019" y="2346144"/>
            <a:ext cx="1641475" cy="260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5746752" y="1356360"/>
            <a:ext cx="1319592" cy="1446550"/>
          </a:xfrm>
          <a:prstGeom prst="rect">
            <a:avLst/>
          </a:prstGeom>
          <a:noFill/>
        </p:spPr>
        <p:txBody>
          <a:bodyPr wrap="none"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4400" dirty="0" err="1">
                <a:solidFill>
                  <a:srgbClr val="5B9BD5">
                    <a:lumMod val="75000"/>
                  </a:srgbClr>
                </a:solidFill>
                <a:latin typeface="宋体" panose="02010600030101010101" pitchFamily="2" charset="-122"/>
                <a:ea typeface="宋体" panose="02010600030101010101" pitchFamily="2" charset="-122"/>
                <a:sym typeface="+mn-ea"/>
              </a:rPr>
              <a:t>j</a:t>
            </a:r>
            <a:r>
              <a:rPr lang="en-US" altLang="zh-CN" sz="4400" dirty="0" err="1" smtClean="0">
                <a:solidFill>
                  <a:srgbClr val="5B9BD5">
                    <a:lumMod val="75000"/>
                  </a:srgbClr>
                </a:solidFill>
                <a:latin typeface="宋体" panose="02010600030101010101" pitchFamily="2" charset="-122"/>
                <a:ea typeface="宋体" panose="02010600030101010101" pitchFamily="2" charset="-122"/>
                <a:sym typeface="+mn-ea"/>
              </a:rPr>
              <a:t>i</a:t>
            </a:r>
            <a:r>
              <a:rPr kumimoji="0" lang="en-US" altLang="zh-CN" sz="4400" i="0" u="none" strike="noStrike" kern="1200" cap="none" spc="0" normalizeH="0" baseline="0" noProof="0" dirty="0" err="1" smtClean="0">
                <a:ln>
                  <a:noFill/>
                </a:ln>
                <a:solidFill>
                  <a:srgbClr val="FF0000"/>
                </a:solidFill>
                <a:effectLst/>
                <a:uLnTx/>
                <a:uFillTx/>
                <a:latin typeface="宋体" panose="02010600030101010101" pitchFamily="2" charset="-122"/>
                <a:ea typeface="宋体" panose="02010600030101010101" pitchFamily="2" charset="-122"/>
                <a:sym typeface="+mn-ea"/>
              </a:rPr>
              <a:t>ān</a:t>
            </a:r>
            <a:endParaRPr kumimoji="0" lang="en-US" altLang="zh-CN" sz="4400" i="0" u="none" strike="noStrike" kern="1200" cap="none" spc="0" normalizeH="0" baseline="0" noProof="0" dirty="0">
              <a:ln>
                <a:noFill/>
              </a:ln>
              <a:solidFill>
                <a:srgbClr val="FF0000"/>
              </a:solidFill>
              <a:effectLst/>
              <a:uLnTx/>
              <a:uFillTx/>
              <a:latin typeface="宋体" panose="02010600030101010101" pitchFamily="2" charset="-122"/>
              <a:ea typeface="宋体" panose="02010600030101010101" pitchFamily="2" charset="-122"/>
              <a:sym typeface="+mn-ea"/>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4400" b="1" i="0" u="none" strike="noStrike" kern="1200" cap="none" spc="0" normalizeH="0" baseline="0" noProof="0" dirty="0">
                <a:ln>
                  <a:noFill/>
                </a:ln>
                <a:solidFill>
                  <a:prstClr val="black"/>
                </a:solidFill>
                <a:effectLst/>
                <a:uLnTx/>
                <a:uFillTx/>
                <a:latin typeface="宋体" panose="02010600030101010101" pitchFamily="2" charset="-122"/>
                <a:ea typeface="宋体" panose="02010600030101010101" pitchFamily="2" charset="-122"/>
                <a:sym typeface="+mn-ea"/>
              </a:rPr>
              <a:t> </a:t>
            </a:r>
            <a:r>
              <a:rPr lang="zh-CN" altLang="en-US" sz="4400" b="1" dirty="0" smtClean="0">
                <a:solidFill>
                  <a:prstClr val="black"/>
                </a:solidFill>
                <a:latin typeface="宋体" panose="02010600030101010101" pitchFamily="2" charset="-122"/>
                <a:ea typeface="宋体" panose="02010600030101010101" pitchFamily="2" charset="-122"/>
                <a:sym typeface="+mn-ea"/>
              </a:rPr>
              <a:t>间</a:t>
            </a:r>
            <a:endParaRPr kumimoji="0" lang="zh-CN" altLang="en-US" sz="4400" b="1" i="0" u="none" strike="noStrike" kern="1200" cap="none" spc="0" normalizeH="0" baseline="0" noProof="0" dirty="0">
              <a:ln>
                <a:noFill/>
              </a:ln>
              <a:solidFill>
                <a:prstClr val="black"/>
              </a:solidFill>
              <a:effectLst/>
              <a:uLnTx/>
              <a:uFillTx/>
              <a:latin typeface="宋体" panose="02010600030101010101" pitchFamily="2" charset="-122"/>
              <a:ea typeface="宋体" panose="02010600030101010101" pitchFamily="2" charset="-122"/>
              <a:sym typeface="+mn-ea"/>
            </a:endParaRPr>
          </a:p>
        </p:txBody>
      </p:sp>
      <p:cxnSp>
        <p:nvCxnSpPr>
          <p:cNvPr id="8" name="直接箭头连接符 7"/>
          <p:cNvCxnSpPr/>
          <p:nvPr/>
        </p:nvCxnSpPr>
        <p:spPr>
          <a:xfrm>
            <a:off x="989330" y="3569884"/>
            <a:ext cx="1940997" cy="288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3101482" y="3096192"/>
            <a:ext cx="381767"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4400" b="0" i="0" u="none" strike="noStrike" kern="1200" cap="none" spc="0" normalizeH="0" baseline="0" noProof="0" dirty="0" err="1">
                <a:ln>
                  <a:noFill/>
                </a:ln>
                <a:solidFill>
                  <a:srgbClr val="FF0000"/>
                </a:solidFill>
                <a:effectLst/>
                <a:uLnTx/>
                <a:uFillTx/>
                <a:latin typeface="Calibri" panose="020F0502020204030204"/>
                <a:ea typeface="宋体" panose="02010600030101010101" pitchFamily="2" charset="-122"/>
                <a:cs typeface="+mn-cs"/>
              </a:rPr>
              <a:t>i</a:t>
            </a:r>
            <a:endParaRPr kumimoji="0" lang="en-US" altLang="zh-CN" sz="44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endParaRPr>
          </a:p>
        </p:txBody>
      </p:sp>
      <p:cxnSp>
        <p:nvCxnSpPr>
          <p:cNvPr id="10" name="直接箭头连接符 9"/>
          <p:cNvCxnSpPr/>
          <p:nvPr/>
        </p:nvCxnSpPr>
        <p:spPr>
          <a:xfrm flipV="1">
            <a:off x="3961131" y="5220700"/>
            <a:ext cx="1641475" cy="260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5954100" y="4774248"/>
            <a:ext cx="1031051" cy="1446550"/>
          </a:xfrm>
          <a:prstGeom prst="rect">
            <a:avLst/>
          </a:prstGeom>
          <a:noFill/>
        </p:spPr>
        <p:txBody>
          <a:bodyPr wrap="none" rtlCol="0" anchor="t">
            <a:spAutoFit/>
          </a:bodyPr>
          <a:lstStyle/>
          <a:p>
            <a:pPr lvl="0"/>
            <a:r>
              <a:rPr kumimoji="0" lang="en-US" altLang="zh-CN" sz="4400" i="0" u="none" strike="noStrike" kern="1200" cap="none" spc="0" normalizeH="0" baseline="0" noProof="0" dirty="0" smtClean="0">
                <a:ln>
                  <a:noFill/>
                </a:ln>
                <a:solidFill>
                  <a:srgbClr val="0070C0"/>
                </a:solidFill>
                <a:effectLst/>
                <a:uLnTx/>
                <a:uFillTx/>
                <a:latin typeface="+mn-ea"/>
                <a:sym typeface="+mn-ea"/>
              </a:rPr>
              <a:t>J</a:t>
            </a:r>
            <a:r>
              <a:rPr lang="en-US" altLang="zh-CN" sz="4400" dirty="0" err="1" smtClean="0">
                <a:solidFill>
                  <a:srgbClr val="FF0000"/>
                </a:solidFill>
                <a:latin typeface="+mn-ea"/>
                <a:cs typeface="Chinese Pinyin New" charset="0"/>
              </a:rPr>
              <a:t>īn</a:t>
            </a:r>
            <a:endParaRPr lang="en-US" altLang="zh-CN" sz="4400" dirty="0" smtClean="0">
              <a:solidFill>
                <a:srgbClr val="FF0000"/>
              </a:solidFill>
              <a:latin typeface="+mn-ea"/>
              <a:cs typeface="Chinese Pinyin New" charset="0"/>
            </a:endParaRPr>
          </a:p>
          <a:p>
            <a:pPr lvl="0"/>
            <a:r>
              <a:rPr lang="zh-CN" altLang="en-US" sz="4400" b="1" dirty="0">
                <a:solidFill>
                  <a:prstClr val="black">
                    <a:lumMod val="95000"/>
                    <a:lumOff val="5000"/>
                  </a:prstClr>
                </a:solidFill>
                <a:latin typeface="Chinese Pinyin" charset="0"/>
                <a:ea typeface="宋体" panose="02010600030101010101" pitchFamily="2" charset="-122"/>
                <a:sym typeface="+mn-ea"/>
              </a:rPr>
              <a:t>今</a:t>
            </a:r>
            <a:endParaRPr kumimoji="0" lang="zh-CN" altLang="en-US" sz="4400" b="1" i="0" u="none" strike="noStrike" kern="1200" cap="none" spc="0" normalizeH="0" baseline="0" noProof="0" dirty="0">
              <a:ln>
                <a:noFill/>
              </a:ln>
              <a:solidFill>
                <a:prstClr val="black">
                  <a:lumMod val="95000"/>
                  <a:lumOff val="5000"/>
                </a:prstClr>
              </a:solidFill>
              <a:effectLst/>
              <a:uLnTx/>
              <a:uFillTx/>
              <a:latin typeface="Chinese Pinyin" charset="0"/>
              <a:ea typeface="宋体" panose="02010600030101010101" pitchFamily="2" charset="-122"/>
              <a:sym typeface="+mn-ea"/>
            </a:endParaRPr>
          </a:p>
        </p:txBody>
      </p:sp>
      <p:sp>
        <p:nvSpPr>
          <p:cNvPr id="12" name="文本框 11"/>
          <p:cNvSpPr txBox="1"/>
          <p:nvPr/>
        </p:nvSpPr>
        <p:spPr>
          <a:xfrm>
            <a:off x="7364860" y="1813778"/>
            <a:ext cx="4455795" cy="830997"/>
          </a:xfrm>
          <a:prstGeom prst="rect">
            <a:avLst/>
          </a:prstGeom>
          <a:noFill/>
        </p:spPr>
        <p:txBody>
          <a:bodyPr wrap="square" rtlCol="0" anchor="t">
            <a:spAutoFit/>
          </a:bodyPr>
          <a:lstStyle/>
          <a:p>
            <a:pPr lvl="0"/>
            <a:r>
              <a:rPr lang="en-US" altLang="zh-CN" sz="4800" dirty="0" err="1">
                <a:solidFill>
                  <a:prstClr val="black"/>
                </a:solidFill>
                <a:latin typeface="Calibri" panose="020F0502020204030204"/>
                <a:ea typeface="宋体" panose="02010600030101010101" pitchFamily="2" charset="-122"/>
              </a:rPr>
              <a:t>j</a:t>
            </a:r>
            <a:r>
              <a:rPr lang="en-US" altLang="zh-CN" sz="4800" dirty="0" err="1" smtClean="0">
                <a:solidFill>
                  <a:prstClr val="black"/>
                </a:solidFill>
                <a:latin typeface="Calibri" panose="020F0502020204030204"/>
                <a:ea typeface="宋体" panose="02010600030101010101" pitchFamily="2" charset="-122"/>
              </a:rPr>
              <a:t>i</a:t>
            </a:r>
            <a:r>
              <a:rPr kumimoji="0" lang="en-US" altLang="zh-CN" sz="4800" b="0" i="0" u="none" strike="noStrike" kern="1200" cap="none" spc="0" normalizeH="0" baseline="0" noProof="0" dirty="0" err="1" smtClean="0">
                <a:ln>
                  <a:noFill/>
                </a:ln>
                <a:solidFill>
                  <a:prstClr val="black"/>
                </a:solidFill>
                <a:effectLst/>
                <a:uLnTx/>
                <a:uFillTx/>
                <a:latin typeface="Calibri" panose="020F0502020204030204"/>
                <a:ea typeface="宋体" panose="02010600030101010101" pitchFamily="2" charset="-122"/>
                <a:cs typeface="+mn-cs"/>
              </a:rPr>
              <a:t>ān</a:t>
            </a:r>
            <a:r>
              <a:rPr kumimoji="0" lang="zh-CN" altLang="en-US" sz="48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cs typeface="+mn-cs"/>
              </a:rPr>
              <a:t> </a:t>
            </a:r>
            <a:r>
              <a:rPr lang="en-US" altLang="zh-CN" sz="4800" noProof="0" dirty="0" err="1" smtClean="0">
                <a:solidFill>
                  <a:prstClr val="black"/>
                </a:solidFill>
              </a:rPr>
              <a:t>j</a:t>
            </a:r>
            <a:r>
              <a:rPr lang="en-US" altLang="zh-CN" sz="4800" dirty="0" err="1" smtClean="0">
                <a:solidFill>
                  <a:prstClr val="black"/>
                </a:solidFill>
              </a:rPr>
              <a:t>i</a:t>
            </a:r>
            <a:r>
              <a:rPr kumimoji="0" lang="zh-CN" altLang="en-US" sz="48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cs typeface="+mn-cs"/>
              </a:rPr>
              <a:t>á</a:t>
            </a:r>
            <a:r>
              <a:rPr kumimoji="0" lang="en-US" altLang="zh-CN" sz="4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rPr>
              <a:t>n</a:t>
            </a:r>
            <a:r>
              <a:rPr kumimoji="0" lang="zh-CN" altLang="en-US" sz="4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rPr>
              <a:t> </a:t>
            </a:r>
            <a:r>
              <a:rPr lang="en-US" altLang="zh-CN" sz="4800" noProof="0" dirty="0" err="1" smtClean="0">
                <a:solidFill>
                  <a:prstClr val="black"/>
                </a:solidFill>
              </a:rPr>
              <a:t>j</a:t>
            </a:r>
            <a:r>
              <a:rPr lang="en-US" altLang="zh-CN" sz="4800" dirty="0" err="1" smtClean="0">
                <a:solidFill>
                  <a:prstClr val="black"/>
                </a:solidFill>
              </a:rPr>
              <a:t>i</a:t>
            </a:r>
            <a:r>
              <a:rPr kumimoji="0" lang="zh-CN" altLang="en-US" sz="48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cs typeface="+mn-cs"/>
              </a:rPr>
              <a:t>ǎ</a:t>
            </a:r>
            <a:r>
              <a:rPr kumimoji="0" lang="en-US" altLang="zh-CN" sz="4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rPr>
              <a:t>n</a:t>
            </a:r>
            <a:r>
              <a:rPr kumimoji="0" lang="zh-CN" altLang="en-US" sz="4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rPr>
              <a:t> </a:t>
            </a:r>
            <a:r>
              <a:rPr lang="en-US" altLang="zh-CN" sz="4800" noProof="0" dirty="0" err="1" smtClean="0">
                <a:solidFill>
                  <a:prstClr val="black"/>
                </a:solidFill>
              </a:rPr>
              <a:t>j</a:t>
            </a:r>
            <a:r>
              <a:rPr lang="en-US" altLang="zh-CN" sz="4800" dirty="0" err="1" smtClean="0">
                <a:solidFill>
                  <a:prstClr val="black"/>
                </a:solidFill>
              </a:rPr>
              <a:t>i</a:t>
            </a:r>
            <a:r>
              <a:rPr kumimoji="0" lang="zh-CN" altLang="en-US" sz="48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cs typeface="+mn-cs"/>
              </a:rPr>
              <a:t>à</a:t>
            </a:r>
            <a:r>
              <a:rPr kumimoji="0" lang="en-US" altLang="zh-CN" sz="4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rPr>
              <a:t>n</a:t>
            </a:r>
            <a:endParaRPr kumimoji="0" lang="zh-CN" altLang="en-US" sz="4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endParaRPr>
          </a:p>
        </p:txBody>
      </p:sp>
      <p:sp>
        <p:nvSpPr>
          <p:cNvPr id="13" name="文本框 12"/>
          <p:cNvSpPr txBox="1"/>
          <p:nvPr/>
        </p:nvSpPr>
        <p:spPr>
          <a:xfrm>
            <a:off x="7418910" y="4738741"/>
            <a:ext cx="3246402"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4400" b="0" i="0" u="none" strike="noStrike" kern="1200" cap="none" spc="0" normalizeH="0" baseline="0" noProof="0" dirty="0" err="1" smtClean="0">
                <a:ln>
                  <a:noFill/>
                </a:ln>
                <a:solidFill>
                  <a:prstClr val="black"/>
                </a:solidFill>
                <a:effectLst/>
                <a:uLnTx/>
                <a:uFillTx/>
                <a:latin typeface="Chinese Pinyin New" charset="0"/>
                <a:ea typeface="宋体" panose="02010600030101010101" pitchFamily="2" charset="-122"/>
                <a:cs typeface="Chinese Pinyin New" charset="0"/>
              </a:rPr>
              <a:t>jīn</a:t>
            </a:r>
            <a:r>
              <a:rPr kumimoji="0" lang="en-US" altLang="zh-CN" sz="4400" b="0" i="0" u="none" strike="noStrike" kern="1200" cap="none" spc="0" normalizeH="0" baseline="0" noProof="0" dirty="0" smtClean="0">
                <a:ln>
                  <a:noFill/>
                </a:ln>
                <a:solidFill>
                  <a:prstClr val="black"/>
                </a:solidFill>
                <a:effectLst/>
                <a:uLnTx/>
                <a:uFillTx/>
                <a:latin typeface="Chinese Pinyin New" charset="0"/>
                <a:ea typeface="宋体" panose="02010600030101010101" pitchFamily="2" charset="-122"/>
                <a:cs typeface="Chinese Pinyin New" charset="0"/>
              </a:rPr>
              <a:t>  </a:t>
            </a:r>
            <a:r>
              <a:rPr lang="en-US" altLang="zh-CN" sz="4400" dirty="0" smtClean="0">
                <a:solidFill>
                  <a:prstClr val="black"/>
                </a:solidFill>
                <a:latin typeface="Chinese Pinyin New" charset="0"/>
                <a:ea typeface="宋体" panose="02010600030101010101" pitchFamily="2" charset="-122"/>
                <a:cs typeface="Chinese Pinyin New" charset="0"/>
              </a:rPr>
              <a:t>j</a:t>
            </a:r>
            <a:r>
              <a:rPr kumimoji="0" lang="en-US" altLang="zh-CN" sz="4400" b="0" i="0" u="none" strike="noStrike" kern="1200" cap="none" spc="0" normalizeH="0" baseline="0" noProof="0" dirty="0" err="1" smtClean="0">
                <a:ln>
                  <a:noFill/>
                </a:ln>
                <a:solidFill>
                  <a:prstClr val="black"/>
                </a:solidFill>
                <a:effectLst/>
                <a:uLnTx/>
                <a:uFillTx/>
                <a:latin typeface="Chinese Pinyin New" charset="0"/>
                <a:ea typeface="宋体" panose="02010600030101010101" pitchFamily="2" charset="-122"/>
                <a:cs typeface="Chinese Pinyin New" charset="0"/>
              </a:rPr>
              <a:t>ín</a:t>
            </a:r>
            <a:r>
              <a:rPr kumimoji="0" lang="en-US" altLang="zh-CN" sz="4400" b="0" i="0" u="none" strike="noStrike" kern="1200" cap="none" spc="0" normalizeH="0" baseline="0" noProof="0" dirty="0" smtClean="0">
                <a:ln>
                  <a:noFill/>
                </a:ln>
                <a:solidFill>
                  <a:prstClr val="black"/>
                </a:solidFill>
                <a:effectLst/>
                <a:uLnTx/>
                <a:uFillTx/>
                <a:latin typeface="Chinese Pinyin New" charset="0"/>
                <a:ea typeface="宋体" panose="02010600030101010101" pitchFamily="2" charset="-122"/>
                <a:cs typeface="Chinese Pinyin New" charset="0"/>
              </a:rPr>
              <a:t> </a:t>
            </a:r>
            <a:r>
              <a:rPr lang="en-US" altLang="zh-CN" sz="4400" dirty="0">
                <a:solidFill>
                  <a:prstClr val="black"/>
                </a:solidFill>
                <a:latin typeface="Chinese Pinyin New" charset="0"/>
                <a:ea typeface="宋体" panose="02010600030101010101" pitchFamily="2" charset="-122"/>
                <a:cs typeface="Chinese Pinyin New" charset="0"/>
              </a:rPr>
              <a:t>j</a:t>
            </a:r>
            <a:r>
              <a:rPr kumimoji="0" lang="zh-CN" altLang="en-US" sz="44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sym typeface="+mn-ea"/>
              </a:rPr>
              <a:t>ǐ</a:t>
            </a:r>
            <a:r>
              <a:rPr kumimoji="0" lang="en-US" altLang="zh-CN" sz="44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sym typeface="+mn-ea"/>
              </a:rPr>
              <a:t>n </a:t>
            </a:r>
            <a:r>
              <a:rPr lang="en-US" altLang="zh-CN" sz="4400" dirty="0" smtClean="0">
                <a:solidFill>
                  <a:prstClr val="black"/>
                </a:solidFill>
                <a:latin typeface="Calibri" panose="020F0502020204030204"/>
                <a:ea typeface="宋体" panose="02010600030101010101" pitchFamily="2" charset="-122"/>
                <a:sym typeface="+mn-ea"/>
              </a:rPr>
              <a:t>j</a:t>
            </a:r>
            <a:r>
              <a:rPr kumimoji="0" lang="en-US" altLang="zh-CN" sz="4400" b="0" i="0" u="none" strike="noStrike" kern="1200" cap="none" spc="0" normalizeH="0" baseline="0" noProof="0" dirty="0" err="1" smtClean="0">
                <a:ln>
                  <a:noFill/>
                </a:ln>
                <a:solidFill>
                  <a:prstClr val="black"/>
                </a:solidFill>
                <a:effectLst/>
                <a:uLnTx/>
                <a:uFillTx/>
                <a:latin typeface="Calibri" panose="020F0502020204030204"/>
                <a:ea typeface="宋体" panose="02010600030101010101" pitchFamily="2" charset="-122"/>
                <a:sym typeface="+mn-ea"/>
              </a:rPr>
              <a:t>ìn</a:t>
            </a:r>
            <a:r>
              <a:rPr kumimoji="0" lang="en-US" altLang="zh-CN" sz="4400" b="0" i="0" u="none" strike="noStrike" kern="1200" cap="none" spc="0" normalizeH="0" baseline="0" noProof="0" dirty="0" smtClean="0">
                <a:ln>
                  <a:noFill/>
                </a:ln>
                <a:solidFill>
                  <a:prstClr val="black"/>
                </a:solidFill>
                <a:effectLst/>
                <a:uLnTx/>
                <a:uFillTx/>
                <a:latin typeface="Chinese Pinyin New" charset="0"/>
                <a:ea typeface="宋体" panose="02010600030101010101" pitchFamily="2" charset="-122"/>
                <a:cs typeface="Chinese Pinyin New" charset="0"/>
              </a:rPr>
              <a:t> </a:t>
            </a:r>
            <a:endParaRPr kumimoji="0" lang="en-US" altLang="zh-CN" sz="4400" b="0" i="0" u="none" strike="noStrike" kern="1200" cap="none" spc="0" normalizeH="0" baseline="0" noProof="0" dirty="0">
              <a:ln>
                <a:noFill/>
              </a:ln>
              <a:solidFill>
                <a:prstClr val="black"/>
              </a:solidFill>
              <a:effectLst/>
              <a:uLnTx/>
              <a:uFillTx/>
              <a:latin typeface="Chinese Pinyin New" charset="0"/>
              <a:ea typeface="宋体" panose="02010600030101010101" pitchFamily="2" charset="-122"/>
              <a:cs typeface="Chinese Pinyin New" charset="0"/>
            </a:endParaRPr>
          </a:p>
        </p:txBody>
      </p:sp>
      <p:cxnSp>
        <p:nvCxnSpPr>
          <p:cNvPr id="14" name="直接箭头连接符 7"/>
          <p:cNvCxnSpPr/>
          <p:nvPr/>
        </p:nvCxnSpPr>
        <p:spPr>
          <a:xfrm>
            <a:off x="958848" y="3577953"/>
            <a:ext cx="1864995" cy="152590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文本框 8"/>
          <p:cNvSpPr txBox="1"/>
          <p:nvPr/>
        </p:nvSpPr>
        <p:spPr>
          <a:xfrm>
            <a:off x="2911915" y="4835980"/>
            <a:ext cx="1049216"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4400" b="0" i="0" u="none" strike="noStrike" kern="1200" cap="none" spc="0" normalizeH="0" baseline="0" noProof="0" dirty="0" smtClean="0">
                <a:ln>
                  <a:noFill/>
                </a:ln>
                <a:solidFill>
                  <a:srgbClr val="FF0000"/>
                </a:solidFill>
                <a:effectLst/>
                <a:uLnTx/>
                <a:uFillTx/>
                <a:latin typeface="Calibri" panose="020F0502020204030204"/>
                <a:ea typeface="宋体" panose="02010600030101010101" pitchFamily="2" charset="-122"/>
                <a:cs typeface="+mn-cs"/>
              </a:rPr>
              <a:t>in</a:t>
            </a:r>
            <a:endParaRPr kumimoji="0" lang="en-US" altLang="zh-CN" sz="44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endParaRPr>
          </a:p>
        </p:txBody>
      </p:sp>
      <p:sp>
        <p:nvSpPr>
          <p:cNvPr id="20" name="TextBox 19"/>
          <p:cNvSpPr txBox="1"/>
          <p:nvPr/>
        </p:nvSpPr>
        <p:spPr>
          <a:xfrm>
            <a:off x="6003789" y="3065304"/>
            <a:ext cx="805517" cy="1446550"/>
          </a:xfrm>
          <a:prstGeom prst="rect">
            <a:avLst/>
          </a:prstGeom>
          <a:noFill/>
        </p:spPr>
        <p:txBody>
          <a:bodyPr wrap="square" rtlCol="0">
            <a:spAutoFit/>
          </a:bodyPr>
          <a:lstStyle/>
          <a:p>
            <a:r>
              <a:rPr lang="en-US" sz="4400" dirty="0" smtClean="0">
                <a:solidFill>
                  <a:schemeClr val="accent5"/>
                </a:solidFill>
                <a:latin typeface="+mn-ea"/>
              </a:rPr>
              <a:t>j</a:t>
            </a:r>
            <a:r>
              <a:rPr lang="zh-CN" altLang="en-US" sz="4400" dirty="0" smtClean="0">
                <a:solidFill>
                  <a:srgbClr val="FF0000"/>
                </a:solidFill>
                <a:latin typeface="+mn-ea"/>
                <a:sym typeface="+mn-ea"/>
              </a:rPr>
              <a:t>ǐ </a:t>
            </a:r>
            <a:endParaRPr lang="en-US" altLang="zh-CN" sz="4400" dirty="0" smtClean="0">
              <a:solidFill>
                <a:srgbClr val="FF0000"/>
              </a:solidFill>
              <a:latin typeface="+mn-ea"/>
              <a:sym typeface="+mn-ea"/>
            </a:endParaRPr>
          </a:p>
          <a:p>
            <a:r>
              <a:rPr lang="zh-CN" altLang="en-US" sz="4400" b="1" dirty="0" smtClean="0">
                <a:solidFill>
                  <a:prstClr val="black"/>
                </a:solidFill>
                <a:sym typeface="+mn-ea"/>
              </a:rPr>
              <a:t>几</a:t>
            </a:r>
            <a:endParaRPr lang="en-GB" sz="4400" b="1" dirty="0"/>
          </a:p>
        </p:txBody>
      </p:sp>
      <p:sp>
        <p:nvSpPr>
          <p:cNvPr id="21" name="TextBox 20"/>
          <p:cNvSpPr txBox="1"/>
          <p:nvPr/>
        </p:nvSpPr>
        <p:spPr>
          <a:xfrm>
            <a:off x="7418910" y="3294465"/>
            <a:ext cx="2272937" cy="1046440"/>
          </a:xfrm>
          <a:prstGeom prst="rect">
            <a:avLst/>
          </a:prstGeom>
          <a:noFill/>
        </p:spPr>
        <p:txBody>
          <a:bodyPr wrap="square" rtlCol="0">
            <a:spAutoFit/>
          </a:bodyPr>
          <a:lstStyle/>
          <a:p>
            <a:r>
              <a:rPr lang="en-US" altLang="zh-CN" sz="4400" dirty="0" err="1" smtClean="0">
                <a:solidFill>
                  <a:prstClr val="black"/>
                </a:solidFill>
                <a:latin typeface="Chinese Pinyin New" charset="0"/>
                <a:cs typeface="Chinese Pinyin New" charset="0"/>
              </a:rPr>
              <a:t>jī</a:t>
            </a:r>
            <a:r>
              <a:rPr lang="en-US" altLang="zh-CN" sz="4400" dirty="0" smtClean="0">
                <a:solidFill>
                  <a:prstClr val="black"/>
                </a:solidFill>
                <a:latin typeface="Chinese Pinyin New" charset="0"/>
                <a:cs typeface="Chinese Pinyin New" charset="0"/>
              </a:rPr>
              <a:t>  </a:t>
            </a:r>
            <a:r>
              <a:rPr lang="en-US" altLang="zh-CN" sz="4400" dirty="0" err="1" smtClean="0">
                <a:solidFill>
                  <a:prstClr val="black"/>
                </a:solidFill>
                <a:latin typeface="Chinese Pinyin New" charset="0"/>
                <a:cs typeface="Chinese Pinyin New" charset="0"/>
              </a:rPr>
              <a:t>jí</a:t>
            </a:r>
            <a:r>
              <a:rPr lang="en-US" altLang="zh-CN" sz="4400" dirty="0" smtClean="0">
                <a:solidFill>
                  <a:prstClr val="black"/>
                </a:solidFill>
                <a:latin typeface="Chinese Pinyin New" charset="0"/>
                <a:cs typeface="Chinese Pinyin New" charset="0"/>
              </a:rPr>
              <a:t> j</a:t>
            </a:r>
            <a:r>
              <a:rPr lang="zh-CN" altLang="en-US" sz="4400" dirty="0" smtClean="0">
                <a:solidFill>
                  <a:prstClr val="black"/>
                </a:solidFill>
                <a:sym typeface="+mn-ea"/>
              </a:rPr>
              <a:t>ǐ</a:t>
            </a:r>
            <a:r>
              <a:rPr lang="en-US" altLang="zh-CN" sz="4400" dirty="0" smtClean="0">
                <a:solidFill>
                  <a:prstClr val="black"/>
                </a:solidFill>
                <a:sym typeface="+mn-ea"/>
              </a:rPr>
              <a:t> </a:t>
            </a:r>
            <a:r>
              <a:rPr lang="en-US" altLang="zh-CN" sz="4400" dirty="0" err="1" smtClean="0">
                <a:solidFill>
                  <a:prstClr val="black"/>
                </a:solidFill>
                <a:sym typeface="+mn-ea"/>
              </a:rPr>
              <a:t>jì</a:t>
            </a:r>
            <a:r>
              <a:rPr lang="en-US" altLang="zh-CN" sz="4400" dirty="0" smtClean="0">
                <a:solidFill>
                  <a:prstClr val="black"/>
                </a:solidFill>
                <a:latin typeface="Chinese Pinyin New" charset="0"/>
                <a:cs typeface="Chinese Pinyin New" charset="0"/>
              </a:rPr>
              <a:t> </a:t>
            </a:r>
            <a:endParaRPr lang="en-US" altLang="zh-CN" sz="4400" dirty="0">
              <a:solidFill>
                <a:prstClr val="black"/>
              </a:solidFill>
              <a:latin typeface="Chinese Pinyin New" charset="0"/>
              <a:cs typeface="Chinese Pinyin New" charset="0"/>
            </a:endParaRPr>
          </a:p>
          <a:p>
            <a:endParaRPr lang="en-GB" dirty="0"/>
          </a:p>
        </p:txBody>
      </p:sp>
      <p:cxnSp>
        <p:nvCxnSpPr>
          <p:cNvPr id="22" name="直接箭头连接符 5"/>
          <p:cNvCxnSpPr/>
          <p:nvPr/>
        </p:nvCxnSpPr>
        <p:spPr>
          <a:xfrm flipV="1">
            <a:off x="3859691" y="3514091"/>
            <a:ext cx="1641475" cy="260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6511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547371" y="-21590"/>
            <a:ext cx="4224233"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72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rPr>
              <a:t>Final</a:t>
            </a:r>
            <a:r>
              <a:rPr kumimoji="0" lang="zh-CN" altLang="en-US" sz="72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rPr>
              <a:t>： </a:t>
            </a:r>
            <a:r>
              <a:rPr lang="en-US" altLang="zh-CN" sz="7200" dirty="0" err="1" smtClean="0">
                <a:solidFill>
                  <a:srgbClr val="FF0000"/>
                </a:solidFill>
                <a:latin typeface="Calibri" panose="020F0502020204030204"/>
                <a:ea typeface="宋体" panose="02010600030101010101" pitchFamily="2" charset="-122"/>
              </a:rPr>
              <a:t>ing</a:t>
            </a:r>
            <a:endParaRPr kumimoji="0" lang="en-US" altLang="zh-CN" sz="72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endParaRPr>
          </a:p>
        </p:txBody>
      </p:sp>
      <p:sp>
        <p:nvSpPr>
          <p:cNvPr id="4" name="文本框 3"/>
          <p:cNvSpPr txBox="1"/>
          <p:nvPr/>
        </p:nvSpPr>
        <p:spPr>
          <a:xfrm>
            <a:off x="2914466" y="2211070"/>
            <a:ext cx="1694695" cy="1569660"/>
          </a:xfrm>
          <a:prstGeom prst="rect">
            <a:avLst/>
          </a:prstGeom>
          <a:noFill/>
        </p:spPr>
        <p:txBody>
          <a:bodyPr wrap="none" rtlCol="0">
            <a:spAutoFit/>
          </a:bodyPr>
          <a:lstStyle/>
          <a:p>
            <a:pPr lvl="0">
              <a:defRPr/>
            </a:pPr>
            <a:r>
              <a:rPr lang="en-US" altLang="zh-CN" sz="9600" dirty="0" err="1" smtClean="0">
                <a:solidFill>
                  <a:srgbClr val="0070C0"/>
                </a:solidFill>
              </a:rPr>
              <a:t>ing</a:t>
            </a:r>
            <a:endParaRPr lang="en-US" altLang="zh-CN" sz="9600" dirty="0">
              <a:solidFill>
                <a:srgbClr val="0070C0"/>
              </a:solidFill>
            </a:endParaRPr>
          </a:p>
        </p:txBody>
      </p:sp>
      <p:cxnSp>
        <p:nvCxnSpPr>
          <p:cNvPr id="5" name="直接箭头连接符 4"/>
          <p:cNvCxnSpPr/>
          <p:nvPr/>
        </p:nvCxnSpPr>
        <p:spPr>
          <a:xfrm flipH="1" flipV="1">
            <a:off x="1382514" y="1937482"/>
            <a:ext cx="1457864" cy="7848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31002" y="976083"/>
            <a:ext cx="822661" cy="18620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15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x</a:t>
            </a:r>
            <a:endParaRPr kumimoji="0" lang="en-US" altLang="zh-CN" sz="115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endParaRPr>
          </a:p>
        </p:txBody>
      </p:sp>
      <p:cxnSp>
        <p:nvCxnSpPr>
          <p:cNvPr id="7" name="直接箭头连接符 6"/>
          <p:cNvCxnSpPr/>
          <p:nvPr/>
        </p:nvCxnSpPr>
        <p:spPr>
          <a:xfrm flipV="1">
            <a:off x="6052821" y="3479166"/>
            <a:ext cx="17145" cy="1714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5643245" y="525240"/>
            <a:ext cx="5786675" cy="2539157"/>
          </a:xfrm>
          <a:prstGeom prst="rect">
            <a:avLst/>
          </a:prstGeom>
          <a:noFill/>
        </p:spPr>
        <p:txBody>
          <a:bodyPr wrap="square" rtlCol="0" anchor="t">
            <a:spAutoFit/>
          </a:bodyPr>
          <a:lstStyle/>
          <a:p>
            <a:r>
              <a:rPr kumimoji="0" lang="en-US" altLang="zh-CN" sz="115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sym typeface="+mn-ea"/>
              </a:rPr>
              <a:t> </a:t>
            </a:r>
            <a:r>
              <a:rPr kumimoji="0" lang="en-US" altLang="zh-CN" sz="44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sym typeface="+mn-ea"/>
              </a:rPr>
              <a:t>x</a:t>
            </a:r>
            <a:r>
              <a:rPr lang="en-US" altLang="zh-CN" sz="4400" dirty="0">
                <a:solidFill>
                  <a:srgbClr val="FF0000"/>
                </a:solidFill>
                <a:latin typeface="Chinese Pinyin New" charset="0"/>
                <a:cs typeface="Chinese Pinyin New" charset="0"/>
              </a:rPr>
              <a:t>ī</a:t>
            </a:r>
            <a:r>
              <a:rPr kumimoji="0" lang="en-US" altLang="zh-CN" sz="4400" b="0" i="0" u="none" strike="noStrike" kern="1200" cap="none" spc="0" normalizeH="0" baseline="0" noProof="0" dirty="0" smtClean="0">
                <a:ln>
                  <a:noFill/>
                </a:ln>
                <a:solidFill>
                  <a:srgbClr val="FF0000"/>
                </a:solidFill>
                <a:effectLst/>
                <a:uLnTx/>
                <a:uFillTx/>
                <a:latin typeface="Calibri" panose="020F0502020204030204"/>
                <a:ea typeface="宋体" panose="02010600030101010101" pitchFamily="2" charset="-122"/>
                <a:sym typeface="+mn-ea"/>
              </a:rPr>
              <a:t>ng  </a:t>
            </a:r>
            <a:r>
              <a:rPr kumimoji="0" lang="en-US" altLang="zh-CN" sz="40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sym typeface="+mn-ea"/>
              </a:rPr>
              <a:t>x</a:t>
            </a:r>
            <a:r>
              <a:rPr lang="en-US" altLang="zh-CN" sz="4000" dirty="0">
                <a:solidFill>
                  <a:prstClr val="black"/>
                </a:solidFill>
                <a:latin typeface="Chinese Pinyin New" charset="0"/>
                <a:cs typeface="Chinese Pinyin New" charset="0"/>
              </a:rPr>
              <a:t>ī</a:t>
            </a:r>
            <a:r>
              <a:rPr kumimoji="0" lang="en-US" altLang="zh-CN" sz="40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sym typeface="+mn-ea"/>
              </a:rPr>
              <a:t>ng</a:t>
            </a:r>
            <a:r>
              <a:rPr lang="en-US" altLang="zh-CN" sz="4000" dirty="0" smtClean="0">
                <a:solidFill>
                  <a:prstClr val="black"/>
                </a:solidFill>
                <a:sym typeface="+mn-ea"/>
              </a:rPr>
              <a:t> </a:t>
            </a:r>
            <a:r>
              <a:rPr lang="en-US" altLang="zh-CN" sz="4000" dirty="0" err="1" smtClean="0">
                <a:solidFill>
                  <a:prstClr val="black"/>
                </a:solidFill>
                <a:sym typeface="+mn-ea"/>
              </a:rPr>
              <a:t>x</a:t>
            </a:r>
            <a:r>
              <a:rPr lang="en-US" altLang="zh-CN" sz="4000" dirty="0" err="1">
                <a:solidFill>
                  <a:prstClr val="black"/>
                </a:solidFill>
                <a:latin typeface="Chinese Pinyin New" charset="0"/>
                <a:cs typeface="Chinese Pinyin New" charset="0"/>
              </a:rPr>
              <a:t>í</a:t>
            </a:r>
            <a:r>
              <a:rPr lang="en-US" altLang="zh-CN" sz="4000" dirty="0" err="1" smtClean="0">
                <a:solidFill>
                  <a:prstClr val="black"/>
                </a:solidFill>
                <a:sym typeface="+mn-ea"/>
              </a:rPr>
              <a:t>ng</a:t>
            </a:r>
            <a:r>
              <a:rPr lang="en-US" altLang="zh-CN" sz="4000" dirty="0" smtClean="0">
                <a:solidFill>
                  <a:srgbClr val="FF0000"/>
                </a:solidFill>
                <a:sym typeface="+mn-ea"/>
              </a:rPr>
              <a:t> </a:t>
            </a:r>
            <a:r>
              <a:rPr lang="en-US" altLang="zh-CN" sz="4000" dirty="0" smtClean="0">
                <a:solidFill>
                  <a:prstClr val="black"/>
                </a:solidFill>
                <a:sym typeface="+mn-ea"/>
              </a:rPr>
              <a:t>x</a:t>
            </a:r>
            <a:r>
              <a:rPr lang="zh-CN" altLang="en-US" sz="4000" dirty="0">
                <a:solidFill>
                  <a:prstClr val="black"/>
                </a:solidFill>
                <a:sym typeface="+mn-ea"/>
              </a:rPr>
              <a:t> ǐ </a:t>
            </a:r>
            <a:r>
              <a:rPr lang="en-US" altLang="zh-CN" sz="4000" dirty="0" smtClean="0">
                <a:solidFill>
                  <a:prstClr val="black"/>
                </a:solidFill>
                <a:sym typeface="+mn-ea"/>
              </a:rPr>
              <a:t>ng</a:t>
            </a:r>
            <a:r>
              <a:rPr lang="en-US" altLang="zh-CN" sz="4000" dirty="0" smtClean="0">
                <a:solidFill>
                  <a:srgbClr val="FF0000"/>
                </a:solidFill>
                <a:sym typeface="+mn-ea"/>
              </a:rPr>
              <a:t> </a:t>
            </a:r>
            <a:r>
              <a:rPr lang="en-US" altLang="zh-CN" sz="4000" dirty="0" err="1" smtClean="0">
                <a:solidFill>
                  <a:prstClr val="black"/>
                </a:solidFill>
                <a:sym typeface="+mn-ea"/>
              </a:rPr>
              <a:t>x</a:t>
            </a:r>
            <a:r>
              <a:rPr lang="en-US" altLang="zh-CN" sz="4000" dirty="0" err="1">
                <a:solidFill>
                  <a:prstClr val="black"/>
                </a:solidFill>
                <a:sym typeface="+mn-ea"/>
              </a:rPr>
              <a:t>ì</a:t>
            </a:r>
            <a:r>
              <a:rPr lang="en-US" altLang="zh-CN" sz="4000" dirty="0" err="1" smtClean="0">
                <a:solidFill>
                  <a:prstClr val="black"/>
                </a:solidFill>
                <a:sym typeface="+mn-ea"/>
              </a:rPr>
              <a:t>ng</a:t>
            </a:r>
            <a:endParaRPr kumimoji="0" lang="en-US" altLang="zh-CN" sz="4000" b="0" i="0" u="none" strike="noStrike" kern="1200" cap="none" spc="0" normalizeH="0" baseline="0" noProof="0" dirty="0" smtClean="0">
              <a:ln>
                <a:noFill/>
              </a:ln>
              <a:solidFill>
                <a:srgbClr val="FF0000"/>
              </a:solidFill>
              <a:effectLst/>
              <a:uLnTx/>
              <a:uFillTx/>
              <a:latin typeface="Calibri" panose="020F0502020204030204"/>
              <a:ea typeface="宋体" panose="02010600030101010101" pitchFamily="2" charset="-122"/>
              <a:sym typeface="+mn-ea"/>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44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sym typeface="+mn-ea"/>
              </a:rPr>
              <a:t>  星</a:t>
            </a:r>
            <a:r>
              <a:rPr kumimoji="0" lang="zh-CN" altLang="en-US" sz="4400" b="0" i="0" u="none" strike="noStrike" kern="1200" cap="none" spc="0" normalizeH="0" baseline="0" noProof="0" dirty="0" smtClean="0">
                <a:ln>
                  <a:noFill/>
                </a:ln>
                <a:solidFill>
                  <a:srgbClr val="FF0000"/>
                </a:solidFill>
                <a:effectLst/>
                <a:uLnTx/>
                <a:uFillTx/>
                <a:latin typeface="宋体" panose="02010600030101010101" pitchFamily="2" charset="-122"/>
                <a:ea typeface="宋体" panose="02010600030101010101" pitchFamily="2" charset="-122"/>
                <a:sym typeface="+mn-ea"/>
              </a:rPr>
              <a:t> </a:t>
            </a:r>
            <a:endParaRPr kumimoji="0" lang="zh-CN" altLang="en-US" sz="4400" b="0" i="0" u="none" strike="noStrike" kern="1200" cap="none" spc="0" normalizeH="0" baseline="0" noProof="0" dirty="0">
              <a:ln>
                <a:noFill/>
              </a:ln>
              <a:solidFill>
                <a:srgbClr val="FF0000"/>
              </a:solidFill>
              <a:effectLst/>
              <a:uLnTx/>
              <a:uFillTx/>
              <a:latin typeface="宋体" panose="02010600030101010101" pitchFamily="2" charset="-122"/>
              <a:ea typeface="宋体" panose="02010600030101010101" pitchFamily="2" charset="-122"/>
              <a:sym typeface="+mn-ea"/>
            </a:endParaRPr>
          </a:p>
        </p:txBody>
      </p:sp>
      <p:cxnSp>
        <p:nvCxnSpPr>
          <p:cNvPr id="13" name="直接连接符 12"/>
          <p:cNvCxnSpPr/>
          <p:nvPr/>
        </p:nvCxnSpPr>
        <p:spPr>
          <a:xfrm flipH="1">
            <a:off x="4609161" y="1855171"/>
            <a:ext cx="1200020" cy="1252221"/>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nvCxnSpPr>
        <p:spPr>
          <a:xfrm flipH="1">
            <a:off x="1772046" y="3479166"/>
            <a:ext cx="1064142" cy="1240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580856" y="3747775"/>
            <a:ext cx="1362874" cy="18620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15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m</a:t>
            </a:r>
            <a:endParaRPr kumimoji="0" lang="en-US" altLang="zh-CN" sz="199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endParaRPr>
          </a:p>
        </p:txBody>
      </p:sp>
      <p:sp>
        <p:nvSpPr>
          <p:cNvPr id="18" name="文本框 17"/>
          <p:cNvSpPr txBox="1"/>
          <p:nvPr/>
        </p:nvSpPr>
        <p:spPr>
          <a:xfrm>
            <a:off x="5926674" y="3795788"/>
            <a:ext cx="1824648" cy="1600438"/>
          </a:xfrm>
          <a:prstGeom prst="rect">
            <a:avLst/>
          </a:prstGeom>
          <a:noFill/>
        </p:spPr>
        <p:txBody>
          <a:bodyPr wrap="square" rtlCol="0">
            <a:spAutoFit/>
          </a:bodyPr>
          <a:lstStyle/>
          <a:p>
            <a:pPr lvl="0"/>
            <a:r>
              <a:rPr kumimoji="0" lang="en-US" altLang="zh-CN" sz="4400" b="0" i="0" u="none" strike="noStrike" kern="1200" cap="none" spc="0" normalizeH="0" baseline="0" noProof="0" dirty="0" smtClean="0">
                <a:ln>
                  <a:noFill/>
                </a:ln>
                <a:solidFill>
                  <a:srgbClr val="5B9BD5"/>
                </a:solidFill>
                <a:effectLst/>
                <a:uLnTx/>
                <a:uFillTx/>
                <a:latin typeface="Calibri" panose="020F0502020204030204"/>
                <a:ea typeface="宋体" panose="02010600030101010101" pitchFamily="2" charset="-122"/>
                <a:cs typeface="+mn-cs"/>
              </a:rPr>
              <a:t>m</a:t>
            </a:r>
            <a:r>
              <a:rPr lang="en-US" altLang="zh-CN" sz="4400" dirty="0">
                <a:solidFill>
                  <a:srgbClr val="FF0000"/>
                </a:solidFill>
                <a:latin typeface="Chinese Pinyin New" charset="0"/>
                <a:cs typeface="Chinese Pinyin New" charset="0"/>
              </a:rPr>
              <a:t>í</a:t>
            </a:r>
            <a:r>
              <a:rPr kumimoji="0" lang="en-US" altLang="zh-CN" sz="4400" b="0" i="0" u="none" strike="noStrike" kern="1200" cap="none" spc="0" normalizeH="0" baseline="0" noProof="0" dirty="0" smtClean="0">
                <a:ln>
                  <a:noFill/>
                </a:ln>
                <a:solidFill>
                  <a:srgbClr val="FF0000"/>
                </a:solidFill>
                <a:effectLst/>
                <a:uLnTx/>
                <a:uFillTx/>
                <a:latin typeface="Calibri" panose="020F0502020204030204"/>
                <a:ea typeface="宋体" panose="02010600030101010101" pitchFamily="2" charset="-122"/>
                <a:cs typeface="+mn-cs"/>
              </a:rPr>
              <a:t>ng</a:t>
            </a:r>
            <a:endParaRPr kumimoji="0" lang="en-US" altLang="zh-CN" sz="44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5400" dirty="0">
                <a:solidFill>
                  <a:prstClr val="black"/>
                </a:solidFill>
                <a:latin typeface="Calibri" panose="020F0502020204030204"/>
                <a:ea typeface="宋体" panose="02010600030101010101" pitchFamily="2" charset="-122"/>
              </a:rPr>
              <a:t>明</a:t>
            </a:r>
            <a:endParaRPr kumimoji="0" lang="zh-CN" altLang="en-US" sz="54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endParaRPr>
          </a:p>
        </p:txBody>
      </p:sp>
      <p:cxnSp>
        <p:nvCxnSpPr>
          <p:cNvPr id="19" name="直接连接符 18"/>
          <p:cNvCxnSpPr/>
          <p:nvPr/>
        </p:nvCxnSpPr>
        <p:spPr>
          <a:xfrm>
            <a:off x="4574657" y="3308194"/>
            <a:ext cx="1352017" cy="1003851"/>
          </a:xfrm>
          <a:prstGeom prst="line">
            <a:avLst/>
          </a:prstGeom>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6989136" y="4537918"/>
            <a:ext cx="5083443" cy="707886"/>
          </a:xfrm>
          <a:prstGeom prst="rect">
            <a:avLst/>
          </a:prstGeom>
          <a:noFill/>
        </p:spPr>
        <p:txBody>
          <a:bodyPr wrap="none" rtlCol="0">
            <a:spAutoFit/>
          </a:bodyPr>
          <a:lstStyle/>
          <a:p>
            <a:pPr lvl="0"/>
            <a:r>
              <a:rPr kumimoji="0" lang="en-US" altLang="zh-CN" sz="4000" b="0" i="0" u="none" strike="noStrike" kern="1200" cap="none" spc="0" normalizeH="0" baseline="0" noProof="0" dirty="0" smtClean="0">
                <a:ln>
                  <a:noFill/>
                </a:ln>
                <a:effectLst/>
                <a:uLnTx/>
                <a:uFillTx/>
                <a:latin typeface="Calibri" panose="020F0502020204030204"/>
                <a:ea typeface="宋体" panose="02010600030101010101" pitchFamily="2" charset="-122"/>
                <a:sym typeface="+mn-ea"/>
              </a:rPr>
              <a:t>m</a:t>
            </a:r>
            <a:r>
              <a:rPr lang="en-US" altLang="zh-CN" sz="4000" dirty="0">
                <a:latin typeface="Chinese Pinyin New" charset="0"/>
                <a:cs typeface="Chinese Pinyin New" charset="0"/>
              </a:rPr>
              <a:t>ī</a:t>
            </a:r>
            <a:r>
              <a:rPr kumimoji="0" lang="en-US" altLang="zh-CN" sz="4000" b="0" i="0" u="none" strike="noStrike" kern="1200" cap="none" spc="0" normalizeH="0" baseline="0" noProof="0" dirty="0" smtClean="0">
                <a:ln>
                  <a:noFill/>
                </a:ln>
                <a:effectLst/>
                <a:uLnTx/>
                <a:uFillTx/>
                <a:latin typeface="Calibri" panose="020F0502020204030204"/>
                <a:ea typeface="宋体" panose="02010600030101010101" pitchFamily="2" charset="-122"/>
                <a:sym typeface="+mn-ea"/>
              </a:rPr>
              <a:t>ng</a:t>
            </a:r>
            <a:r>
              <a:rPr lang="en-US" altLang="zh-CN" sz="4000" dirty="0" smtClean="0">
                <a:sym typeface="+mn-ea"/>
              </a:rPr>
              <a:t> </a:t>
            </a:r>
            <a:r>
              <a:rPr lang="en-US" altLang="zh-CN" sz="4000" dirty="0" err="1" smtClean="0">
                <a:sym typeface="+mn-ea"/>
              </a:rPr>
              <a:t>m</a:t>
            </a:r>
            <a:r>
              <a:rPr lang="en-US" altLang="zh-CN" sz="4000" dirty="0" err="1">
                <a:latin typeface="Chinese Pinyin New" charset="0"/>
                <a:cs typeface="Chinese Pinyin New" charset="0"/>
              </a:rPr>
              <a:t>í</a:t>
            </a:r>
            <a:r>
              <a:rPr lang="en-US" altLang="zh-CN" sz="4000" dirty="0" err="1" smtClean="0">
                <a:sym typeface="+mn-ea"/>
              </a:rPr>
              <a:t>ng</a:t>
            </a:r>
            <a:r>
              <a:rPr lang="en-US" altLang="zh-CN" sz="4000" dirty="0" smtClean="0">
                <a:sym typeface="+mn-ea"/>
              </a:rPr>
              <a:t> m</a:t>
            </a:r>
            <a:r>
              <a:rPr lang="zh-CN" altLang="en-US" sz="4000" dirty="0">
                <a:sym typeface="+mn-ea"/>
              </a:rPr>
              <a:t> ǐ </a:t>
            </a:r>
            <a:r>
              <a:rPr lang="en-US" altLang="zh-CN" sz="4000" dirty="0" smtClean="0">
                <a:sym typeface="+mn-ea"/>
              </a:rPr>
              <a:t>ng </a:t>
            </a:r>
            <a:r>
              <a:rPr lang="en-US" altLang="zh-CN" sz="4000" dirty="0" err="1" smtClean="0">
                <a:sym typeface="+mn-ea"/>
              </a:rPr>
              <a:t>m</a:t>
            </a:r>
            <a:r>
              <a:rPr lang="en-US" altLang="zh-CN" sz="4000" dirty="0" err="1">
                <a:sym typeface="+mn-ea"/>
              </a:rPr>
              <a:t>ì</a:t>
            </a:r>
            <a:r>
              <a:rPr lang="en-US" altLang="zh-CN" sz="4000" dirty="0" err="1" smtClean="0">
                <a:sym typeface="+mn-ea"/>
              </a:rPr>
              <a:t>ng</a:t>
            </a:r>
            <a:r>
              <a:rPr lang="en-US" altLang="zh-CN" sz="4000" dirty="0" smtClean="0">
                <a:sym typeface="+mn-ea"/>
              </a:rPr>
              <a:t> </a:t>
            </a:r>
            <a:endParaRPr kumimoji="0" lang="en-US" altLang="zh-CN" sz="4000" b="0" i="0" u="none" strike="noStrike" kern="1200" cap="none" spc="0" normalizeH="0" baseline="0" noProof="0" dirty="0">
              <a:ln>
                <a:noFill/>
              </a:ln>
              <a:effectLst/>
              <a:uLnTx/>
              <a:uFillTx/>
              <a:latin typeface="Calibri" panose="020F0502020204030204"/>
              <a:ea typeface="宋体" panose="02010600030101010101" pitchFamily="2" charset="-122"/>
              <a:sym typeface="+mn-ea"/>
            </a:endParaRPr>
          </a:p>
        </p:txBody>
      </p:sp>
    </p:spTree>
    <p:extLst>
      <p:ext uri="{BB962C8B-B14F-4D97-AF65-F5344CB8AC3E}">
        <p14:creationId xmlns:p14="http://schemas.microsoft.com/office/powerpoint/2010/main" val="22929838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2932366" y="2541965"/>
            <a:ext cx="1704313" cy="1569660"/>
          </a:xfrm>
          <a:prstGeom prst="rect">
            <a:avLst/>
          </a:prstGeom>
          <a:noFill/>
        </p:spPr>
        <p:txBody>
          <a:bodyPr wrap="none" rtlCol="0">
            <a:spAutoFit/>
          </a:bodyPr>
          <a:lstStyle/>
          <a:p>
            <a:r>
              <a:rPr lang="en-US" altLang="zh-CN" sz="9600" dirty="0" err="1" smtClean="0">
                <a:solidFill>
                  <a:srgbClr val="FF0000"/>
                </a:solidFill>
              </a:rPr>
              <a:t>ian</a:t>
            </a:r>
            <a:endParaRPr lang="en-US" altLang="zh-CN" sz="9600" dirty="0">
              <a:solidFill>
                <a:srgbClr val="FF0000"/>
              </a:solidFill>
            </a:endParaRPr>
          </a:p>
        </p:txBody>
      </p:sp>
      <p:cxnSp>
        <p:nvCxnSpPr>
          <p:cNvPr id="5" name="直接箭头连接符 4"/>
          <p:cNvCxnSpPr/>
          <p:nvPr/>
        </p:nvCxnSpPr>
        <p:spPr>
          <a:xfrm flipH="1" flipV="1">
            <a:off x="1711327" y="1797687"/>
            <a:ext cx="1067771" cy="7848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951956" y="826150"/>
            <a:ext cx="562975"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8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t</a:t>
            </a:r>
            <a:endParaRPr kumimoji="0" lang="en-US" altLang="zh-CN" sz="88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endParaRPr>
          </a:p>
        </p:txBody>
      </p:sp>
      <p:cxnSp>
        <p:nvCxnSpPr>
          <p:cNvPr id="7" name="直接箭头连接符 6"/>
          <p:cNvCxnSpPr/>
          <p:nvPr/>
        </p:nvCxnSpPr>
        <p:spPr>
          <a:xfrm flipV="1">
            <a:off x="6052821" y="3479166"/>
            <a:ext cx="17145" cy="1714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flipH="1">
            <a:off x="4666614" y="3012339"/>
            <a:ext cx="1426298" cy="328346"/>
          </a:xfrm>
          <a:prstGeom prst="line">
            <a:avLst/>
          </a:prstGeom>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6269203" y="335921"/>
            <a:ext cx="5267147" cy="2769989"/>
          </a:xfrm>
          <a:prstGeom prst="rect">
            <a:avLst/>
          </a:prstGeom>
          <a:noFill/>
        </p:spPr>
        <p:txBody>
          <a:bodyPr wrap="square" rtlCol="0" anchor="t">
            <a:spAutoFit/>
          </a:bodyPr>
          <a:lstStyle/>
          <a:p>
            <a:pPr lvl="0"/>
            <a:r>
              <a:rPr lang="en-US" altLang="zh-CN" sz="3600" dirty="0" smtClean="0">
                <a:solidFill>
                  <a:srgbClr val="0070C0"/>
                </a:solidFill>
                <a:latin typeface="Calibri" panose="020F0502020204030204"/>
                <a:ea typeface="宋体" panose="02010600030101010101" pitchFamily="2" charset="-122"/>
                <a:sym typeface="+mn-ea"/>
              </a:rPr>
              <a:t>t</a:t>
            </a:r>
            <a:r>
              <a:rPr kumimoji="0" lang="en-US" altLang="zh-CN" sz="3600" b="0" i="0" u="none" strike="noStrike" kern="1200" cap="none" spc="0" normalizeH="0" baseline="0" noProof="0" dirty="0" err="1" smtClean="0">
                <a:ln>
                  <a:noFill/>
                </a:ln>
                <a:solidFill>
                  <a:srgbClr val="FF0000"/>
                </a:solidFill>
                <a:effectLst/>
                <a:uLnTx/>
                <a:uFillTx/>
                <a:latin typeface="Calibri" panose="020F0502020204030204"/>
                <a:ea typeface="宋体" panose="02010600030101010101" pitchFamily="2" charset="-122"/>
                <a:sym typeface="+mn-ea"/>
              </a:rPr>
              <a:t>i</a:t>
            </a:r>
            <a:r>
              <a:rPr lang="en-US" altLang="zh-CN" sz="3600" dirty="0" smtClean="0">
                <a:solidFill>
                  <a:srgbClr val="FF0000"/>
                </a:solidFill>
                <a:latin typeface="宋体" panose="02010600030101010101" pitchFamily="2" charset="-122"/>
                <a:sym typeface="+mn-ea"/>
              </a:rPr>
              <a:t>ā</a:t>
            </a:r>
            <a:r>
              <a:rPr kumimoji="0" lang="en-US" altLang="zh-CN" sz="3600" b="0" i="0" u="none" strike="noStrike" kern="1200" cap="none" spc="0" normalizeH="0" baseline="0" noProof="0" dirty="0" smtClean="0">
                <a:ln>
                  <a:noFill/>
                </a:ln>
                <a:solidFill>
                  <a:srgbClr val="FF0000"/>
                </a:solidFill>
                <a:effectLst/>
                <a:uLnTx/>
                <a:uFillTx/>
                <a:latin typeface="Calibri" panose="020F0502020204030204"/>
                <a:ea typeface="宋体" panose="02010600030101010101" pitchFamily="2" charset="-122"/>
                <a:sym typeface="+mn-ea"/>
              </a:rPr>
              <a:t>n </a:t>
            </a:r>
            <a:r>
              <a:rPr kumimoji="0" lang="en-US" altLang="zh-CN" sz="3600" b="0" i="0" u="none" strike="noStrike" kern="1200" cap="none" spc="0" normalizeH="0" baseline="0" noProof="0" dirty="0" smtClean="0">
                <a:ln>
                  <a:noFill/>
                </a:ln>
                <a:effectLst/>
                <a:uLnTx/>
                <a:uFillTx/>
                <a:latin typeface="Calibri" panose="020F0502020204030204"/>
                <a:ea typeface="宋体" panose="02010600030101010101" pitchFamily="2" charset="-122"/>
                <a:sym typeface="+mn-ea"/>
              </a:rPr>
              <a:t>t</a:t>
            </a:r>
            <a:r>
              <a:rPr lang="en-US" altLang="zh-CN" sz="3600" dirty="0" err="1" smtClean="0"/>
              <a:t>iān</a:t>
            </a:r>
            <a:r>
              <a:rPr lang="zh-CN" altLang="en-US" sz="3600" dirty="0" smtClean="0"/>
              <a:t> </a:t>
            </a:r>
            <a:r>
              <a:rPr lang="en-US" altLang="zh-CN" sz="3600" dirty="0" err="1" smtClean="0"/>
              <a:t>ti</a:t>
            </a:r>
            <a:r>
              <a:rPr lang="zh-CN" altLang="en-US" sz="3600" dirty="0"/>
              <a:t>á</a:t>
            </a:r>
            <a:r>
              <a:rPr lang="en-US" altLang="zh-CN" sz="3600" dirty="0"/>
              <a:t>n</a:t>
            </a:r>
            <a:r>
              <a:rPr lang="zh-CN" altLang="en-US" sz="3600" dirty="0"/>
              <a:t> </a:t>
            </a:r>
            <a:r>
              <a:rPr lang="en-US" altLang="zh-CN" sz="3600" dirty="0" err="1" smtClean="0"/>
              <a:t>ti</a:t>
            </a:r>
            <a:r>
              <a:rPr lang="zh-CN" altLang="en-US" sz="3600" dirty="0"/>
              <a:t>ǎ</a:t>
            </a:r>
            <a:r>
              <a:rPr lang="en-US" altLang="zh-CN" sz="3600" dirty="0"/>
              <a:t>n</a:t>
            </a:r>
            <a:r>
              <a:rPr lang="zh-CN" altLang="en-US" sz="3600" dirty="0"/>
              <a:t> </a:t>
            </a:r>
            <a:r>
              <a:rPr lang="en-US" altLang="zh-CN" sz="3600" dirty="0" err="1" smtClean="0"/>
              <a:t>ti</a:t>
            </a:r>
            <a:r>
              <a:rPr lang="zh-CN" altLang="en-US" sz="3600" dirty="0"/>
              <a:t>à</a:t>
            </a:r>
            <a:r>
              <a:rPr lang="en-US" altLang="zh-CN" sz="3600" dirty="0" smtClean="0"/>
              <a:t>n</a:t>
            </a:r>
          </a:p>
          <a:p>
            <a:pPr lvl="0"/>
            <a:r>
              <a:rPr lang="en-US" altLang="zh-CN" sz="3600" dirty="0">
                <a:solidFill>
                  <a:prstClr val="black"/>
                </a:solidFill>
              </a:rPr>
              <a:t> </a:t>
            </a:r>
            <a:r>
              <a:rPr lang="en-US" altLang="zh-CN" sz="3600" dirty="0" smtClean="0">
                <a:solidFill>
                  <a:prstClr val="black"/>
                </a:solidFill>
              </a:rPr>
              <a:t>  </a:t>
            </a:r>
            <a:r>
              <a:rPr lang="zh-CN" altLang="en-US" sz="3600" dirty="0" smtClean="0">
                <a:solidFill>
                  <a:prstClr val="black"/>
                </a:solidFill>
              </a:rPr>
              <a:t>天</a:t>
            </a:r>
            <a:endParaRPr lang="zh-CN" altLang="en-US" sz="3600" dirty="0">
              <a:solidFill>
                <a:prstClr val="black"/>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66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cs typeface="+mn-cs"/>
                <a:sym typeface="+mn-ea"/>
              </a:rPr>
              <a:t>  </a:t>
            </a:r>
            <a:endParaRPr kumimoji="0" lang="en-US" altLang="zh-CN" sz="66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sym typeface="+mn-ea"/>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3600" b="0" i="0" u="none" strike="noStrike" kern="1200" cap="none" spc="0" normalizeH="0" baseline="0" noProof="0" dirty="0">
                <a:ln>
                  <a:noFill/>
                </a:ln>
                <a:solidFill>
                  <a:srgbClr val="FF0000"/>
                </a:solidFill>
                <a:effectLst/>
                <a:uLnTx/>
                <a:uFillTx/>
                <a:latin typeface="宋体" panose="02010600030101010101" pitchFamily="2" charset="-122"/>
                <a:ea typeface="宋体" panose="02010600030101010101" pitchFamily="2" charset="-122"/>
                <a:cs typeface="+mn-cs"/>
                <a:sym typeface="+mn-ea"/>
              </a:rPr>
              <a:t> </a:t>
            </a:r>
          </a:p>
        </p:txBody>
      </p:sp>
      <p:cxnSp>
        <p:nvCxnSpPr>
          <p:cNvPr id="11" name="直接箭头连接符 10"/>
          <p:cNvCxnSpPr/>
          <p:nvPr/>
        </p:nvCxnSpPr>
        <p:spPr>
          <a:xfrm flipH="1" flipV="1">
            <a:off x="1705824" y="2981162"/>
            <a:ext cx="1058213" cy="22033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846458" y="2190116"/>
            <a:ext cx="949960" cy="415498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800" b="0" i="0" u="none" strike="noStrike" kern="1200" cap="none" spc="0" normalizeH="0" baseline="0" noProof="0" dirty="0" err="1" smtClean="0">
                <a:ln>
                  <a:noFill/>
                </a:ln>
                <a:solidFill>
                  <a:srgbClr val="0070C0"/>
                </a:solidFill>
                <a:effectLst/>
                <a:uLnTx/>
                <a:uFillTx/>
                <a:latin typeface="Calibri" panose="020F0502020204030204"/>
                <a:ea typeface="宋体" panose="02010600030101010101" pitchFamily="2" charset="-122"/>
                <a:cs typeface="+mn-cs"/>
              </a:rPr>
              <a:t>Xj</a:t>
            </a:r>
            <a:endParaRPr kumimoji="0" lang="en-US" altLang="zh-CN" sz="88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800" b="0" i="0" u="none" strike="noStrike" kern="1200" cap="none" spc="0" normalizeH="0" baseline="0" noProof="0" dirty="0" smtClean="0">
                <a:ln>
                  <a:noFill/>
                </a:ln>
                <a:solidFill>
                  <a:srgbClr val="0070C0"/>
                </a:solidFill>
                <a:effectLst/>
                <a:uLnTx/>
                <a:uFillTx/>
                <a:latin typeface="Calibri" panose="020F0502020204030204"/>
                <a:ea typeface="宋体" panose="02010600030101010101" pitchFamily="2" charset="-122"/>
                <a:cs typeface="+mn-cs"/>
              </a:rPr>
              <a:t>d</a:t>
            </a:r>
            <a:endParaRPr kumimoji="0" lang="en-US" altLang="zh-CN" sz="8800" b="0" i="0" u="none" strike="noStrike" kern="1200" cap="none" spc="0" normalizeH="0" baseline="0" noProof="0" dirty="0">
              <a:ln>
                <a:noFill/>
              </a:ln>
              <a:solidFill>
                <a:srgbClr val="0070C0"/>
              </a:solidFill>
              <a:effectLst/>
              <a:uLnTx/>
              <a:uFillTx/>
              <a:latin typeface="Calibri" panose="020F0502020204030204"/>
              <a:ea typeface="宋体" panose="02010600030101010101" pitchFamily="2" charset="-122"/>
              <a:cs typeface="+mn-cs"/>
            </a:endParaRPr>
          </a:p>
        </p:txBody>
      </p:sp>
      <p:cxnSp>
        <p:nvCxnSpPr>
          <p:cNvPr id="13" name="直接连接符 12"/>
          <p:cNvCxnSpPr/>
          <p:nvPr/>
        </p:nvCxnSpPr>
        <p:spPr>
          <a:xfrm flipH="1">
            <a:off x="4617564" y="1549425"/>
            <a:ext cx="1387490" cy="1314729"/>
          </a:xfrm>
          <a:prstGeom prst="line">
            <a:avLst/>
          </a:prstGeom>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6321876" y="1864330"/>
            <a:ext cx="5991860" cy="2277547"/>
          </a:xfrm>
          <a:prstGeom prst="rect">
            <a:avLst/>
          </a:prstGeom>
          <a:noFill/>
        </p:spPr>
        <p:txBody>
          <a:bodyPr wrap="square" rtlCol="0" anchor="t">
            <a:spAutoFit/>
          </a:bodyPr>
          <a:lstStyle/>
          <a:p>
            <a:pPr lvl="0"/>
            <a:r>
              <a:rPr lang="en-US" altLang="zh-CN" sz="4400" dirty="0" smtClean="0">
                <a:solidFill>
                  <a:srgbClr val="0070C0"/>
                </a:solidFill>
                <a:latin typeface="Calibri" panose="020F0502020204030204"/>
                <a:ea typeface="宋体" panose="02010600030101010101" pitchFamily="2" charset="-122"/>
                <a:sym typeface="+mn-ea"/>
              </a:rPr>
              <a:t>x</a:t>
            </a:r>
            <a:r>
              <a:rPr kumimoji="0" lang="en-US" altLang="zh-CN" sz="4400" b="0" i="0" u="none" strike="noStrike" kern="1200" cap="none" spc="0" normalizeH="0" baseline="0" noProof="0" dirty="0" err="1" smtClean="0">
                <a:ln>
                  <a:noFill/>
                </a:ln>
                <a:solidFill>
                  <a:srgbClr val="FF0000"/>
                </a:solidFill>
                <a:effectLst/>
                <a:uLnTx/>
                <a:uFillTx/>
                <a:latin typeface="Calibri" panose="020F0502020204030204"/>
                <a:ea typeface="宋体" panose="02010600030101010101" pitchFamily="2" charset="-122"/>
                <a:sym typeface="+mn-ea"/>
              </a:rPr>
              <a:t>i</a:t>
            </a:r>
            <a:r>
              <a:rPr lang="en-US" altLang="zh-CN" sz="4400" dirty="0">
                <a:solidFill>
                  <a:srgbClr val="FF0000"/>
                </a:solidFill>
                <a:latin typeface="宋体" panose="02010600030101010101" pitchFamily="2" charset="-122"/>
                <a:sym typeface="+mn-ea"/>
              </a:rPr>
              <a:t>à</a:t>
            </a:r>
            <a:r>
              <a:rPr kumimoji="0" lang="en-US" altLang="zh-CN" sz="4400" b="0" i="0" u="none" strike="noStrike" kern="1200" cap="none" spc="0" normalizeH="0" baseline="0" noProof="0" dirty="0" smtClean="0">
                <a:ln>
                  <a:noFill/>
                </a:ln>
                <a:solidFill>
                  <a:srgbClr val="FF0000"/>
                </a:solidFill>
                <a:effectLst/>
                <a:uLnTx/>
                <a:uFillTx/>
                <a:latin typeface="Calibri" panose="020F0502020204030204"/>
                <a:ea typeface="宋体" panose="02010600030101010101" pitchFamily="2" charset="-122"/>
                <a:sym typeface="+mn-ea"/>
              </a:rPr>
              <a:t>n  </a:t>
            </a:r>
            <a:r>
              <a:rPr lang="en-US" altLang="zh-CN" sz="4400" dirty="0" err="1" smtClean="0">
                <a:solidFill>
                  <a:prstClr val="black"/>
                </a:solidFill>
              </a:rPr>
              <a:t>xiān</a:t>
            </a:r>
            <a:r>
              <a:rPr lang="zh-CN" altLang="en-US" sz="4400" dirty="0" smtClean="0">
                <a:solidFill>
                  <a:prstClr val="black"/>
                </a:solidFill>
              </a:rPr>
              <a:t> </a:t>
            </a:r>
            <a:r>
              <a:rPr lang="en-US" altLang="zh-CN" sz="4400" dirty="0" smtClean="0">
                <a:solidFill>
                  <a:prstClr val="black"/>
                </a:solidFill>
              </a:rPr>
              <a:t>xi</a:t>
            </a:r>
            <a:r>
              <a:rPr lang="zh-CN" altLang="en-US" sz="4400" dirty="0">
                <a:solidFill>
                  <a:prstClr val="black"/>
                </a:solidFill>
              </a:rPr>
              <a:t>á</a:t>
            </a:r>
            <a:r>
              <a:rPr lang="en-US" altLang="zh-CN" sz="4400" dirty="0">
                <a:solidFill>
                  <a:prstClr val="black"/>
                </a:solidFill>
              </a:rPr>
              <a:t>n</a:t>
            </a:r>
            <a:r>
              <a:rPr lang="zh-CN" altLang="en-US" sz="4400" dirty="0">
                <a:solidFill>
                  <a:prstClr val="black"/>
                </a:solidFill>
              </a:rPr>
              <a:t> </a:t>
            </a:r>
            <a:r>
              <a:rPr lang="en-US" altLang="zh-CN" sz="4400" dirty="0" smtClean="0">
                <a:solidFill>
                  <a:prstClr val="black"/>
                </a:solidFill>
              </a:rPr>
              <a:t>xi</a:t>
            </a:r>
            <a:r>
              <a:rPr lang="zh-CN" altLang="en-US" sz="4400" dirty="0">
                <a:solidFill>
                  <a:prstClr val="black"/>
                </a:solidFill>
              </a:rPr>
              <a:t>ǎ</a:t>
            </a:r>
            <a:r>
              <a:rPr lang="en-US" altLang="zh-CN" sz="4400" dirty="0">
                <a:solidFill>
                  <a:prstClr val="black"/>
                </a:solidFill>
              </a:rPr>
              <a:t>n</a:t>
            </a:r>
            <a:r>
              <a:rPr lang="zh-CN" altLang="en-US" sz="4400" dirty="0">
                <a:solidFill>
                  <a:prstClr val="black"/>
                </a:solidFill>
              </a:rPr>
              <a:t> </a:t>
            </a:r>
            <a:r>
              <a:rPr lang="en-US" altLang="zh-CN" sz="4400" dirty="0" smtClean="0">
                <a:solidFill>
                  <a:prstClr val="black"/>
                </a:solidFill>
              </a:rPr>
              <a:t>xi</a:t>
            </a:r>
            <a:r>
              <a:rPr lang="zh-CN" altLang="en-US" sz="4400" dirty="0">
                <a:solidFill>
                  <a:prstClr val="black"/>
                </a:solidFill>
              </a:rPr>
              <a:t>à</a:t>
            </a:r>
            <a:r>
              <a:rPr lang="en-US" altLang="zh-CN" sz="4400" dirty="0" smtClean="0">
                <a:solidFill>
                  <a:prstClr val="black"/>
                </a:solidFill>
              </a:rPr>
              <a:t>n</a:t>
            </a:r>
          </a:p>
          <a:p>
            <a:pPr lvl="0"/>
            <a:r>
              <a:rPr lang="zh-CN" altLang="en-US" sz="4400" dirty="0">
                <a:solidFill>
                  <a:prstClr val="black"/>
                </a:solidFill>
              </a:rPr>
              <a:t>现</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5400" b="0" i="0" u="none" strike="noStrike" kern="1200" cap="none" spc="0" normalizeH="0" baseline="0" noProof="0" dirty="0" smtClean="0">
                <a:ln>
                  <a:noFill/>
                </a:ln>
                <a:solidFill>
                  <a:prstClr val="black"/>
                </a:solidFill>
                <a:effectLst/>
                <a:uLnTx/>
                <a:uFillTx/>
                <a:latin typeface="Calibri" panose="020F0502020204030204"/>
                <a:ea typeface="宋体" panose="02010600030101010101" pitchFamily="2" charset="-122"/>
                <a:cs typeface="+mn-cs"/>
                <a:sym typeface="+mn-ea"/>
              </a:rPr>
              <a:t> </a:t>
            </a:r>
            <a:endParaRPr kumimoji="0" lang="zh-CN" altLang="en-US" sz="54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sym typeface="+mn-ea"/>
            </a:endParaRPr>
          </a:p>
        </p:txBody>
      </p:sp>
      <p:cxnSp>
        <p:nvCxnSpPr>
          <p:cNvPr id="16" name="直接箭头连接符 15"/>
          <p:cNvCxnSpPr/>
          <p:nvPr/>
        </p:nvCxnSpPr>
        <p:spPr>
          <a:xfrm flipH="1">
            <a:off x="1923736" y="3863999"/>
            <a:ext cx="928307" cy="150246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4660100" y="3738986"/>
            <a:ext cx="1392721" cy="528622"/>
          </a:xfrm>
          <a:prstGeom prst="line">
            <a:avLst/>
          </a:prstGeom>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6545423" y="3590151"/>
            <a:ext cx="4985660" cy="1446550"/>
          </a:xfrm>
          <a:prstGeom prst="rect">
            <a:avLst/>
          </a:prstGeom>
          <a:noFill/>
        </p:spPr>
        <p:txBody>
          <a:bodyPr wrap="none" rtlCol="0">
            <a:spAutoFit/>
          </a:bodyPr>
          <a:lstStyle/>
          <a:p>
            <a:pPr lvl="0"/>
            <a:r>
              <a:rPr lang="en-US" altLang="zh-CN" sz="4400" dirty="0" err="1">
                <a:solidFill>
                  <a:schemeClr val="accent5"/>
                </a:solidFill>
              </a:rPr>
              <a:t>j</a:t>
            </a:r>
            <a:r>
              <a:rPr lang="en-US" altLang="zh-CN" sz="4400" dirty="0" err="1">
                <a:solidFill>
                  <a:srgbClr val="FF0000"/>
                </a:solidFill>
              </a:rPr>
              <a:t>iān</a:t>
            </a:r>
            <a:r>
              <a:rPr lang="en-US" altLang="zh-CN" sz="4400" dirty="0">
                <a:solidFill>
                  <a:prstClr val="black"/>
                </a:solidFill>
              </a:rPr>
              <a:t> </a:t>
            </a:r>
            <a:r>
              <a:rPr lang="en-US" altLang="zh-CN" sz="4400" dirty="0" smtClean="0">
                <a:solidFill>
                  <a:prstClr val="black"/>
                </a:solidFill>
              </a:rPr>
              <a:t> </a:t>
            </a:r>
            <a:r>
              <a:rPr lang="en-US" altLang="zh-CN" sz="4400" dirty="0" err="1" smtClean="0">
                <a:solidFill>
                  <a:prstClr val="black"/>
                </a:solidFill>
              </a:rPr>
              <a:t>jiān</a:t>
            </a:r>
            <a:r>
              <a:rPr lang="zh-CN" altLang="en-US" sz="4400" dirty="0" smtClean="0">
                <a:solidFill>
                  <a:prstClr val="black"/>
                </a:solidFill>
              </a:rPr>
              <a:t> </a:t>
            </a:r>
            <a:r>
              <a:rPr lang="en-US" altLang="zh-CN" sz="4400" dirty="0" err="1">
                <a:solidFill>
                  <a:prstClr val="black"/>
                </a:solidFill>
              </a:rPr>
              <a:t>ji</a:t>
            </a:r>
            <a:r>
              <a:rPr lang="zh-CN" altLang="en-US" sz="4400" dirty="0">
                <a:solidFill>
                  <a:prstClr val="black"/>
                </a:solidFill>
              </a:rPr>
              <a:t>á</a:t>
            </a:r>
            <a:r>
              <a:rPr lang="en-US" altLang="zh-CN" sz="4400" dirty="0">
                <a:solidFill>
                  <a:prstClr val="black"/>
                </a:solidFill>
              </a:rPr>
              <a:t>n</a:t>
            </a:r>
            <a:r>
              <a:rPr lang="zh-CN" altLang="en-US" sz="4400" dirty="0">
                <a:solidFill>
                  <a:prstClr val="black"/>
                </a:solidFill>
              </a:rPr>
              <a:t> </a:t>
            </a:r>
            <a:r>
              <a:rPr lang="en-US" altLang="zh-CN" sz="4400" dirty="0" err="1">
                <a:solidFill>
                  <a:prstClr val="black"/>
                </a:solidFill>
              </a:rPr>
              <a:t>ji</a:t>
            </a:r>
            <a:r>
              <a:rPr lang="zh-CN" altLang="en-US" sz="4400" dirty="0">
                <a:solidFill>
                  <a:prstClr val="black"/>
                </a:solidFill>
              </a:rPr>
              <a:t>ǎ</a:t>
            </a:r>
            <a:r>
              <a:rPr lang="en-US" altLang="zh-CN" sz="4400" dirty="0">
                <a:solidFill>
                  <a:prstClr val="black"/>
                </a:solidFill>
              </a:rPr>
              <a:t>n</a:t>
            </a:r>
            <a:r>
              <a:rPr lang="zh-CN" altLang="en-US" sz="4400" dirty="0">
                <a:solidFill>
                  <a:prstClr val="black"/>
                </a:solidFill>
              </a:rPr>
              <a:t> </a:t>
            </a:r>
            <a:r>
              <a:rPr lang="en-US" altLang="zh-CN" sz="4400" dirty="0" err="1">
                <a:solidFill>
                  <a:prstClr val="black"/>
                </a:solidFill>
              </a:rPr>
              <a:t>ji</a:t>
            </a:r>
            <a:r>
              <a:rPr lang="zh-CN" altLang="en-US" sz="4400" dirty="0">
                <a:solidFill>
                  <a:prstClr val="black"/>
                </a:solidFill>
              </a:rPr>
              <a:t>à</a:t>
            </a:r>
            <a:r>
              <a:rPr lang="en-US" altLang="zh-CN" sz="4400" dirty="0" smtClean="0">
                <a:solidFill>
                  <a:prstClr val="black"/>
                </a:solidFill>
              </a:rPr>
              <a:t>n</a:t>
            </a:r>
          </a:p>
          <a:p>
            <a:pPr lvl="0"/>
            <a:r>
              <a:rPr lang="zh-CN" altLang="en-US" sz="4400" dirty="0">
                <a:solidFill>
                  <a:prstClr val="black"/>
                </a:solidFill>
              </a:rPr>
              <a:t>间</a:t>
            </a:r>
          </a:p>
        </p:txBody>
      </p:sp>
      <p:sp>
        <p:nvSpPr>
          <p:cNvPr id="22" name="文本框 21"/>
          <p:cNvSpPr txBox="1"/>
          <p:nvPr/>
        </p:nvSpPr>
        <p:spPr>
          <a:xfrm>
            <a:off x="547371" y="-21590"/>
            <a:ext cx="4232249" cy="1200329"/>
          </a:xfrm>
          <a:prstGeom prst="rect">
            <a:avLst/>
          </a:prstGeom>
          <a:noFill/>
        </p:spPr>
        <p:txBody>
          <a:bodyPr wrap="none" rtlCol="0">
            <a:spAutoFit/>
          </a:bodyPr>
          <a:lstStyle/>
          <a:p>
            <a:pPr lvl="0">
              <a:defRPr/>
            </a:pPr>
            <a:r>
              <a:rPr kumimoji="0" lang="en-US" altLang="zh-CN" sz="72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rPr>
              <a:t>Final</a:t>
            </a:r>
            <a:r>
              <a:rPr kumimoji="0" lang="zh-CN" altLang="en-US" sz="7200" b="0" i="0" u="none" strike="noStrike" kern="1200" cap="none" spc="0" normalizeH="0" baseline="0" noProof="0" dirty="0">
                <a:ln>
                  <a:noFill/>
                </a:ln>
                <a:solidFill>
                  <a:srgbClr val="FF0000"/>
                </a:solidFill>
                <a:effectLst/>
                <a:uLnTx/>
                <a:uFillTx/>
                <a:latin typeface="Calibri" panose="020F0502020204030204"/>
                <a:ea typeface="宋体" panose="02010600030101010101" pitchFamily="2" charset="-122"/>
                <a:cs typeface="+mn-cs"/>
              </a:rPr>
              <a:t>： </a:t>
            </a:r>
            <a:r>
              <a:rPr lang="en-US" altLang="zh-CN" sz="7200" dirty="0" err="1">
                <a:solidFill>
                  <a:srgbClr val="FF0000"/>
                </a:solidFill>
              </a:rPr>
              <a:t>ian</a:t>
            </a:r>
            <a:endParaRPr lang="en-US" altLang="zh-CN" sz="7200" dirty="0">
              <a:solidFill>
                <a:srgbClr val="FF0000"/>
              </a:solidFill>
            </a:endParaRPr>
          </a:p>
        </p:txBody>
      </p:sp>
      <p:cxnSp>
        <p:nvCxnSpPr>
          <p:cNvPr id="30" name="直接箭头连接符 10"/>
          <p:cNvCxnSpPr/>
          <p:nvPr/>
        </p:nvCxnSpPr>
        <p:spPr>
          <a:xfrm flipH="1">
            <a:off x="1762741" y="3673809"/>
            <a:ext cx="1058214" cy="4680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直接连接符 18"/>
          <p:cNvCxnSpPr/>
          <p:nvPr/>
        </p:nvCxnSpPr>
        <p:spPr>
          <a:xfrm>
            <a:off x="4497428" y="4015949"/>
            <a:ext cx="1507626" cy="1591896"/>
          </a:xfrm>
          <a:prstGeom prst="line">
            <a:avLst/>
          </a:prstGeom>
        </p:spPr>
        <p:style>
          <a:lnRef idx="1">
            <a:schemeClr val="accent1"/>
          </a:lnRef>
          <a:fillRef idx="0">
            <a:schemeClr val="accent1"/>
          </a:fillRef>
          <a:effectRef idx="0">
            <a:schemeClr val="accent1"/>
          </a:effectRef>
          <a:fontRef idx="minor">
            <a:schemeClr val="tx1"/>
          </a:fontRef>
        </p:style>
      </p:cxnSp>
      <p:sp>
        <p:nvSpPr>
          <p:cNvPr id="37" name="文本框 19"/>
          <p:cNvSpPr txBox="1"/>
          <p:nvPr/>
        </p:nvSpPr>
        <p:spPr>
          <a:xfrm>
            <a:off x="6321876" y="5036701"/>
            <a:ext cx="5795176" cy="1446550"/>
          </a:xfrm>
          <a:prstGeom prst="rect">
            <a:avLst/>
          </a:prstGeom>
          <a:noFill/>
        </p:spPr>
        <p:txBody>
          <a:bodyPr wrap="none" rtlCol="0">
            <a:spAutoFit/>
          </a:bodyPr>
          <a:lstStyle/>
          <a:p>
            <a:pPr lvl="0"/>
            <a:r>
              <a:rPr lang="en-US" altLang="zh-CN" sz="4400" dirty="0" err="1">
                <a:solidFill>
                  <a:schemeClr val="accent5"/>
                </a:solidFill>
              </a:rPr>
              <a:t>d</a:t>
            </a:r>
            <a:r>
              <a:rPr lang="en-US" altLang="zh-CN" sz="4400" dirty="0" err="1">
                <a:solidFill>
                  <a:srgbClr val="FF0000"/>
                </a:solidFill>
              </a:rPr>
              <a:t>iǎn</a:t>
            </a:r>
            <a:r>
              <a:rPr lang="en-US" altLang="zh-CN" sz="4400" dirty="0" smtClean="0">
                <a:solidFill>
                  <a:prstClr val="black"/>
                </a:solidFill>
              </a:rPr>
              <a:t>  </a:t>
            </a:r>
            <a:r>
              <a:rPr lang="en-US" altLang="zh-CN" sz="4400" dirty="0" err="1" smtClean="0">
                <a:solidFill>
                  <a:prstClr val="black"/>
                </a:solidFill>
              </a:rPr>
              <a:t>diān</a:t>
            </a:r>
            <a:r>
              <a:rPr lang="zh-CN" altLang="en-US" sz="4400" dirty="0" smtClean="0">
                <a:solidFill>
                  <a:prstClr val="black"/>
                </a:solidFill>
              </a:rPr>
              <a:t> </a:t>
            </a:r>
            <a:r>
              <a:rPr lang="en-US" altLang="zh-CN" sz="4400" dirty="0" smtClean="0">
                <a:solidFill>
                  <a:prstClr val="black"/>
                </a:solidFill>
              </a:rPr>
              <a:t>di</a:t>
            </a:r>
            <a:r>
              <a:rPr lang="zh-CN" altLang="en-US" sz="4400" dirty="0">
                <a:solidFill>
                  <a:prstClr val="black"/>
                </a:solidFill>
              </a:rPr>
              <a:t>á</a:t>
            </a:r>
            <a:r>
              <a:rPr lang="en-US" altLang="zh-CN" sz="4400" dirty="0">
                <a:solidFill>
                  <a:prstClr val="black"/>
                </a:solidFill>
              </a:rPr>
              <a:t>n</a:t>
            </a:r>
            <a:r>
              <a:rPr lang="zh-CN" altLang="en-US" sz="4400" dirty="0">
                <a:solidFill>
                  <a:prstClr val="black"/>
                </a:solidFill>
              </a:rPr>
              <a:t> </a:t>
            </a:r>
            <a:r>
              <a:rPr lang="en-US" altLang="zh-CN" sz="4400" dirty="0" smtClean="0">
                <a:solidFill>
                  <a:prstClr val="black"/>
                </a:solidFill>
              </a:rPr>
              <a:t>di</a:t>
            </a:r>
            <a:r>
              <a:rPr lang="zh-CN" altLang="en-US" sz="4400" dirty="0">
                <a:solidFill>
                  <a:prstClr val="black"/>
                </a:solidFill>
              </a:rPr>
              <a:t>ǎ</a:t>
            </a:r>
            <a:r>
              <a:rPr lang="en-US" altLang="zh-CN" sz="4400" dirty="0">
                <a:solidFill>
                  <a:prstClr val="black"/>
                </a:solidFill>
              </a:rPr>
              <a:t>n</a:t>
            </a:r>
            <a:r>
              <a:rPr lang="zh-CN" altLang="en-US" sz="4400" dirty="0">
                <a:solidFill>
                  <a:prstClr val="black"/>
                </a:solidFill>
              </a:rPr>
              <a:t> </a:t>
            </a:r>
            <a:r>
              <a:rPr lang="en-US" altLang="zh-CN" sz="4400" dirty="0" smtClean="0">
                <a:solidFill>
                  <a:prstClr val="black"/>
                </a:solidFill>
              </a:rPr>
              <a:t>di</a:t>
            </a:r>
            <a:r>
              <a:rPr lang="zh-CN" altLang="en-US" sz="4400" dirty="0">
                <a:solidFill>
                  <a:prstClr val="black"/>
                </a:solidFill>
              </a:rPr>
              <a:t>à</a:t>
            </a:r>
            <a:r>
              <a:rPr lang="en-US" altLang="zh-CN" sz="4400" dirty="0" smtClean="0">
                <a:solidFill>
                  <a:prstClr val="black"/>
                </a:solidFill>
              </a:rPr>
              <a:t>n</a:t>
            </a:r>
          </a:p>
          <a:p>
            <a:pPr lvl="0"/>
            <a:r>
              <a:rPr lang="zh-CN" altLang="en-US" sz="4400" dirty="0" smtClean="0">
                <a:solidFill>
                  <a:prstClr val="black"/>
                </a:solidFill>
              </a:rPr>
              <a:t>点</a:t>
            </a:r>
            <a:endParaRPr lang="zh-CN" altLang="en-US" sz="4400" dirty="0">
              <a:solidFill>
                <a:prstClr val="black"/>
              </a:solidFill>
            </a:endParaRPr>
          </a:p>
        </p:txBody>
      </p:sp>
    </p:spTree>
    <p:extLst>
      <p:ext uri="{BB962C8B-B14F-4D97-AF65-F5344CB8AC3E}">
        <p14:creationId xmlns:p14="http://schemas.microsoft.com/office/powerpoint/2010/main" val="15442525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926" y="225788"/>
            <a:ext cx="8129452" cy="1933937"/>
          </a:xfrm>
        </p:spPr>
        <p:txBody>
          <a:bodyPr>
            <a:normAutofit/>
          </a:bodyPr>
          <a:lstStyle/>
          <a:p>
            <a:r>
              <a:rPr lang="zh-CN" altLang="en-US" dirty="0" smtClean="0"/>
              <a:t>时间</a:t>
            </a:r>
            <a:r>
              <a:rPr lang="zh-CN" altLang="en-GB" dirty="0" smtClean="0">
                <a:latin typeface="Calibri" panose="020F0502020204030204" pitchFamily="34" charset="0"/>
                <a:ea typeface="DengXian"/>
                <a:cs typeface="Times New Roman" panose="02020603050405020304" pitchFamily="18" charset="0"/>
              </a:rPr>
              <a:t> </a:t>
            </a:r>
            <a:r>
              <a:rPr lang="en-GB" altLang="zh-CN" dirty="0"/>
              <a:t>(</a:t>
            </a:r>
            <a:r>
              <a:rPr lang="en-GB" altLang="zh-CN" dirty="0" err="1">
                <a:solidFill>
                  <a:schemeClr val="accent5"/>
                </a:solidFill>
              </a:rPr>
              <a:t>sh</a:t>
            </a:r>
            <a:r>
              <a:rPr lang="en-GB" altLang="zh-CN" dirty="0" err="1">
                <a:solidFill>
                  <a:srgbClr val="FF0000"/>
                </a:solidFill>
              </a:rPr>
              <a:t>í</a:t>
            </a:r>
            <a:r>
              <a:rPr lang="en-GB" altLang="zh-CN" dirty="0" err="1">
                <a:solidFill>
                  <a:schemeClr val="accent5"/>
                </a:solidFill>
              </a:rPr>
              <a:t>j</a:t>
            </a:r>
            <a:r>
              <a:rPr lang="en-GB" altLang="zh-CN" dirty="0" err="1">
                <a:solidFill>
                  <a:srgbClr val="FF0000"/>
                </a:solidFill>
              </a:rPr>
              <a:t>iān</a:t>
            </a:r>
            <a:r>
              <a:rPr lang="en-GB" altLang="zh-CN" dirty="0"/>
              <a:t>)</a:t>
            </a:r>
            <a:r>
              <a:rPr lang="zh-CN" altLang="en-US" dirty="0"/>
              <a:t> </a:t>
            </a:r>
            <a:r>
              <a:rPr lang="zh-CN" altLang="en-US" dirty="0" smtClean="0"/>
              <a:t>昨天（</a:t>
            </a:r>
            <a:r>
              <a:rPr lang="en-US" altLang="zh-CN" dirty="0" smtClean="0">
                <a:solidFill>
                  <a:schemeClr val="accent5"/>
                </a:solidFill>
              </a:rPr>
              <a:t>z</a:t>
            </a:r>
            <a:r>
              <a:rPr lang="en-GB" dirty="0" err="1" smtClean="0">
                <a:solidFill>
                  <a:srgbClr val="FF0000"/>
                </a:solidFill>
              </a:rPr>
              <a:t>uó</a:t>
            </a:r>
            <a:r>
              <a:rPr lang="en-GB" dirty="0" err="1" smtClean="0">
                <a:solidFill>
                  <a:schemeClr val="accent5"/>
                </a:solidFill>
              </a:rPr>
              <a:t>t</a:t>
            </a:r>
            <a:r>
              <a:rPr lang="en-GB" dirty="0" err="1" smtClean="0">
                <a:solidFill>
                  <a:srgbClr val="FF0000"/>
                </a:solidFill>
              </a:rPr>
              <a:t>iān</a:t>
            </a:r>
            <a:r>
              <a:rPr lang="zh-CN" altLang="en-US" dirty="0" smtClean="0"/>
              <a:t>）</a:t>
            </a:r>
            <a:r>
              <a:rPr lang="en-GB" dirty="0" smtClean="0"/>
              <a:t> </a:t>
            </a:r>
            <a:r>
              <a:rPr lang="zh-CN" altLang="en-US" dirty="0" smtClean="0"/>
              <a:t>，今天（</a:t>
            </a:r>
            <a:r>
              <a:rPr lang="en-GB" dirty="0" err="1" smtClean="0">
                <a:solidFill>
                  <a:schemeClr val="accent5"/>
                </a:solidFill>
              </a:rPr>
              <a:t>j</a:t>
            </a:r>
            <a:r>
              <a:rPr lang="en-GB" dirty="0" err="1" smtClean="0">
                <a:solidFill>
                  <a:srgbClr val="FF0000"/>
                </a:solidFill>
              </a:rPr>
              <a:t>īn</a:t>
            </a:r>
            <a:r>
              <a:rPr lang="en-GB" dirty="0" err="1" smtClean="0">
                <a:solidFill>
                  <a:schemeClr val="accent5"/>
                </a:solidFill>
              </a:rPr>
              <a:t>t</a:t>
            </a:r>
            <a:r>
              <a:rPr lang="en-GB" dirty="0" err="1" smtClean="0">
                <a:solidFill>
                  <a:srgbClr val="FF0000"/>
                </a:solidFill>
              </a:rPr>
              <a:t>iān</a:t>
            </a:r>
            <a:r>
              <a:rPr lang="zh-CN" altLang="en-US" dirty="0" smtClean="0"/>
              <a:t>），明天（</a:t>
            </a:r>
            <a:r>
              <a:rPr lang="en-GB" dirty="0" err="1" smtClean="0">
                <a:solidFill>
                  <a:schemeClr val="accent5"/>
                </a:solidFill>
              </a:rPr>
              <a:t>m</a:t>
            </a:r>
            <a:r>
              <a:rPr lang="en-GB" dirty="0" err="1" smtClean="0">
                <a:solidFill>
                  <a:srgbClr val="FF0000"/>
                </a:solidFill>
              </a:rPr>
              <a:t>íng</a:t>
            </a:r>
            <a:r>
              <a:rPr lang="en-GB" dirty="0" err="1" smtClean="0">
                <a:solidFill>
                  <a:schemeClr val="accent5"/>
                </a:solidFill>
              </a:rPr>
              <a:t>t</a:t>
            </a:r>
            <a:r>
              <a:rPr lang="en-GB" dirty="0" err="1" smtClean="0">
                <a:solidFill>
                  <a:srgbClr val="FF0000"/>
                </a:solidFill>
              </a:rPr>
              <a:t>iān</a:t>
            </a:r>
            <a:r>
              <a:rPr lang="en-US" dirty="0" smtClean="0"/>
              <a:t>)</a:t>
            </a:r>
            <a:r>
              <a:rPr lang="zh-CN" altLang="en-US" dirty="0" smtClean="0"/>
              <a:t>，几（</a:t>
            </a:r>
            <a:r>
              <a:rPr lang="en-US" altLang="zh-CN" dirty="0" smtClean="0">
                <a:solidFill>
                  <a:schemeClr val="accent5"/>
                </a:solidFill>
              </a:rPr>
              <a:t>j</a:t>
            </a:r>
            <a:r>
              <a:rPr lang="en-GB" dirty="0" smtClean="0">
                <a:solidFill>
                  <a:srgbClr val="FF0000"/>
                </a:solidFill>
              </a:rPr>
              <a:t>ǐ</a:t>
            </a:r>
            <a:r>
              <a:rPr lang="zh-CN" altLang="en-US" dirty="0" smtClean="0"/>
              <a:t>）</a:t>
            </a:r>
            <a:endParaRPr lang="en-GB" dirty="0"/>
          </a:p>
        </p:txBody>
      </p:sp>
    </p:spTree>
    <p:extLst>
      <p:ext uri="{BB962C8B-B14F-4D97-AF65-F5344CB8AC3E}">
        <p14:creationId xmlns:p14="http://schemas.microsoft.com/office/powerpoint/2010/main" val="3590397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1784" y="391251"/>
            <a:ext cx="7559040" cy="1237251"/>
          </a:xfrm>
        </p:spPr>
        <p:txBody>
          <a:bodyPr>
            <a:normAutofit fontScale="90000"/>
          </a:bodyPr>
          <a:lstStyle/>
          <a:p>
            <a:r>
              <a:rPr lang="zh-CN" altLang="en-US" dirty="0" smtClean="0"/>
              <a:t>星期</a:t>
            </a:r>
            <a:r>
              <a:rPr lang="en-US" altLang="zh-CN" dirty="0" smtClean="0">
                <a:solidFill>
                  <a:schemeClr val="accent5"/>
                </a:solidFill>
              </a:rPr>
              <a:t>x</a:t>
            </a:r>
            <a:r>
              <a:rPr lang="en-GB" dirty="0" err="1" smtClean="0">
                <a:solidFill>
                  <a:srgbClr val="FF0000"/>
                </a:solidFill>
              </a:rPr>
              <a:t>īng</a:t>
            </a:r>
            <a:r>
              <a:rPr lang="en-GB" dirty="0" err="1" smtClean="0">
                <a:solidFill>
                  <a:schemeClr val="accent5"/>
                </a:solidFill>
              </a:rPr>
              <a:t>q</a:t>
            </a:r>
            <a:r>
              <a:rPr lang="en-GB" dirty="0" err="1" smtClean="0">
                <a:solidFill>
                  <a:srgbClr val="FF0000"/>
                </a:solidFill>
              </a:rPr>
              <a:t>í</a:t>
            </a:r>
            <a:r>
              <a:rPr lang="en-US" dirty="0"/>
              <a:t> </a:t>
            </a:r>
            <a:r>
              <a:rPr lang="en-US" dirty="0" smtClean="0"/>
              <a:t/>
            </a:r>
            <a:br>
              <a:rPr lang="en-US" dirty="0" smtClean="0"/>
            </a:br>
            <a:r>
              <a:rPr lang="zh-CN" altLang="en-US" dirty="0" smtClean="0"/>
              <a:t>星期一、星期二、星期三、星期四、星期五、星期六、星期日</a:t>
            </a:r>
            <a:endParaRPr lang="en-GB" dirty="0"/>
          </a:p>
        </p:txBody>
      </p:sp>
    </p:spTree>
    <p:extLst>
      <p:ext uri="{BB962C8B-B14F-4D97-AF65-F5344CB8AC3E}">
        <p14:creationId xmlns:p14="http://schemas.microsoft.com/office/powerpoint/2010/main" val="39563806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现在几点？（现在</a:t>
            </a:r>
            <a:r>
              <a:rPr lang="en-US" altLang="zh-CN" dirty="0" smtClean="0">
                <a:solidFill>
                  <a:schemeClr val="accent5"/>
                </a:solidFill>
              </a:rPr>
              <a:t>x</a:t>
            </a:r>
            <a:r>
              <a:rPr lang="en-GB" dirty="0" err="1" smtClean="0">
                <a:solidFill>
                  <a:srgbClr val="FF0000"/>
                </a:solidFill>
              </a:rPr>
              <a:t>iàn</a:t>
            </a:r>
            <a:r>
              <a:rPr lang="en-GB" dirty="0" err="1" smtClean="0">
                <a:solidFill>
                  <a:schemeClr val="accent5"/>
                </a:solidFill>
              </a:rPr>
              <a:t>z</a:t>
            </a:r>
            <a:r>
              <a:rPr lang="en-GB" dirty="0" err="1" smtClean="0">
                <a:solidFill>
                  <a:srgbClr val="FF0000"/>
                </a:solidFill>
              </a:rPr>
              <a:t>ài</a:t>
            </a:r>
            <a:r>
              <a:rPr lang="en-GB" dirty="0" smtClean="0"/>
              <a:t> </a:t>
            </a:r>
            <a:r>
              <a:rPr lang="zh-CN" altLang="en-US" dirty="0" smtClean="0"/>
              <a:t>，点</a:t>
            </a:r>
            <a:r>
              <a:rPr lang="en-GB" dirty="0" err="1" smtClean="0">
                <a:solidFill>
                  <a:schemeClr val="accent5"/>
                </a:solidFill>
              </a:rPr>
              <a:t>d</a:t>
            </a:r>
            <a:r>
              <a:rPr lang="en-GB" dirty="0" err="1" smtClean="0">
                <a:solidFill>
                  <a:srgbClr val="FF0000"/>
                </a:solidFill>
              </a:rPr>
              <a:t>iǎn</a:t>
            </a:r>
            <a:r>
              <a:rPr lang="en-GB" dirty="0" smtClean="0"/>
              <a:t> </a:t>
            </a:r>
            <a:r>
              <a:rPr lang="zh-CN" altLang="en-US" dirty="0" smtClean="0"/>
              <a:t>，分</a:t>
            </a:r>
            <a:r>
              <a:rPr lang="en-US" altLang="zh-CN" dirty="0" smtClean="0">
                <a:solidFill>
                  <a:schemeClr val="accent5"/>
                </a:solidFill>
              </a:rPr>
              <a:t>f</a:t>
            </a:r>
            <a:r>
              <a:rPr lang="en-GB" dirty="0" err="1" smtClean="0">
                <a:solidFill>
                  <a:srgbClr val="FF0000"/>
                </a:solidFill>
              </a:rPr>
              <a:t>ēn</a:t>
            </a:r>
            <a:r>
              <a:rPr lang="en-GB" dirty="0" smtClean="0"/>
              <a:t> </a:t>
            </a:r>
            <a:r>
              <a:rPr lang="zh-CN" altLang="en-US" dirty="0" smtClean="0"/>
              <a:t>）</a:t>
            </a:r>
            <a:endParaRPr lang="en-GB" dirty="0"/>
          </a:p>
        </p:txBody>
      </p:sp>
      <p:sp>
        <p:nvSpPr>
          <p:cNvPr id="3" name="Content Placeholder 2"/>
          <p:cNvSpPr>
            <a:spLocks noGrp="1"/>
          </p:cNvSpPr>
          <p:nvPr>
            <p:ph idx="1"/>
          </p:nvPr>
        </p:nvSpPr>
        <p:spPr/>
        <p:txBody>
          <a:bodyPr/>
          <a:lstStyle/>
          <a:p>
            <a:r>
              <a:rPr lang="zh-CN" altLang="en-US" dirty="0" smtClean="0"/>
              <a:t>现在几点？</a:t>
            </a:r>
            <a:endParaRPr lang="en-US" altLang="zh-CN" dirty="0" smtClean="0"/>
          </a:p>
          <a:p>
            <a:r>
              <a:rPr lang="zh-CN" altLang="en-US" dirty="0"/>
              <a:t>现</a:t>
            </a:r>
            <a:r>
              <a:rPr lang="zh-CN" altLang="en-US" dirty="0" smtClean="0"/>
              <a:t>在十点三十分。</a:t>
            </a:r>
            <a:endParaRPr lang="en-US" altLang="zh-CN" dirty="0" smtClean="0"/>
          </a:p>
          <a:p>
            <a:endParaRPr lang="en-US" altLang="zh-CN" dirty="0"/>
          </a:p>
          <a:p>
            <a:endParaRPr lang="en-US" altLang="zh-CN" dirty="0" smtClean="0"/>
          </a:p>
          <a:p>
            <a:r>
              <a:rPr lang="en-US" altLang="zh-CN" dirty="0" smtClean="0"/>
              <a:t>5</a:t>
            </a:r>
            <a:r>
              <a:rPr lang="zh-CN" altLang="en-US" dirty="0" smtClean="0"/>
              <a:t>：</a:t>
            </a:r>
            <a:r>
              <a:rPr lang="en-US" altLang="zh-CN" dirty="0" smtClean="0"/>
              <a:t>00</a:t>
            </a:r>
            <a:r>
              <a:rPr lang="zh-CN" altLang="en-US" dirty="0" smtClean="0"/>
              <a:t>，</a:t>
            </a:r>
            <a:r>
              <a:rPr lang="en-US" altLang="zh-CN" dirty="0" smtClean="0"/>
              <a:t>2</a:t>
            </a:r>
            <a:r>
              <a:rPr lang="zh-CN" altLang="en-US" dirty="0" smtClean="0"/>
              <a:t>：</a:t>
            </a:r>
            <a:r>
              <a:rPr lang="en-US" altLang="zh-CN" dirty="0" smtClean="0"/>
              <a:t>00</a:t>
            </a:r>
            <a:r>
              <a:rPr lang="zh-CN" altLang="en-US" dirty="0" smtClean="0"/>
              <a:t>，</a:t>
            </a:r>
            <a:r>
              <a:rPr lang="en-US" altLang="zh-CN" dirty="0" smtClean="0"/>
              <a:t>9</a:t>
            </a:r>
            <a:r>
              <a:rPr lang="zh-CN" altLang="en-US" dirty="0" smtClean="0"/>
              <a:t>：</a:t>
            </a:r>
            <a:r>
              <a:rPr lang="en-US" altLang="zh-CN" dirty="0" smtClean="0"/>
              <a:t>45</a:t>
            </a:r>
            <a:r>
              <a:rPr lang="zh-CN" altLang="en-US" dirty="0" smtClean="0"/>
              <a:t>，</a:t>
            </a:r>
            <a:r>
              <a:rPr lang="en-US" altLang="zh-CN" dirty="0" smtClean="0"/>
              <a:t>12</a:t>
            </a:r>
            <a:r>
              <a:rPr lang="zh-CN" altLang="en-US" dirty="0" smtClean="0"/>
              <a:t>：</a:t>
            </a:r>
            <a:r>
              <a:rPr lang="en-US" altLang="zh-CN" dirty="0" smtClean="0"/>
              <a:t>00</a:t>
            </a:r>
            <a:r>
              <a:rPr lang="zh-CN" altLang="en-US" dirty="0" smtClean="0"/>
              <a:t>， </a:t>
            </a:r>
            <a:r>
              <a:rPr lang="en-US" altLang="zh-CN" dirty="0" smtClean="0"/>
              <a:t>3</a:t>
            </a:r>
            <a:r>
              <a:rPr lang="zh-CN" altLang="en-US" dirty="0" smtClean="0"/>
              <a:t>：</a:t>
            </a:r>
            <a:r>
              <a:rPr lang="en-US" altLang="zh-CN" dirty="0" smtClean="0"/>
              <a:t>04</a:t>
            </a:r>
            <a:r>
              <a:rPr lang="zh-CN" altLang="en-US" dirty="0" smtClean="0"/>
              <a:t>， </a:t>
            </a:r>
            <a:r>
              <a:rPr lang="en-US" altLang="zh-CN" dirty="0" smtClean="0"/>
              <a:t>6</a:t>
            </a:r>
            <a:r>
              <a:rPr lang="zh-CN" altLang="en-US" dirty="0" smtClean="0"/>
              <a:t>：</a:t>
            </a:r>
            <a:r>
              <a:rPr lang="en-US" altLang="zh-CN" dirty="0" smtClean="0"/>
              <a:t>30</a:t>
            </a:r>
            <a:r>
              <a:rPr lang="zh-CN" altLang="en-US" dirty="0" smtClean="0"/>
              <a:t>， </a:t>
            </a:r>
            <a:r>
              <a:rPr lang="en-US" altLang="zh-CN" dirty="0" smtClean="0"/>
              <a:t>10</a:t>
            </a:r>
            <a:r>
              <a:rPr lang="zh-CN" altLang="en-US" dirty="0" smtClean="0"/>
              <a:t>：</a:t>
            </a:r>
            <a:r>
              <a:rPr lang="en-US" altLang="zh-CN" dirty="0" smtClean="0"/>
              <a:t>10</a:t>
            </a:r>
          </a:p>
          <a:p>
            <a:endParaRPr lang="en-US" dirty="0"/>
          </a:p>
          <a:p>
            <a:endParaRPr lang="en-GB" dirty="0"/>
          </a:p>
        </p:txBody>
      </p:sp>
    </p:spTree>
    <p:extLst>
      <p:ext uri="{BB962C8B-B14F-4D97-AF65-F5344CB8AC3E}">
        <p14:creationId xmlns:p14="http://schemas.microsoft.com/office/powerpoint/2010/main" val="2804612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1730</TotalTime>
  <Words>2118</Words>
  <Application>Microsoft Office PowerPoint</Application>
  <PresentationFormat>Widescreen</PresentationFormat>
  <Paragraphs>271</Paragraphs>
  <Slides>49</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49</vt:i4>
      </vt:variant>
    </vt:vector>
  </HeadingPairs>
  <TitlesOfParts>
    <vt:vector size="62" baseType="lpstr">
      <vt:lpstr>Chinese Pinyin</vt:lpstr>
      <vt:lpstr>Chinese Pinyin New</vt:lpstr>
      <vt:lpstr>DengXian</vt:lpstr>
      <vt:lpstr>方正姚体</vt:lpstr>
      <vt:lpstr>宋体</vt:lpstr>
      <vt:lpstr>华文新魏</vt:lpstr>
      <vt:lpstr>Arial</vt:lpstr>
      <vt:lpstr>Calibri</vt:lpstr>
      <vt:lpstr>Helvetica</vt:lpstr>
      <vt:lpstr>Times New Roman</vt:lpstr>
      <vt:lpstr>Trebuchet MS</vt:lpstr>
      <vt:lpstr>Wingdings 3</vt:lpstr>
      <vt:lpstr>Facet</vt:lpstr>
      <vt:lpstr>生存汉语 Survival Chinese</vt:lpstr>
      <vt:lpstr>PowerPoint Presentation</vt:lpstr>
      <vt:lpstr>PowerPoint Presentation</vt:lpstr>
      <vt:lpstr>Titles</vt:lpstr>
      <vt:lpstr>PowerPoint Presentation</vt:lpstr>
      <vt:lpstr>Chinese hug when they meet good/ old friends, but they don’t kiss for greeting. </vt:lpstr>
      <vt:lpstr>Traditional ways for greeting in ancient China</vt:lpstr>
      <vt:lpstr>rén         人 person</vt:lpstr>
      <vt:lpstr>Showing respect to your rival/ opponent. - It’s pleasure to meet you! 幸会(xìnghuì) ！ - Thank you! 承让(chéngràng)！</vt:lpstr>
      <vt:lpstr>PowerPoint Presentation</vt:lpstr>
      <vt:lpstr>Use two hands to give or accept something.</vt:lpstr>
      <vt:lpstr>Personal Space </vt:lpstr>
      <vt:lpstr>PowerPoint Presentation</vt:lpstr>
      <vt:lpstr>PowerPoint Presentation</vt:lpstr>
      <vt:lpstr>China is very safe</vt:lpstr>
      <vt:lpstr>Body touch </vt:lpstr>
      <vt:lpstr>Communication style </vt:lpstr>
      <vt:lpstr>Gestures</vt:lpstr>
      <vt:lpstr>PowerPoint Presentation</vt:lpstr>
      <vt:lpstr>PowerPoint Presentation</vt:lpstr>
      <vt:lpstr>PowerPoint Presentation</vt:lpstr>
      <vt:lpstr>PowerPoint Presentation</vt:lpstr>
      <vt:lpstr>PowerPoint Presentation</vt:lpstr>
      <vt:lpstr>PowerPoint Presentation</vt:lpstr>
      <vt:lpstr>It is also very common to pick dishes for family members.</vt:lpstr>
      <vt:lpstr>PowerPoint Presentation</vt:lpstr>
      <vt:lpstr>PowerPoint Presentation</vt:lpstr>
      <vt:lpstr>PowerPoint Presentation</vt:lpstr>
      <vt:lpstr>zhùjiǔ cí 祝酒辞</vt:lpstr>
      <vt:lpstr>Modesty is regarded as a good virtue </vt:lpstr>
      <vt:lpstr>No tips in Chinese restaurants.</vt:lpstr>
      <vt:lpstr>Fighting over the bill</vt:lpstr>
      <vt:lpstr>PowerPoint Presentation</vt:lpstr>
      <vt:lpstr>Ask if you need to take off your shoes.</vt:lpstr>
      <vt:lpstr>Being on time</vt:lpstr>
      <vt:lpstr>Gift Giving </vt:lpstr>
      <vt:lpstr>PowerPoint Presentation</vt:lpstr>
      <vt:lpstr>  Clock✖      Watch ✔  why? </vt:lpstr>
      <vt:lpstr>PowerPoint Presentation</vt:lpstr>
      <vt:lpstr>Summary: Face面子(miànzi)</vt:lpstr>
      <vt:lpstr>Summary:恭谦(gōngqiān)</vt:lpstr>
      <vt:lpstr>PowerPoint Presentation</vt:lpstr>
      <vt:lpstr>PowerPoint Presentation</vt:lpstr>
      <vt:lpstr>PowerPoint Presentation</vt:lpstr>
      <vt:lpstr>PowerPoint Presentation</vt:lpstr>
      <vt:lpstr>PowerPoint Presentation</vt:lpstr>
      <vt:lpstr>时间 (shíjiān) 昨天（zuótiān） ，今天（jīntiān），明天（míngtiān)，几（jǐ）</vt:lpstr>
      <vt:lpstr>星期xīngqí  星期一、星期二、星期三、星期四、星期五、星期六、星期日</vt:lpstr>
      <vt:lpstr>现在几点？（现在xiànzài ，点diǎn ，分fēn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Microsoft Office 用户</dc:creator>
  <cp:lastModifiedBy>Jing Quan</cp:lastModifiedBy>
  <cp:revision>114</cp:revision>
  <dcterms:created xsi:type="dcterms:W3CDTF">2018-05-22T12:04:33Z</dcterms:created>
  <dcterms:modified xsi:type="dcterms:W3CDTF">2019-02-18T15:46:13Z</dcterms:modified>
</cp:coreProperties>
</file>