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9" r:id="rId4"/>
    <p:sldId id="266" r:id="rId5"/>
    <p:sldId id="258" r:id="rId6"/>
    <p:sldId id="262" r:id="rId7"/>
    <p:sldId id="263" r:id="rId8"/>
    <p:sldId id="264" r:id="rId9"/>
    <p:sldId id="260" r:id="rId10"/>
    <p:sldId id="265" r:id="rId11"/>
    <p:sldId id="261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72" y="4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Keady" userId="d5cf11c5-e56a-49df-a769-678840f2ac78" providerId="ADAL" clId="{5A65896D-455D-4122-A4C3-196C22A129CA}"/>
    <pc:docChg chg="custSel modSld">
      <pc:chgData name="Jessica Keady" userId="d5cf11c5-e56a-49df-a769-678840f2ac78" providerId="ADAL" clId="{5A65896D-455D-4122-A4C3-196C22A129CA}" dt="2025-11-05T12:16:50.299" v="1" actId="478"/>
      <pc:docMkLst>
        <pc:docMk/>
      </pc:docMkLst>
      <pc:sldChg chg="modSp mod">
        <pc:chgData name="Jessica Keady" userId="d5cf11c5-e56a-49df-a769-678840f2ac78" providerId="ADAL" clId="{5A65896D-455D-4122-A4C3-196C22A129CA}" dt="2025-11-05T12:16:37.880" v="0" actId="20577"/>
        <pc:sldMkLst>
          <pc:docMk/>
          <pc:sldMk cId="1966758473" sldId="257"/>
        </pc:sldMkLst>
        <pc:spChg chg="mod">
          <ac:chgData name="Jessica Keady" userId="d5cf11c5-e56a-49df-a769-678840f2ac78" providerId="ADAL" clId="{5A65896D-455D-4122-A4C3-196C22A129CA}" dt="2025-11-05T12:16:37.880" v="0" actId="20577"/>
          <ac:spMkLst>
            <pc:docMk/>
            <pc:sldMk cId="1966758473" sldId="257"/>
            <ac:spMk id="2" creationId="{1CC978FA-732F-4406-91C4-DA0CBE5113DD}"/>
          </ac:spMkLst>
        </pc:spChg>
      </pc:sldChg>
      <pc:sldChg chg="delSp mod">
        <pc:chgData name="Jessica Keady" userId="d5cf11c5-e56a-49df-a769-678840f2ac78" providerId="ADAL" clId="{5A65896D-455D-4122-A4C3-196C22A129CA}" dt="2025-11-05T12:16:50.299" v="1" actId="478"/>
        <pc:sldMkLst>
          <pc:docMk/>
          <pc:sldMk cId="2302009757" sldId="266"/>
        </pc:sldMkLst>
        <pc:spChg chg="del">
          <ac:chgData name="Jessica Keady" userId="d5cf11c5-e56a-49df-a769-678840f2ac78" providerId="ADAL" clId="{5A65896D-455D-4122-A4C3-196C22A129CA}" dt="2025-11-05T12:16:50.299" v="1" actId="478"/>
          <ac:spMkLst>
            <pc:docMk/>
            <pc:sldMk cId="2302009757" sldId="266"/>
            <ac:spMk id="2" creationId="{0FE2596F-64E1-409B-81FF-C0660663219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11/5/2025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11/5/2025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11/5/2025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11/5/2025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11/5/2025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11/5/2025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-proquest-com.ezproxy.uwtsd.ac.uk/docview/1942557611?accountid=130472&amp;pq-origsite=primo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ijksmuseum.nl/en/collection/SK-A-110" TargetMode="External"/><Relationship Id="rId2" Type="http://schemas.openxmlformats.org/officeDocument/2006/relationships/hyperlink" Target="https://www.britishmuseum.org/collection/term/BIOG152458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bl.uk/sacred-texts/articles/the-abrahamic-religions" TargetMode="External"/><Relationship Id="rId4" Type="http://schemas.openxmlformats.org/officeDocument/2006/relationships/hyperlink" Target="https://www-proquest-com.ezproxy.uwtsd.ac.uk/docview/1942557611?accountid=130472&amp;pq-origsite=prim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44DF7F-E29F-4054-BABC-92FADD519BF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Assessment two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6AAD8-B419-412A-BD34-7AF37F78DDD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Webinar 6</a:t>
            </a:r>
          </a:p>
          <a:p>
            <a:r>
              <a:rPr lang="en-GB" dirty="0"/>
              <a:t>Dr </a:t>
            </a:r>
            <a:r>
              <a:rPr lang="en-GB" dirty="0" err="1"/>
              <a:t>jessica</a:t>
            </a:r>
            <a:r>
              <a:rPr lang="en-GB" dirty="0"/>
              <a:t> </a:t>
            </a:r>
            <a:r>
              <a:rPr lang="en-GB" dirty="0" err="1"/>
              <a:t>keady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955952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C978FA-732F-4406-91C4-DA0CBE5113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QUESTION – 3,000 words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09714B-25A7-42CD-8689-C746FBECD1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06207"/>
            <a:ext cx="9603275" cy="345061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600" b="0" i="0" dirty="0">
                <a:solidFill>
                  <a:srgbClr val="373A3C"/>
                </a:solidFill>
                <a:effectLst/>
                <a:latin typeface="-apple-system"/>
              </a:rPr>
              <a:t>Undertake a </a:t>
            </a:r>
            <a:r>
              <a:rPr lang="en-GB" sz="2600" b="1" i="0" dirty="0">
                <a:solidFill>
                  <a:srgbClr val="373A3C"/>
                </a:solidFill>
                <a:effectLst/>
                <a:latin typeface="-apple-system"/>
              </a:rPr>
              <a:t>critical analysis </a:t>
            </a:r>
            <a:r>
              <a:rPr lang="en-GB" sz="2600" b="0" i="0" dirty="0">
                <a:solidFill>
                  <a:srgbClr val="373A3C"/>
                </a:solidFill>
                <a:effectLst/>
                <a:latin typeface="-apple-system"/>
              </a:rPr>
              <a:t>of the </a:t>
            </a:r>
            <a:r>
              <a:rPr lang="en-GB" sz="2600" b="1" i="0" dirty="0">
                <a:solidFill>
                  <a:srgbClr val="373A3C"/>
                </a:solidFill>
                <a:effectLst/>
                <a:latin typeface="-apple-system"/>
              </a:rPr>
              <a:t>characteristics</a:t>
            </a:r>
            <a:r>
              <a:rPr lang="en-GB" sz="2600" b="0" i="0" dirty="0">
                <a:solidFill>
                  <a:srgbClr val="373A3C"/>
                </a:solidFill>
                <a:effectLst/>
                <a:latin typeface="-apple-system"/>
              </a:rPr>
              <a:t> and </a:t>
            </a:r>
            <a:r>
              <a:rPr lang="en-GB" sz="2600" b="1" i="0" dirty="0">
                <a:solidFill>
                  <a:srgbClr val="373A3C"/>
                </a:solidFill>
                <a:effectLst/>
                <a:latin typeface="-apple-system"/>
              </a:rPr>
              <a:t>reception</a:t>
            </a:r>
            <a:r>
              <a:rPr lang="en-GB" sz="2600" b="0" i="0" dirty="0">
                <a:solidFill>
                  <a:srgbClr val="373A3C"/>
                </a:solidFill>
                <a:effectLst/>
                <a:latin typeface="-apple-system"/>
              </a:rPr>
              <a:t> of either </a:t>
            </a:r>
            <a:r>
              <a:rPr lang="en-GB" sz="2600" b="1" i="0" dirty="0">
                <a:solidFill>
                  <a:srgbClr val="373A3C"/>
                </a:solidFill>
                <a:effectLst/>
                <a:latin typeface="-apple-system"/>
              </a:rPr>
              <a:t>Abraham, Isaac OR Jacob</a:t>
            </a:r>
            <a:r>
              <a:rPr lang="en-GB" sz="2600" b="0" i="0" dirty="0">
                <a:solidFill>
                  <a:srgbClr val="373A3C"/>
                </a:solidFill>
                <a:effectLst/>
                <a:latin typeface="-apple-system"/>
              </a:rPr>
              <a:t>. As well as engaging with </a:t>
            </a:r>
            <a:r>
              <a:rPr lang="en-GB" sz="2600" b="1" i="0" dirty="0">
                <a:solidFill>
                  <a:srgbClr val="373A3C"/>
                </a:solidFill>
                <a:effectLst/>
                <a:latin typeface="-apple-system"/>
              </a:rPr>
              <a:t>primary</a:t>
            </a:r>
            <a:r>
              <a:rPr lang="en-GB" sz="2600" b="0" i="0" dirty="0">
                <a:solidFill>
                  <a:srgbClr val="373A3C"/>
                </a:solidFill>
                <a:effectLst/>
                <a:latin typeface="-apple-system"/>
              </a:rPr>
              <a:t> and </a:t>
            </a:r>
            <a:r>
              <a:rPr lang="en-GB" sz="2600" b="1" i="0" dirty="0">
                <a:solidFill>
                  <a:srgbClr val="373A3C"/>
                </a:solidFill>
                <a:effectLst/>
                <a:latin typeface="-apple-system"/>
              </a:rPr>
              <a:t>secondary</a:t>
            </a:r>
            <a:r>
              <a:rPr lang="en-GB" sz="2600" b="0" i="0" dirty="0">
                <a:solidFill>
                  <a:srgbClr val="373A3C"/>
                </a:solidFill>
                <a:effectLst/>
                <a:latin typeface="-apple-system"/>
              </a:rPr>
              <a:t> sources, you are also encouraged to evaluate and critique other material relating to the reception of the patriarchs (this may include taking a gendered perspective, reviewing paintings, looking at poems, analysing films, music, reviewing interfaith links etc).  </a:t>
            </a: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19667584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0F9FC-36A0-4B0B-80FF-350CDC5CDF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THINGS TO KEEP IN MIND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C38682-8231-4F30-A6B5-C4E6AE2D0E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6890" y="2073484"/>
            <a:ext cx="10388104" cy="4651768"/>
          </a:xfrm>
        </p:spPr>
        <p:txBody>
          <a:bodyPr>
            <a:normAutofit/>
          </a:bodyPr>
          <a:lstStyle/>
          <a:p>
            <a:r>
              <a:rPr lang="en-GB" dirty="0"/>
              <a:t>You may want to focus on one specific chapter in Genesis. For instance, Genesis 22 (Abraham),  Genesis 27 (Isaac) or Genesis 34 (Jacob) or you may want to take a holistic standpoint and view the patriarch from beginning to end – either option is acceptable, but just remember the word count.</a:t>
            </a:r>
          </a:p>
          <a:p>
            <a:r>
              <a:rPr lang="en-GB" dirty="0"/>
              <a:t>You are bound to crossover with some of the other patriarchs when you are writing, and that is fine.</a:t>
            </a:r>
          </a:p>
          <a:p>
            <a:r>
              <a:rPr lang="en-GB" dirty="0"/>
              <a:t>Subheadings – seemed to have worked well with Assessment One for those who used it, happy for that to continue with this assessment too. </a:t>
            </a:r>
          </a:p>
          <a:p>
            <a:r>
              <a:rPr lang="en-GB" dirty="0"/>
              <a:t>You are encouraged to use and include a painting / a poem / song lyric / political speech – NOT included in word count.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79125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4CB28C-5ECA-4AE1-A576-3951806ABF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b="0" i="0" dirty="0">
                <a:solidFill>
                  <a:srgbClr val="373A3C"/>
                </a:solidFill>
                <a:effectLst/>
                <a:latin typeface="-apple-system"/>
              </a:rPr>
              <a:t>- critique other material relating to the reception of the patriarchs (this may include taking a gendered perspective, reviewing paintings, looking at poems, analysing films, music, reviewing interfaith links etc).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20097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6E2707-6BDE-4EAE-9952-A6C6B511FA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 EXAMPLE: ABRAHAM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758FA-EF7F-4DF0-B507-5AB7D52D38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10281617" cy="3509169"/>
          </a:xfrm>
        </p:spPr>
        <p:txBody>
          <a:bodyPr/>
          <a:lstStyle/>
          <a:p>
            <a:pPr marL="0" indent="0" algn="ctr">
              <a:buNone/>
            </a:pPr>
            <a:endParaRPr lang="en-GB" sz="2200" b="1" i="1" dirty="0"/>
          </a:p>
          <a:p>
            <a:pPr marL="0" indent="0" algn="ctr">
              <a:buNone/>
            </a:pPr>
            <a:r>
              <a:rPr lang="en-GB" sz="2200" b="1" i="1" dirty="0"/>
              <a:t>The reception of Abraham in Judaism, Christianity and Islam</a:t>
            </a:r>
          </a:p>
          <a:p>
            <a:pPr marL="0" indent="0" algn="ctr">
              <a:buNone/>
            </a:pPr>
            <a:r>
              <a:rPr lang="en-GB" sz="2800" b="1" i="1" dirty="0"/>
              <a:t>Modern interfaith perspectives and use religious texts </a:t>
            </a:r>
          </a:p>
          <a:p>
            <a:pPr marL="0" indent="0">
              <a:buNone/>
            </a:pPr>
            <a:r>
              <a:rPr lang="en-GB" sz="2200" b="1" i="1" dirty="0"/>
              <a:t>Genesis 17       Romans 4 (Rom. 4:3 cf. Gen. 15:6; and Rom. 4:16)     	    Surah 37</a:t>
            </a:r>
          </a:p>
        </p:txBody>
      </p:sp>
    </p:spTree>
    <p:extLst>
      <p:ext uri="{BB962C8B-B14F-4D97-AF65-F5344CB8AC3E}">
        <p14:creationId xmlns:p14="http://schemas.microsoft.com/office/powerpoint/2010/main" val="8461469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1B0981-112B-440A-9A13-137B32F6CF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 Example: Isaac and art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7B988EE-D6B2-4196-B109-55DB676191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75135"/>
            <a:ext cx="10918265" cy="418128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b="1" i="1" dirty="0"/>
              <a:t>Depictions of Genesis 27 in art </a:t>
            </a:r>
          </a:p>
          <a:p>
            <a:pPr algn="l"/>
            <a:r>
              <a:rPr lang="en-GB" sz="2400" b="0" i="0" dirty="0">
                <a:effectLst/>
                <a:latin typeface="Roboto" panose="020B0604020202020204" pitchFamily="2" charset="0"/>
              </a:rPr>
              <a:t>What do you see?</a:t>
            </a:r>
          </a:p>
          <a:p>
            <a:pPr algn="l"/>
            <a:r>
              <a:rPr lang="en-GB" sz="2400" b="0" i="0" dirty="0">
                <a:effectLst/>
                <a:latin typeface="Roboto" panose="020B0604020202020204" pitchFamily="2" charset="0"/>
              </a:rPr>
              <a:t>What do you feel?</a:t>
            </a:r>
          </a:p>
          <a:p>
            <a:pPr algn="l"/>
            <a:r>
              <a:rPr lang="en-GB" sz="2400" b="0" i="0" dirty="0">
                <a:effectLst/>
                <a:latin typeface="Roboto" panose="020B0604020202020204" pitchFamily="2" charset="0"/>
              </a:rPr>
              <a:t>What is happening?</a:t>
            </a:r>
            <a:r>
              <a:rPr lang="en-GB" sz="2400" dirty="0">
                <a:hlinkClick r:id="rId2"/>
              </a:rPr>
              <a:t> </a:t>
            </a:r>
            <a:endParaRPr lang="en-GB" sz="2400" dirty="0"/>
          </a:p>
          <a:p>
            <a:pPr algn="l"/>
            <a:r>
              <a:rPr lang="en-GB" sz="2400" b="0" i="0" dirty="0">
                <a:effectLst/>
                <a:latin typeface="Roboto" panose="020B0604020202020204" pitchFamily="2" charset="0"/>
              </a:rPr>
              <a:t>What do you wonder?</a:t>
            </a:r>
          </a:p>
          <a:p>
            <a:pPr algn="l"/>
            <a:r>
              <a:rPr lang="en-GB" sz="2400" b="0" i="0" dirty="0">
                <a:effectLst/>
                <a:latin typeface="Roboto" panose="020B0604020202020204" pitchFamily="2" charset="0"/>
              </a:rPr>
              <a:t>What does the picture remind you of?</a:t>
            </a:r>
          </a:p>
          <a:p>
            <a:pPr algn="l"/>
            <a:r>
              <a:rPr lang="en-GB" sz="2400" b="0" i="0" dirty="0">
                <a:effectLst/>
                <a:latin typeface="Roboto" panose="020B0604020202020204" pitchFamily="2" charset="0"/>
              </a:rPr>
              <a:t>What is something that might be going on that you cannot see in the picture?</a:t>
            </a:r>
          </a:p>
          <a:p>
            <a:pPr algn="l"/>
            <a:r>
              <a:rPr lang="en-GB" sz="2400" b="0" i="0" dirty="0">
                <a:effectLst/>
                <a:latin typeface="Roboto" panose="020B0604020202020204" pitchFamily="2" charset="0"/>
              </a:rPr>
              <a:t>What is something you know that is not in the picture?</a:t>
            </a:r>
          </a:p>
          <a:p>
            <a:pPr marL="0" indent="0">
              <a:buNone/>
            </a:pPr>
            <a:endParaRPr lang="en-GB" sz="2400" b="1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836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15231-2EBC-4B65-874C-19A0D75880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7001" y="134754"/>
            <a:ext cx="11906450" cy="1251285"/>
          </a:xfrm>
        </p:spPr>
        <p:txBody>
          <a:bodyPr>
            <a:normAutofit fontScale="90000"/>
          </a:bodyPr>
          <a:lstStyle/>
          <a:p>
            <a:pPr algn="ctr"/>
            <a:r>
              <a:rPr lang="en-GB" b="0" i="0" dirty="0">
                <a:effectLst/>
                <a:latin typeface="arial" panose="020B0604020202020204" pitchFamily="34" charset="0"/>
              </a:rPr>
              <a:t>Isaac Blessing Jacob (1638) oil on canvas painting by the Dutch artist </a:t>
            </a:r>
            <a:r>
              <a:rPr lang="en-GB" b="0" i="0" dirty="0" err="1">
                <a:effectLst/>
                <a:latin typeface="arial" panose="020B0604020202020204" pitchFamily="34" charset="0"/>
              </a:rPr>
              <a:t>Govert</a:t>
            </a:r>
            <a:r>
              <a:rPr lang="en-GB" b="0" i="0" dirty="0"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effectLst/>
                <a:latin typeface="arial" panose="020B0604020202020204" pitchFamily="34" charset="0"/>
              </a:rPr>
              <a:t>Flinck</a:t>
            </a:r>
            <a:r>
              <a:rPr lang="en-GB" dirty="0">
                <a:latin typeface="arial" panose="020B0604020202020204" pitchFamily="34" charset="0"/>
              </a:rPr>
              <a:t>.</a:t>
            </a:r>
            <a:br>
              <a:rPr lang="en-GB" b="0" i="0" dirty="0">
                <a:effectLst/>
                <a:latin typeface="arial" panose="020B0604020202020204" pitchFamily="34" charset="0"/>
              </a:rPr>
            </a:br>
            <a:r>
              <a:rPr lang="en-GB" b="0" i="0" dirty="0">
                <a:effectLst/>
                <a:latin typeface="arial" panose="020B0604020202020204" pitchFamily="34" charset="0"/>
              </a:rPr>
              <a:t>Rijksmuseum in Amsterdam with the catalogue number SK-A-110</a:t>
            </a:r>
            <a:endParaRPr lang="en-GB" dirty="0"/>
          </a:p>
        </p:txBody>
      </p:sp>
      <p:pic>
        <p:nvPicPr>
          <p:cNvPr id="1028" name="Picture 4" descr="Isaac Blessing Jacob">
            <a:extLst>
              <a:ext uri="{FF2B5EF4-FFF2-40B4-BE49-F238E27FC236}">
                <a16:creationId xmlns:a16="http://schemas.microsoft.com/office/drawing/2014/main" id="{F916A13B-BB83-4466-BDCF-1EAF81C0D86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6994" y="1694046"/>
            <a:ext cx="6863322" cy="5163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09963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DF8C0-4CD1-41F8-A913-FD8DD6F35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321744"/>
            <a:ext cx="9938324" cy="1247362"/>
          </a:xfrm>
        </p:spPr>
        <p:txBody>
          <a:bodyPr>
            <a:normAutofit/>
          </a:bodyPr>
          <a:lstStyle/>
          <a:p>
            <a:r>
              <a:rPr lang="en-GB" sz="2400" dirty="0"/>
              <a:t>Basilica of </a:t>
            </a:r>
            <a:r>
              <a:rPr lang="en-GB" sz="2400" dirty="0" err="1"/>
              <a:t>san</a:t>
            </a:r>
            <a:r>
              <a:rPr lang="en-GB" sz="2400" dirty="0"/>
              <a:t> Francesco </a:t>
            </a:r>
            <a:r>
              <a:rPr lang="en-GB" sz="2400" dirty="0" err="1"/>
              <a:t>d’assisi</a:t>
            </a:r>
            <a:br>
              <a:rPr lang="en-GB" sz="2400" dirty="0"/>
            </a:br>
            <a:r>
              <a:rPr lang="en-GB" sz="2400" dirty="0"/>
              <a:t>c. 1292-1294</a:t>
            </a:r>
            <a:br>
              <a:rPr lang="en-GB" sz="2400" dirty="0"/>
            </a:br>
            <a:r>
              <a:rPr lang="en-GB" sz="2400" dirty="0" err="1"/>
              <a:t>giotto</a:t>
            </a:r>
            <a:r>
              <a:rPr lang="en-GB" sz="2400" dirty="0"/>
              <a:t> di </a:t>
            </a:r>
            <a:r>
              <a:rPr lang="en-GB" sz="2400" dirty="0" err="1"/>
              <a:t>bondone</a:t>
            </a:r>
            <a:endParaRPr lang="en-GB" sz="2400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F20E7E5C-52F2-45F2-834A-84845C7F2C2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4405" y="690704"/>
            <a:ext cx="5236016" cy="5476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33137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31064-129A-4425-9052-0F69AEE0DB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 example: </a:t>
            </a:r>
            <a:r>
              <a:rPr lang="en-GB" dirty="0" err="1"/>
              <a:t>jacob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3EEF24-EA7C-4BDA-A638-F870FB43B4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b="0" i="0" dirty="0">
                <a:solidFill>
                  <a:srgbClr val="373A3C"/>
                </a:solidFill>
                <a:effectLst/>
                <a:latin typeface="-apple-system"/>
              </a:rPr>
              <a:t>- critique other material relating to the reception of the patriarchs in </a:t>
            </a:r>
            <a:r>
              <a:rPr lang="en-GB" sz="2200" b="1" i="0" dirty="0">
                <a:solidFill>
                  <a:srgbClr val="373A3C"/>
                </a:solidFill>
                <a:effectLst/>
                <a:latin typeface="-apple-system"/>
              </a:rPr>
              <a:t>contemporary culture </a:t>
            </a:r>
            <a:r>
              <a:rPr lang="en-GB" sz="2200" b="0" i="0" dirty="0">
                <a:solidFill>
                  <a:srgbClr val="373A3C"/>
                </a:solidFill>
                <a:effectLst/>
                <a:latin typeface="-apple-system"/>
              </a:rPr>
              <a:t>(this may include taking a gendered perspective, reviewing paintings, looking at poems, analysing films, music, reviewing interfaith links etc).  </a:t>
            </a:r>
            <a:endParaRPr lang="en-GB" sz="2200" dirty="0"/>
          </a:p>
          <a:p>
            <a:pPr marL="0" indent="0">
              <a:buNone/>
            </a:pPr>
            <a:r>
              <a:rPr lang="en-GB" sz="2800" b="1" i="1" dirty="0"/>
              <a:t> </a:t>
            </a:r>
          </a:p>
          <a:p>
            <a:pPr marL="0" indent="0" algn="ctr">
              <a:buNone/>
            </a:pPr>
            <a:r>
              <a:rPr lang="en-GB" sz="2800" b="1" i="1" dirty="0"/>
              <a:t>Genesis 34 and Rape Culture / How the text has been studied and used in scholarship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18868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GENESIS 34: Dinah, Jacob's Daughter">
            <a:extLst>
              <a:ext uri="{FF2B5EF4-FFF2-40B4-BE49-F238E27FC236}">
                <a16:creationId xmlns:a16="http://schemas.microsoft.com/office/drawing/2014/main" id="{A308399D-3D69-45FB-98DD-74601FDBC27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7074" y="686792"/>
            <a:ext cx="4529638" cy="5484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EC1855A-CBE6-4548-A5B3-1308EC2DD08E}"/>
              </a:ext>
            </a:extLst>
          </p:cNvPr>
          <p:cNvSpPr txBox="1"/>
          <p:nvPr/>
        </p:nvSpPr>
        <p:spPr>
          <a:xfrm>
            <a:off x="167490" y="1530418"/>
            <a:ext cx="592851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Range of scholarly viewpoints, primarily because the issue of consent is not discussed.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ea typeface="MS ??"/>
              </a:rPr>
              <a:t>‘soul was drawn to Dinah daughter of Jacob; he loved the girl and spoke tenderly to her’ (Gen. 34:2).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>
              <a:effectLst/>
              <a:ea typeface="MS ??"/>
            </a:endParaRPr>
          </a:p>
          <a:p>
            <a:r>
              <a:rPr lang="en-GB" sz="1800" dirty="0" err="1">
                <a:effectLst/>
                <a:ea typeface="MS ??"/>
              </a:rPr>
              <a:t>Zlotnick</a:t>
            </a:r>
            <a:r>
              <a:rPr lang="en-GB" sz="1800" dirty="0">
                <a:effectLst/>
                <a:ea typeface="MS ??"/>
              </a:rPr>
              <a:t>: Dinah’s apparent vulnerability at the moment of her “rape”’ to be “puzzling” (2002, 36). </a:t>
            </a:r>
          </a:p>
          <a:p>
            <a:endParaRPr lang="en-GB" dirty="0"/>
          </a:p>
          <a:p>
            <a:r>
              <a:rPr lang="en-GB" sz="1800" dirty="0">
                <a:effectLst/>
                <a:ea typeface="MS ??"/>
              </a:rPr>
              <a:t>Bechtel: Dinah must not have been raped since, “sociological studies reveal that rapists feel hostility and hatred toward their victims, not love” (Bechtel 1994, 28). </a:t>
            </a:r>
            <a:endParaRPr lang="en-GB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ea typeface="MS ??"/>
              </a:rPr>
              <a:t>Dinah remains silent throughout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Jacob expresses disapproval at his son’s action (Gen. 34:30)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74001DAA-4F1E-4A2E-B682-04AF4FFC3D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680" y="162174"/>
            <a:ext cx="9603275" cy="1049235"/>
          </a:xfrm>
        </p:spPr>
        <p:txBody>
          <a:bodyPr>
            <a:normAutofit fontScale="90000"/>
          </a:bodyPr>
          <a:lstStyle/>
          <a:p>
            <a:r>
              <a:rPr lang="en-GB" dirty="0"/>
              <a:t>“saw her, he seized her and lay with her by force” (Gen. 34:2)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75561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54A74-5652-4130-826B-96AC15D4D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Useful reception sources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49619C-78AA-4FF1-97CB-4A4BDC82FE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Dinah | British Museum</a:t>
            </a:r>
            <a:endParaRPr lang="en-GB" dirty="0"/>
          </a:p>
          <a:p>
            <a:r>
              <a:rPr lang="en-GB" dirty="0">
                <a:hlinkClick r:id="rId3"/>
              </a:rPr>
              <a:t>Isaac Blessing Jacob, </a:t>
            </a:r>
            <a:r>
              <a:rPr lang="en-GB" dirty="0" err="1">
                <a:hlinkClick r:id="rId3"/>
              </a:rPr>
              <a:t>Govert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Flinck</a:t>
            </a:r>
            <a:r>
              <a:rPr lang="en-GB" dirty="0">
                <a:hlinkClick r:id="rId3"/>
              </a:rPr>
              <a:t>, c. 1638 – Rijksmuseum</a:t>
            </a:r>
            <a:endParaRPr lang="en-GB" dirty="0"/>
          </a:p>
          <a:p>
            <a:r>
              <a:rPr lang="en-GB" dirty="0">
                <a:hlinkClick r:id="rId4"/>
              </a:rPr>
              <a:t>How to read a painting - ProQuest (uwtsd.ac.uk)</a:t>
            </a:r>
            <a:r>
              <a:rPr lang="en-GB" dirty="0"/>
              <a:t> (on Moodle Page)</a:t>
            </a:r>
          </a:p>
          <a:p>
            <a:r>
              <a:rPr lang="en-GB" dirty="0">
                <a:hlinkClick r:id="rId5"/>
              </a:rPr>
              <a:t>The Abrahamic religions - The British Library (bl.uk)</a:t>
            </a:r>
            <a:r>
              <a:rPr lang="en-GB" dirty="0"/>
              <a:t> (on Moodle Page)</a:t>
            </a:r>
          </a:p>
        </p:txBody>
      </p:sp>
    </p:spTree>
    <p:extLst>
      <p:ext uri="{BB962C8B-B14F-4D97-AF65-F5344CB8AC3E}">
        <p14:creationId xmlns:p14="http://schemas.microsoft.com/office/powerpoint/2010/main" val="2895895478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{506C8D02-9E7F-4ABF-B654-D199DCCD5B99}tf10001114</Template>
  <TotalTime>0</TotalTime>
  <Words>654</Words>
  <Application>Microsoft Office PowerPoint</Application>
  <PresentationFormat>Widescreen</PresentationFormat>
  <Paragraphs>46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-apple-system</vt:lpstr>
      <vt:lpstr>Arial</vt:lpstr>
      <vt:lpstr>Arial</vt:lpstr>
      <vt:lpstr>Gill Sans MT</vt:lpstr>
      <vt:lpstr>Roboto</vt:lpstr>
      <vt:lpstr>Gallery</vt:lpstr>
      <vt:lpstr>Assessment two </vt:lpstr>
      <vt:lpstr>QUESTION – 3,000 words</vt:lpstr>
      <vt:lpstr>THINGS TO KEEP IN MIND</vt:lpstr>
      <vt:lpstr>PowerPoint Presentation</vt:lpstr>
      <vt:lpstr>AN EXAMPLE: ABRAHAM</vt:lpstr>
      <vt:lpstr>An Example: Isaac and art</vt:lpstr>
      <vt:lpstr>Isaac Blessing Jacob (1638) oil on canvas painting by the Dutch artist Govert Flinck. Rijksmuseum in Amsterdam with the catalogue number SK-A-110</vt:lpstr>
      <vt:lpstr>Basilica of san Francesco d’assisi c. 1292-1294 giotto di bondone</vt:lpstr>
      <vt:lpstr>An example: jacob </vt:lpstr>
      <vt:lpstr>“saw her, he seized her and lay with her by force” (Gen. 34:2) </vt:lpstr>
      <vt:lpstr>Useful reception 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two</dc:title>
  <dc:creator>Jessica Keady</dc:creator>
  <cp:lastModifiedBy>Jessica Keady</cp:lastModifiedBy>
  <cp:revision>9</cp:revision>
  <dcterms:created xsi:type="dcterms:W3CDTF">2021-07-04T14:04:55Z</dcterms:created>
  <dcterms:modified xsi:type="dcterms:W3CDTF">2025-11-05T12:16:56Z</dcterms:modified>
</cp:coreProperties>
</file>