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4"/>
  </p:notesMasterIdLst>
  <p:sldIdLst>
    <p:sldId id="256" r:id="rId2"/>
    <p:sldId id="257" r:id="rId3"/>
    <p:sldId id="294" r:id="rId4"/>
    <p:sldId id="320" r:id="rId5"/>
    <p:sldId id="292" r:id="rId6"/>
    <p:sldId id="289" r:id="rId7"/>
    <p:sldId id="290" r:id="rId8"/>
    <p:sldId id="291" r:id="rId9"/>
    <p:sldId id="260" r:id="rId10"/>
    <p:sldId id="258" r:id="rId11"/>
    <p:sldId id="259" r:id="rId12"/>
    <p:sldId id="286" r:id="rId13"/>
    <p:sldId id="261" r:id="rId14"/>
    <p:sldId id="296" r:id="rId15"/>
    <p:sldId id="262" r:id="rId16"/>
    <p:sldId id="264" r:id="rId17"/>
    <p:sldId id="265" r:id="rId18"/>
    <p:sldId id="263" r:id="rId19"/>
    <p:sldId id="297" r:id="rId20"/>
    <p:sldId id="298" r:id="rId21"/>
    <p:sldId id="299" r:id="rId22"/>
    <p:sldId id="281" r:id="rId23"/>
    <p:sldId id="282" r:id="rId24"/>
    <p:sldId id="283" r:id="rId25"/>
    <p:sldId id="284" r:id="rId26"/>
    <p:sldId id="267" r:id="rId27"/>
    <p:sldId id="268" r:id="rId28"/>
    <p:sldId id="266" r:id="rId29"/>
    <p:sldId id="269" r:id="rId30"/>
    <p:sldId id="271" r:id="rId31"/>
    <p:sldId id="270" r:id="rId32"/>
    <p:sldId id="272" r:id="rId33"/>
    <p:sldId id="273" r:id="rId34"/>
    <p:sldId id="274" r:id="rId35"/>
    <p:sldId id="275" r:id="rId36"/>
    <p:sldId id="277" r:id="rId37"/>
    <p:sldId id="276" r:id="rId38"/>
    <p:sldId id="280" r:id="rId39"/>
    <p:sldId id="323" r:id="rId40"/>
    <p:sldId id="293" r:id="rId41"/>
    <p:sldId id="287" r:id="rId42"/>
    <p:sldId id="288"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28" r:id="rId61"/>
    <p:sldId id="329" r:id="rId62"/>
    <p:sldId id="321" r:id="rId63"/>
    <p:sldId id="322" r:id="rId64"/>
    <p:sldId id="327" r:id="rId65"/>
    <p:sldId id="324" r:id="rId66"/>
    <p:sldId id="325" r:id="rId67"/>
    <p:sldId id="326" r:id="rId68"/>
    <p:sldId id="330" r:id="rId69"/>
    <p:sldId id="331" r:id="rId70"/>
    <p:sldId id="318" r:id="rId71"/>
    <p:sldId id="285" r:id="rId72"/>
    <p:sldId id="319" r:id="rId7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0"/>
  </p:normalViewPr>
  <p:slideViewPr>
    <p:cSldViewPr snapToGrid="0" snapToObjects="1">
      <p:cViewPr varScale="1">
        <p:scale>
          <a:sx n="92" d="100"/>
          <a:sy n="92" d="100"/>
        </p:scale>
        <p:origin x="166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FD7A6D-5F0E-40D3-9A90-41A65BE525B8}" type="datetimeFigureOut">
              <a:rPr lang="en-GB" smtClean="0"/>
              <a:t>24/01/2021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3A3962-85A8-4AA1-8A14-540B130B2ABD}" type="slidenum">
              <a:rPr lang="en-GB" smtClean="0"/>
              <a:t>‹#›</a:t>
            </a:fld>
            <a:endParaRPr lang="en-GB"/>
          </a:p>
        </p:txBody>
      </p:sp>
    </p:spTree>
    <p:extLst>
      <p:ext uri="{BB962C8B-B14F-4D97-AF65-F5344CB8AC3E}">
        <p14:creationId xmlns:p14="http://schemas.microsoft.com/office/powerpoint/2010/main" val="4182937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bbc.co.uk/worldservice/learningenglish/radio/specials/1535_questionanswer/page37.shtml"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Leach</a:t>
            </a:r>
            <a:r>
              <a:rPr lang="en-GB" baseline="0" dirty="0"/>
              <a:t> page 2</a:t>
            </a:r>
            <a:endParaRPr lang="en-GB" dirty="0"/>
          </a:p>
        </p:txBody>
      </p:sp>
      <p:sp>
        <p:nvSpPr>
          <p:cNvPr id="4" name="Slide Number Placeholder 3"/>
          <p:cNvSpPr>
            <a:spLocks noGrp="1"/>
          </p:cNvSpPr>
          <p:nvPr>
            <p:ph type="sldNum" sz="quarter" idx="10"/>
          </p:nvPr>
        </p:nvSpPr>
        <p:spPr/>
        <p:txBody>
          <a:bodyPr/>
          <a:lstStyle/>
          <a:p>
            <a:fld id="{593A3962-85A8-4AA1-8A14-540B130B2ABD}" type="slidenum">
              <a:rPr lang="en-GB" smtClean="0"/>
              <a:t>4</a:t>
            </a:fld>
            <a:endParaRPr lang="en-GB"/>
          </a:p>
        </p:txBody>
      </p:sp>
    </p:spTree>
    <p:extLst>
      <p:ext uri="{BB962C8B-B14F-4D97-AF65-F5344CB8AC3E}">
        <p14:creationId xmlns:p14="http://schemas.microsoft.com/office/powerpoint/2010/main" val="3101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Monet: Impression, Sunrise 1872</a:t>
            </a:r>
          </a:p>
        </p:txBody>
      </p:sp>
      <p:sp>
        <p:nvSpPr>
          <p:cNvPr id="4" name="Slide Number Placeholder 3"/>
          <p:cNvSpPr>
            <a:spLocks noGrp="1"/>
          </p:cNvSpPr>
          <p:nvPr>
            <p:ph type="sldNum" sz="quarter" idx="10"/>
          </p:nvPr>
        </p:nvSpPr>
        <p:spPr/>
        <p:txBody>
          <a:bodyPr/>
          <a:lstStyle/>
          <a:p>
            <a:fld id="{593A3962-85A8-4AA1-8A14-540B130B2ABD}" type="slidenum">
              <a:rPr lang="en-GB" smtClean="0"/>
              <a:t>13</a:t>
            </a:fld>
            <a:endParaRPr lang="en-GB"/>
          </a:p>
        </p:txBody>
      </p:sp>
    </p:spTree>
    <p:extLst>
      <p:ext uri="{BB962C8B-B14F-4D97-AF65-F5344CB8AC3E}">
        <p14:creationId xmlns:p14="http://schemas.microsoft.com/office/powerpoint/2010/main" val="3924669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Sunset</a:t>
            </a:r>
            <a:r>
              <a:rPr lang="en-GB" baseline="0" dirty="0"/>
              <a:t> on the Seine, Monet 1880</a:t>
            </a:r>
            <a:endParaRPr lang="en-GB" dirty="0"/>
          </a:p>
        </p:txBody>
      </p:sp>
      <p:sp>
        <p:nvSpPr>
          <p:cNvPr id="4" name="Slide Number Placeholder 3"/>
          <p:cNvSpPr>
            <a:spLocks noGrp="1"/>
          </p:cNvSpPr>
          <p:nvPr>
            <p:ph type="sldNum" sz="quarter" idx="10"/>
          </p:nvPr>
        </p:nvSpPr>
        <p:spPr/>
        <p:txBody>
          <a:bodyPr/>
          <a:lstStyle/>
          <a:p>
            <a:fld id="{593A3962-85A8-4AA1-8A14-540B130B2ABD}" type="slidenum">
              <a:rPr lang="en-GB" smtClean="0"/>
              <a:t>39</a:t>
            </a:fld>
            <a:endParaRPr lang="en-GB"/>
          </a:p>
        </p:txBody>
      </p:sp>
    </p:spTree>
    <p:extLst>
      <p:ext uri="{BB962C8B-B14F-4D97-AF65-F5344CB8AC3E}">
        <p14:creationId xmlns:p14="http://schemas.microsoft.com/office/powerpoint/2010/main" val="1373767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http://www.bbc.co.uk/worldservice/learningenglish/radio/specials/1535_questionanswer/page37.shtml</a:t>
            </a:r>
            <a:endParaRPr lang="en-GB" dirty="0"/>
          </a:p>
        </p:txBody>
      </p:sp>
      <p:sp>
        <p:nvSpPr>
          <p:cNvPr id="4" name="Slide Number Placeholder 3"/>
          <p:cNvSpPr>
            <a:spLocks noGrp="1"/>
          </p:cNvSpPr>
          <p:nvPr>
            <p:ph type="sldNum" sz="quarter" idx="10"/>
          </p:nvPr>
        </p:nvSpPr>
        <p:spPr/>
        <p:txBody>
          <a:bodyPr/>
          <a:lstStyle/>
          <a:p>
            <a:fld id="{593A3962-85A8-4AA1-8A14-540B130B2ABD}" type="slidenum">
              <a:rPr lang="en-GB" smtClean="0"/>
              <a:t>63</a:t>
            </a:fld>
            <a:endParaRPr lang="en-GB"/>
          </a:p>
        </p:txBody>
      </p:sp>
    </p:spTree>
    <p:extLst>
      <p:ext uri="{BB962C8B-B14F-4D97-AF65-F5344CB8AC3E}">
        <p14:creationId xmlns:p14="http://schemas.microsoft.com/office/powerpoint/2010/main" val="2120023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3A3962-85A8-4AA1-8A14-540B130B2ABD}" type="slidenum">
              <a:rPr lang="en-GB" smtClean="0"/>
              <a:t>66</a:t>
            </a:fld>
            <a:endParaRPr lang="en-GB"/>
          </a:p>
        </p:txBody>
      </p:sp>
    </p:spTree>
    <p:extLst>
      <p:ext uri="{BB962C8B-B14F-4D97-AF65-F5344CB8AC3E}">
        <p14:creationId xmlns:p14="http://schemas.microsoft.com/office/powerpoint/2010/main" val="3441341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Freire on learning environments.</a:t>
            </a:r>
          </a:p>
        </p:txBody>
      </p:sp>
      <p:sp>
        <p:nvSpPr>
          <p:cNvPr id="4" name="Slide Number Placeholder 3"/>
          <p:cNvSpPr>
            <a:spLocks noGrp="1"/>
          </p:cNvSpPr>
          <p:nvPr>
            <p:ph type="sldNum" sz="quarter" idx="10"/>
          </p:nvPr>
        </p:nvSpPr>
        <p:spPr/>
        <p:txBody>
          <a:bodyPr/>
          <a:lstStyle/>
          <a:p>
            <a:fld id="{593A3962-85A8-4AA1-8A14-540B130B2ABD}" type="slidenum">
              <a:rPr lang="en-GB" smtClean="0"/>
              <a:t>67</a:t>
            </a:fld>
            <a:endParaRPr lang="en-GB"/>
          </a:p>
        </p:txBody>
      </p:sp>
    </p:spTree>
    <p:extLst>
      <p:ext uri="{BB962C8B-B14F-4D97-AF65-F5344CB8AC3E}">
        <p14:creationId xmlns:p14="http://schemas.microsoft.com/office/powerpoint/2010/main" val="1376567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1/24/21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1/24/21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965CBE-0215-294A-8D0F-9D8980A58A08}" type="datetimeFigureOut">
              <a:rPr lang="en-US" smtClean="0"/>
              <a:t>1/24/21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2965CBE-0215-294A-8D0F-9D8980A58A08}" type="datetimeFigureOut">
              <a:rPr lang="en-US" smtClean="0"/>
              <a:t>1/24/21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2965CBE-0215-294A-8D0F-9D8980A58A08}" type="datetimeFigureOut">
              <a:rPr lang="en-US" smtClean="0"/>
              <a:t>1/24/21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2965CBE-0215-294A-8D0F-9D8980A58A08}" type="datetimeFigureOut">
              <a:rPr lang="en-US" smtClean="0"/>
              <a:t>1/24/21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965CBE-0215-294A-8D0F-9D8980A58A08}" type="datetimeFigureOut">
              <a:rPr lang="en-US" smtClean="0"/>
              <a:t>1/24/21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965CBE-0215-294A-8D0F-9D8980A58A08}" type="datetimeFigureOut">
              <a:rPr lang="en-US" smtClean="0"/>
              <a:t>1/24/21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965CBE-0215-294A-8D0F-9D8980A58A08}" type="datetimeFigureOut">
              <a:rPr lang="en-US" smtClean="0"/>
              <a:t>1/24/21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1/24/21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1/24/21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965CBE-0215-294A-8D0F-9D8980A58A08}" type="datetimeFigureOut">
              <a:rPr lang="en-US" smtClean="0"/>
              <a:t>1/24/21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0C8D98-EC6E-8149-BD49-C4DA602B4CB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youtube.com/watch?v=JLWlB3ib7ZM"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theguardian.com/stage/2012/sep/10/brand-new-ancients-review"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5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hyperlink" Target="https://www.theguardian.com/stage/2012/sep/10/brand-new-ancients-review" TargetMode="External"/><Relationship Id="rId2" Type="http://schemas.openxmlformats.org/officeDocument/2006/relationships/hyperlink" Target="https://www.youtube.com/watch?v=JLWlB3ib7ZM"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hyperlink" Target="http://www.juularts.com/B09_March20_25th_2011.html" TargetMode="External"/><Relationship Id="rId7" Type="http://schemas.openxmlformats.org/officeDocument/2006/relationships/hyperlink" Target="https://www.pinterest.com/teachkidsart/mona-lisa/" TargetMode="External"/><Relationship Id="rId2" Type="http://schemas.openxmlformats.org/officeDocument/2006/relationships/hyperlink" Target="https://www.pinterest.com/explore/marilyn-monroe-artwork/" TargetMode="External"/><Relationship Id="rId1" Type="http://schemas.openxmlformats.org/officeDocument/2006/relationships/slideLayout" Target="../slideLayouts/slideLayout2.xml"/><Relationship Id="rId6" Type="http://schemas.openxmlformats.org/officeDocument/2006/relationships/hyperlink" Target="http://www.wallpaper.ge/view-mona_lisa-800x600.html" TargetMode="External"/><Relationship Id="rId5" Type="http://schemas.openxmlformats.org/officeDocument/2006/relationships/hyperlink" Target="https://www.theatlantic.com/magazine/archive/2017/11/leonardo-da-vinci-mona-lisa-smile/540636/" TargetMode="External"/><Relationship Id="rId4" Type="http://schemas.openxmlformats.org/officeDocument/2006/relationships/hyperlink" Target="https://www.allure.com/story/marilyn-monroe-beauty-rout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Performance Practices</a:t>
            </a:r>
          </a:p>
        </p:txBody>
      </p:sp>
      <p:sp>
        <p:nvSpPr>
          <p:cNvPr id="3" name="Subtitle 2"/>
          <p:cNvSpPr>
            <a:spLocks noGrp="1"/>
          </p:cNvSpPr>
          <p:nvPr>
            <p:ph type="subTitle" idx="1"/>
          </p:nvPr>
        </p:nvSpPr>
        <p:spPr/>
        <p:txBody>
          <a:bodyPr/>
          <a:lstStyle/>
          <a:p>
            <a:r>
              <a:rPr lang="en-US" dirty="0"/>
              <a:t>Performance as Context.</a:t>
            </a:r>
          </a:p>
          <a:p>
            <a:endParaRPr lang="en-US" dirty="0"/>
          </a:p>
          <a:p>
            <a:r>
              <a:rPr lang="en-US" sz="2000" dirty="0"/>
              <a:t>ADFW4024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 context?</a:t>
            </a:r>
          </a:p>
        </p:txBody>
      </p:sp>
      <p:sp>
        <p:nvSpPr>
          <p:cNvPr id="3" name="Content Placeholder 2"/>
          <p:cNvSpPr>
            <a:spLocks noGrp="1"/>
          </p:cNvSpPr>
          <p:nvPr>
            <p:ph idx="1"/>
          </p:nvPr>
        </p:nvSpPr>
        <p:spPr/>
        <p:txBody>
          <a:bodyPr>
            <a:normAutofit/>
          </a:bodyPr>
          <a:lstStyle/>
          <a:p>
            <a:endParaRPr lang="en-GB" i="1" dirty="0">
              <a:latin typeface="Times New Roman" panose="02020603050405020304" pitchFamily="18" charset="0"/>
              <a:cs typeface="Times New Roman" panose="02020603050405020304" pitchFamily="18" charset="0"/>
            </a:endParaRPr>
          </a:p>
          <a:p>
            <a:r>
              <a:rPr lang="en-GB" i="1" dirty="0">
                <a:latin typeface="Times New Roman" panose="02020603050405020304" pitchFamily="18" charset="0"/>
                <a:cs typeface="Times New Roman" panose="02020603050405020304" pitchFamily="18" charset="0"/>
              </a:rPr>
              <a:t>the circumstances that form the setting for an event, statement, or idea, and in terms of which it can be fully understood.</a:t>
            </a:r>
          </a:p>
          <a:p>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performance?</a:t>
            </a:r>
          </a:p>
        </p:txBody>
      </p:sp>
      <p:sp>
        <p:nvSpPr>
          <p:cNvPr id="3" name="Content Placeholder 2"/>
          <p:cNvSpPr>
            <a:spLocks noGrp="1"/>
          </p:cNvSpPr>
          <p:nvPr>
            <p:ph idx="1"/>
          </p:nvPr>
        </p:nvSpPr>
        <p:spPr/>
        <p:txBody>
          <a:bodyPr/>
          <a:lstStyle/>
          <a:p>
            <a:endParaRPr lang="en-GB" dirty="0"/>
          </a:p>
          <a:p>
            <a:r>
              <a:rPr lang="en-GB" dirty="0"/>
              <a:t>‘ I can take any empty space and call it a bare stage. A man walks across this empty space whilst someone is watching him, and this is all is needed for an act of theatre to be engaged.’ </a:t>
            </a:r>
            <a:r>
              <a:rPr lang="en-GB" sz="2000" dirty="0"/>
              <a:t>(Brook, 1968:12)</a:t>
            </a:r>
          </a:p>
        </p:txBody>
      </p:sp>
    </p:spTree>
    <p:extLst>
      <p:ext uri="{BB962C8B-B14F-4D97-AF65-F5344CB8AC3E}">
        <p14:creationId xmlns:p14="http://schemas.microsoft.com/office/powerpoint/2010/main" val="401028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performance?</a:t>
            </a:r>
          </a:p>
        </p:txBody>
      </p:sp>
      <p:sp>
        <p:nvSpPr>
          <p:cNvPr id="3" name="Content Placeholder 2"/>
          <p:cNvSpPr>
            <a:spLocks noGrp="1"/>
          </p:cNvSpPr>
          <p:nvPr>
            <p:ph idx="1"/>
          </p:nvPr>
        </p:nvSpPr>
        <p:spPr/>
        <p:txBody>
          <a:bodyPr/>
          <a:lstStyle/>
          <a:p>
            <a:endParaRPr lang="en-GB" dirty="0"/>
          </a:p>
          <a:p>
            <a:r>
              <a:rPr lang="en-GB" dirty="0"/>
              <a:t>‘In spite of myself, my hands, arms, legs, face, facial muscles and something inside me all began to move. I declaimed the text.’ </a:t>
            </a:r>
            <a:r>
              <a:rPr lang="en-GB" sz="2000" dirty="0"/>
              <a:t>(</a:t>
            </a:r>
            <a:r>
              <a:rPr lang="en-GB" sz="2000" dirty="0" err="1"/>
              <a:t>Stanisklavski</a:t>
            </a:r>
            <a:r>
              <a:rPr lang="en-GB" sz="2000" dirty="0"/>
              <a:t>, 1937:2)</a:t>
            </a:r>
          </a:p>
          <a:p>
            <a:endParaRPr lang="en-GB" sz="2000" dirty="0"/>
          </a:p>
          <a:p>
            <a:endParaRPr lang="en-GB" sz="2000" dirty="0"/>
          </a:p>
          <a:p>
            <a:endParaRPr lang="en-GB" sz="2000" dirty="0"/>
          </a:p>
        </p:txBody>
      </p:sp>
    </p:spTree>
    <p:extLst>
      <p:ext uri="{BB962C8B-B14F-4D97-AF65-F5344CB8AC3E}">
        <p14:creationId xmlns:p14="http://schemas.microsoft.com/office/powerpoint/2010/main" val="3630661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Contextual Studies?</a:t>
            </a:r>
          </a:p>
        </p:txBody>
      </p:sp>
      <p:sp>
        <p:nvSpPr>
          <p:cNvPr id="3" name="Content Placeholder 2"/>
          <p:cNvSpPr>
            <a:spLocks noGrp="1"/>
          </p:cNvSpPr>
          <p:nvPr>
            <p:ph idx="1"/>
          </p:nvPr>
        </p:nvSpPr>
        <p:spPr/>
        <p:txBody>
          <a:bodyPr/>
          <a:lstStyle/>
          <a:p>
            <a:r>
              <a:rPr lang="en-GB" dirty="0"/>
              <a:t>These are educational experiences designed to encourage students to make initial connections between theory and practice or ideas and people.</a:t>
            </a:r>
          </a:p>
          <a:p>
            <a:r>
              <a:rPr lang="en-GB" dirty="0"/>
              <a:t>The intention is to engage in critical analysis, to improve academic communication skills and establish a voice of their own within new versions of regularly understood work.</a:t>
            </a:r>
          </a:p>
        </p:txBody>
      </p:sp>
    </p:spTree>
    <p:extLst>
      <p:ext uri="{BB962C8B-B14F-4D97-AF65-F5344CB8AC3E}">
        <p14:creationId xmlns:p14="http://schemas.microsoft.com/office/powerpoint/2010/main" val="890360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Theatre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06051"/>
            <a:ext cx="4653090" cy="2617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23414"/>
            <a:ext cx="4125433" cy="2934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14" y="1306051"/>
            <a:ext cx="3846286" cy="5600192"/>
          </a:xfrm>
          <a:prstGeom prst="rect">
            <a:avLst/>
          </a:prstGeom>
        </p:spPr>
      </p:pic>
    </p:spTree>
    <p:extLst>
      <p:ext uri="{BB962C8B-B14F-4D97-AF65-F5344CB8AC3E}">
        <p14:creationId xmlns:p14="http://schemas.microsoft.com/office/powerpoint/2010/main" val="2638411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Theatre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06051"/>
            <a:ext cx="4653090" cy="2617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23414"/>
            <a:ext cx="4125433" cy="2934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14" y="1306051"/>
            <a:ext cx="3846286" cy="560019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61372" y="3302448"/>
            <a:ext cx="5328000" cy="3555552"/>
          </a:xfrm>
          <a:prstGeom prst="rect">
            <a:avLst/>
          </a:prstGeom>
        </p:spPr>
      </p:pic>
    </p:spTree>
    <p:extLst>
      <p:ext uri="{BB962C8B-B14F-4D97-AF65-F5344CB8AC3E}">
        <p14:creationId xmlns:p14="http://schemas.microsoft.com/office/powerpoint/2010/main" val="1597891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Theatre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06051"/>
            <a:ext cx="4653090" cy="2617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23414"/>
            <a:ext cx="4125433" cy="2934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14" y="1306051"/>
            <a:ext cx="3846286" cy="560019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61372" y="3302448"/>
            <a:ext cx="5328000" cy="3555552"/>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88972" y="1326313"/>
            <a:ext cx="4185437" cy="2714192"/>
          </a:xfrm>
          <a:prstGeom prst="rect">
            <a:avLst/>
          </a:prstGeom>
        </p:spPr>
      </p:pic>
    </p:spTree>
    <p:extLst>
      <p:ext uri="{BB962C8B-B14F-4D97-AF65-F5344CB8AC3E}">
        <p14:creationId xmlns:p14="http://schemas.microsoft.com/office/powerpoint/2010/main" val="2564579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Performance Practices: Module Aims</a:t>
            </a:r>
          </a:p>
        </p:txBody>
      </p:sp>
      <p:sp>
        <p:nvSpPr>
          <p:cNvPr id="3" name="Content Placeholder 2"/>
          <p:cNvSpPr>
            <a:spLocks noGrp="1"/>
          </p:cNvSpPr>
          <p:nvPr>
            <p:ph idx="1"/>
          </p:nvPr>
        </p:nvSpPr>
        <p:spPr/>
        <p:txBody>
          <a:bodyPr>
            <a:normAutofit fontScale="92500"/>
          </a:bodyPr>
          <a:lstStyle/>
          <a:p>
            <a:pPr lvl="0"/>
            <a:endParaRPr lang="en-GB" dirty="0"/>
          </a:p>
          <a:p>
            <a:pPr lvl="0"/>
            <a:r>
              <a:rPr lang="en-GB" dirty="0"/>
              <a:t>To </a:t>
            </a:r>
            <a:r>
              <a:rPr lang="en-US" dirty="0"/>
              <a:t>introduce key analytical and critical concepts of performance in a contemporary context</a:t>
            </a:r>
            <a:r>
              <a:rPr lang="en-GB" dirty="0"/>
              <a:t>.</a:t>
            </a:r>
          </a:p>
          <a:p>
            <a:pPr lvl="0"/>
            <a:r>
              <a:rPr lang="en-US" dirty="0"/>
              <a:t>Encourage the development of communication skills and promote critical thinking.</a:t>
            </a:r>
            <a:endParaRPr lang="en-GB" dirty="0"/>
          </a:p>
          <a:p>
            <a:pPr lvl="0"/>
            <a:r>
              <a:rPr lang="en-US" dirty="0"/>
              <a:t>Equip students with the subject-specific terminologies, knowledge and skills necessary for carrying out analysis in theatre and performance.</a:t>
            </a:r>
            <a:endParaRPr lang="en-GB"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a:t>
            </a:r>
          </a:p>
        </p:txBody>
      </p:sp>
      <p:sp>
        <p:nvSpPr>
          <p:cNvPr id="3" name="Content Placeholder 2"/>
          <p:cNvSpPr>
            <a:spLocks noGrp="1"/>
          </p:cNvSpPr>
          <p:nvPr>
            <p:ph idx="1"/>
          </p:nvPr>
        </p:nvSpPr>
        <p:spPr/>
        <p:txBody>
          <a:bodyPr/>
          <a:lstStyle/>
          <a:p>
            <a:pPr lvl="0"/>
            <a:r>
              <a:rPr lang="en-US" dirty="0"/>
              <a:t>identify and discuss the main ideas and critical points in the development of performance during the 20th Century;</a:t>
            </a:r>
            <a:endParaRPr lang="en-GB" dirty="0"/>
          </a:p>
          <a:p>
            <a:pPr lvl="0"/>
            <a:r>
              <a:rPr lang="en-US" dirty="0"/>
              <a:t>define and describe critically the key discourses and theories – including roles and opportunities- in contemporary performance;</a:t>
            </a:r>
            <a:endParaRPr lang="en-GB" dirty="0"/>
          </a:p>
          <a:p>
            <a:pPr lvl="0"/>
            <a:r>
              <a:rPr lang="en-US" dirty="0"/>
              <a:t>communicate an analytical response to theories of live performance in context</a:t>
            </a:r>
            <a:r>
              <a:rPr lang="en-GB" dirty="0"/>
              <a:t>.</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a:t>
            </a:r>
          </a:p>
        </p:txBody>
      </p:sp>
      <p:sp>
        <p:nvSpPr>
          <p:cNvPr id="3" name="Content Placeholder 2"/>
          <p:cNvSpPr>
            <a:spLocks noGrp="1"/>
          </p:cNvSpPr>
          <p:nvPr>
            <p:ph idx="1"/>
          </p:nvPr>
        </p:nvSpPr>
        <p:spPr/>
        <p:txBody>
          <a:bodyPr>
            <a:normAutofit fontScale="77500" lnSpcReduction="20000"/>
          </a:bodyPr>
          <a:lstStyle/>
          <a:p>
            <a:pPr marL="0" indent="0" hangingPunct="0">
              <a:buNone/>
            </a:pPr>
            <a:endParaRPr lang="en-GB" b="1" dirty="0"/>
          </a:p>
          <a:p>
            <a:pPr hangingPunct="0"/>
            <a:r>
              <a:rPr lang="en-GB" dirty="0"/>
              <a:t>Students will be assessed on their ability to analyse and apply recognised theatre styles and practitioners to current contemporary performance situations. This will be explored using both academic and practical assessment methods.</a:t>
            </a:r>
            <a:endParaRPr lang="en-GB" b="1" dirty="0"/>
          </a:p>
          <a:p>
            <a:r>
              <a:rPr lang="en-US" b="1" dirty="0"/>
              <a:t>Coursework (2000 words) – 50%</a:t>
            </a:r>
          </a:p>
          <a:p>
            <a:endParaRPr lang="en-US" b="1" dirty="0"/>
          </a:p>
          <a:p>
            <a:r>
              <a:rPr lang="en-US" u="sng" dirty="0"/>
              <a:t>Exemplar</a:t>
            </a:r>
            <a:endParaRPr lang="en-GB" dirty="0"/>
          </a:p>
          <a:p>
            <a:r>
              <a:rPr lang="en-US" dirty="0"/>
              <a:t>A critical reflection and analysis of the styles of performance discussed during the module. Coursework should include evidence of reading, research, practical investigation and reflection upon individual development. </a:t>
            </a:r>
            <a:endParaRPr lang="en-GB"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a:t>
            </a:r>
            <a:endParaRPr lang="en-GB" dirty="0"/>
          </a:p>
        </p:txBody>
      </p:sp>
      <p:sp>
        <p:nvSpPr>
          <p:cNvPr id="3" name="Content Placeholder 2"/>
          <p:cNvSpPr>
            <a:spLocks noGrp="1"/>
          </p:cNvSpPr>
          <p:nvPr>
            <p:ph idx="1"/>
          </p:nvPr>
        </p:nvSpPr>
        <p:spPr/>
        <p:txBody>
          <a:bodyPr>
            <a:normAutofit fontScale="92500" lnSpcReduction="10000"/>
          </a:bodyPr>
          <a:lstStyle/>
          <a:p>
            <a:r>
              <a:rPr lang="en-US" b="1" dirty="0"/>
              <a:t>Practical (10 minutes) – 50%</a:t>
            </a:r>
            <a:endParaRPr lang="en-GB" dirty="0"/>
          </a:p>
          <a:p>
            <a:r>
              <a:rPr lang="en-US" u="sng" dirty="0"/>
              <a:t>Exemplar </a:t>
            </a:r>
            <a:endParaRPr lang="en-GB" dirty="0"/>
          </a:p>
          <a:p>
            <a:pPr hangingPunct="0"/>
            <a:r>
              <a:rPr lang="en-GB" dirty="0"/>
              <a:t>Produce a performative lecture demonstrating two contrasting forms of performance from the period studied.</a:t>
            </a:r>
          </a:p>
          <a:p>
            <a:pPr hangingPunct="0"/>
            <a:endParaRPr lang="en-GB" b="1" dirty="0"/>
          </a:p>
          <a:p>
            <a:pPr hangingPunct="0"/>
            <a:endParaRPr lang="en-GB" b="1" dirty="0"/>
          </a:p>
          <a:p>
            <a:pPr hangingPunct="0"/>
            <a:r>
              <a:rPr lang="en-GB" b="1" dirty="0"/>
              <a:t>Full brief and discussion will develop as we work our way through </a:t>
            </a:r>
            <a:r>
              <a:rPr lang="en-GB" b="1"/>
              <a:t>the module.</a:t>
            </a:r>
            <a:endParaRPr lang="en-GB" b="1" dirty="0"/>
          </a:p>
          <a:p>
            <a:endParaRPr lang="en-GB" dirty="0"/>
          </a:p>
        </p:txBody>
      </p:sp>
    </p:spTree>
    <p:extLst>
      <p:ext uri="{BB962C8B-B14F-4D97-AF65-F5344CB8AC3E}">
        <p14:creationId xmlns:p14="http://schemas.microsoft.com/office/powerpoint/2010/main" val="1815525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Beginning…</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rotWithShape="1">
          <a:blip r:embed="rId3"/>
          <a:srcRect t="12947"/>
          <a:stretch/>
        </p:blipFill>
        <p:spPr>
          <a:xfrm>
            <a:off x="316523" y="1301260"/>
            <a:ext cx="8686800" cy="547183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Beginning…</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rotWithShape="1">
          <a:blip r:embed="rId2"/>
          <a:srcRect t="12947"/>
          <a:stretch/>
        </p:blipFill>
        <p:spPr>
          <a:xfrm>
            <a:off x="316523" y="1301260"/>
            <a:ext cx="8686800" cy="5471833"/>
          </a:xfrm>
          <a:prstGeom prst="rect">
            <a:avLst/>
          </a:prstGeom>
        </p:spPr>
      </p:pic>
      <p:sp>
        <p:nvSpPr>
          <p:cNvPr id="5" name="TextBox 4"/>
          <p:cNvSpPr txBox="1"/>
          <p:nvPr/>
        </p:nvSpPr>
        <p:spPr>
          <a:xfrm>
            <a:off x="1172308" y="5408236"/>
            <a:ext cx="7291754" cy="769441"/>
          </a:xfrm>
          <a:prstGeom prst="rect">
            <a:avLst/>
          </a:prstGeom>
          <a:noFill/>
        </p:spPr>
        <p:txBody>
          <a:bodyPr wrap="square" rtlCol="0">
            <a:spAutoFit/>
          </a:bodyPr>
          <a:lstStyle/>
          <a:p>
            <a:r>
              <a:rPr lang="en-US" sz="4400" dirty="0"/>
              <a:t>Narrative is the soul of drama…</a:t>
            </a:r>
          </a:p>
        </p:txBody>
      </p:sp>
    </p:spTree>
    <p:extLst>
      <p:ext uri="{BB962C8B-B14F-4D97-AF65-F5344CB8AC3E}">
        <p14:creationId xmlns:p14="http://schemas.microsoft.com/office/powerpoint/2010/main" val="2322387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437231" y="1600200"/>
            <a:ext cx="8249570" cy="400929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p:txBody>
      </p:sp>
      <p:pic>
        <p:nvPicPr>
          <p:cNvPr id="5" name="Picture 4"/>
          <p:cNvPicPr>
            <a:picLocks noChangeAspect="1"/>
          </p:cNvPicPr>
          <p:nvPr/>
        </p:nvPicPr>
        <p:blipFill>
          <a:blip r:embed="rId2"/>
          <a:stretch>
            <a:fillRect/>
          </a:stretch>
        </p:blipFill>
        <p:spPr>
          <a:xfrm>
            <a:off x="1553721" y="1417638"/>
            <a:ext cx="6036557" cy="528373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528020" y="2044700"/>
            <a:ext cx="6350000" cy="3086100"/>
          </a:xfrm>
          <a:prstGeom prst="rect">
            <a:avLst/>
          </a:prstGeom>
        </p:spPr>
      </p:pic>
      <p:pic>
        <p:nvPicPr>
          <p:cNvPr id="6" name="Picture 5"/>
          <p:cNvPicPr>
            <a:picLocks noChangeAspect="1"/>
          </p:cNvPicPr>
          <p:nvPr/>
        </p:nvPicPr>
        <p:blipFill>
          <a:blip r:embed="rId3"/>
          <a:stretch>
            <a:fillRect/>
          </a:stretch>
        </p:blipFill>
        <p:spPr>
          <a:xfrm>
            <a:off x="120351" y="1600200"/>
            <a:ext cx="8903298" cy="4525963"/>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Less than we actually think.</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Less than we actually think.</a:t>
            </a:r>
          </a:p>
          <a:p>
            <a:endParaRPr lang="en-US" dirty="0"/>
          </a:p>
          <a:p>
            <a:r>
              <a:rPr lang="en-US" dirty="0"/>
              <a:t>Who watched theatre?</a:t>
            </a:r>
          </a:p>
          <a:p>
            <a:endParaRPr lang="en-US" dirty="0"/>
          </a:p>
        </p:txBody>
      </p:sp>
    </p:spTree>
    <p:extLst>
      <p:ext uri="{BB962C8B-B14F-4D97-AF65-F5344CB8AC3E}">
        <p14:creationId xmlns:p14="http://schemas.microsoft.com/office/powerpoint/2010/main" val="37063944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Less than we actually think.</a:t>
            </a:r>
          </a:p>
          <a:p>
            <a:endParaRPr lang="en-US" dirty="0"/>
          </a:p>
          <a:p>
            <a:r>
              <a:rPr lang="en-US" dirty="0"/>
              <a:t>Who watched theatre?</a:t>
            </a:r>
          </a:p>
          <a:p>
            <a:endParaRPr lang="en-US" dirty="0"/>
          </a:p>
          <a:p>
            <a:r>
              <a:rPr lang="en-US" dirty="0"/>
              <a:t>When was theatre presented?</a:t>
            </a:r>
          </a:p>
          <a:p>
            <a:endParaRPr lang="en-US" dirty="0"/>
          </a:p>
        </p:txBody>
      </p:sp>
    </p:spTree>
    <p:extLst>
      <p:ext uri="{BB962C8B-B14F-4D97-AF65-F5344CB8AC3E}">
        <p14:creationId xmlns:p14="http://schemas.microsoft.com/office/powerpoint/2010/main" val="2204957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Less than we actually think.</a:t>
            </a:r>
          </a:p>
          <a:p>
            <a:endParaRPr lang="en-US" dirty="0"/>
          </a:p>
          <a:p>
            <a:r>
              <a:rPr lang="en-US" dirty="0"/>
              <a:t>Who watched theatre?</a:t>
            </a:r>
          </a:p>
          <a:p>
            <a:endParaRPr lang="en-US" dirty="0"/>
          </a:p>
          <a:p>
            <a:r>
              <a:rPr lang="en-US" dirty="0"/>
              <a:t>When was theatre presented?</a:t>
            </a:r>
          </a:p>
          <a:p>
            <a:endParaRPr lang="en-US" dirty="0"/>
          </a:p>
          <a:p>
            <a:r>
              <a:rPr lang="en-US" dirty="0"/>
              <a:t>What was it for?</a:t>
            </a:r>
          </a:p>
        </p:txBody>
      </p:sp>
    </p:spTree>
    <p:extLst>
      <p:ext uri="{BB962C8B-B14F-4D97-AF65-F5344CB8AC3E}">
        <p14:creationId xmlns:p14="http://schemas.microsoft.com/office/powerpoint/2010/main" val="41907510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Some words:</a:t>
            </a:r>
          </a:p>
        </p:txBody>
      </p:sp>
      <p:sp>
        <p:nvSpPr>
          <p:cNvPr id="3" name="Content Placeholder 2"/>
          <p:cNvSpPr>
            <a:spLocks noGrp="1"/>
          </p:cNvSpPr>
          <p:nvPr>
            <p:ph idx="1"/>
          </p:nvPr>
        </p:nvSpPr>
        <p:spPr/>
        <p:txBody>
          <a:bodyPr>
            <a:normAutofit fontScale="92500" lnSpcReduction="10000"/>
          </a:bodyPr>
          <a:lstStyle/>
          <a:p>
            <a:r>
              <a:rPr lang="en-US" dirty="0" err="1"/>
              <a:t>Theatr(e</a:t>
            </a:r>
            <a:r>
              <a:rPr lang="en-US" dirty="0"/>
              <a:t>) – Greek – literally ‘to see or watch’</a:t>
            </a:r>
          </a:p>
          <a:p>
            <a:endParaRPr lang="en-US" dirty="0"/>
          </a:p>
          <a:p>
            <a:r>
              <a:rPr lang="en-US" dirty="0"/>
              <a:t>Drama – Greek – literally ‘to do’ / action/ deed</a:t>
            </a:r>
          </a:p>
          <a:p>
            <a:endParaRPr lang="en-US" dirty="0"/>
          </a:p>
          <a:p>
            <a:r>
              <a:rPr lang="en-US" dirty="0"/>
              <a:t>Stage – separates actors from spectators</a:t>
            </a:r>
          </a:p>
          <a:p>
            <a:endParaRPr lang="en-US" dirty="0"/>
          </a:p>
          <a:p>
            <a:r>
              <a:rPr lang="en-US" dirty="0"/>
              <a:t>Festival – Times when no work is done, can include processions, dancing, drink and general merriment. </a:t>
            </a:r>
            <a:r>
              <a:rPr lang="en-US" sz="1900" dirty="0"/>
              <a:t>(Taylor, 2004:1-5)</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Dionysus</a:t>
            </a:r>
          </a:p>
        </p:txBody>
      </p:sp>
      <p:sp>
        <p:nvSpPr>
          <p:cNvPr id="3" name="Content Placeholder 2"/>
          <p:cNvSpPr>
            <a:spLocks noGrp="1"/>
          </p:cNvSpPr>
          <p:nvPr>
            <p:ph idx="1"/>
          </p:nvPr>
        </p:nvSpPr>
        <p:spPr/>
        <p:txBody>
          <a:bodyPr>
            <a:normAutofit fontScale="92500" lnSpcReduction="10000"/>
          </a:bodyPr>
          <a:lstStyle/>
          <a:p>
            <a:r>
              <a:rPr lang="en-US" dirty="0"/>
              <a:t>God of wine, revelry, goats, fertility, wild nature, disguise, illusion, transformation.</a:t>
            </a:r>
          </a:p>
          <a:p>
            <a:endParaRPr lang="en-US" dirty="0"/>
          </a:p>
          <a:p>
            <a:r>
              <a:rPr lang="en-US" dirty="0"/>
              <a:t>Had four large festivals attributed to him:</a:t>
            </a:r>
          </a:p>
          <a:p>
            <a:r>
              <a:rPr lang="en-US" dirty="0" err="1"/>
              <a:t>Anthesteria</a:t>
            </a:r>
            <a:r>
              <a:rPr lang="en-US" dirty="0"/>
              <a:t> (Jan-Feb)</a:t>
            </a:r>
          </a:p>
          <a:p>
            <a:r>
              <a:rPr lang="en-US" dirty="0" err="1"/>
              <a:t>Lenaia</a:t>
            </a:r>
            <a:r>
              <a:rPr lang="en-US" dirty="0"/>
              <a:t> (January-</a:t>
            </a:r>
            <a:r>
              <a:rPr lang="en-US" dirty="0" err="1"/>
              <a:t>ish</a:t>
            </a:r>
            <a:r>
              <a:rPr lang="en-US" dirty="0"/>
              <a:t>)</a:t>
            </a:r>
          </a:p>
          <a:p>
            <a:r>
              <a:rPr lang="en-US" dirty="0"/>
              <a:t>Country or Rural </a:t>
            </a:r>
            <a:r>
              <a:rPr lang="en-US" dirty="0" err="1"/>
              <a:t>Dionysia</a:t>
            </a:r>
            <a:r>
              <a:rPr lang="en-US" dirty="0"/>
              <a:t> (December-</a:t>
            </a:r>
            <a:r>
              <a:rPr lang="en-US" dirty="0" err="1"/>
              <a:t>ish</a:t>
            </a:r>
            <a:r>
              <a:rPr lang="en-US" dirty="0"/>
              <a:t>)</a:t>
            </a:r>
          </a:p>
          <a:p>
            <a:r>
              <a:rPr lang="en-US" dirty="0"/>
              <a:t>Great </a:t>
            </a:r>
            <a:r>
              <a:rPr lang="en-US" dirty="0" err="1"/>
              <a:t>Dionysia</a:t>
            </a:r>
            <a:r>
              <a:rPr lang="en-US" dirty="0"/>
              <a:t> (end of March)</a:t>
            </a:r>
          </a:p>
          <a:p>
            <a:r>
              <a:rPr lang="en-US" sz="2595" dirty="0"/>
              <a:t>(and many smaller local ones)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And how is he connected to theatre?</a:t>
            </a:r>
          </a:p>
        </p:txBody>
      </p:sp>
      <p:sp>
        <p:nvSpPr>
          <p:cNvPr id="3" name="Content Placeholder 2"/>
          <p:cNvSpPr>
            <a:spLocks noGrp="1"/>
          </p:cNvSpPr>
          <p:nvPr>
            <p:ph idx="1"/>
          </p:nvPr>
        </p:nvSpPr>
        <p:spPr/>
        <p:txBody>
          <a:bodyPr>
            <a:normAutofit lnSpcReduction="10000"/>
          </a:bodyPr>
          <a:lstStyle/>
          <a:p>
            <a:r>
              <a:rPr lang="en-US" dirty="0"/>
              <a:t>The woman followers of Dionysus – Bacchants and Maenads - would desert their homes and go on a revel in the mountains which had an orgiastic ending, where masks may be worn and the revelers ate raw meat. </a:t>
            </a:r>
          </a:p>
          <a:p>
            <a:r>
              <a:rPr lang="en-US" dirty="0"/>
              <a:t>By eating the meat they ‘transformed’ into someone else – essentially not themselves, and so Dionysus became associated with the transformation. </a:t>
            </a:r>
            <a:r>
              <a:rPr lang="en-US" sz="1800" dirty="0"/>
              <a:t>(Taylor, 2004:7)</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else do we know?</a:t>
            </a:r>
          </a:p>
        </p:txBody>
      </p:sp>
      <p:sp>
        <p:nvSpPr>
          <p:cNvPr id="3" name="Content Placeholder 2"/>
          <p:cNvSpPr>
            <a:spLocks noGrp="1"/>
          </p:cNvSpPr>
          <p:nvPr>
            <p:ph idx="1"/>
          </p:nvPr>
        </p:nvSpPr>
        <p:spPr/>
        <p:txBody>
          <a:bodyPr/>
          <a:lstStyle/>
          <a:p>
            <a:r>
              <a:rPr lang="en-US" dirty="0"/>
              <a:t>Comedies – to make you laugh.</a:t>
            </a:r>
          </a:p>
          <a:p>
            <a:r>
              <a:rPr lang="en-US" dirty="0"/>
              <a:t>Tragedies – not what we think ‘goat-song’.</a:t>
            </a:r>
          </a:p>
          <a:p>
            <a:r>
              <a:rPr lang="en-US" dirty="0"/>
              <a:t>…but of course to include human suffering and audience catharsis. Popular and competitive.</a:t>
            </a:r>
          </a:p>
          <a:p>
            <a:r>
              <a:rPr lang="en-US" dirty="0"/>
              <a:t>Satyr Plays – very little known – rude.</a:t>
            </a:r>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a:p>
            <a:r>
              <a:rPr lang="en-US" dirty="0"/>
              <a:t>‘We can only understand what Greek theatre was like in the past by looking through the eyes of the present. Conversely, our view of the present is shaped by the past, thanks to assumptions about ‘theatre’ that we have inherited.’</a:t>
            </a:r>
          </a:p>
          <a:p>
            <a:r>
              <a:rPr lang="en-US" sz="1800" dirty="0"/>
              <a:t>(Wiles, 2010:179)</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Can a Greek theatre performance be ‘authentic’?</a:t>
            </a:r>
          </a:p>
          <a:p>
            <a:endParaRPr lang="en-US" dirty="0"/>
          </a:p>
          <a:p>
            <a:r>
              <a:rPr lang="en-US" dirty="0"/>
              <a:t>‘What seems authentic to one generation seems stilted, ill-researched and irrelevant to the next’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a:p>
            <a:r>
              <a:rPr lang="en-US" dirty="0"/>
              <a:t>Who watched theatre?</a:t>
            </a:r>
          </a:p>
          <a:p>
            <a:endParaRPr lang="en-US" dirty="0"/>
          </a:p>
          <a:p>
            <a:r>
              <a:rPr lang="en-US" dirty="0"/>
              <a:t>When was theatre presented?</a:t>
            </a:r>
          </a:p>
          <a:p>
            <a:endParaRPr lang="en-US" dirty="0"/>
          </a:p>
          <a:p>
            <a:r>
              <a:rPr lang="en-US" dirty="0"/>
              <a:t>What was it for?</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a:p>
            <a:endParaRPr lang="en-US" dirty="0"/>
          </a:p>
          <a:p>
            <a:r>
              <a:rPr lang="en-US" dirty="0"/>
              <a:t>‘Theatre was seen as the total art form which ‘harmonizes all the faculties of man, Poetry, Music, Dancing, Acting, Architecture, Painting, Sculpture.’ </a:t>
            </a:r>
            <a:r>
              <a:rPr lang="en-US" sz="1800" dirty="0"/>
              <a:t>(Wiles, 2010:183)</a:t>
            </a:r>
          </a:p>
          <a:p>
            <a:endParaRPr lang="en-US" dirty="0"/>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a:p>
            <a:endParaRPr lang="en-US" dirty="0"/>
          </a:p>
          <a:p>
            <a:r>
              <a:rPr lang="en-US" dirty="0"/>
              <a:t>‘…Greek theatre required the right social relationships as well as the right spatial relationships.’ </a:t>
            </a:r>
            <a:r>
              <a:rPr lang="en-US" sz="1800" dirty="0"/>
              <a:t>(Wiles, 2010:188)</a:t>
            </a:r>
          </a:p>
          <a:p>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endParaRPr lang="en-US" dirty="0"/>
          </a:p>
          <a:p>
            <a:r>
              <a:rPr lang="en-US" sz="2500" dirty="0"/>
              <a:t>Discussing a 1927 production of Prometheus at Delphi by Eva Palmer-</a:t>
            </a:r>
            <a:r>
              <a:rPr lang="en-US" sz="2500" dirty="0" err="1"/>
              <a:t>Sikelianos</a:t>
            </a:r>
            <a:r>
              <a:rPr lang="en-US" sz="2500" dirty="0"/>
              <a:t>:</a:t>
            </a:r>
          </a:p>
          <a:p>
            <a:r>
              <a:rPr lang="en-US" dirty="0"/>
              <a:t>‘The goal of recreating the past for its own sake is doomed to failure; the only useful and intellectually valid activity is to create a performance that engages an audience in the present.’ (ibid)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Performance context</a:t>
            </a:r>
          </a:p>
        </p:txBody>
      </p:sp>
      <p:sp>
        <p:nvSpPr>
          <p:cNvPr id="3" name="Content Placeholder 2"/>
          <p:cNvSpPr>
            <a:spLocks noGrp="1"/>
          </p:cNvSpPr>
          <p:nvPr>
            <p:ph idx="1"/>
          </p:nvPr>
        </p:nvSpPr>
        <p:spPr/>
        <p:txBody>
          <a:bodyPr/>
          <a:lstStyle/>
          <a:p>
            <a:r>
              <a:rPr lang="en-US" dirty="0"/>
              <a:t>A director may attempt to ‘assert his or her dominant role in the creative process by setting up a dialogue between some well known text and a new directorial interpretation.’ </a:t>
            </a:r>
            <a:r>
              <a:rPr lang="en-US" sz="1800" dirty="0"/>
              <a:t>(Wiles, 2010:190)</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Electra (for 80’s director </a:t>
            </a:r>
            <a:r>
              <a:rPr lang="en-US" dirty="0" err="1"/>
              <a:t>Vitez</a:t>
            </a:r>
            <a:r>
              <a:rPr lang="en-US" dirty="0"/>
              <a:t>) allowed him to support </a:t>
            </a:r>
            <a:r>
              <a:rPr lang="en-US" dirty="0" err="1"/>
              <a:t>Brechtian</a:t>
            </a:r>
            <a:r>
              <a:rPr lang="en-US" dirty="0"/>
              <a:t> ideas such as ‘it is impossible to be moral in an immoral society’ in production. </a:t>
            </a:r>
          </a:p>
          <a:p>
            <a:endParaRPr lang="en-US" dirty="0"/>
          </a:p>
          <a:p>
            <a:r>
              <a:rPr lang="en-US" dirty="0"/>
              <a:t>Because of the seemingly continual cycle of death Electra was ‘devoid of any emotional resolution or moral statement.’ </a:t>
            </a:r>
            <a:r>
              <a:rPr lang="en-US" sz="1800" dirty="0"/>
              <a:t>(Wiles, 2010:191)</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The interest of the director of the 1986 production of Electra – </a:t>
            </a:r>
            <a:r>
              <a:rPr lang="en-US" dirty="0" err="1"/>
              <a:t>Vitez</a:t>
            </a:r>
            <a:r>
              <a:rPr lang="en-US" dirty="0"/>
              <a:t>- ‘had shifted …from the gap between past and present to the active processes of remembering the past and reconstituting it in the imagination.’ </a:t>
            </a:r>
          </a:p>
          <a:p>
            <a:r>
              <a:rPr lang="en-US" sz="1800" dirty="0"/>
              <a:t>(Wiles, 2010:193)</a:t>
            </a:r>
          </a:p>
          <a:p>
            <a:endParaRPr lang="en-US" dirty="0"/>
          </a:p>
          <a:p>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Txt me!</a:t>
            </a:r>
          </a:p>
        </p:txBody>
      </p:sp>
      <p:sp>
        <p:nvSpPr>
          <p:cNvPr id="3" name="Content Placeholder 2"/>
          <p:cNvSpPr>
            <a:spLocks noGrp="1"/>
          </p:cNvSpPr>
          <p:nvPr>
            <p:ph idx="1"/>
          </p:nvPr>
        </p:nvSpPr>
        <p:spPr/>
        <p:txBody>
          <a:bodyPr/>
          <a:lstStyle/>
          <a:p>
            <a:r>
              <a:rPr lang="en-US" dirty="0"/>
              <a:t>Translation</a:t>
            </a:r>
          </a:p>
          <a:p>
            <a:endParaRPr lang="en-US" dirty="0"/>
          </a:p>
          <a:p>
            <a:r>
              <a:rPr lang="en-US" dirty="0"/>
              <a:t>We would not have access to many significant works of theatrical importance without translation.</a:t>
            </a:r>
          </a:p>
          <a:p>
            <a:endParaRPr lang="en-US" dirty="0"/>
          </a:p>
          <a:p>
            <a:r>
              <a:rPr lang="en-US" dirty="0"/>
              <a:t>Can translation ever be </a:t>
            </a:r>
            <a:r>
              <a:rPr lang="en-US" i="1" dirty="0"/>
              <a:t>absolutely</a:t>
            </a:r>
            <a:r>
              <a:rPr lang="en-US" dirty="0"/>
              <a:t> correct?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Txt me!</a:t>
            </a:r>
          </a:p>
        </p:txBody>
      </p:sp>
      <p:sp>
        <p:nvSpPr>
          <p:cNvPr id="3" name="Content Placeholder 2"/>
          <p:cNvSpPr>
            <a:spLocks noGrp="1"/>
          </p:cNvSpPr>
          <p:nvPr>
            <p:ph idx="1"/>
          </p:nvPr>
        </p:nvSpPr>
        <p:spPr/>
        <p:txBody>
          <a:bodyPr>
            <a:normAutofit lnSpcReduction="10000"/>
          </a:bodyPr>
          <a:lstStyle/>
          <a:p>
            <a:r>
              <a:rPr lang="en-US" dirty="0"/>
              <a:t>Peter Brook:</a:t>
            </a:r>
          </a:p>
          <a:p>
            <a:endParaRPr lang="en-US" dirty="0"/>
          </a:p>
          <a:p>
            <a:r>
              <a:rPr lang="en-US" dirty="0"/>
              <a:t>‘..the translation of a foreign text into another language is far from being a last resort. It is not the necessary evil claimed by those who stress the inevitability of loss. Translation is an opportunity, the chance to establish a live contact with a work that has become unapproachable in its original tongue.’ </a:t>
            </a:r>
            <a:r>
              <a:rPr lang="en-US" sz="1900" dirty="0"/>
              <a:t>(Wiles, 2010:196)</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Txt me!</a:t>
            </a:r>
          </a:p>
        </p:txBody>
      </p:sp>
      <p:sp>
        <p:nvSpPr>
          <p:cNvPr id="3" name="Content Placeholder 2"/>
          <p:cNvSpPr>
            <a:spLocks noGrp="1"/>
          </p:cNvSpPr>
          <p:nvPr>
            <p:ph idx="1"/>
          </p:nvPr>
        </p:nvSpPr>
        <p:spPr/>
        <p:txBody>
          <a:bodyPr/>
          <a:lstStyle/>
          <a:p>
            <a:r>
              <a:rPr lang="en-US" dirty="0"/>
              <a:t>A definition to put things into a context:</a:t>
            </a:r>
          </a:p>
          <a:p>
            <a:endParaRPr lang="en-US" dirty="0"/>
          </a:p>
          <a:p>
            <a:r>
              <a:rPr lang="en-US" dirty="0"/>
              <a:t>When you fit the play to the audience, you are making an adaptation. When you transport an audience into the play, you are translating. </a:t>
            </a:r>
            <a:r>
              <a:rPr lang="en-US" sz="2000" dirty="0"/>
              <a:t>(</a:t>
            </a:r>
            <a:r>
              <a:rPr lang="en-US" sz="2000" dirty="0" err="1"/>
              <a:t>para:ibid</a:t>
            </a:r>
            <a:r>
              <a:rPr lang="en-US" sz="2000" dirty="0"/>
              <a: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Great perspective!</a:t>
            </a:r>
          </a:p>
        </p:txBody>
      </p:sp>
      <p:sp>
        <p:nvSpPr>
          <p:cNvPr id="3" name="Content Placeholder 2"/>
          <p:cNvSpPr>
            <a:spLocks noGrp="1"/>
          </p:cNvSpPr>
          <p:nvPr>
            <p:ph idx="1"/>
          </p:nvPr>
        </p:nvSpPr>
        <p:spPr/>
        <p:txBody>
          <a:bodyPr/>
          <a:lstStyle/>
          <a:p>
            <a:pPr>
              <a:buNone/>
            </a:pPr>
            <a:endParaRPr lang="en-US" dirty="0"/>
          </a:p>
          <a:p>
            <a:r>
              <a:rPr lang="en-US" dirty="0"/>
              <a:t>‘No amount of dictionaries or grammar books will teach you how plays communicate in the theatre. There are other skills besides language relevant to understanding Greek drama.’ </a:t>
            </a:r>
          </a:p>
          <a:p>
            <a:r>
              <a:rPr lang="en-US" sz="1800" dirty="0"/>
              <a:t>(Wiles, 2010:197)</a:t>
            </a:r>
          </a:p>
          <a:p>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a:srcRect r="4487"/>
          <a:stretch/>
        </p:blipFill>
        <p:spPr>
          <a:xfrm>
            <a:off x="0" y="274638"/>
            <a:ext cx="9144000" cy="6395686"/>
          </a:xfrm>
          <a:prstGeom prst="rect">
            <a:avLst/>
          </a:prstGeom>
        </p:spPr>
      </p:pic>
    </p:spTree>
    <p:extLst>
      <p:ext uri="{BB962C8B-B14F-4D97-AF65-F5344CB8AC3E}">
        <p14:creationId xmlns:p14="http://schemas.microsoft.com/office/powerpoint/2010/main" val="29377185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reinvention - Kate Tempest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09018" y="1600200"/>
            <a:ext cx="4525963" cy="4525963"/>
          </a:xfrm>
        </p:spPr>
      </p:pic>
    </p:spTree>
    <p:extLst>
      <p:ext uri="{BB962C8B-B14F-4D97-AF65-F5344CB8AC3E}">
        <p14:creationId xmlns:p14="http://schemas.microsoft.com/office/powerpoint/2010/main" val="11206398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reinvention - Kate Tempest</a:t>
            </a:r>
          </a:p>
        </p:txBody>
      </p:sp>
      <p:sp>
        <p:nvSpPr>
          <p:cNvPr id="3" name="Content Placeholder 2"/>
          <p:cNvSpPr>
            <a:spLocks noGrp="1"/>
          </p:cNvSpPr>
          <p:nvPr>
            <p:ph idx="1"/>
          </p:nvPr>
        </p:nvSpPr>
        <p:spPr/>
        <p:txBody>
          <a:bodyPr>
            <a:normAutofit/>
          </a:bodyPr>
          <a:lstStyle/>
          <a:p>
            <a:endParaRPr lang="en-US" dirty="0">
              <a:hlinkClick r:id="rId2"/>
            </a:endParaRPr>
          </a:p>
          <a:p>
            <a:r>
              <a:rPr lang="en-US" sz="2400" dirty="0">
                <a:hlinkClick r:id="rId2"/>
              </a:rPr>
              <a:t>https://www.youtube.com/watch?v=JLWlB3ib7ZM</a:t>
            </a:r>
            <a:r>
              <a:rPr lang="en-US" sz="2400" dirty="0"/>
              <a:t> </a:t>
            </a:r>
          </a:p>
          <a:p>
            <a:endParaRPr lang="en-US" sz="2400" dirty="0"/>
          </a:p>
          <a:p>
            <a:r>
              <a:rPr lang="en-GB" dirty="0"/>
              <a:t>‘There's a moment halfway through Tempest’s spoken-word theatre show when the gloom intensifies and the vaulted ceiling is lit up by the glow from the streetlights outside, pouring in through squares cut in the blacked-out window…’</a:t>
            </a:r>
          </a:p>
        </p:txBody>
      </p:sp>
    </p:spTree>
    <p:extLst>
      <p:ext uri="{BB962C8B-B14F-4D97-AF65-F5344CB8AC3E}">
        <p14:creationId xmlns:p14="http://schemas.microsoft.com/office/powerpoint/2010/main" val="5940323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reinvention - Kate Tempest</a:t>
            </a:r>
          </a:p>
        </p:txBody>
      </p:sp>
      <p:sp>
        <p:nvSpPr>
          <p:cNvPr id="3" name="Content Placeholder 2"/>
          <p:cNvSpPr>
            <a:spLocks noGrp="1"/>
          </p:cNvSpPr>
          <p:nvPr>
            <p:ph idx="1"/>
          </p:nvPr>
        </p:nvSpPr>
        <p:spPr/>
        <p:txBody>
          <a:bodyPr>
            <a:normAutofit lnSpcReduction="10000"/>
          </a:bodyPr>
          <a:lstStyle/>
          <a:p>
            <a:endParaRPr lang="en-GB" dirty="0"/>
          </a:p>
          <a:p>
            <a:r>
              <a:rPr lang="en-GB" dirty="0"/>
              <a:t>‘..Suddenly it feels as if we are not in a theatre but a church, not in a Victorian debating chamber but gathered around a hearth, hearing the age-old stories that help us make sense of our lives. We're given the sense that what we are watching is something sacred.’</a:t>
            </a:r>
          </a:p>
          <a:p>
            <a:endParaRPr lang="en-GB" dirty="0">
              <a:hlinkClick r:id="rId2"/>
            </a:endParaRPr>
          </a:p>
          <a:p>
            <a:r>
              <a:rPr lang="en-GB" sz="1900" dirty="0">
                <a:hlinkClick r:id="rId2"/>
              </a:rPr>
              <a:t>https://www.theguardian.com/stage/2012/sep/10/brand-new-ancients-review</a:t>
            </a:r>
            <a:r>
              <a:rPr lang="en-GB" sz="1900" dirty="0"/>
              <a:t> </a:t>
            </a:r>
          </a:p>
        </p:txBody>
      </p:sp>
    </p:spTree>
    <p:extLst>
      <p:ext uri="{BB962C8B-B14F-4D97-AF65-F5344CB8AC3E}">
        <p14:creationId xmlns:p14="http://schemas.microsoft.com/office/powerpoint/2010/main" val="20501511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894726" cy="9325630"/>
          </a:xfrm>
          <a:prstGeom prst="rect">
            <a:avLst/>
          </a:prstGeom>
          <a:noFill/>
        </p:spPr>
        <p:txBody>
          <a:bodyPr wrap="none" rtlCol="0">
            <a:spAutoFit/>
          </a:bodyPr>
          <a:lstStyle/>
          <a:p>
            <a:r>
              <a:rPr lang="en-US" sz="60000" dirty="0"/>
              <a:t>Text</a:t>
            </a:r>
          </a:p>
        </p:txBody>
      </p:sp>
    </p:spTree>
    <p:extLst>
      <p:ext uri="{BB962C8B-B14F-4D97-AF65-F5344CB8AC3E}">
        <p14:creationId xmlns:p14="http://schemas.microsoft.com/office/powerpoint/2010/main" val="42555859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894726" cy="9325630"/>
          </a:xfrm>
          <a:prstGeom prst="rect">
            <a:avLst/>
          </a:prstGeom>
          <a:noFill/>
        </p:spPr>
        <p:txBody>
          <a:bodyPr wrap="none" rtlCol="0">
            <a:spAutoFit/>
          </a:bodyPr>
          <a:lstStyle/>
          <a:p>
            <a:r>
              <a:rPr lang="en-US" sz="60000" dirty="0"/>
              <a:t>Text</a:t>
            </a:r>
          </a:p>
        </p:txBody>
      </p:sp>
    </p:spTree>
    <p:extLst>
      <p:ext uri="{BB962C8B-B14F-4D97-AF65-F5344CB8AC3E}">
        <p14:creationId xmlns:p14="http://schemas.microsoft.com/office/powerpoint/2010/main" val="35859044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87625" cy="6632585"/>
          </a:xfrm>
          <a:prstGeom prst="rect">
            <a:avLst/>
          </a:prstGeom>
          <a:noFill/>
        </p:spPr>
        <p:txBody>
          <a:bodyPr wrap="none" rtlCol="0">
            <a:spAutoFit/>
          </a:bodyPr>
          <a:lstStyle/>
          <a:p>
            <a:r>
              <a:rPr lang="en-US" sz="42500" dirty="0"/>
              <a:t>Text</a:t>
            </a:r>
          </a:p>
        </p:txBody>
      </p:sp>
    </p:spTree>
    <p:extLst>
      <p:ext uri="{BB962C8B-B14F-4D97-AF65-F5344CB8AC3E}">
        <p14:creationId xmlns:p14="http://schemas.microsoft.com/office/powerpoint/2010/main" val="35428430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96979" y="3367158"/>
            <a:ext cx="569387" cy="369332"/>
          </a:xfrm>
          <a:prstGeom prst="rect">
            <a:avLst/>
          </a:prstGeom>
          <a:noFill/>
        </p:spPr>
        <p:txBody>
          <a:bodyPr wrap="none" rtlCol="0">
            <a:spAutoFit/>
          </a:bodyPr>
          <a:lstStyle/>
          <a:p>
            <a:r>
              <a:rPr lang="en-US" dirty="0"/>
              <a:t>Text</a:t>
            </a:r>
          </a:p>
        </p:txBody>
      </p:sp>
    </p:spTree>
    <p:extLst>
      <p:ext uri="{BB962C8B-B14F-4D97-AF65-F5344CB8AC3E}">
        <p14:creationId xmlns:p14="http://schemas.microsoft.com/office/powerpoint/2010/main" val="2367827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a:t>
            </a:r>
          </a:p>
        </p:txBody>
      </p:sp>
      <p:sp>
        <p:nvSpPr>
          <p:cNvPr id="3" name="Content Placeholder 2"/>
          <p:cNvSpPr>
            <a:spLocks noGrp="1"/>
          </p:cNvSpPr>
          <p:nvPr>
            <p:ph idx="1"/>
          </p:nvPr>
        </p:nvSpPr>
        <p:spPr/>
        <p:txBody>
          <a:bodyPr/>
          <a:lstStyle/>
          <a:p>
            <a:r>
              <a:rPr lang="en-US" dirty="0"/>
              <a:t>What is a text?</a:t>
            </a:r>
          </a:p>
          <a:p>
            <a:endParaRPr lang="en-US" dirty="0"/>
          </a:p>
          <a:p>
            <a:r>
              <a:rPr lang="en-US" dirty="0"/>
              <a:t>A text is something that can be involved in discourse, or is inscribed with the means to  order experiences </a:t>
            </a:r>
            <a:r>
              <a:rPr lang="en-US" sz="2000" dirty="0"/>
              <a:t>(Leach,2000:19).</a:t>
            </a:r>
          </a:p>
          <a:p>
            <a:endParaRPr lang="en-US" dirty="0"/>
          </a:p>
          <a:p>
            <a:r>
              <a:rPr lang="en-US" dirty="0"/>
              <a:t>Theatre text is unstable as many signs and symbols happen at once.</a:t>
            </a:r>
          </a:p>
        </p:txBody>
      </p:sp>
    </p:spTree>
    <p:extLst>
      <p:ext uri="{BB962C8B-B14F-4D97-AF65-F5344CB8AC3E}">
        <p14:creationId xmlns:p14="http://schemas.microsoft.com/office/powerpoint/2010/main" val="33400816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spTree>
    <p:extLst>
      <p:ext uri="{BB962C8B-B14F-4D97-AF65-F5344CB8AC3E}">
        <p14:creationId xmlns:p14="http://schemas.microsoft.com/office/powerpoint/2010/main" val="5572395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spTree>
    <p:extLst>
      <p:ext uri="{BB962C8B-B14F-4D97-AF65-F5344CB8AC3E}">
        <p14:creationId xmlns:p14="http://schemas.microsoft.com/office/powerpoint/2010/main" val="42913565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pic>
        <p:nvPicPr>
          <p:cNvPr id="6" name="Picture 5"/>
          <p:cNvPicPr>
            <a:picLocks noChangeAspect="1"/>
          </p:cNvPicPr>
          <p:nvPr/>
        </p:nvPicPr>
        <p:blipFill>
          <a:blip r:embed="rId4"/>
          <a:stretch>
            <a:fillRect/>
          </a:stretch>
        </p:blipFill>
        <p:spPr>
          <a:xfrm>
            <a:off x="1454347" y="527802"/>
            <a:ext cx="4068230" cy="6330166"/>
          </a:xfrm>
          <a:prstGeom prst="rect">
            <a:avLst/>
          </a:prstGeom>
        </p:spPr>
      </p:pic>
    </p:spTree>
    <p:extLst>
      <p:ext uri="{BB962C8B-B14F-4D97-AF65-F5344CB8AC3E}">
        <p14:creationId xmlns:p14="http://schemas.microsoft.com/office/powerpoint/2010/main" val="21571743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pic>
        <p:nvPicPr>
          <p:cNvPr id="6" name="Picture 5"/>
          <p:cNvPicPr>
            <a:picLocks noChangeAspect="1"/>
          </p:cNvPicPr>
          <p:nvPr/>
        </p:nvPicPr>
        <p:blipFill>
          <a:blip r:embed="rId4"/>
          <a:stretch>
            <a:fillRect/>
          </a:stretch>
        </p:blipFill>
        <p:spPr>
          <a:xfrm>
            <a:off x="1454347" y="274638"/>
            <a:ext cx="4207588" cy="6303600"/>
          </a:xfrm>
          <a:prstGeom prst="rect">
            <a:avLst/>
          </a:prstGeom>
        </p:spPr>
      </p:pic>
      <p:pic>
        <p:nvPicPr>
          <p:cNvPr id="7" name="Picture 6"/>
          <p:cNvPicPr>
            <a:picLocks noChangeAspect="1"/>
          </p:cNvPicPr>
          <p:nvPr/>
        </p:nvPicPr>
        <p:blipFill>
          <a:blip r:embed="rId5"/>
          <a:stretch>
            <a:fillRect/>
          </a:stretch>
        </p:blipFill>
        <p:spPr>
          <a:xfrm>
            <a:off x="1679416" y="838126"/>
            <a:ext cx="5288037" cy="5288037"/>
          </a:xfrm>
          <a:prstGeom prst="rect">
            <a:avLst/>
          </a:prstGeom>
        </p:spPr>
      </p:pic>
    </p:spTree>
    <p:extLst>
      <p:ext uri="{BB962C8B-B14F-4D97-AF65-F5344CB8AC3E}">
        <p14:creationId xmlns:p14="http://schemas.microsoft.com/office/powerpoint/2010/main" val="790709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a:t>
            </a:r>
          </a:p>
        </p:txBody>
      </p:sp>
      <p:sp>
        <p:nvSpPr>
          <p:cNvPr id="3" name="Content Placeholder 2"/>
          <p:cNvSpPr>
            <a:spLocks noGrp="1"/>
          </p:cNvSpPr>
          <p:nvPr>
            <p:ph idx="1"/>
          </p:nvPr>
        </p:nvSpPr>
        <p:spPr/>
        <p:txBody>
          <a:bodyPr>
            <a:normAutofit/>
          </a:bodyPr>
          <a:lstStyle/>
          <a:p>
            <a:r>
              <a:rPr lang="en-US" dirty="0"/>
              <a:t>Creating a text means inscribing meaning – and there’s politics and powers in this process.</a:t>
            </a:r>
          </a:p>
          <a:p>
            <a:endParaRPr lang="en-US" dirty="0"/>
          </a:p>
          <a:p>
            <a:r>
              <a:rPr lang="en-US" dirty="0"/>
              <a:t>‘Creating a text may be a bid for authority, but meaning only happens in the process of communicating, the series of image produced by the text only acquire significance when the spectator reacts to them.’ </a:t>
            </a:r>
            <a:r>
              <a:rPr lang="en-US" sz="2000" dirty="0"/>
              <a:t>(Leach, 2000:19)</a:t>
            </a:r>
          </a:p>
        </p:txBody>
      </p:sp>
    </p:spTree>
    <p:extLst>
      <p:ext uri="{BB962C8B-B14F-4D97-AF65-F5344CB8AC3E}">
        <p14:creationId xmlns:p14="http://schemas.microsoft.com/office/powerpoint/2010/main" val="30085441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spTree>
    <p:extLst>
      <p:ext uri="{BB962C8B-B14F-4D97-AF65-F5344CB8AC3E}">
        <p14:creationId xmlns:p14="http://schemas.microsoft.com/office/powerpoint/2010/main" val="28007011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pic>
        <p:nvPicPr>
          <p:cNvPr id="5" name="Picture 4"/>
          <p:cNvPicPr>
            <a:picLocks noChangeAspect="1"/>
          </p:cNvPicPr>
          <p:nvPr/>
        </p:nvPicPr>
        <p:blipFill>
          <a:blip r:embed="rId3"/>
          <a:stretch>
            <a:fillRect/>
          </a:stretch>
        </p:blipFill>
        <p:spPr>
          <a:xfrm>
            <a:off x="0" y="1"/>
            <a:ext cx="6925583" cy="6944400"/>
          </a:xfrm>
          <a:prstGeom prst="rect">
            <a:avLst/>
          </a:prstGeom>
        </p:spPr>
      </p:pic>
    </p:spTree>
    <p:extLst>
      <p:ext uri="{BB962C8B-B14F-4D97-AF65-F5344CB8AC3E}">
        <p14:creationId xmlns:p14="http://schemas.microsoft.com/office/powerpoint/2010/main" val="329035438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pic>
        <p:nvPicPr>
          <p:cNvPr id="5" name="Picture 4"/>
          <p:cNvPicPr>
            <a:picLocks noChangeAspect="1"/>
          </p:cNvPicPr>
          <p:nvPr/>
        </p:nvPicPr>
        <p:blipFill>
          <a:blip r:embed="rId3"/>
          <a:stretch>
            <a:fillRect/>
          </a:stretch>
        </p:blipFill>
        <p:spPr>
          <a:xfrm>
            <a:off x="0" y="1"/>
            <a:ext cx="6925583" cy="6944400"/>
          </a:xfrm>
          <a:prstGeom prst="rect">
            <a:avLst/>
          </a:prstGeom>
        </p:spPr>
      </p:pic>
      <p:pic>
        <p:nvPicPr>
          <p:cNvPr id="4" name="Picture 3"/>
          <p:cNvPicPr>
            <a:picLocks noChangeAspect="1"/>
          </p:cNvPicPr>
          <p:nvPr/>
        </p:nvPicPr>
        <p:blipFill>
          <a:blip r:embed="rId4"/>
          <a:stretch>
            <a:fillRect/>
          </a:stretch>
        </p:blipFill>
        <p:spPr>
          <a:xfrm>
            <a:off x="4044832" y="1"/>
            <a:ext cx="5099168" cy="6858000"/>
          </a:xfrm>
          <a:prstGeom prst="rect">
            <a:avLst/>
          </a:prstGeom>
        </p:spPr>
      </p:pic>
    </p:spTree>
    <p:extLst>
      <p:ext uri="{BB962C8B-B14F-4D97-AF65-F5344CB8AC3E}">
        <p14:creationId xmlns:p14="http://schemas.microsoft.com/office/powerpoint/2010/main" val="32869604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a:t>
            </a:r>
          </a:p>
        </p:txBody>
      </p:sp>
      <p:sp>
        <p:nvSpPr>
          <p:cNvPr id="3" name="Content Placeholder 2"/>
          <p:cNvSpPr>
            <a:spLocks noGrp="1"/>
          </p:cNvSpPr>
          <p:nvPr>
            <p:ph idx="1"/>
          </p:nvPr>
        </p:nvSpPr>
        <p:spPr/>
        <p:txBody>
          <a:bodyPr/>
          <a:lstStyle/>
          <a:p>
            <a:r>
              <a:rPr lang="en-US" dirty="0"/>
              <a:t>Dramatic text exists as a written ‘thing’ and as a performance according to Leach. The performer ‘intervenes between the two’ </a:t>
            </a:r>
            <a:r>
              <a:rPr lang="en-US" sz="2000" dirty="0"/>
              <a:t>(Ibid).</a:t>
            </a:r>
          </a:p>
          <a:p>
            <a:r>
              <a:rPr lang="en-US" dirty="0"/>
              <a:t>This is the unstable part – the re-enactment is subject to many different features of theatrical production.</a:t>
            </a:r>
          </a:p>
          <a:p>
            <a:r>
              <a:rPr lang="en-US" dirty="0"/>
              <a:t>What are these?</a:t>
            </a:r>
          </a:p>
        </p:txBody>
      </p:sp>
    </p:spTree>
    <p:extLst>
      <p:ext uri="{BB962C8B-B14F-4D97-AF65-F5344CB8AC3E}">
        <p14:creationId xmlns:p14="http://schemas.microsoft.com/office/powerpoint/2010/main" val="18879973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List as Text </a:t>
            </a:r>
          </a:p>
        </p:txBody>
      </p:sp>
      <p:sp>
        <p:nvSpPr>
          <p:cNvPr id="3" name="Content Placeholder 2"/>
          <p:cNvSpPr>
            <a:spLocks noGrp="1"/>
          </p:cNvSpPr>
          <p:nvPr>
            <p:ph idx="1"/>
          </p:nvPr>
        </p:nvSpPr>
        <p:spPr/>
        <p:txBody>
          <a:bodyPr/>
          <a:lstStyle/>
          <a:p>
            <a:r>
              <a:rPr lang="en-US" dirty="0"/>
              <a:t>Name some of the elements that can be perceived as text in theatre.</a:t>
            </a:r>
          </a:p>
          <a:p>
            <a:endParaRPr lang="en-US" dirty="0"/>
          </a:p>
          <a:p>
            <a:r>
              <a:rPr lang="en-US" dirty="0"/>
              <a:t>These can be aspects that add or frame the </a:t>
            </a:r>
            <a:r>
              <a:rPr lang="en-US" dirty="0" err="1"/>
              <a:t>performative</a:t>
            </a:r>
            <a:r>
              <a:rPr lang="en-US" dirty="0"/>
              <a:t> act with some kind of meaning.</a:t>
            </a:r>
          </a:p>
        </p:txBody>
      </p:sp>
    </p:spTree>
    <p:extLst>
      <p:ext uri="{BB962C8B-B14F-4D97-AF65-F5344CB8AC3E}">
        <p14:creationId xmlns:p14="http://schemas.microsoft.com/office/powerpoint/2010/main" val="12886226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List as Text </a:t>
            </a:r>
          </a:p>
        </p:txBody>
      </p:sp>
      <p:sp>
        <p:nvSpPr>
          <p:cNvPr id="3" name="Content Placeholder 2"/>
          <p:cNvSpPr>
            <a:spLocks noGrp="1"/>
          </p:cNvSpPr>
          <p:nvPr>
            <p:ph idx="1"/>
          </p:nvPr>
        </p:nvSpPr>
        <p:spPr/>
        <p:txBody>
          <a:bodyPr>
            <a:normAutofit lnSpcReduction="10000"/>
          </a:bodyPr>
          <a:lstStyle/>
          <a:p>
            <a:r>
              <a:rPr lang="en-US" dirty="0"/>
              <a:t>Lighting sound video set costume music </a:t>
            </a:r>
            <a:r>
              <a:rPr lang="en-US" dirty="0" err="1"/>
              <a:t>mics</a:t>
            </a:r>
            <a:endParaRPr lang="en-US" dirty="0"/>
          </a:p>
          <a:p>
            <a:r>
              <a:rPr lang="en-US" dirty="0"/>
              <a:t>Actors dancers singers chorus performers</a:t>
            </a:r>
          </a:p>
          <a:p>
            <a:r>
              <a:rPr lang="en-US" dirty="0"/>
              <a:t>Language writing current ancient old</a:t>
            </a:r>
          </a:p>
          <a:p>
            <a:r>
              <a:rPr lang="en-US" dirty="0"/>
              <a:t>Familiar strange contemporary traditional</a:t>
            </a:r>
          </a:p>
          <a:p>
            <a:r>
              <a:rPr lang="en-US" dirty="0"/>
              <a:t>Rake traverse proscenium laboratory site</a:t>
            </a:r>
          </a:p>
          <a:p>
            <a:r>
              <a:rPr lang="en-US" dirty="0"/>
              <a:t>Round outdoor </a:t>
            </a:r>
            <a:r>
              <a:rPr lang="en-US" dirty="0" err="1"/>
              <a:t>livestreamed</a:t>
            </a:r>
            <a:r>
              <a:rPr lang="en-US" dirty="0"/>
              <a:t> durational</a:t>
            </a:r>
          </a:p>
          <a:p>
            <a:r>
              <a:rPr lang="en-US" dirty="0"/>
              <a:t>Style ethnicity </a:t>
            </a:r>
            <a:r>
              <a:rPr lang="en-US" dirty="0" err="1"/>
              <a:t>improv</a:t>
            </a:r>
            <a:r>
              <a:rPr lang="en-US" dirty="0"/>
              <a:t> script performance art</a:t>
            </a:r>
          </a:p>
          <a:p>
            <a:r>
              <a:rPr lang="en-US" dirty="0"/>
              <a:t>Cost location seated standing immersive</a:t>
            </a:r>
          </a:p>
        </p:txBody>
      </p:sp>
    </p:spTree>
    <p:extLst>
      <p:ext uri="{BB962C8B-B14F-4D97-AF65-F5344CB8AC3E}">
        <p14:creationId xmlns:p14="http://schemas.microsoft.com/office/powerpoint/2010/main" val="25029774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List as Text </a:t>
            </a:r>
          </a:p>
        </p:txBody>
      </p:sp>
      <p:sp>
        <p:nvSpPr>
          <p:cNvPr id="3" name="Content Placeholder 2"/>
          <p:cNvSpPr>
            <a:spLocks noGrp="1"/>
          </p:cNvSpPr>
          <p:nvPr>
            <p:ph idx="1"/>
          </p:nvPr>
        </p:nvSpPr>
        <p:spPr/>
        <p:txBody>
          <a:bodyPr>
            <a:normAutofit lnSpcReduction="10000"/>
          </a:bodyPr>
          <a:lstStyle/>
          <a:p>
            <a:r>
              <a:rPr lang="en-US" dirty="0"/>
              <a:t>Lighting sound video set costume music </a:t>
            </a:r>
            <a:r>
              <a:rPr lang="en-US" dirty="0" err="1"/>
              <a:t>mics</a:t>
            </a:r>
            <a:endParaRPr lang="en-US" dirty="0"/>
          </a:p>
          <a:p>
            <a:r>
              <a:rPr lang="en-US" dirty="0"/>
              <a:t>Actors dancers singers chorus performers</a:t>
            </a:r>
          </a:p>
          <a:p>
            <a:r>
              <a:rPr lang="en-US" dirty="0"/>
              <a:t>Language writing current ancient old</a:t>
            </a:r>
          </a:p>
          <a:p>
            <a:r>
              <a:rPr lang="en-US" dirty="0"/>
              <a:t>Familiar strange contemporary traditional</a:t>
            </a:r>
          </a:p>
          <a:p>
            <a:r>
              <a:rPr lang="en-US" dirty="0"/>
              <a:t>Rake traverse proscenium laboratory site</a:t>
            </a:r>
          </a:p>
          <a:p>
            <a:r>
              <a:rPr lang="en-US" dirty="0"/>
              <a:t>Round outdoor </a:t>
            </a:r>
            <a:r>
              <a:rPr lang="en-US" dirty="0" err="1"/>
              <a:t>livestreamed</a:t>
            </a:r>
            <a:r>
              <a:rPr lang="en-US" dirty="0"/>
              <a:t> durational</a:t>
            </a:r>
          </a:p>
          <a:p>
            <a:r>
              <a:rPr lang="en-US" dirty="0"/>
              <a:t>Style ethnicity </a:t>
            </a:r>
            <a:r>
              <a:rPr lang="en-US" dirty="0" err="1"/>
              <a:t>improv</a:t>
            </a:r>
            <a:r>
              <a:rPr lang="en-US" dirty="0"/>
              <a:t> script performance art</a:t>
            </a:r>
          </a:p>
          <a:p>
            <a:r>
              <a:rPr lang="en-US" dirty="0"/>
              <a:t>Cost location seated standing immersive</a:t>
            </a:r>
          </a:p>
        </p:txBody>
      </p:sp>
      <p:sp>
        <p:nvSpPr>
          <p:cNvPr id="4" name="TextBox 3"/>
          <p:cNvSpPr txBox="1"/>
          <p:nvPr/>
        </p:nvSpPr>
        <p:spPr>
          <a:xfrm>
            <a:off x="5788370" y="6438951"/>
            <a:ext cx="1558953" cy="369332"/>
          </a:xfrm>
          <a:prstGeom prst="rect">
            <a:avLst/>
          </a:prstGeom>
          <a:noFill/>
        </p:spPr>
        <p:txBody>
          <a:bodyPr wrap="none" rtlCol="0">
            <a:spAutoFit/>
          </a:bodyPr>
          <a:lstStyle/>
          <a:p>
            <a:r>
              <a:rPr lang="en-US" dirty="0"/>
              <a:t>I could go on…</a:t>
            </a:r>
          </a:p>
        </p:txBody>
      </p:sp>
    </p:spTree>
    <p:extLst>
      <p:ext uri="{BB962C8B-B14F-4D97-AF65-F5344CB8AC3E}">
        <p14:creationId xmlns:p14="http://schemas.microsoft.com/office/powerpoint/2010/main" val="8733159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a:t>
            </a:r>
          </a:p>
        </p:txBody>
      </p:sp>
      <p:sp>
        <p:nvSpPr>
          <p:cNvPr id="3" name="Content Placeholder 2"/>
          <p:cNvSpPr>
            <a:spLocks noGrp="1"/>
          </p:cNvSpPr>
          <p:nvPr>
            <p:ph idx="1"/>
          </p:nvPr>
        </p:nvSpPr>
        <p:spPr/>
        <p:txBody>
          <a:bodyPr>
            <a:normAutofit lnSpcReduction="10000"/>
          </a:bodyPr>
          <a:lstStyle/>
          <a:p>
            <a:r>
              <a:rPr lang="en-GB" dirty="0"/>
              <a:t>Leach states that performance is not confined to theatre:</a:t>
            </a:r>
          </a:p>
          <a:p>
            <a:r>
              <a:rPr lang="en-GB" sz="3000" dirty="0"/>
              <a:t>‘Children playing mummies and daddies ‘perform’; lecturers on their podiums ‘perform’; hip-hop dancers perform in nightclubs; clergymen or registrars perform marriage ceremonies.’ </a:t>
            </a:r>
            <a:r>
              <a:rPr lang="en-GB" sz="2000" dirty="0"/>
              <a:t>(2008:2)</a:t>
            </a:r>
          </a:p>
          <a:p>
            <a:endParaRPr lang="en-GB" dirty="0"/>
          </a:p>
          <a:p>
            <a:r>
              <a:rPr lang="en-GB" dirty="0"/>
              <a:t>But it is the marking off or framing (Leach, 2009:2). </a:t>
            </a:r>
          </a:p>
          <a:p>
            <a:endParaRPr lang="en-GB" dirty="0"/>
          </a:p>
        </p:txBody>
      </p:sp>
    </p:spTree>
    <p:extLst>
      <p:ext uri="{BB962C8B-B14F-4D97-AF65-F5344CB8AC3E}">
        <p14:creationId xmlns:p14="http://schemas.microsoft.com/office/powerpoint/2010/main" val="305729318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a:t>
            </a:r>
          </a:p>
        </p:txBody>
      </p:sp>
      <p:sp>
        <p:nvSpPr>
          <p:cNvPr id="3" name="Content Placeholder 2"/>
          <p:cNvSpPr>
            <a:spLocks noGrp="1"/>
          </p:cNvSpPr>
          <p:nvPr>
            <p:ph idx="1"/>
          </p:nvPr>
        </p:nvSpPr>
        <p:spPr/>
        <p:txBody>
          <a:bodyPr/>
          <a:lstStyle/>
          <a:p>
            <a:endParaRPr lang="en-GB" dirty="0"/>
          </a:p>
          <a:p>
            <a:r>
              <a:rPr lang="en-GB" dirty="0"/>
              <a:t>‘The framing enables us to comprehend it as an entity, and we can think about it in clear terms, such as where it happens, who is present, how the performance unfolds and perhaps what is its purpose, or indeed whether it has any purpose.’ </a:t>
            </a:r>
            <a:r>
              <a:rPr lang="en-GB" sz="2000" dirty="0"/>
              <a:t>(Leach, 2009:2+3)</a:t>
            </a:r>
          </a:p>
        </p:txBody>
      </p:sp>
    </p:spTree>
    <p:extLst>
      <p:ext uri="{BB962C8B-B14F-4D97-AF65-F5344CB8AC3E}">
        <p14:creationId xmlns:p14="http://schemas.microsoft.com/office/powerpoint/2010/main" val="413612242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Affect</a:t>
            </a:r>
          </a:p>
        </p:txBody>
      </p:sp>
      <p:sp>
        <p:nvSpPr>
          <p:cNvPr id="3" name="Content Placeholder 2"/>
          <p:cNvSpPr>
            <a:spLocks noGrp="1"/>
          </p:cNvSpPr>
          <p:nvPr>
            <p:ph idx="1"/>
          </p:nvPr>
        </p:nvSpPr>
        <p:spPr/>
        <p:txBody>
          <a:bodyPr/>
          <a:lstStyle/>
          <a:p>
            <a:r>
              <a:rPr lang="en-GB" dirty="0"/>
              <a:t>Consider how a theatrical performance has affected you?</a:t>
            </a:r>
          </a:p>
          <a:p>
            <a:endParaRPr lang="en-GB" dirty="0"/>
          </a:p>
          <a:p>
            <a:r>
              <a:rPr lang="en-GB" dirty="0"/>
              <a:t>What is the difference between affect and effect?</a:t>
            </a:r>
          </a:p>
          <a:p>
            <a:endParaRPr lang="en-GB" dirty="0"/>
          </a:p>
        </p:txBody>
      </p:sp>
    </p:spTree>
    <p:extLst>
      <p:ext uri="{BB962C8B-B14F-4D97-AF65-F5344CB8AC3E}">
        <p14:creationId xmlns:p14="http://schemas.microsoft.com/office/powerpoint/2010/main" val="15797265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the difference? </a:t>
            </a:r>
          </a:p>
        </p:txBody>
      </p:sp>
      <p:sp>
        <p:nvSpPr>
          <p:cNvPr id="3" name="Content Placeholder 2"/>
          <p:cNvSpPr>
            <a:spLocks noGrp="1"/>
          </p:cNvSpPr>
          <p:nvPr>
            <p:ph idx="1"/>
          </p:nvPr>
        </p:nvSpPr>
        <p:spPr>
          <a:xfrm>
            <a:off x="457200" y="1289538"/>
            <a:ext cx="8229600" cy="5111262"/>
          </a:xfrm>
        </p:spPr>
        <p:txBody>
          <a:bodyPr>
            <a:noAutofit/>
          </a:bodyPr>
          <a:lstStyle/>
          <a:p>
            <a:r>
              <a:rPr lang="en-GB" sz="2800" dirty="0"/>
              <a:t>The main use of 'affect' - with an 'a' - is as a verb meaning to have an influence. So you could say: 'Your emotional state affects how you remember things'. </a:t>
            </a:r>
          </a:p>
          <a:p>
            <a:r>
              <a:rPr lang="en-GB" sz="2800" dirty="0"/>
              <a:t>The word with an 'e' - effect - is usually used as a noun and it means the result of an influence. So: 'What effect will the new law have on road use?' </a:t>
            </a:r>
          </a:p>
          <a:p>
            <a:r>
              <a:rPr lang="en-GB" sz="2800" dirty="0"/>
              <a:t>Part of the problem is not only that these two words are spelt very similarly and often pronounced the same, but their meanings are also very similar </a:t>
            </a:r>
            <a:r>
              <a:rPr lang="mr-IN" sz="2800" dirty="0"/>
              <a:t>–</a:t>
            </a:r>
            <a:r>
              <a:rPr lang="en-GB" sz="2800" dirty="0"/>
              <a:t> one is a noun and one is a verb. </a:t>
            </a:r>
          </a:p>
        </p:txBody>
      </p:sp>
    </p:spTree>
    <p:extLst>
      <p:ext uri="{BB962C8B-B14F-4D97-AF65-F5344CB8AC3E}">
        <p14:creationId xmlns:p14="http://schemas.microsoft.com/office/powerpoint/2010/main" val="151694037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the difference? </a:t>
            </a:r>
            <a:endParaRPr lang="en-US" dirty="0"/>
          </a:p>
        </p:txBody>
      </p:sp>
      <p:sp>
        <p:nvSpPr>
          <p:cNvPr id="3" name="Content Placeholder 2"/>
          <p:cNvSpPr>
            <a:spLocks noGrp="1"/>
          </p:cNvSpPr>
          <p:nvPr>
            <p:ph idx="1"/>
          </p:nvPr>
        </p:nvSpPr>
        <p:spPr/>
        <p:txBody>
          <a:bodyPr/>
          <a:lstStyle/>
          <a:p>
            <a:r>
              <a:rPr lang="en-GB" dirty="0"/>
              <a:t>(typically</a:t>
            </a:r>
            <a:r>
              <a:rPr lang="mr-IN" dirty="0"/>
              <a:t>…</a:t>
            </a:r>
            <a:r>
              <a:rPr lang="en-GB" dirty="0"/>
              <a:t>)</a:t>
            </a:r>
          </a:p>
          <a:p>
            <a:r>
              <a:rPr lang="en-GB" dirty="0"/>
              <a:t>There is a rarer and more formal use of 'effect' as a verb - that's the one with the 'e' - meaning 'to make something happen'. So you could say: 'It is pointless to try and effect a chance in policy now'.</a:t>
            </a:r>
          </a:p>
          <a:p>
            <a:endParaRPr lang="en-US" dirty="0"/>
          </a:p>
        </p:txBody>
      </p:sp>
    </p:spTree>
    <p:extLst>
      <p:ext uri="{BB962C8B-B14F-4D97-AF65-F5344CB8AC3E}">
        <p14:creationId xmlns:p14="http://schemas.microsoft.com/office/powerpoint/2010/main" val="420047044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Transformation</a:t>
            </a:r>
          </a:p>
        </p:txBody>
      </p:sp>
      <p:sp>
        <p:nvSpPr>
          <p:cNvPr id="3" name="Content Placeholder 2"/>
          <p:cNvSpPr>
            <a:spLocks noGrp="1"/>
          </p:cNvSpPr>
          <p:nvPr>
            <p:ph idx="1"/>
          </p:nvPr>
        </p:nvSpPr>
        <p:spPr/>
        <p:txBody>
          <a:bodyPr>
            <a:normAutofit lnSpcReduction="10000"/>
          </a:bodyPr>
          <a:lstStyle/>
          <a:p>
            <a:r>
              <a:rPr lang="en-US" dirty="0"/>
              <a:t>‘The possibilities of transformation are (therefore) understood as material, cultural and social vision for change. The concept of transformation can be understood as multi-</a:t>
            </a:r>
            <a:r>
              <a:rPr lang="en-US" dirty="0" err="1"/>
              <a:t>valent</a:t>
            </a:r>
            <a:r>
              <a:rPr lang="en-US" dirty="0"/>
              <a:t> (*), operating at the political, the geographical and the individual level; transforming the public sphere of material, circumstances, the pedagogical environment and the personal mindset.’</a:t>
            </a:r>
          </a:p>
          <a:p>
            <a:r>
              <a:rPr lang="en-US" sz="2200" dirty="0"/>
              <a:t>(Preston, 2009:304)</a:t>
            </a:r>
          </a:p>
        </p:txBody>
      </p:sp>
    </p:spTree>
    <p:extLst>
      <p:ext uri="{BB962C8B-B14F-4D97-AF65-F5344CB8AC3E}">
        <p14:creationId xmlns:p14="http://schemas.microsoft.com/office/powerpoint/2010/main" val="515604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multi-</a:t>
            </a:r>
            <a:r>
              <a:rPr lang="en-US" dirty="0" err="1"/>
              <a:t>valent</a:t>
            </a:r>
            <a:r>
              <a:rPr lang="en-US" dirty="0"/>
              <a:t> </a:t>
            </a:r>
          </a:p>
        </p:txBody>
      </p:sp>
      <p:sp>
        <p:nvSpPr>
          <p:cNvPr id="3" name="Content Placeholder 2"/>
          <p:cNvSpPr>
            <a:spLocks noGrp="1"/>
          </p:cNvSpPr>
          <p:nvPr>
            <p:ph idx="1"/>
          </p:nvPr>
        </p:nvSpPr>
        <p:spPr/>
        <p:txBody>
          <a:bodyPr/>
          <a:lstStyle/>
          <a:p>
            <a:r>
              <a:rPr lang="en-GB" dirty="0"/>
              <a:t>* having or susceptible of many applications, interpretations, meanings, or values.</a:t>
            </a:r>
          </a:p>
          <a:p>
            <a:endParaRPr lang="en-US" dirty="0"/>
          </a:p>
        </p:txBody>
      </p:sp>
    </p:spTree>
    <p:extLst>
      <p:ext uri="{BB962C8B-B14F-4D97-AF65-F5344CB8AC3E}">
        <p14:creationId xmlns:p14="http://schemas.microsoft.com/office/powerpoint/2010/main" val="189120242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Transformation: </a:t>
            </a:r>
            <a:r>
              <a:rPr lang="en-US" sz="3300" dirty="0"/>
              <a:t>personal change via Freire</a:t>
            </a:r>
          </a:p>
        </p:txBody>
      </p:sp>
      <p:sp>
        <p:nvSpPr>
          <p:cNvPr id="3" name="Content Placeholder 2"/>
          <p:cNvSpPr>
            <a:spLocks noGrp="1"/>
          </p:cNvSpPr>
          <p:nvPr>
            <p:ph idx="1"/>
          </p:nvPr>
        </p:nvSpPr>
        <p:spPr/>
        <p:txBody>
          <a:bodyPr>
            <a:normAutofit/>
          </a:bodyPr>
          <a:lstStyle/>
          <a:p>
            <a:r>
              <a:rPr lang="en-US" dirty="0"/>
              <a:t>Cultural invasion </a:t>
            </a:r>
            <a:r>
              <a:rPr lang="mr-IN" dirty="0"/>
              <a:t>–</a:t>
            </a:r>
            <a:r>
              <a:rPr lang="en-US" dirty="0"/>
              <a:t> ‘</a:t>
            </a:r>
            <a:r>
              <a:rPr lang="en-US"/>
              <a:t>where one </a:t>
            </a:r>
            <a:r>
              <a:rPr lang="en-US" dirty="0"/>
              <a:t>party assumes the power to ‘transform’ the other’</a:t>
            </a:r>
          </a:p>
          <a:p>
            <a:endParaRPr lang="en-US" dirty="0"/>
          </a:p>
          <a:p>
            <a:r>
              <a:rPr lang="en-US" dirty="0"/>
              <a:t>Cultural synthesis </a:t>
            </a:r>
            <a:r>
              <a:rPr lang="mr-IN" dirty="0"/>
              <a:t>–</a:t>
            </a:r>
            <a:r>
              <a:rPr lang="en-US" dirty="0"/>
              <a:t> ‘where a climate of dialogue and reciprocity enables people to </a:t>
            </a:r>
            <a:r>
              <a:rPr lang="en-US" dirty="0" err="1"/>
              <a:t>realise</a:t>
            </a:r>
            <a:r>
              <a:rPr lang="en-US" dirty="0"/>
              <a:t> their capacity to discover their own transformative possibilities.’ </a:t>
            </a:r>
            <a:r>
              <a:rPr lang="en-US" sz="2200" dirty="0"/>
              <a:t>(Preston, 2009:304)</a:t>
            </a:r>
          </a:p>
          <a:p>
            <a:pPr marL="0" indent="0">
              <a:buNone/>
            </a:pPr>
            <a:endParaRPr lang="en-US" dirty="0"/>
          </a:p>
        </p:txBody>
      </p:sp>
    </p:spTree>
    <p:extLst>
      <p:ext uri="{BB962C8B-B14F-4D97-AF65-F5344CB8AC3E}">
        <p14:creationId xmlns:p14="http://schemas.microsoft.com/office/powerpoint/2010/main" val="207892152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Transformation</a:t>
            </a:r>
            <a:endParaRPr lang="en-GB" dirty="0"/>
          </a:p>
        </p:txBody>
      </p:sp>
      <p:sp>
        <p:nvSpPr>
          <p:cNvPr id="3" name="Content Placeholder 2"/>
          <p:cNvSpPr>
            <a:spLocks noGrp="1"/>
          </p:cNvSpPr>
          <p:nvPr>
            <p:ph idx="1"/>
          </p:nvPr>
        </p:nvSpPr>
        <p:spPr/>
        <p:txBody>
          <a:bodyPr>
            <a:normAutofit lnSpcReduction="10000"/>
          </a:bodyPr>
          <a:lstStyle/>
          <a:p>
            <a:r>
              <a:rPr lang="en-GB" dirty="0"/>
              <a:t>Freire urges us to hold a climate of dialogue and reciprocity to enable people to find their transformative possibilities </a:t>
            </a:r>
            <a:r>
              <a:rPr lang="en-GB" sz="2000" dirty="0"/>
              <a:t>(Preston, 304)</a:t>
            </a:r>
          </a:p>
          <a:p>
            <a:endParaRPr lang="en-GB" dirty="0"/>
          </a:p>
          <a:p>
            <a:r>
              <a:rPr lang="en-GB" dirty="0"/>
              <a:t>Comparison can be drawn between the critical analysis of a drama, and the ‘multifaceted approach’ </a:t>
            </a:r>
            <a:r>
              <a:rPr lang="en-GB" sz="2000" dirty="0"/>
              <a:t>(Preston, 304)</a:t>
            </a:r>
            <a:r>
              <a:rPr lang="en-GB" dirty="0"/>
              <a:t> need to consider how we engage in transformative work in communities. </a:t>
            </a:r>
          </a:p>
        </p:txBody>
      </p:sp>
    </p:spTree>
    <p:extLst>
      <p:ext uri="{BB962C8B-B14F-4D97-AF65-F5344CB8AC3E}">
        <p14:creationId xmlns:p14="http://schemas.microsoft.com/office/powerpoint/2010/main" val="112301172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Transformation</a:t>
            </a:r>
            <a:endParaRPr lang="en-GB" dirty="0"/>
          </a:p>
        </p:txBody>
      </p:sp>
      <p:sp>
        <p:nvSpPr>
          <p:cNvPr id="3" name="Content Placeholder 2"/>
          <p:cNvSpPr>
            <a:spLocks noGrp="1"/>
          </p:cNvSpPr>
          <p:nvPr>
            <p:ph idx="1"/>
          </p:nvPr>
        </p:nvSpPr>
        <p:spPr/>
        <p:txBody>
          <a:bodyPr/>
          <a:lstStyle/>
          <a:p>
            <a:r>
              <a:rPr lang="en-GB" dirty="0"/>
              <a:t>Preston’s work discussing development and transformation considers:</a:t>
            </a:r>
          </a:p>
          <a:p>
            <a:r>
              <a:rPr lang="en-GB" dirty="0"/>
              <a:t>‘..engaging local knowledge and action with wider critical awareness of the historical, cultural and economic causes of ‘underdevelopment’ and inequity.’ </a:t>
            </a:r>
            <a:r>
              <a:rPr lang="en-GB" sz="2000" dirty="0"/>
              <a:t>(Preston 304)</a:t>
            </a:r>
          </a:p>
        </p:txBody>
      </p:sp>
    </p:spTree>
    <p:extLst>
      <p:ext uri="{BB962C8B-B14F-4D97-AF65-F5344CB8AC3E}">
        <p14:creationId xmlns:p14="http://schemas.microsoft.com/office/powerpoint/2010/main" val="196770321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Read a drama</a:t>
            </a:r>
          </a:p>
        </p:txBody>
      </p:sp>
      <p:sp>
        <p:nvSpPr>
          <p:cNvPr id="3" name="Content Placeholder 2"/>
          <p:cNvSpPr>
            <a:spLocks noGrp="1"/>
          </p:cNvSpPr>
          <p:nvPr>
            <p:ph idx="1"/>
          </p:nvPr>
        </p:nvSpPr>
        <p:spPr/>
        <p:txBody>
          <a:bodyPr/>
          <a:lstStyle/>
          <a:p>
            <a:r>
              <a:rPr lang="en-US" dirty="0"/>
              <a:t>Everybody needs to read. Full stop.</a:t>
            </a:r>
          </a:p>
          <a:p>
            <a:r>
              <a:rPr lang="en-US" dirty="0"/>
              <a:t>Please read a drama by Monday </a:t>
            </a:r>
            <a:r>
              <a:rPr lang="mr-IN" dirty="0"/>
              <a:t>–</a:t>
            </a:r>
            <a:r>
              <a:rPr lang="en-US" dirty="0"/>
              <a:t> I will need the titles by tomorrow. As a suggestion, it should come from the 20</a:t>
            </a:r>
            <a:r>
              <a:rPr lang="en-US" baseline="30000" dirty="0"/>
              <a:t>th</a:t>
            </a:r>
            <a:r>
              <a:rPr lang="en-US" dirty="0"/>
              <a:t> or 21</a:t>
            </a:r>
            <a:r>
              <a:rPr lang="en-US" baseline="30000" dirty="0"/>
              <a:t>st</a:t>
            </a:r>
            <a:r>
              <a:rPr lang="en-US" dirty="0"/>
              <a:t> century.</a:t>
            </a:r>
          </a:p>
          <a:p>
            <a:endParaRPr lang="en-US" dirty="0"/>
          </a:p>
          <a:p>
            <a:r>
              <a:rPr lang="en-US" dirty="0"/>
              <a:t>Consider the themes, period of drama, period and location of writing, connection to content. </a:t>
            </a:r>
          </a:p>
        </p:txBody>
      </p:sp>
    </p:spTree>
    <p:extLst>
      <p:ext uri="{BB962C8B-B14F-4D97-AF65-F5344CB8AC3E}">
        <p14:creationId xmlns:p14="http://schemas.microsoft.com/office/powerpoint/2010/main" val="62307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3" name="Content Placeholder 2"/>
          <p:cNvSpPr>
            <a:spLocks noGrp="1"/>
          </p:cNvSpPr>
          <p:nvPr>
            <p:ph idx="1"/>
          </p:nvPr>
        </p:nvSpPr>
        <p:spPr/>
        <p:txBody>
          <a:bodyPr>
            <a:normAutofit fontScale="85000" lnSpcReduction="20000"/>
          </a:bodyPr>
          <a:lstStyle/>
          <a:p>
            <a:r>
              <a:rPr lang="en-US" sz="2400" dirty="0"/>
              <a:t>Leach, R. 2008. </a:t>
            </a:r>
            <a:r>
              <a:rPr lang="en-US" sz="2400" i="1" dirty="0"/>
              <a:t>The Basics: Theatre Studies</a:t>
            </a:r>
            <a:r>
              <a:rPr lang="en-US" sz="2400" dirty="0"/>
              <a:t>. Routledge, London.</a:t>
            </a:r>
          </a:p>
          <a:p>
            <a:endParaRPr lang="en-US" sz="2400" dirty="0"/>
          </a:p>
          <a:p>
            <a:r>
              <a:rPr lang="en-US" sz="2400" dirty="0" err="1"/>
              <a:t>Prentki</a:t>
            </a:r>
            <a:r>
              <a:rPr lang="en-US" sz="2400" dirty="0"/>
              <a:t>, T &amp; Preston, S. (</a:t>
            </a:r>
            <a:r>
              <a:rPr lang="en-US" sz="2400" dirty="0" err="1"/>
              <a:t>Eds</a:t>
            </a:r>
            <a:r>
              <a:rPr lang="en-US" sz="2400" dirty="0"/>
              <a:t>) 2009. </a:t>
            </a:r>
            <a:r>
              <a:rPr lang="en-US" sz="2400" i="1" dirty="0"/>
              <a:t>The Applied Theatre Reader</a:t>
            </a:r>
            <a:r>
              <a:rPr lang="en-US" sz="2400" dirty="0"/>
              <a:t>. </a:t>
            </a:r>
            <a:r>
              <a:rPr lang="en-US" sz="2400" dirty="0" err="1"/>
              <a:t>Routledge</a:t>
            </a:r>
            <a:r>
              <a:rPr lang="en-US" sz="2400" dirty="0"/>
              <a:t>, London.</a:t>
            </a:r>
          </a:p>
          <a:p>
            <a:endParaRPr lang="en-US" sz="2400" dirty="0"/>
          </a:p>
          <a:p>
            <a:r>
              <a:rPr lang="en-US" sz="2400" dirty="0"/>
              <a:t>Taylor, D. 2004. </a:t>
            </a:r>
            <a:r>
              <a:rPr lang="en-US" sz="2400" i="1" dirty="0"/>
              <a:t>The Greek and Roman Stage</a:t>
            </a:r>
            <a:r>
              <a:rPr lang="en-US" sz="2400" dirty="0"/>
              <a:t>. Bristol Classical Press: London.</a:t>
            </a:r>
          </a:p>
          <a:p>
            <a:endParaRPr lang="en-US" sz="2400" dirty="0"/>
          </a:p>
          <a:p>
            <a:r>
              <a:rPr lang="en-US" sz="2400" dirty="0"/>
              <a:t>Wiles, D. 2010. </a:t>
            </a:r>
            <a:r>
              <a:rPr lang="en-US" sz="2400" i="1" dirty="0"/>
              <a:t>Greek Theatre Performance: An Introduction</a:t>
            </a:r>
            <a:r>
              <a:rPr lang="en-US" sz="2400" dirty="0"/>
              <a:t>. Cambridge University Press: Cambridge</a:t>
            </a:r>
          </a:p>
          <a:p>
            <a:endParaRPr lang="en-US" sz="2400" dirty="0"/>
          </a:p>
          <a:p>
            <a:r>
              <a:rPr lang="en-US" sz="2400" dirty="0">
                <a:hlinkClick r:id="rId2"/>
              </a:rPr>
              <a:t>https://www.youtube.com/watch?v=JLWlB3ib7ZM</a:t>
            </a:r>
            <a:r>
              <a:rPr lang="en-US" sz="2400" dirty="0"/>
              <a:t>  </a:t>
            </a:r>
            <a:r>
              <a:rPr lang="en-GB" sz="2400" dirty="0"/>
              <a:t>Accessed 30/01/18</a:t>
            </a:r>
            <a:endParaRPr lang="en-US" sz="2400" dirty="0"/>
          </a:p>
          <a:p>
            <a:endParaRPr lang="en-US" sz="2400" dirty="0"/>
          </a:p>
          <a:p>
            <a:r>
              <a:rPr lang="en-GB" sz="2400" dirty="0">
                <a:hlinkClick r:id="rId3"/>
              </a:rPr>
              <a:t>https://www.theguardian.com/stage/2012/sep/10/brand-new-ancients-review</a:t>
            </a:r>
            <a:r>
              <a:rPr lang="en-GB" sz="2400" dirty="0"/>
              <a:t> Accessed 30/01/18</a:t>
            </a:r>
          </a:p>
          <a:p>
            <a:endParaRPr lang="en-US" sz="2400" dirty="0"/>
          </a:p>
          <a:p>
            <a:endParaRPr lang="en-US" sz="2400"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3" name="Content Placeholder 2"/>
          <p:cNvSpPr>
            <a:spLocks noGrp="1"/>
          </p:cNvSpPr>
          <p:nvPr>
            <p:ph idx="1"/>
          </p:nvPr>
        </p:nvSpPr>
        <p:spPr/>
        <p:txBody>
          <a:bodyPr>
            <a:normAutofit/>
          </a:bodyPr>
          <a:lstStyle/>
          <a:p>
            <a:r>
              <a:rPr lang="en-US" sz="1800" dirty="0">
                <a:hlinkClick r:id="rId2"/>
              </a:rPr>
              <a:t>https://www.pinterest.com/explore/marilyn-monroe-artwork/</a:t>
            </a:r>
            <a:endParaRPr lang="en-US" sz="1800" dirty="0"/>
          </a:p>
          <a:p>
            <a:r>
              <a:rPr lang="en-US" sz="1800" dirty="0">
                <a:hlinkClick r:id="rId3"/>
              </a:rPr>
              <a:t>http://www.juularts.com/B09_March20_25th_2011.html</a:t>
            </a:r>
            <a:endParaRPr lang="en-US" sz="1800" dirty="0"/>
          </a:p>
          <a:p>
            <a:r>
              <a:rPr lang="en-US" sz="1800" dirty="0">
                <a:hlinkClick r:id="rId4"/>
              </a:rPr>
              <a:t>https://www.allure.com/story/marilyn-monroe-beauty-routine</a:t>
            </a:r>
            <a:r>
              <a:rPr lang="en-US" sz="1800" dirty="0"/>
              <a:t> </a:t>
            </a:r>
          </a:p>
          <a:p>
            <a:r>
              <a:rPr lang="en-US" sz="1800" dirty="0"/>
              <a:t>Leach, R. 2008. </a:t>
            </a:r>
            <a:r>
              <a:rPr lang="en-US" sz="1800" i="1" dirty="0"/>
              <a:t>Theatre Studies: The Basics</a:t>
            </a:r>
            <a:r>
              <a:rPr lang="en-US" sz="1800" dirty="0"/>
              <a:t>. Routledge: London.</a:t>
            </a:r>
          </a:p>
          <a:p>
            <a:r>
              <a:rPr lang="en-US" sz="1946" dirty="0">
                <a:hlinkClick r:id="rId5"/>
              </a:rPr>
              <a:t>https://www.theatlantic.com/magazine/archive/2017/11/leonardo-da-vinci-mona-lisa-smile/540636/</a:t>
            </a:r>
            <a:endParaRPr lang="en-US" sz="1946" dirty="0"/>
          </a:p>
          <a:p>
            <a:r>
              <a:rPr lang="en-US" sz="1946" dirty="0">
                <a:hlinkClick r:id="rId6"/>
              </a:rPr>
              <a:t>http://www.wallpaper.ge/view-mona_lisa-800x600.html</a:t>
            </a:r>
            <a:r>
              <a:rPr lang="en-US" sz="1946" dirty="0"/>
              <a:t> </a:t>
            </a:r>
          </a:p>
          <a:p>
            <a:r>
              <a:rPr lang="en-US" sz="1946" dirty="0">
                <a:hlinkClick r:id="rId7"/>
              </a:rPr>
              <a:t>https://www.pinterest.com/teachkidsart/mona-lisa/</a:t>
            </a:r>
            <a:endParaRPr lang="en-US" sz="1946" dirty="0"/>
          </a:p>
          <a:p>
            <a:r>
              <a:rPr lang="en-US" sz="1946" dirty="0"/>
              <a:t>https://www.flickr.com/photos/xclusiveballer/9459226538</a:t>
            </a:r>
          </a:p>
        </p:txBody>
      </p:sp>
    </p:spTree>
    <p:extLst>
      <p:ext uri="{BB962C8B-B14F-4D97-AF65-F5344CB8AC3E}">
        <p14:creationId xmlns:p14="http://schemas.microsoft.com/office/powerpoint/2010/main" val="361370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746</TotalTime>
  <Words>2600</Words>
  <Application>Microsoft Macintosh PowerPoint</Application>
  <PresentationFormat>On-screen Show (4:3)</PresentationFormat>
  <Paragraphs>279</Paragraphs>
  <Slides>72</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72</vt:i4>
      </vt:variant>
    </vt:vector>
  </HeadingPairs>
  <TitlesOfParts>
    <vt:vector size="76" baseType="lpstr">
      <vt:lpstr>Arial</vt:lpstr>
      <vt:lpstr>Calibri</vt:lpstr>
      <vt:lpstr>Times New Roman</vt:lpstr>
      <vt:lpstr>Office Theme</vt:lpstr>
      <vt:lpstr>Performance Practices</vt:lpstr>
      <vt:lpstr>What is a context?</vt:lpstr>
      <vt:lpstr>What is a performance?</vt:lpstr>
      <vt:lpstr>What is a performance?</vt:lpstr>
      <vt:lpstr>What is Contextual Studies?</vt:lpstr>
      <vt:lpstr>Theatre</vt:lpstr>
      <vt:lpstr>Theatre</vt:lpstr>
      <vt:lpstr>Theatre</vt:lpstr>
      <vt:lpstr>Performance Practices: Module Aims</vt:lpstr>
      <vt:lpstr>Learning Outcomes</vt:lpstr>
      <vt:lpstr>Assessment</vt:lpstr>
      <vt:lpstr>Assessment</vt:lpstr>
      <vt:lpstr>The Beginning…</vt:lpstr>
      <vt:lpstr>The Beginning…</vt:lpstr>
      <vt:lpstr>What do we know about Greek theatre?</vt:lpstr>
      <vt:lpstr>What do we know about Greek theatre?</vt:lpstr>
      <vt:lpstr>What do we know about Greek theatre?</vt:lpstr>
      <vt:lpstr>What do we know about Greek theatre?</vt:lpstr>
      <vt:lpstr>What do we know about Greek theatre?</vt:lpstr>
      <vt:lpstr>What do we know about Greek theatre?</vt:lpstr>
      <vt:lpstr>What do we know about Greek theatre?</vt:lpstr>
      <vt:lpstr>Some words:</vt:lpstr>
      <vt:lpstr>Dionysus</vt:lpstr>
      <vt:lpstr>And how is he connected to theatre?</vt:lpstr>
      <vt:lpstr>What else do we know?</vt:lpstr>
      <vt:lpstr>What do we know about Greek theatre?</vt:lpstr>
      <vt:lpstr>What do we know about Greek theatre?</vt:lpstr>
      <vt:lpstr>What do we know about Greek theatre?</vt:lpstr>
      <vt:lpstr>PowerPoint Presentation</vt:lpstr>
      <vt:lpstr>PowerPoint Presentation</vt:lpstr>
      <vt:lpstr>PowerPoint Presentation</vt:lpstr>
      <vt:lpstr>Performance context</vt:lpstr>
      <vt:lpstr>PowerPoint Presentation</vt:lpstr>
      <vt:lpstr>PowerPoint Presentation</vt:lpstr>
      <vt:lpstr>Txt me!</vt:lpstr>
      <vt:lpstr>Txt me!</vt:lpstr>
      <vt:lpstr>Txt me!</vt:lpstr>
      <vt:lpstr>Great perspective!</vt:lpstr>
      <vt:lpstr>PowerPoint Presentation</vt:lpstr>
      <vt:lpstr>Greek reinvention - Kate Tempest</vt:lpstr>
      <vt:lpstr>Greek reinvention - Kate Tempest</vt:lpstr>
      <vt:lpstr>Greek reinvention - Kate Tempest</vt:lpstr>
      <vt:lpstr>PowerPoint Presentation</vt:lpstr>
      <vt:lpstr>PowerPoint Presentation</vt:lpstr>
      <vt:lpstr>PowerPoint Presentation</vt:lpstr>
      <vt:lpstr>PowerPoint Presentation</vt:lpstr>
      <vt:lpstr>Text</vt:lpstr>
      <vt:lpstr>PowerPoint Presentation</vt:lpstr>
      <vt:lpstr>PowerPoint Presentation</vt:lpstr>
      <vt:lpstr>PowerPoint Presentation</vt:lpstr>
      <vt:lpstr>PowerPoint Presentation</vt:lpstr>
      <vt:lpstr>Text</vt:lpstr>
      <vt:lpstr>PowerPoint Presentation</vt:lpstr>
      <vt:lpstr>PowerPoint Presentation</vt:lpstr>
      <vt:lpstr>PowerPoint Presentation</vt:lpstr>
      <vt:lpstr>Text</vt:lpstr>
      <vt:lpstr>List as Text </vt:lpstr>
      <vt:lpstr>List as Text </vt:lpstr>
      <vt:lpstr>List as Text </vt:lpstr>
      <vt:lpstr>Performance</vt:lpstr>
      <vt:lpstr>Performance</vt:lpstr>
      <vt:lpstr>Affect</vt:lpstr>
      <vt:lpstr>What's the difference? </vt:lpstr>
      <vt:lpstr>What's the difference? </vt:lpstr>
      <vt:lpstr>Transformation</vt:lpstr>
      <vt:lpstr>multi-valent </vt:lpstr>
      <vt:lpstr>Transformation: personal change via Freire</vt:lpstr>
      <vt:lpstr>Transformation</vt:lpstr>
      <vt:lpstr>Transformation</vt:lpstr>
      <vt:lpstr>Read a drama</vt:lpstr>
      <vt:lpstr>Bibliography</vt:lpstr>
      <vt:lpstr>Bibliography</vt:lpstr>
    </vt:vector>
  </TitlesOfParts>
  <Company>UoW:Trinity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26</cp:revision>
  <dcterms:created xsi:type="dcterms:W3CDTF">2018-01-31T21:19:48Z</dcterms:created>
  <dcterms:modified xsi:type="dcterms:W3CDTF">2021-01-24T14:58:47Z</dcterms:modified>
</cp:coreProperties>
</file>