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j2kJ0+yfA3I77bzapVFjzHZ4iT1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30"/>
    <p:restoredTop sz="80750"/>
  </p:normalViewPr>
  <p:slideViewPr>
    <p:cSldViewPr snapToGrid="0">
      <p:cViewPr varScale="1">
        <p:scale>
          <a:sx n="68" d="100"/>
          <a:sy n="68" d="100"/>
        </p:scale>
        <p:origin x="1032" y="4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9" name="Google Shape;5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module has previously investigated a contemporary theme in the hotel and hospitality sector. The chosen theme delivered wider qualitative knowledge of how human collaboration aligns with artificial intelligence to drive personalisation in guest experience. The analysis upheld a contemporary overview of the hotel and hospitality industry in relation to technological integration and digital transformation challenges throughout the chosen theme.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2000" dirty="0">
                <a:solidFill>
                  <a:schemeClr val="dk1"/>
                </a:solidFill>
                <a:latin typeface="Times New Roman"/>
                <a:ea typeface="Times New Roman"/>
                <a:cs typeface="Times New Roman"/>
                <a:sym typeface="Times New Roman"/>
              </a:rPr>
              <a:t>In an era of digital acceleration, the lodging enterprises have become increasingly concerned with the need and importance of seamless customer experience and personalised services. The rapid shifts in consumer behaviour after the outbreak of the global pandemic have revolutionised the hospitality practices and operations. Additionally, the acceleration in industrial growth has given birth to an immediate requirement for streamlining operations and improving guest experience. Such a modernisation has encouraged the use of AI-enabled tools in hospitality. </a:t>
            </a:r>
            <a:endParaRPr sz="2000" dirty="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20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collected literary information in the previous conference paper of this module has demonstrated a significant role of AI in improving guest experience in hotels by offering AI-enabled check-ins, room customisation and seamless communication. However, several hospitality organisations still have lower readiness to accept and adopt the benefits of AI. The application of TAM can help minimise this complexity by enhancing organisational readiness to accept new technologies. On the other hand, integrating AI into the traditional hospital operations requires several internal changes, leading to resistance to change. The consideration of Lewin’s change management model will help design a structured approach for implementing changes and minimise resistance.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the modern hotel and hospitality platforms, customised guest experience and tailored services have become essential to remain competitive in a context of high market competition. AI-powered tools, such as predictive analytics, chatbots and NLP, analyse data from consumers’ previous purchases and behavioural patterns and drive individualisation. In the context of contemporary hospitality management, one of the primary examples of the balance between human and artificial intelligence lies in the combination of the computational capabilities of AI and human intuition to drive improved performance of marketing campaigns.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previous literary investigation of the chosen contemporary theme on AI-human collaboration has denoted the organisational challenge with high financial burdens in the implementation of AI tools. This creates a challenging environment to drive personalisation, especially for the hospitality SMEs. The hospitality workers often resist the acceptance of emerging technologies due to their preference towards traditional approaches. Minimal technical knowledge of the logging staff creates a barrier to using the innovative technologies. Employing the concept of TAM, the hospitality managers can create a less resistant culture for availing the AI-associated advantages.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From the perspective of the Prospect Theory, the current business decisions of hospitality and hotel organisations are driven by rapid economic uncertainties in the UK, such as high inflationary pressure, increased CPI and demand fluctuations. The current external environment of the UK is heavily threatened by the emergence of the Middle East crisis. This has disrupted the hospitality value chain, making it more vulnerable to cyber threats. Increased supply chain vulnerability can be a potential drawback for the ethical governance of data protection with the use of AI.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As described previously, the current corporate decisions of the UK hospitality sector are driven by the emerging economic uncertainties. For instance, the prices for hospitality amenities in the country may be decreased due to the emergence of a cost-of-living crisis. High inflationary pressures have led to declining consumer spending. For instance, the consumption of hospital amenities of the British population has decreased to 1% in 2025. By aligning the concept of Prospect Theory, the hospitality firms can minimise their prices to enhance the consumption rate. However, increasing governmental funding on R&amp;D can potentially create a supportive environment to enhance AI-human collaboration and drive personalisation in hospitality by enhancing organisational digital readiness. In early 2023, the rate of consumer spending on hotel facilities in the UK increased dramatically to 262.3% according to ONS.</a:t>
            </a:r>
            <a:endParaRPr sz="1200" dirty="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Based on the internal environmental analysis of the hospitality sector, a high market value and diverse workforce management are demonstrated as the industrial strengths. However, the sector is limited in terms of maintaining a high digital agility, which can potentially create room for data breaches and malware attacks.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 name="Google Shape;117;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Disruption in business connectivity can make the value chain more vulnerable to cyber threats. The presentation has concluded that a challenging environment exists for hospitality firms to sustain AI-oriented practices. However, there is a huge opportunity for the UK hotels to effectiverly use AI-powered systems and imrpove the guest expereinces.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 name="Google Shape;124;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r>
              <a:rPr lang="en-GB" sz="1200">
                <a:solidFill>
                  <a:schemeClr val="dk1"/>
                </a:solidFill>
                <a:latin typeface="Times New Roman"/>
                <a:ea typeface="Times New Roman"/>
                <a:cs typeface="Times New Roman"/>
                <a:sym typeface="Times New Roman"/>
              </a:rPr>
              <a:t>Partnering with UK education institutions such as London School of Science and Technolgy. This type of startegic partnership will help the hotel employees to gain their knowledeg and expereinces about using AI tools for better guest satisfaction. AI developers can create AI chtbots depending on the guest insight providede by the respective hotel business. Similarly, deep thinking knowledge of Gen-AI programs may help to resolve any online customer quesry providing a 24*7 support.</a:t>
            </a:r>
            <a:endParaRPr>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94cbad6092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g394cbad6092_0_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a:solidFill>
                <a:schemeClr val="dk1"/>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a:extLst>
            <a:ext uri="{FF2B5EF4-FFF2-40B4-BE49-F238E27FC236}">
              <a16:creationId xmlns:a16="http://schemas.microsoft.com/office/drawing/2014/main" id="{96D12E54-C2E4-C296-7493-FC8E3CED0731}"/>
            </a:ext>
          </a:extLst>
        </p:cNvPr>
        <p:cNvGrpSpPr/>
        <p:nvPr/>
      </p:nvGrpSpPr>
      <p:grpSpPr>
        <a:xfrm>
          <a:off x="0" y="0"/>
          <a:ext cx="0" cy="0"/>
          <a:chOff x="0" y="0"/>
          <a:chExt cx="0" cy="0"/>
        </a:xfrm>
      </p:grpSpPr>
      <p:sp>
        <p:nvSpPr>
          <p:cNvPr id="130" name="Google Shape;130;g394cbad6092_0_9:notes">
            <a:extLst>
              <a:ext uri="{FF2B5EF4-FFF2-40B4-BE49-F238E27FC236}">
                <a16:creationId xmlns:a16="http://schemas.microsoft.com/office/drawing/2014/main" id="{480B677D-02F7-0115-4858-7D5B54ECC04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g394cbad6092_0_9:notes">
            <a:extLst>
              <a:ext uri="{FF2B5EF4-FFF2-40B4-BE49-F238E27FC236}">
                <a16:creationId xmlns:a16="http://schemas.microsoft.com/office/drawing/2014/main" id="{9FCF2B41-8BFD-DCA4-2D31-50E6789AD9D2}"/>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a:solidFill>
                <a:schemeClr val="dk1"/>
              </a:solidFill>
            </a:endParaRPr>
          </a:p>
        </p:txBody>
      </p:sp>
    </p:spTree>
    <p:extLst>
      <p:ext uri="{BB962C8B-B14F-4D97-AF65-F5344CB8AC3E}">
        <p14:creationId xmlns:p14="http://schemas.microsoft.com/office/powerpoint/2010/main" val="1476591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3"/>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3"/>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5"/>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6"/>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6"/>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8"/>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8"/>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19"/>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20"/>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0"/>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20"/>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20"/>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1"/>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2"/>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2"/>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bc.co.uk/news/technology-53421658" TargetMode="External"/><Relationship Id="rId7" Type="http://schemas.openxmlformats.org/officeDocument/2006/relationships/hyperlink" Target="https://www.theverge.com/2020/5/31/21276318/restaurant-netherlands-robot-waiters-social-distancing-pandemic"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thediplomaticinsight.com/how-ai-is-changing-global-diplomacy/" TargetMode="External"/><Relationship Id="rId5" Type="http://schemas.openxmlformats.org/officeDocument/2006/relationships/hyperlink" Target="https://www.idsai.manchester.ac.uk/centre-for-robotics-and-ai/" TargetMode="External"/><Relationship Id="rId4" Type="http://schemas.openxmlformats.org/officeDocument/2006/relationships/hyperlink" Target="https://www.hospitalitynet.org/opinion/4125634.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mordorintelligence.com/industry-reports/hospitality-industry-in-the-united-kingd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theglobaleconomy.com/United-Kingdom/wb_political_stability/" TargetMode="External"/><Relationship Id="rId5" Type="http://schemas.openxmlformats.org/officeDocument/2006/relationships/hyperlink" Target="https://www.statista.com/statistics/300269/share-of-full-time-staff-in-the-hospitality-and-tourism-sector-in-the-united-kingdom/" TargetMode="External"/><Relationship Id="rId4" Type="http://schemas.openxmlformats.org/officeDocument/2006/relationships/hyperlink" Target="https://www.ons.gov.uk/economy/governmentpublicsectorandtaxes/researchanddevelopmentexpendi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title"/>
          </p:nvPr>
        </p:nvSpPr>
        <p:spPr>
          <a:xfrm>
            <a:off x="310105" y="1233175"/>
            <a:ext cx="4045200" cy="1482300"/>
          </a:xfrm>
        </p:spPr>
        <p:txBody>
          <a:bodyPr spcFirstLastPara="1" wrap="square" lIns="91425" tIns="91425" rIns="91425" bIns="91425" anchor="b" anchorCtr="0">
            <a:normAutofit/>
          </a:bodyPr>
          <a:lstStyle/>
          <a:p>
            <a:pPr marL="0" lvl="0" indent="0" algn="l" rtl="0">
              <a:lnSpc>
                <a:spcPct val="90000"/>
              </a:lnSpc>
              <a:spcBef>
                <a:spcPts val="0"/>
              </a:spcBef>
              <a:spcAft>
                <a:spcPts val="0"/>
              </a:spcAft>
              <a:buClr>
                <a:schemeClr val="dk1"/>
              </a:buClr>
              <a:buSzPts val="1100"/>
              <a:buFont typeface="Arial"/>
              <a:buNone/>
            </a:pPr>
            <a:r>
              <a:rPr lang="en-GB" sz="2900" b="1" dirty="0"/>
              <a:t>Artificial Intelligence and human collaboration</a:t>
            </a:r>
          </a:p>
        </p:txBody>
      </p:sp>
      <p:sp>
        <p:nvSpPr>
          <p:cNvPr id="55" name="Google Shape;55;p1"/>
          <p:cNvSpPr txBox="1">
            <a:spLocks noGrp="1"/>
          </p:cNvSpPr>
          <p:nvPr>
            <p:ph type="subTitle" idx="1"/>
          </p:nvPr>
        </p:nvSpPr>
        <p:spPr>
          <a:xfrm>
            <a:off x="310105" y="2803075"/>
            <a:ext cx="4045200" cy="1235100"/>
          </a:xfrm>
        </p:spPr>
        <p:txBody>
          <a:bodyPr spcFirstLastPara="1" wrap="square" lIns="91425" tIns="91425" rIns="91425" bIns="91425" anchor="t" anchorCtr="0">
            <a:normAutofit fontScale="92500" lnSpcReduction="20000"/>
          </a:bodyPr>
          <a:lstStyle/>
          <a:p>
            <a:pPr marL="0" lvl="0" indent="0" algn="l" rtl="0">
              <a:lnSpc>
                <a:spcPct val="90000"/>
              </a:lnSpc>
              <a:spcBef>
                <a:spcPts val="0"/>
              </a:spcBef>
              <a:spcAft>
                <a:spcPts val="600"/>
              </a:spcAft>
              <a:buSzPts val="2800"/>
              <a:buNone/>
            </a:pPr>
            <a:r>
              <a:rPr lang="en-GB" dirty="0"/>
              <a:t>Contemporary themes in the hotel and hospitality sector</a:t>
            </a:r>
          </a:p>
          <a:p>
            <a:pPr marL="0" lvl="0" indent="0" algn="l" rtl="0">
              <a:lnSpc>
                <a:spcPct val="90000"/>
              </a:lnSpc>
              <a:spcBef>
                <a:spcPts val="0"/>
              </a:spcBef>
              <a:spcAft>
                <a:spcPts val="600"/>
              </a:spcAft>
              <a:buSzPts val="2800"/>
              <a:buNone/>
            </a:pPr>
            <a:r>
              <a:rPr lang="en-GB" dirty="0"/>
              <a:t>Student name :Diana Paul</a:t>
            </a:r>
          </a:p>
          <a:p>
            <a:pPr marL="0" lvl="0" indent="0" algn="l" rtl="0">
              <a:lnSpc>
                <a:spcPct val="90000"/>
              </a:lnSpc>
              <a:spcBef>
                <a:spcPts val="0"/>
              </a:spcBef>
              <a:spcAft>
                <a:spcPts val="600"/>
              </a:spcAft>
              <a:buSzPts val="2800"/>
              <a:buNone/>
            </a:pPr>
            <a:r>
              <a:rPr lang="en-GB" dirty="0"/>
              <a:t>Student ID: 2221008</a:t>
            </a:r>
          </a:p>
          <a:p>
            <a:pPr marL="0" lvl="0" indent="0" algn="l" rtl="0">
              <a:lnSpc>
                <a:spcPct val="90000"/>
              </a:lnSpc>
              <a:spcBef>
                <a:spcPts val="0"/>
              </a:spcBef>
              <a:spcAft>
                <a:spcPts val="600"/>
              </a:spcAft>
              <a:buSzPts val="2800"/>
              <a:buNone/>
            </a:pPr>
            <a:endParaRPr lang="en-GB" dirty="0"/>
          </a:p>
          <a:p>
            <a:pPr marL="0" lvl="0" indent="0" algn="l" rtl="0">
              <a:lnSpc>
                <a:spcPct val="90000"/>
              </a:lnSpc>
              <a:spcBef>
                <a:spcPts val="0"/>
              </a:spcBef>
              <a:spcAft>
                <a:spcPts val="600"/>
              </a:spcAft>
              <a:buSzPts val="2800"/>
              <a:buNone/>
            </a:pPr>
            <a:endParaRPr lang="en-GB" dirty="0"/>
          </a:p>
        </p:txBody>
      </p:sp>
      <p:pic>
        <p:nvPicPr>
          <p:cNvPr id="4" name="Google Shape;56;p1">
            <a:extLst>
              <a:ext uri="{FF2B5EF4-FFF2-40B4-BE49-F238E27FC236}">
                <a16:creationId xmlns:a16="http://schemas.microsoft.com/office/drawing/2014/main" id="{155FA3E6-CA68-331B-8A70-5A131C09CA9A}"/>
              </a:ext>
            </a:extLst>
          </p:cNvPr>
          <p:cNvPicPr preferRelativeResize="0"/>
          <p:nvPr/>
        </p:nvPicPr>
        <p:blipFill>
          <a:blip r:embed="rId3">
            <a:alphaModFix/>
          </a:blip>
          <a:stretch>
            <a:fillRect/>
          </a:stretch>
        </p:blipFill>
        <p:spPr>
          <a:xfrm>
            <a:off x="5055536" y="880989"/>
            <a:ext cx="3685976" cy="2753725"/>
          </a:xfrm>
          <a:prstGeom prst="rect">
            <a:avLst/>
          </a:prstGeom>
          <a:noFill/>
          <a:ln>
            <a:noFill/>
          </a:ln>
        </p:spPr>
      </p:pic>
      <p:sp>
        <p:nvSpPr>
          <p:cNvPr id="6" name="TextBox 5">
            <a:extLst>
              <a:ext uri="{FF2B5EF4-FFF2-40B4-BE49-F238E27FC236}">
                <a16:creationId xmlns:a16="http://schemas.microsoft.com/office/drawing/2014/main" id="{8244E092-149A-E36E-7EA2-AB300C2C37D6}"/>
              </a:ext>
            </a:extLst>
          </p:cNvPr>
          <p:cNvSpPr txBox="1"/>
          <p:nvPr/>
        </p:nvSpPr>
        <p:spPr>
          <a:xfrm>
            <a:off x="5356327" y="3730398"/>
            <a:ext cx="3084394" cy="307777"/>
          </a:xfrm>
          <a:prstGeom prst="rect">
            <a:avLst/>
          </a:prstGeom>
          <a:noFill/>
        </p:spPr>
        <p:txBody>
          <a:bodyPr wrap="square">
            <a:spAutoFit/>
          </a:bodyPr>
          <a:lstStyle/>
          <a:p>
            <a:pPr algn="ctr"/>
            <a:r>
              <a:rPr lang="en-GB" b="0" i="0" dirty="0">
                <a:solidFill>
                  <a:srgbClr val="000000"/>
                </a:solidFill>
                <a:effectLst/>
                <a:latin typeface="Times New Roman" panose="02020603050405020304" pitchFamily="18" charset="0"/>
              </a:rPr>
              <a:t>Source: (IDSAI, 2025)</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2"/>
          <p:cNvSpPr txBox="1">
            <a:spLocks noGrp="1"/>
          </p:cNvSpPr>
          <p:nvPr>
            <p:ph type="title"/>
          </p:nvPr>
        </p:nvSpPr>
        <p:spPr>
          <a:xfrm>
            <a:off x="311700" y="145785"/>
            <a:ext cx="8520600" cy="798927"/>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ro-RO" b="1" noProof="1">
                <a:latin typeface="Calibri" panose="020F0502020204030204" pitchFamily="34" charset="0"/>
                <a:ea typeface="Times New Roman"/>
                <a:cs typeface="Calibri" panose="020F0502020204030204" pitchFamily="34" charset="0"/>
                <a:sym typeface="Times New Roman"/>
              </a:rPr>
              <a:t>Introduction</a:t>
            </a:r>
            <a:endParaRPr lang="ro-RO" noProof="1">
              <a:latin typeface="Calibri" panose="020F0502020204030204" pitchFamily="34" charset="0"/>
              <a:ea typeface="Times New Roman"/>
              <a:cs typeface="Calibri" panose="020F0502020204030204" pitchFamily="34" charset="0"/>
              <a:sym typeface="Times New Roman"/>
            </a:endParaRPr>
          </a:p>
        </p:txBody>
      </p:sp>
      <p:pic>
        <p:nvPicPr>
          <p:cNvPr id="2" name="image5.png">
            <a:extLst>
              <a:ext uri="{FF2B5EF4-FFF2-40B4-BE49-F238E27FC236}">
                <a16:creationId xmlns:a16="http://schemas.microsoft.com/office/drawing/2014/main" id="{2A70EC3E-B478-B534-AAA5-5BF71E0AC259}"/>
              </a:ext>
            </a:extLst>
          </p:cNvPr>
          <p:cNvPicPr/>
          <p:nvPr/>
        </p:nvPicPr>
        <p:blipFill>
          <a:blip r:embed="rId3"/>
          <a:stretch>
            <a:fillRect/>
          </a:stretch>
        </p:blipFill>
        <p:spPr>
          <a:xfrm>
            <a:off x="4941655" y="1293961"/>
            <a:ext cx="3890645" cy="2405380"/>
          </a:xfrm>
          <a:prstGeom prst="rect">
            <a:avLst/>
          </a:prstGeom>
          <a:ln w="25400">
            <a:solidFill>
              <a:srgbClr val="000000"/>
            </a:solidFill>
            <a:prstDash val="solid"/>
          </a:ln>
        </p:spPr>
      </p:pic>
      <p:sp>
        <p:nvSpPr>
          <p:cNvPr id="3" name="TextBox 2">
            <a:extLst>
              <a:ext uri="{FF2B5EF4-FFF2-40B4-BE49-F238E27FC236}">
                <a16:creationId xmlns:a16="http://schemas.microsoft.com/office/drawing/2014/main" id="{31689C2C-0A3A-0057-D160-FD637DE99CF0}"/>
              </a:ext>
            </a:extLst>
          </p:cNvPr>
          <p:cNvSpPr txBox="1"/>
          <p:nvPr/>
        </p:nvSpPr>
        <p:spPr>
          <a:xfrm>
            <a:off x="311700" y="1080776"/>
            <a:ext cx="4209691" cy="3613682"/>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The report visualises in-depth knowledge from the contemporary theme analysis on AI and human collaboration.  </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Artificial intelligence is combining with human intelligence to improve experience of hotel guests.</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The following presentation correlates with the key findings from the analysis of the chosen contemporary theme.</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According to a statistical chart, over 65% of UK hospitality staff are employed by hotel organizations (Statista, 2025)</a:t>
            </a:r>
          </a:p>
        </p:txBody>
      </p:sp>
      <p:sp>
        <p:nvSpPr>
          <p:cNvPr id="7" name="TextBox 6">
            <a:extLst>
              <a:ext uri="{FF2B5EF4-FFF2-40B4-BE49-F238E27FC236}">
                <a16:creationId xmlns:a16="http://schemas.microsoft.com/office/drawing/2014/main" id="{FA541967-E653-E595-80E3-75716C1ECF52}"/>
              </a:ext>
            </a:extLst>
          </p:cNvPr>
          <p:cNvSpPr txBox="1"/>
          <p:nvPr/>
        </p:nvSpPr>
        <p:spPr>
          <a:xfrm>
            <a:off x="4941656" y="3835405"/>
            <a:ext cx="3890644" cy="1022844"/>
          </a:xfrm>
          <a:prstGeom prst="rect">
            <a:avLst/>
          </a:prstGeom>
          <a:noFill/>
        </p:spPr>
        <p:txBody>
          <a:bodyPr wrap="square">
            <a:spAutoFit/>
          </a:bodyPr>
          <a:lstStyle/>
          <a:p>
            <a:pPr algn="ctr">
              <a:lnSpc>
                <a:spcPct val="150000"/>
              </a:lnSpc>
              <a:buNone/>
            </a:pPr>
            <a:r>
              <a:rPr lang="ro-RO" sz="1400" b="1"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Figure 1: Share of full-time staff in the UK hospitality sector </a:t>
            </a:r>
            <a:endParaRPr lang="ro-RO" sz="1200" noProof="1">
              <a:effectLst/>
              <a:latin typeface="Calibri" panose="020F0502020204030204" pitchFamily="34" charset="0"/>
              <a:ea typeface="Arial" panose="020B0604020202020204" pitchFamily="34" charset="0"/>
              <a:cs typeface="Calibri" panose="020F0502020204030204" pitchFamily="34" charset="0"/>
            </a:endParaRPr>
          </a:p>
          <a:p>
            <a:pPr algn="ctr">
              <a:lnSpc>
                <a:spcPct val="150000"/>
              </a:lnSpc>
              <a:buNone/>
            </a:pPr>
            <a:r>
              <a:rPr lang="ro-RO" sz="14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(Source: Statista, 2025)</a:t>
            </a:r>
            <a:endParaRPr lang="ro-RO" sz="1200" noProof="1">
              <a:effectLst/>
              <a:latin typeface="Calibri" panose="020F0502020204030204" pitchFamily="34" charset="0"/>
              <a:ea typeface="Arial" panose="020B060402020202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title"/>
          </p:nvPr>
        </p:nvSpPr>
        <p:spPr>
          <a:xfrm>
            <a:off x="311700" y="133675"/>
            <a:ext cx="8520600" cy="8841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2800"/>
              <a:buNone/>
            </a:pPr>
            <a:r>
              <a:rPr lang="en-GB" b="1" dirty="0">
                <a:latin typeface="Calibri" panose="020F0502020204030204" pitchFamily="34" charset="0"/>
                <a:ea typeface="Times New Roman"/>
                <a:cs typeface="Calibri" panose="020F0502020204030204" pitchFamily="34" charset="0"/>
                <a:sym typeface="Times New Roman"/>
              </a:rPr>
              <a:t>Background of contemporary theme </a:t>
            </a:r>
            <a:endParaRPr b="1" dirty="0">
              <a:latin typeface="Calibri" panose="020F0502020204030204" pitchFamily="34" charset="0"/>
              <a:ea typeface="Times New Roman"/>
              <a:cs typeface="Calibri" panose="020F0502020204030204" pitchFamily="34" charset="0"/>
              <a:sym typeface="Times New Roman"/>
            </a:endParaRPr>
          </a:p>
          <a:p>
            <a:pPr marL="0" lvl="0" indent="0" algn="ctr" rtl="0">
              <a:lnSpc>
                <a:spcPct val="100000"/>
              </a:lnSpc>
              <a:spcBef>
                <a:spcPts val="0"/>
              </a:spcBef>
              <a:spcAft>
                <a:spcPts val="0"/>
              </a:spcAft>
              <a:buSzPts val="2800"/>
              <a:buNone/>
            </a:pPr>
            <a:endParaRPr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77DBCE7-0EAD-3F93-E1CD-8A3E1135517A}"/>
              </a:ext>
            </a:extLst>
          </p:cNvPr>
          <p:cNvSpPr txBox="1"/>
          <p:nvPr/>
        </p:nvSpPr>
        <p:spPr>
          <a:xfrm>
            <a:off x="451262" y="1249657"/>
            <a:ext cx="8241476" cy="2644185"/>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Size and growth of the hospitality sector: The value of the UK hospitality industry is estimated to be around £45.81 billion and expected to grow at a CAGR of 3.51% (Mordorintelligence, 2025). </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AI and human intelligence: AI-human collaboration in hospitality emphasises a collaborative approach, where the capabilities of AI complement the emotions of human staff (Hospitalitynet, 2025). </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Contemporary challenge: Most of the hospitality firms across the globe struggle to meet evolving guest expectations.</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Technological integration: Innovation in hospitality is driven by technical integration (Sharma, Singh and Tyagi, 2024).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4"/>
          <p:cNvSpPr txBox="1">
            <a:spLocks noGrp="1"/>
          </p:cNvSpPr>
          <p:nvPr>
            <p:ph type="title"/>
          </p:nvPr>
        </p:nvSpPr>
        <p:spPr>
          <a:xfrm>
            <a:off x="311700" y="117724"/>
            <a:ext cx="8520600" cy="725423"/>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b="1" dirty="0">
                <a:latin typeface="Calibri" panose="020F0502020204030204" pitchFamily="34" charset="0"/>
                <a:ea typeface="Times New Roman"/>
                <a:cs typeface="Calibri" panose="020F0502020204030204" pitchFamily="34" charset="0"/>
                <a:sym typeface="Times New Roman"/>
              </a:rPr>
              <a:t>Literature Review</a:t>
            </a:r>
            <a:endParaRPr b="1" dirty="0">
              <a:latin typeface="Calibri" panose="020F0502020204030204" pitchFamily="34" charset="0"/>
              <a:ea typeface="Times New Roman"/>
              <a:cs typeface="Calibri" panose="020F0502020204030204" pitchFamily="34" charset="0"/>
              <a:sym typeface="Times New Roman"/>
            </a:endParaRPr>
          </a:p>
          <a:p>
            <a:pPr marL="0" lvl="0" indent="0" algn="ctr" rtl="0">
              <a:lnSpc>
                <a:spcPct val="100000"/>
              </a:lnSpc>
              <a:spcBef>
                <a:spcPts val="0"/>
              </a:spcBef>
              <a:spcAft>
                <a:spcPts val="0"/>
              </a:spcAft>
              <a:buSzPts val="2800"/>
              <a:buNone/>
            </a:pPr>
            <a:endParaRPr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35CC45F6-D283-A303-1BE0-AF1AC9DB8C01}"/>
              </a:ext>
            </a:extLst>
          </p:cNvPr>
          <p:cNvSpPr txBox="1"/>
          <p:nvPr/>
        </p:nvSpPr>
        <p:spPr>
          <a:xfrm>
            <a:off x="311700" y="1093943"/>
            <a:ext cx="3877528" cy="3613682"/>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Technology Acceptance Model (TAM): Perceived usefulness of TAM can enhance organisational readiness to adopt new technologies (Vorm and Combs, 2022). </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Modern Systems Theory: This philosophy helps develop and enhance functional interconnectedness within organisations. </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Lewin’s Three-Stage Model of Change: Unfreeze, change and refreeze stages of this model, hospitality firms can minimise resistance to change. </a:t>
            </a:r>
          </a:p>
        </p:txBody>
      </p:sp>
      <p:pic>
        <p:nvPicPr>
          <p:cNvPr id="5" name="image2.png">
            <a:extLst>
              <a:ext uri="{FF2B5EF4-FFF2-40B4-BE49-F238E27FC236}">
                <a16:creationId xmlns:a16="http://schemas.microsoft.com/office/drawing/2014/main" id="{A1C639A4-53A7-A6FF-CF57-1D0635A916E4}"/>
              </a:ext>
            </a:extLst>
          </p:cNvPr>
          <p:cNvPicPr/>
          <p:nvPr/>
        </p:nvPicPr>
        <p:blipFill>
          <a:blip r:embed="rId3"/>
          <a:stretch>
            <a:fillRect/>
          </a:stretch>
        </p:blipFill>
        <p:spPr>
          <a:xfrm>
            <a:off x="4465674" y="1093943"/>
            <a:ext cx="4445635" cy="2633980"/>
          </a:xfrm>
          <a:prstGeom prst="rect">
            <a:avLst/>
          </a:prstGeom>
          <a:ln w="25400">
            <a:solidFill>
              <a:srgbClr val="000000"/>
            </a:solidFill>
            <a:prstDash val="solid"/>
          </a:ln>
        </p:spPr>
      </p:pic>
      <p:sp>
        <p:nvSpPr>
          <p:cNvPr id="6" name="TextBox 5">
            <a:extLst>
              <a:ext uri="{FF2B5EF4-FFF2-40B4-BE49-F238E27FC236}">
                <a16:creationId xmlns:a16="http://schemas.microsoft.com/office/drawing/2014/main" id="{4FA808C7-B91D-431E-B387-8A0B8720E21D}"/>
              </a:ext>
            </a:extLst>
          </p:cNvPr>
          <p:cNvSpPr txBox="1"/>
          <p:nvPr/>
        </p:nvSpPr>
        <p:spPr>
          <a:xfrm>
            <a:off x="4941656" y="3835405"/>
            <a:ext cx="3890644" cy="705258"/>
          </a:xfrm>
          <a:prstGeom prst="rect">
            <a:avLst/>
          </a:prstGeom>
          <a:noFill/>
        </p:spPr>
        <p:txBody>
          <a:bodyPr wrap="square">
            <a:spAutoFit/>
          </a:bodyPr>
          <a:lstStyle/>
          <a:p>
            <a:pPr algn="ctr">
              <a:lnSpc>
                <a:spcPct val="150000"/>
              </a:lnSpc>
              <a:buNone/>
            </a:pPr>
            <a:r>
              <a:rPr lang="ro-RO" sz="1400" b="1"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Figure 2: Characteristics of TAM </a:t>
            </a:r>
          </a:p>
          <a:p>
            <a:pPr algn="ctr">
              <a:lnSpc>
                <a:spcPct val="150000"/>
              </a:lnSpc>
              <a:buNone/>
            </a:pPr>
            <a:r>
              <a:rPr lang="ro-RO" sz="14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(Source: Vorm and Combs,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5"/>
          <p:cNvSpPr txBox="1">
            <a:spLocks noGrp="1"/>
          </p:cNvSpPr>
          <p:nvPr>
            <p:ph type="title"/>
          </p:nvPr>
        </p:nvSpPr>
        <p:spPr>
          <a:xfrm>
            <a:off x="311697" y="212801"/>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b="1" dirty="0">
                <a:latin typeface="Calibri" panose="020F0502020204030204" pitchFamily="34" charset="0"/>
                <a:ea typeface="Times New Roman"/>
                <a:cs typeface="Calibri" panose="020F0502020204030204" pitchFamily="34" charset="0"/>
                <a:sym typeface="Times New Roman"/>
              </a:rPr>
              <a:t>Literature Review (Contd.)</a:t>
            </a:r>
            <a:endParaRPr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E0BAA4E6-4BDB-5895-58A5-DB19A2DEE498}"/>
              </a:ext>
            </a:extLst>
          </p:cNvPr>
          <p:cNvSpPr txBox="1"/>
          <p:nvPr/>
        </p:nvSpPr>
        <p:spPr>
          <a:xfrm>
            <a:off x="415630" y="846085"/>
            <a:ext cx="8312732" cy="1725665"/>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sz="1200" noProof="1">
                <a:latin typeface="Calibri" panose="020F0502020204030204" pitchFamily="34" charset="0"/>
                <a:cs typeface="Calibri" panose="020F0502020204030204" pitchFamily="34" charset="0"/>
              </a:rPr>
              <a:t>AI in personalisation: The use of AI-powered data analytics can create a personalised customer experience by analysing customers’ data (Acharya and Mahapatra, 2024).</a:t>
            </a:r>
          </a:p>
          <a:p>
            <a:pPr marL="171450" indent="-171450" algn="just">
              <a:lnSpc>
                <a:spcPct val="150000"/>
              </a:lnSpc>
              <a:buFont typeface="Arial" panose="020B0604020202020204" pitchFamily="34" charset="0"/>
              <a:buChar char="•"/>
            </a:pPr>
            <a:r>
              <a:rPr lang="ro-RO" sz="1200" noProof="1">
                <a:latin typeface="Calibri" panose="020F0502020204030204" pitchFamily="34" charset="0"/>
                <a:cs typeface="Calibri" panose="020F0502020204030204" pitchFamily="34" charset="0"/>
              </a:rPr>
              <a:t>Balance between technology and human intelligence: Computational capabilities of AI with human intuition and intelligence can improve marketing (Petrescu and Krishen, 2023).</a:t>
            </a:r>
          </a:p>
          <a:p>
            <a:pPr marL="171450" indent="-171450" algn="just">
              <a:lnSpc>
                <a:spcPct val="150000"/>
              </a:lnSpc>
              <a:buFont typeface="Arial" panose="020B0604020202020204" pitchFamily="34" charset="0"/>
              <a:buChar char="•"/>
            </a:pPr>
            <a:r>
              <a:rPr lang="ro-RO" sz="1200" noProof="1">
                <a:latin typeface="Calibri" panose="020F0502020204030204" pitchFamily="34" charset="0"/>
                <a:cs typeface="Calibri" panose="020F0502020204030204" pitchFamily="34" charset="0"/>
              </a:rPr>
              <a:t>Automation and streamlined operations: AI-powered robotics are widely accepted to automate repetitive activities and minimise operational costs.</a:t>
            </a:r>
          </a:p>
        </p:txBody>
      </p:sp>
      <p:pic>
        <p:nvPicPr>
          <p:cNvPr id="5" name="Picture 4">
            <a:extLst>
              <a:ext uri="{FF2B5EF4-FFF2-40B4-BE49-F238E27FC236}">
                <a16:creationId xmlns:a16="http://schemas.microsoft.com/office/drawing/2014/main" id="{9ADBB239-EE6C-77F0-23E6-D8BD5938976E}"/>
              </a:ext>
            </a:extLst>
          </p:cNvPr>
          <p:cNvPicPr>
            <a:picLocks noChangeAspect="1"/>
          </p:cNvPicPr>
          <p:nvPr/>
        </p:nvPicPr>
        <p:blipFill>
          <a:blip r:embed="rId3"/>
          <a:stretch>
            <a:fillRect/>
          </a:stretch>
        </p:blipFill>
        <p:spPr>
          <a:xfrm>
            <a:off x="2565062" y="2715462"/>
            <a:ext cx="4013868" cy="13556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CBC5E6A6-694C-4D6D-E7E6-7755A33BEC2A}"/>
              </a:ext>
            </a:extLst>
          </p:cNvPr>
          <p:cNvSpPr txBox="1"/>
          <p:nvPr/>
        </p:nvSpPr>
        <p:spPr>
          <a:xfrm>
            <a:off x="2217094" y="4131680"/>
            <a:ext cx="4709795" cy="705258"/>
          </a:xfrm>
          <a:prstGeom prst="rect">
            <a:avLst/>
          </a:prstGeom>
          <a:noFill/>
        </p:spPr>
        <p:txBody>
          <a:bodyPr wrap="square">
            <a:spAutoFit/>
          </a:bodyPr>
          <a:lstStyle/>
          <a:p>
            <a:pPr algn="ctr">
              <a:lnSpc>
                <a:spcPct val="150000"/>
              </a:lnSpc>
              <a:buNone/>
            </a:pPr>
            <a:r>
              <a:rPr lang="ro-RO" sz="14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Figure 3: AI in enhancing customer satisfaction in hotels </a:t>
            </a:r>
          </a:p>
          <a:p>
            <a:pPr algn="ctr">
              <a:lnSpc>
                <a:spcPct val="150000"/>
              </a:lnSpc>
              <a:buNone/>
            </a:pPr>
            <a:r>
              <a:rPr lang="ro-RO" sz="14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(Source: Al-Hyari, Al-Smadi and Weshah,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6"/>
          <p:cNvSpPr txBox="1">
            <a:spLocks noGrp="1"/>
          </p:cNvSpPr>
          <p:nvPr>
            <p:ph type="title"/>
          </p:nvPr>
        </p:nvSpPr>
        <p:spPr>
          <a:xfrm>
            <a:off x="311700" y="246243"/>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b="1" dirty="0">
                <a:latin typeface="Calibri" panose="020F0502020204030204" pitchFamily="34" charset="0"/>
                <a:ea typeface="Times New Roman"/>
                <a:cs typeface="Calibri" panose="020F0502020204030204" pitchFamily="34" charset="0"/>
                <a:sym typeface="Times New Roman"/>
              </a:rPr>
              <a:t>Literature review (Contd.)</a:t>
            </a:r>
            <a:endParaRPr b="1" dirty="0">
              <a:latin typeface="Calibri" panose="020F0502020204030204" pitchFamily="34" charset="0"/>
              <a:ea typeface="Times New Roman"/>
              <a:cs typeface="Calibri" panose="020F0502020204030204" pitchFamily="34" charset="0"/>
              <a:sym typeface="Times New Roman"/>
            </a:endParaRPr>
          </a:p>
        </p:txBody>
      </p:sp>
      <p:sp>
        <p:nvSpPr>
          <p:cNvPr id="3" name="TextBox 2">
            <a:extLst>
              <a:ext uri="{FF2B5EF4-FFF2-40B4-BE49-F238E27FC236}">
                <a16:creationId xmlns:a16="http://schemas.microsoft.com/office/drawing/2014/main" id="{317944C9-3EBF-F8A3-8967-33821E7DDD1E}"/>
              </a:ext>
            </a:extLst>
          </p:cNvPr>
          <p:cNvSpPr txBox="1"/>
          <p:nvPr/>
        </p:nvSpPr>
        <p:spPr>
          <a:xfrm>
            <a:off x="205683" y="1128356"/>
            <a:ext cx="4712957" cy="3613682"/>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High initial cost of AI implementation: The implementation of AI technologies is associated with a high financial burden, which can be challenging for SMEs (Cozzio, Santos Arteaga and Maurer, 2025).</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Resistance to change: The establishment of an effective balance in AI-human collaboration requires large changes in the traditional organisational ecosystem.</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Lack of digital literacy and digital agility: Hospitality firms worldwide often experience lower digital literacy of professionals due to the emergence of a global talent shortage (Batabyal and Das, 2019). </a:t>
            </a:r>
          </a:p>
        </p:txBody>
      </p:sp>
      <p:pic>
        <p:nvPicPr>
          <p:cNvPr id="4" name="image3.png">
            <a:extLst>
              <a:ext uri="{FF2B5EF4-FFF2-40B4-BE49-F238E27FC236}">
                <a16:creationId xmlns:a16="http://schemas.microsoft.com/office/drawing/2014/main" id="{CBC8F48C-83F0-9B14-D993-4D18BDB6509B}"/>
              </a:ext>
            </a:extLst>
          </p:cNvPr>
          <p:cNvPicPr/>
          <p:nvPr/>
        </p:nvPicPr>
        <p:blipFill>
          <a:blip r:embed="rId3"/>
          <a:stretch>
            <a:fillRect/>
          </a:stretch>
        </p:blipFill>
        <p:spPr>
          <a:xfrm>
            <a:off x="5435685" y="1437640"/>
            <a:ext cx="3396615" cy="2268220"/>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B96DFEA1-A3B7-14C1-512C-1AEB48FE39FB}"/>
              </a:ext>
            </a:extLst>
          </p:cNvPr>
          <p:cNvSpPr txBox="1"/>
          <p:nvPr/>
        </p:nvSpPr>
        <p:spPr>
          <a:xfrm>
            <a:off x="5095304" y="3826881"/>
            <a:ext cx="4077375" cy="617670"/>
          </a:xfrm>
          <a:prstGeom prst="rect">
            <a:avLst/>
          </a:prstGeom>
          <a:noFill/>
        </p:spPr>
        <p:txBody>
          <a:bodyPr wrap="square">
            <a:spAutoFit/>
          </a:bodyPr>
          <a:lstStyle/>
          <a:p>
            <a:pPr algn="ctr">
              <a:lnSpc>
                <a:spcPct val="150000"/>
              </a:lnSpc>
              <a:buNone/>
            </a:pPr>
            <a:r>
              <a:rPr lang="ro-RO" sz="12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Figure 4: Challenges related to AI implementation and use </a:t>
            </a:r>
          </a:p>
          <a:p>
            <a:pPr algn="ctr">
              <a:lnSpc>
                <a:spcPct val="150000"/>
              </a:lnSpc>
              <a:buNone/>
            </a:pPr>
            <a:r>
              <a:rPr lang="ro-RO" sz="12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(Source: Cozzio, Santos Arteaga and Maurer,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b="1" dirty="0">
                <a:latin typeface="Times New Roman"/>
                <a:ea typeface="Times New Roman"/>
                <a:cs typeface="Times New Roman"/>
                <a:sym typeface="Times New Roman"/>
              </a:rPr>
              <a:t>Used methods and key findings </a:t>
            </a:r>
            <a:endParaRPr dirty="0"/>
          </a:p>
        </p:txBody>
      </p:sp>
      <p:pic>
        <p:nvPicPr>
          <p:cNvPr id="100" name="Google Shape;100;p7"/>
          <p:cNvPicPr preferRelativeResize="0"/>
          <p:nvPr/>
        </p:nvPicPr>
        <p:blipFill>
          <a:blip r:embed="rId3">
            <a:alphaModFix/>
          </a:blip>
          <a:stretch>
            <a:fillRect/>
          </a:stretch>
        </p:blipFill>
        <p:spPr>
          <a:xfrm>
            <a:off x="5502900" y="1726999"/>
            <a:ext cx="3329400" cy="1689501"/>
          </a:xfrm>
          <a:prstGeom prst="rect">
            <a:avLst/>
          </a:prstGeom>
          <a:noFill/>
          <a:ln>
            <a:noFill/>
          </a:ln>
        </p:spPr>
      </p:pic>
      <p:sp>
        <p:nvSpPr>
          <p:cNvPr id="4" name="TextBox 3">
            <a:extLst>
              <a:ext uri="{FF2B5EF4-FFF2-40B4-BE49-F238E27FC236}">
                <a16:creationId xmlns:a16="http://schemas.microsoft.com/office/drawing/2014/main" id="{A76D08BD-9C10-072C-55AB-A2AB5FC583FD}"/>
              </a:ext>
            </a:extLst>
          </p:cNvPr>
          <p:cNvSpPr txBox="1"/>
          <p:nvPr/>
        </p:nvSpPr>
        <p:spPr>
          <a:xfrm>
            <a:off x="311700" y="1579089"/>
            <a:ext cx="4712957" cy="3290516"/>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Prospect Theory: The economic model demonstrates the changing behavioural concerns of individuals based on economic shifts (Lin, Lin and Song, 2024).</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Macro environment: The external environment of the UK hospitality industry is driven by economic uncertainties and geopolitical conflicts.</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Micro environment: The internal strengths of the UK lodging sector include a large economic contribution, high market growth and a diverse workforce. </a:t>
            </a:r>
          </a:p>
          <a:p>
            <a:pPr marL="171450" indent="-171450" algn="just">
              <a:lnSpc>
                <a:spcPct val="150000"/>
              </a:lnSpc>
              <a:buFont typeface="Arial" panose="020B0604020202020204" pitchFamily="34" charset="0"/>
              <a:buChar char="•"/>
            </a:pPr>
            <a:endParaRPr lang="ro-RO" noProof="1">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A889567E-88C3-22AC-1D06-9F12FF15474B}"/>
              </a:ext>
            </a:extLst>
          </p:cNvPr>
          <p:cNvSpPr txBox="1"/>
          <p:nvPr/>
        </p:nvSpPr>
        <p:spPr>
          <a:xfrm>
            <a:off x="5625403" y="3539330"/>
            <a:ext cx="3084394" cy="307777"/>
          </a:xfrm>
          <a:prstGeom prst="rect">
            <a:avLst/>
          </a:prstGeom>
          <a:noFill/>
        </p:spPr>
        <p:txBody>
          <a:bodyPr wrap="square">
            <a:spAutoFit/>
          </a:bodyPr>
          <a:lstStyle/>
          <a:p>
            <a:pPr algn="ctr"/>
            <a:r>
              <a:rPr lang="en-GB" b="0" i="0" dirty="0">
                <a:solidFill>
                  <a:srgbClr val="000000"/>
                </a:solidFill>
                <a:effectLst/>
                <a:latin typeface="Times New Roman" panose="02020603050405020304" pitchFamily="18" charset="0"/>
              </a:rPr>
              <a:t>Source</a:t>
            </a:r>
            <a:r>
              <a:rPr lang="en-GB" dirty="0">
                <a:latin typeface="Times New Roman" panose="02020603050405020304" pitchFamily="18" charset="0"/>
              </a:rPr>
              <a:t>: (Lyons, 2020)</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8"/>
          <p:cNvSpPr txBox="1">
            <a:spLocks noGrp="1"/>
          </p:cNvSpPr>
          <p:nvPr>
            <p:ph type="title"/>
          </p:nvPr>
        </p:nvSpPr>
        <p:spPr>
          <a:xfrm>
            <a:off x="941668" y="256382"/>
            <a:ext cx="7855177" cy="7074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a:buNone/>
            </a:pPr>
            <a:r>
              <a:rPr lang="en-GB" b="1" dirty="0">
                <a:latin typeface="Calibri" panose="020F0502020204030204" pitchFamily="34" charset="0"/>
                <a:ea typeface="Times New Roman"/>
                <a:cs typeface="Calibri" panose="020F0502020204030204" pitchFamily="34" charset="0"/>
                <a:sym typeface="Times New Roman"/>
              </a:rPr>
              <a:t>PESTLE Analysis</a:t>
            </a:r>
            <a:endParaRPr b="1" dirty="0">
              <a:latin typeface="Calibri" panose="020F0502020204030204" pitchFamily="34" charset="0"/>
              <a:ea typeface="Times New Roman"/>
              <a:cs typeface="Calibri" panose="020F0502020204030204" pitchFamily="34" charset="0"/>
              <a:sym typeface="Times New Roman"/>
            </a:endParaRPr>
          </a:p>
          <a:p>
            <a:pPr marL="0" lvl="0" indent="0" algn="ctr" rtl="0">
              <a:lnSpc>
                <a:spcPct val="100000"/>
              </a:lnSpc>
              <a:spcBef>
                <a:spcPts val="1200"/>
              </a:spcBef>
              <a:spcAft>
                <a:spcPts val="0"/>
              </a:spcAft>
              <a:buSzPts val="2800"/>
              <a:buNone/>
            </a:pPr>
            <a:endParaRPr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EB00A076-634F-5956-6408-6D57256839A5}"/>
              </a:ext>
            </a:extLst>
          </p:cNvPr>
          <p:cNvSpPr txBox="1"/>
          <p:nvPr/>
        </p:nvSpPr>
        <p:spPr>
          <a:xfrm>
            <a:off x="347155" y="863589"/>
            <a:ext cx="4005580" cy="3936847"/>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Political instability: The UK possesses a low political stability index score of 0.51 (Theglobaleconomy.com, 2025a).</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Cost-of-living crisis: The current CPI in Great Britain has reached 4.1% in August 2025 (Ons.gov.uk, 2025).</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Governmental funding: Governmental investment in the UK in R&amp;D has increased to £17.4 billion in 2023 (Ons.gov.uk, 2025b).</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Demographic shift: Shifting demographics among the young-aged tourists, business professionals and family travellers. </a:t>
            </a:r>
          </a:p>
        </p:txBody>
      </p:sp>
      <p:pic>
        <p:nvPicPr>
          <p:cNvPr id="9" name="image1.png">
            <a:extLst>
              <a:ext uri="{FF2B5EF4-FFF2-40B4-BE49-F238E27FC236}">
                <a16:creationId xmlns:a16="http://schemas.microsoft.com/office/drawing/2014/main" id="{92F39F6C-FE18-1B83-F7AA-5852A23A1C4B}"/>
              </a:ext>
            </a:extLst>
          </p:cNvPr>
          <p:cNvPicPr/>
          <p:nvPr/>
        </p:nvPicPr>
        <p:blipFill>
          <a:blip r:embed="rId3"/>
          <a:stretch>
            <a:fillRect/>
          </a:stretch>
        </p:blipFill>
        <p:spPr>
          <a:xfrm>
            <a:off x="4827164" y="1484798"/>
            <a:ext cx="4005580" cy="1649095"/>
          </a:xfrm>
          <a:prstGeom prst="rect">
            <a:avLst/>
          </a:prstGeom>
          <a:ln w="25400">
            <a:solidFill>
              <a:srgbClr val="000000"/>
            </a:solidFill>
            <a:prstDash val="solid"/>
          </a:ln>
        </p:spPr>
      </p:pic>
      <p:sp>
        <p:nvSpPr>
          <p:cNvPr id="10" name="TextBox 9">
            <a:extLst>
              <a:ext uri="{FF2B5EF4-FFF2-40B4-BE49-F238E27FC236}">
                <a16:creationId xmlns:a16="http://schemas.microsoft.com/office/drawing/2014/main" id="{D4B8F705-D458-E085-F897-35242F43E562}"/>
              </a:ext>
            </a:extLst>
          </p:cNvPr>
          <p:cNvSpPr txBox="1"/>
          <p:nvPr/>
        </p:nvSpPr>
        <p:spPr>
          <a:xfrm>
            <a:off x="4791267" y="3292817"/>
            <a:ext cx="4077375" cy="894669"/>
          </a:xfrm>
          <a:prstGeom prst="rect">
            <a:avLst/>
          </a:prstGeom>
          <a:noFill/>
        </p:spPr>
        <p:txBody>
          <a:bodyPr wrap="square">
            <a:spAutoFit/>
          </a:bodyPr>
          <a:lstStyle/>
          <a:p>
            <a:pPr algn="ctr">
              <a:lnSpc>
                <a:spcPct val="150000"/>
              </a:lnSpc>
              <a:buNone/>
            </a:pPr>
            <a:r>
              <a:rPr lang="ro-RO" sz="12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Figure 5: Hospitality consumption rate of the UK population (Source: ONS, 2025)</a:t>
            </a:r>
          </a:p>
          <a:p>
            <a:pPr algn="ctr">
              <a:lnSpc>
                <a:spcPct val="150000"/>
              </a:lnSpc>
              <a:buNone/>
            </a:pPr>
            <a:endParaRPr lang="ro-RO" sz="1200" noProof="1">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9"/>
          <p:cNvSpPr txBox="1">
            <a:spLocks noGrp="1"/>
          </p:cNvSpPr>
          <p:nvPr>
            <p:ph type="title"/>
          </p:nvPr>
        </p:nvSpPr>
        <p:spPr>
          <a:xfrm>
            <a:off x="788171" y="240362"/>
            <a:ext cx="7567658" cy="729125"/>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a:buNone/>
            </a:pPr>
            <a:r>
              <a:rPr lang="en-GB" b="1" dirty="0">
                <a:latin typeface="Calibri" panose="020F0502020204030204" pitchFamily="34" charset="0"/>
                <a:ea typeface="Times New Roman"/>
                <a:cs typeface="Calibri" panose="020F0502020204030204" pitchFamily="34" charset="0"/>
                <a:sym typeface="Times New Roman"/>
              </a:rPr>
              <a:t>SWOT Analysis</a:t>
            </a:r>
            <a:endParaRPr b="1" dirty="0">
              <a:latin typeface="Calibri" panose="020F0502020204030204" pitchFamily="34" charset="0"/>
              <a:ea typeface="Times New Roman"/>
              <a:cs typeface="Calibri" panose="020F0502020204030204" pitchFamily="34" charset="0"/>
              <a:sym typeface="Times New Roman"/>
            </a:endParaRPr>
          </a:p>
          <a:p>
            <a:pPr marL="0" lvl="0" indent="0" algn="ctr" rtl="0">
              <a:lnSpc>
                <a:spcPct val="100000"/>
              </a:lnSpc>
              <a:spcBef>
                <a:spcPts val="1200"/>
              </a:spcBef>
              <a:spcAft>
                <a:spcPts val="0"/>
              </a:spcAft>
              <a:buSzPts val="2800"/>
              <a:buNone/>
            </a:pPr>
            <a:endParaRPr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46100077-FB0E-C5B5-CA74-B6C17DFB1496}"/>
              </a:ext>
            </a:extLst>
          </p:cNvPr>
          <p:cNvSpPr txBox="1"/>
          <p:nvPr/>
        </p:nvSpPr>
        <p:spPr>
          <a:xfrm>
            <a:off x="178200" y="969487"/>
            <a:ext cx="4516629" cy="3936847"/>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High market value: The UK lodging sector is valued at £45.81 billion in 2025 (Mordorintelligence.com, 2025).</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Diverse workforce: The employers are more likely to acquire diverse talent to drive innovation and brand uniqueness.</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Cyber threats: Increasing supply chain vulnerability caused by lower organisational digital agility and geopolitical instability can lead to data breaches in AI integration.</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Regulatory changes: Uncertain changes in the regulatory frameworks due to political instability can disrupt the ethical governance of AI.</a:t>
            </a:r>
          </a:p>
        </p:txBody>
      </p:sp>
      <p:pic>
        <p:nvPicPr>
          <p:cNvPr id="7" name="Picture 6" descr="A robot sitting at a desk with a computer&#10;&#10;AI-generated content may be incorrect.">
            <a:extLst>
              <a:ext uri="{FF2B5EF4-FFF2-40B4-BE49-F238E27FC236}">
                <a16:creationId xmlns:a16="http://schemas.microsoft.com/office/drawing/2014/main" id="{3B19F149-64C1-B02A-8C41-2FE36191507B}"/>
              </a:ext>
            </a:extLst>
          </p:cNvPr>
          <p:cNvPicPr>
            <a:picLocks noChangeAspect="1"/>
          </p:cNvPicPr>
          <p:nvPr/>
        </p:nvPicPr>
        <p:blipFill>
          <a:blip r:embed="rId3"/>
          <a:stretch>
            <a:fillRect/>
          </a:stretch>
        </p:blipFill>
        <p:spPr>
          <a:xfrm>
            <a:off x="4922272" y="1841229"/>
            <a:ext cx="3947994" cy="1973997"/>
          </a:xfrm>
          <a:prstGeom prst="rect">
            <a:avLst/>
          </a:prstGeom>
        </p:spPr>
      </p:pic>
      <p:sp>
        <p:nvSpPr>
          <p:cNvPr id="10" name="TextBox 9">
            <a:extLst>
              <a:ext uri="{FF2B5EF4-FFF2-40B4-BE49-F238E27FC236}">
                <a16:creationId xmlns:a16="http://schemas.microsoft.com/office/drawing/2014/main" id="{BABF767B-DE7A-CA50-2F47-EF2F8D8C21E3}"/>
              </a:ext>
            </a:extLst>
          </p:cNvPr>
          <p:cNvSpPr txBox="1"/>
          <p:nvPr/>
        </p:nvSpPr>
        <p:spPr>
          <a:xfrm>
            <a:off x="5354072" y="3969784"/>
            <a:ext cx="3084394" cy="307777"/>
          </a:xfrm>
          <a:prstGeom prst="rect">
            <a:avLst/>
          </a:prstGeom>
          <a:noFill/>
        </p:spPr>
        <p:txBody>
          <a:bodyPr wrap="square">
            <a:spAutoFit/>
          </a:bodyPr>
          <a:lstStyle/>
          <a:p>
            <a:pPr algn="ctr"/>
            <a:r>
              <a:rPr lang="en-GB" b="0" i="0" dirty="0">
                <a:solidFill>
                  <a:srgbClr val="000000"/>
                </a:solidFill>
                <a:effectLst/>
                <a:latin typeface="Times New Roman" panose="02020603050405020304" pitchFamily="18" charset="0"/>
              </a:rPr>
              <a:t>Source</a:t>
            </a:r>
            <a:r>
              <a:rPr lang="en-GB" dirty="0">
                <a:latin typeface="Times New Roman" panose="02020603050405020304" pitchFamily="18" charset="0"/>
              </a:rPr>
              <a:t>: (</a:t>
            </a:r>
            <a:r>
              <a:rPr lang="en-GB" dirty="0" err="1">
                <a:latin typeface="Times New Roman" panose="02020603050405020304" pitchFamily="18" charset="0"/>
              </a:rPr>
              <a:t>Newo</a:t>
            </a:r>
            <a:r>
              <a:rPr lang="en-GB" dirty="0">
                <a:latin typeface="Times New Roman" panose="02020603050405020304" pitchFamily="18" charset="0"/>
              </a:rPr>
              <a:t>, 2025)</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b="1" dirty="0">
                <a:latin typeface="Times New Roman"/>
                <a:ea typeface="Times New Roman"/>
                <a:cs typeface="Times New Roman"/>
                <a:sym typeface="Times New Roman"/>
              </a:rPr>
              <a:t>Conclusion </a:t>
            </a:r>
            <a:endParaRPr dirty="0"/>
          </a:p>
        </p:txBody>
      </p:sp>
      <p:pic>
        <p:nvPicPr>
          <p:cNvPr id="121" name="Google Shape;121;p10"/>
          <p:cNvPicPr preferRelativeResize="0"/>
          <p:nvPr/>
        </p:nvPicPr>
        <p:blipFill rotWithShape="1">
          <a:blip r:embed="rId3">
            <a:alphaModFix/>
          </a:blip>
          <a:srcRect/>
          <a:stretch/>
        </p:blipFill>
        <p:spPr>
          <a:xfrm>
            <a:off x="5688138" y="1430859"/>
            <a:ext cx="3018354" cy="2281782"/>
          </a:xfrm>
          <a:prstGeom prst="rect">
            <a:avLst/>
          </a:prstGeom>
          <a:noFill/>
          <a:ln>
            <a:noFill/>
          </a:ln>
        </p:spPr>
      </p:pic>
      <p:sp>
        <p:nvSpPr>
          <p:cNvPr id="2" name="TextBox 1">
            <a:extLst>
              <a:ext uri="{FF2B5EF4-FFF2-40B4-BE49-F238E27FC236}">
                <a16:creationId xmlns:a16="http://schemas.microsoft.com/office/drawing/2014/main" id="{66F9732B-9C0F-7C82-66E5-F647D73D8A21}"/>
              </a:ext>
            </a:extLst>
          </p:cNvPr>
          <p:cNvSpPr txBox="1"/>
          <p:nvPr/>
        </p:nvSpPr>
        <p:spPr>
          <a:xfrm>
            <a:off x="437508" y="1572822"/>
            <a:ext cx="4712957" cy="1997855"/>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The findings have demonstrated a negative industrial scenario of the UK to accelerate AI adoption. </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Uncertain regulatory changes disrupt the AI-associated ethical governance.</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The contemporary theme has proposed contextual information to be used in further similar research fields. </a:t>
            </a:r>
          </a:p>
        </p:txBody>
      </p:sp>
      <p:sp>
        <p:nvSpPr>
          <p:cNvPr id="5" name="TextBox 4">
            <a:extLst>
              <a:ext uri="{FF2B5EF4-FFF2-40B4-BE49-F238E27FC236}">
                <a16:creationId xmlns:a16="http://schemas.microsoft.com/office/drawing/2014/main" id="{64552466-2867-5F3E-D6C7-789A4BB5B818}"/>
              </a:ext>
            </a:extLst>
          </p:cNvPr>
          <p:cNvSpPr txBox="1"/>
          <p:nvPr/>
        </p:nvSpPr>
        <p:spPr>
          <a:xfrm>
            <a:off x="5655118" y="3817998"/>
            <a:ext cx="3084394" cy="307777"/>
          </a:xfrm>
          <a:prstGeom prst="rect">
            <a:avLst/>
          </a:prstGeom>
          <a:noFill/>
        </p:spPr>
        <p:txBody>
          <a:bodyPr wrap="square">
            <a:spAutoFit/>
          </a:bodyPr>
          <a:lstStyle/>
          <a:p>
            <a:pPr algn="ctr"/>
            <a:r>
              <a:rPr lang="en-GB" b="0" i="0" dirty="0">
                <a:solidFill>
                  <a:srgbClr val="000000"/>
                </a:solidFill>
                <a:effectLst/>
                <a:latin typeface="Times New Roman" panose="02020603050405020304" pitchFamily="18" charset="0"/>
              </a:rPr>
              <a:t>Source</a:t>
            </a:r>
            <a:r>
              <a:rPr lang="en-GB" dirty="0">
                <a:latin typeface="Times New Roman" panose="02020603050405020304" pitchFamily="18" charset="0"/>
              </a:rPr>
              <a:t>: (News, 2020)</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1"/>
          <p:cNvSpPr txBox="1">
            <a:spLocks noGrp="1"/>
          </p:cNvSpPr>
          <p:nvPr>
            <p:ph type="title"/>
          </p:nvPr>
        </p:nvSpPr>
        <p:spPr>
          <a:xfrm>
            <a:off x="311700" y="0"/>
            <a:ext cx="8520600" cy="91355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Clr>
                <a:schemeClr val="dk1"/>
              </a:buClr>
              <a:buSzPts val="1100"/>
              <a:buFont typeface="Arial"/>
              <a:buNone/>
            </a:pPr>
            <a:r>
              <a:rPr lang="en-GB" b="1" dirty="0">
                <a:latin typeface="Times New Roman"/>
                <a:ea typeface="Times New Roman"/>
                <a:cs typeface="Times New Roman"/>
                <a:sym typeface="Times New Roman"/>
              </a:rPr>
              <a:t>Recommended insights </a:t>
            </a:r>
            <a:endParaRPr b="1" dirty="0">
              <a:latin typeface="Times New Roman"/>
              <a:ea typeface="Times New Roman"/>
              <a:cs typeface="Times New Roman"/>
              <a:sym typeface="Times New Roman"/>
            </a:endParaRPr>
          </a:p>
          <a:p>
            <a:pPr marL="0" lvl="0" indent="0" algn="ctr" rtl="0">
              <a:lnSpc>
                <a:spcPct val="100000"/>
              </a:lnSpc>
              <a:spcBef>
                <a:spcPts val="1200"/>
              </a:spcBef>
              <a:spcAft>
                <a:spcPts val="0"/>
              </a:spcAft>
              <a:buSzPts val="2800"/>
              <a:buNone/>
            </a:pPr>
            <a:endParaRPr dirty="0">
              <a:latin typeface="Times New Roman"/>
              <a:ea typeface="Times New Roman"/>
              <a:cs typeface="Times New Roman"/>
              <a:sym typeface="Times New Roman"/>
            </a:endParaRPr>
          </a:p>
        </p:txBody>
      </p:sp>
      <p:pic>
        <p:nvPicPr>
          <p:cNvPr id="128" name="Google Shape;128;p11"/>
          <p:cNvPicPr preferRelativeResize="0"/>
          <p:nvPr/>
        </p:nvPicPr>
        <p:blipFill rotWithShape="1">
          <a:blip r:embed="rId3">
            <a:alphaModFix/>
          </a:blip>
          <a:srcRect/>
          <a:stretch/>
        </p:blipFill>
        <p:spPr>
          <a:xfrm>
            <a:off x="5529465" y="1514612"/>
            <a:ext cx="3409526" cy="2742119"/>
          </a:xfrm>
          <a:prstGeom prst="rect">
            <a:avLst/>
          </a:prstGeom>
          <a:noFill/>
          <a:ln>
            <a:noFill/>
          </a:ln>
        </p:spPr>
      </p:pic>
      <p:sp>
        <p:nvSpPr>
          <p:cNvPr id="2" name="TextBox 1">
            <a:extLst>
              <a:ext uri="{FF2B5EF4-FFF2-40B4-BE49-F238E27FC236}">
                <a16:creationId xmlns:a16="http://schemas.microsoft.com/office/drawing/2014/main" id="{BADFD731-A10A-4BD6-449A-1FBC9B1422AB}"/>
              </a:ext>
            </a:extLst>
          </p:cNvPr>
          <p:cNvSpPr txBox="1"/>
          <p:nvPr/>
        </p:nvSpPr>
        <p:spPr>
          <a:xfrm>
            <a:off x="311700" y="1725161"/>
            <a:ext cx="4712957" cy="2321020"/>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Hospitality staffs needed to trained with digital AI-knowledge enhancement courses.</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UK hotels required to hire AI developers and crete efficeient AI tools for their operation managment systems.</a:t>
            </a:r>
          </a:p>
          <a:p>
            <a:pPr marL="171450" indent="-171450" algn="just">
              <a:lnSpc>
                <a:spcPct val="150000"/>
              </a:lnSpc>
              <a:buFont typeface="Arial" panose="020B0604020202020204" pitchFamily="34" charset="0"/>
              <a:buChar char="•"/>
            </a:pPr>
            <a:r>
              <a:rPr lang="ro-RO" noProof="1">
                <a:latin typeface="Calibri" panose="020F0502020204030204" pitchFamily="34" charset="0"/>
                <a:cs typeface="Calibri" panose="020F0502020204030204" pitchFamily="34" charset="0"/>
              </a:rPr>
              <a:t>Improved focus on creating Gen-AI tools for better execution of the personalised customer services.</a:t>
            </a:r>
          </a:p>
          <a:p>
            <a:pPr marL="171450" indent="-171450" algn="just">
              <a:lnSpc>
                <a:spcPct val="150000"/>
              </a:lnSpc>
              <a:buFont typeface="Arial" panose="020B0604020202020204" pitchFamily="34" charset="0"/>
              <a:buChar char="•"/>
            </a:pPr>
            <a:endParaRPr lang="ro-RO" noProof="1">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9CB49016-3807-54D4-C3D8-402C61E13395}"/>
              </a:ext>
            </a:extLst>
          </p:cNvPr>
          <p:cNvSpPr txBox="1"/>
          <p:nvPr/>
        </p:nvSpPr>
        <p:spPr>
          <a:xfrm>
            <a:off x="5692031" y="4336158"/>
            <a:ext cx="3084394" cy="307777"/>
          </a:xfrm>
          <a:prstGeom prst="rect">
            <a:avLst/>
          </a:prstGeom>
          <a:noFill/>
        </p:spPr>
        <p:txBody>
          <a:bodyPr wrap="square">
            <a:spAutoFit/>
          </a:bodyPr>
          <a:lstStyle/>
          <a:p>
            <a:pPr algn="ctr"/>
            <a:r>
              <a:rPr lang="en-GB" b="0" i="0" dirty="0">
                <a:solidFill>
                  <a:srgbClr val="000000"/>
                </a:solidFill>
                <a:effectLst/>
                <a:latin typeface="Times New Roman" panose="02020603050405020304" pitchFamily="18" charset="0"/>
              </a:rPr>
              <a:t>Source</a:t>
            </a:r>
            <a:r>
              <a:rPr lang="en-GB" dirty="0">
                <a:latin typeface="Times New Roman" panose="02020603050405020304" pitchFamily="18" charset="0"/>
              </a:rPr>
              <a:t>: </a:t>
            </a:r>
            <a:r>
              <a:rPr lang="en-GB" dirty="0"/>
              <a:t>(Kanwal, 2025)</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4" name="Google Shape;134;g394cbad6092_0_9"/>
          <p:cNvSpPr txBox="1">
            <a:spLocks noGrp="1"/>
          </p:cNvSpPr>
          <p:nvPr>
            <p:ph type="body" idx="1"/>
          </p:nvPr>
        </p:nvSpPr>
        <p:spPr>
          <a:xfrm>
            <a:off x="311700" y="1097744"/>
            <a:ext cx="8520600" cy="3317767"/>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Acharya, P. and Mahapatra, S.S. (2024) ‘Exploring the impact of artificial intelligence integration on guest experience in the hotel industry’, Geo Journal of Tourism and </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Geosites</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54, pp. 802–810. Available at: https://</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doi.org</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/10.30892/gtg.482spl15-1081</a:t>
            </a:r>
          </a:p>
          <a:p>
            <a:pPr marL="0" lvl="0" indent="0" algn="just" rtl="0">
              <a:lnSpc>
                <a:spcPct val="100000"/>
              </a:lnSpc>
              <a:spcBef>
                <a:spcPts val="0"/>
              </a:spcBef>
              <a:spcAft>
                <a:spcPts val="0"/>
              </a:spcAft>
              <a:buNone/>
            </a:pP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Al-</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Hyari</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H.S.A., Al-Smadi, H.M. and </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Weshah</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S.R. (2023) ‘The impact of artificial intelligence (AI) on guest satisfaction in hotel management: An empirical study of luxury hotels’, Geo Journal of Tourism and </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Geosites</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48, pp. 810–819. Available at: https://</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doi.org</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/10.30892/gtg.542spl04-1255</a:t>
            </a:r>
          </a:p>
          <a:p>
            <a:pPr marL="0" lvl="0" indent="0" algn="just" rtl="0">
              <a:lnSpc>
                <a:spcPct val="100000"/>
              </a:lnSpc>
              <a:spcBef>
                <a:spcPts val="0"/>
              </a:spcBef>
              <a:spcAft>
                <a:spcPts val="0"/>
              </a:spcAft>
              <a:buNone/>
            </a:pP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Batabyal</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D. and Das, D.K. (eds) (2019) Global trends, practices, and challenges in contemporary tourism and hospitality management. Hershey, Pennsylvania: Business Science Reference, an imprint of IGI Global.</a:t>
            </a:r>
          </a:p>
          <a:p>
            <a:pPr marL="0" lvl="0" indent="0" algn="just" rtl="0">
              <a:lnSpc>
                <a:spcPct val="100000"/>
              </a:lnSpc>
              <a:spcBef>
                <a:spcPts val="0"/>
              </a:spcBef>
              <a:spcAft>
                <a:spcPts val="0"/>
              </a:spcAft>
              <a:buNone/>
            </a:pP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BBC (2020) Gadget-makers face ban on easy-to-guess passwords. [online] BBC News. Available at: </a:t>
            </a:r>
            <a:r>
              <a:rPr lang="en-GB" sz="1050" dirty="0">
                <a:solidFill>
                  <a:schemeClr val="dk1"/>
                </a:solidFill>
                <a:latin typeface="Calibri" panose="020F0502020204030204" pitchFamily="34" charset="0"/>
                <a:ea typeface="Times New Roman"/>
                <a:cs typeface="Calibri" panose="020F0502020204030204" pitchFamily="34" charset="0"/>
                <a:sym typeface="Times New Roman"/>
                <a:hlinkClick r:id="rId3"/>
              </a:rPr>
              <a:t>https://www.bbc.co.uk/news/technology-53421658</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[Accessed 31 Oct. 2025].</a:t>
            </a:r>
          </a:p>
          <a:p>
            <a:pPr marL="0" lvl="0" indent="0" algn="just" rtl="0">
              <a:lnSpc>
                <a:spcPct val="100000"/>
              </a:lnSpc>
              <a:spcBef>
                <a:spcPts val="0"/>
              </a:spcBef>
              <a:spcAft>
                <a:spcPts val="0"/>
              </a:spcAft>
              <a:buNone/>
            </a:pP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Cozzio</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C., Santos Arteaga, F.J. and Maurer, O. (2025) ‘Artificial intelligence adoption in hospitality: challenges and opportunities across hierarchical levels’, Tourism Review. Available at: http://</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dx.doi.org</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/10.1108/TR-10-2024-0913</a:t>
            </a:r>
          </a:p>
          <a:p>
            <a:pPr marL="0" lvl="0" indent="0" algn="just" rtl="0">
              <a:lnSpc>
                <a:spcPct val="100000"/>
              </a:lnSpc>
              <a:spcBef>
                <a:spcPts val="0"/>
              </a:spcBef>
              <a:spcAft>
                <a:spcPts val="0"/>
              </a:spcAft>
              <a:buNone/>
            </a:pP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Hospitalitynet.org</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(2025) AI &amp; Humans: A Perfect Harmony for Elevating the Hotel Guest Experience. Available at: </a:t>
            </a:r>
            <a:r>
              <a:rPr lang="en-GB" sz="1050" dirty="0">
                <a:solidFill>
                  <a:schemeClr val="dk1"/>
                </a:solidFill>
                <a:latin typeface="Calibri" panose="020F0502020204030204" pitchFamily="34" charset="0"/>
                <a:ea typeface="Times New Roman"/>
                <a:cs typeface="Calibri" panose="020F0502020204030204" pitchFamily="34" charset="0"/>
                <a:sym typeface="Times New Roman"/>
                <a:hlinkClick r:id="rId4"/>
              </a:rPr>
              <a:t>https://www.hospitalitynet.org/opinion/4125634.html</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(Accessed: 10 October 2025).</a:t>
            </a:r>
          </a:p>
          <a:p>
            <a:pPr marL="0" lvl="0" indent="0" algn="just" rtl="0">
              <a:lnSpc>
                <a:spcPct val="100000"/>
              </a:lnSpc>
              <a:spcBef>
                <a:spcPts val="0"/>
              </a:spcBef>
              <a:spcAft>
                <a:spcPts val="0"/>
              </a:spcAft>
              <a:buNone/>
            </a:pP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IDSAI (2025) Centre for Robotics and AI. [online] Available at: </a:t>
            </a:r>
            <a:r>
              <a:rPr lang="en-GB" sz="1050" dirty="0">
                <a:solidFill>
                  <a:schemeClr val="dk1"/>
                </a:solidFill>
                <a:latin typeface="Calibri" panose="020F0502020204030204" pitchFamily="34" charset="0"/>
                <a:ea typeface="Times New Roman"/>
                <a:cs typeface="Calibri" panose="020F0502020204030204" pitchFamily="34" charset="0"/>
                <a:sym typeface="Times New Roman"/>
                <a:hlinkClick r:id="rId5"/>
              </a:rPr>
              <a:t>https://www.idsai.manchester.ac.uk/centre-for-robotics-and-ai/</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[Accessed 31 Oct. 2025].</a:t>
            </a:r>
          </a:p>
          <a:p>
            <a:pPr marL="0" lvl="0" indent="0" algn="just" rtl="0">
              <a:lnSpc>
                <a:spcPct val="100000"/>
              </a:lnSpc>
              <a:spcBef>
                <a:spcPts val="0"/>
              </a:spcBef>
              <a:spcAft>
                <a:spcPts val="0"/>
              </a:spcAft>
              <a:buNone/>
            </a:pP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Kanwal, A. (2025) How Artificial Intelligence is Changing the Future of Global Diplomacy. [online] The Diplomatic Insight. Available at: </a:t>
            </a:r>
            <a:r>
              <a:rPr lang="en-GB" sz="1050" dirty="0">
                <a:solidFill>
                  <a:schemeClr val="dk1"/>
                </a:solidFill>
                <a:latin typeface="Calibri" panose="020F0502020204030204" pitchFamily="34" charset="0"/>
                <a:ea typeface="Times New Roman"/>
                <a:cs typeface="Calibri" panose="020F0502020204030204" pitchFamily="34" charset="0"/>
                <a:sym typeface="Times New Roman"/>
                <a:hlinkClick r:id="rId6"/>
              </a:rPr>
              <a:t>https://thediplomaticinsight.com/how-ai-is-changing-global-diplomacy/</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[Accessed 31 Oct. 2025].</a:t>
            </a:r>
          </a:p>
          <a:p>
            <a:pPr marL="0" lvl="0" indent="0" algn="just" rtl="0">
              <a:lnSpc>
                <a:spcPct val="100000"/>
              </a:lnSpc>
              <a:spcBef>
                <a:spcPts val="0"/>
              </a:spcBef>
              <a:spcAft>
                <a:spcPts val="0"/>
              </a:spcAft>
              <a:buNone/>
            </a:pP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Lin, G., Lin, M.S. and Song, H. (2024) ‘An assessment of prospect theory in tourism decision-making research’, Journal of Travel Research, 63(2), pp. 275–297. Available at: https://</a:t>
            </a:r>
            <a:r>
              <a:rPr lang="en-GB" sz="1050" dirty="0" err="1">
                <a:solidFill>
                  <a:schemeClr val="dk1"/>
                </a:solidFill>
                <a:latin typeface="Calibri" panose="020F0502020204030204" pitchFamily="34" charset="0"/>
                <a:ea typeface="Times New Roman"/>
                <a:cs typeface="Calibri" panose="020F0502020204030204" pitchFamily="34" charset="0"/>
                <a:sym typeface="Times New Roman"/>
              </a:rPr>
              <a:t>doi.org</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/10.1177/00472875231171673</a:t>
            </a:r>
          </a:p>
          <a:p>
            <a:pPr marL="0" lvl="0" indent="0" algn="just" rtl="0">
              <a:lnSpc>
                <a:spcPct val="100000"/>
              </a:lnSpc>
              <a:spcBef>
                <a:spcPts val="0"/>
              </a:spcBef>
              <a:spcAft>
                <a:spcPts val="0"/>
              </a:spcAft>
              <a:buNone/>
            </a:pP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Lyons, K. (2020) A restaurant in the Netherlands is using creepy robot waiters for social distancing. [online] The Verge. Available at: </a:t>
            </a:r>
            <a:r>
              <a:rPr lang="en-GB" sz="1050" dirty="0">
                <a:solidFill>
                  <a:schemeClr val="dk1"/>
                </a:solidFill>
                <a:latin typeface="Calibri" panose="020F0502020204030204" pitchFamily="34" charset="0"/>
                <a:ea typeface="Times New Roman"/>
                <a:cs typeface="Calibri" panose="020F0502020204030204" pitchFamily="34" charset="0"/>
                <a:sym typeface="Times New Roman"/>
                <a:hlinkClick r:id="rId7"/>
              </a:rPr>
              <a:t>https://www.theverge.com/2020/5/31/21276318/restaurant-netherlands-robot-waiters-social-distancing-pandemic</a:t>
            </a:r>
            <a:r>
              <a:rPr lang="en-GB" sz="1050" dirty="0">
                <a:solidFill>
                  <a:schemeClr val="dk1"/>
                </a:solidFill>
                <a:latin typeface="Calibri" panose="020F0502020204030204" pitchFamily="34" charset="0"/>
                <a:ea typeface="Times New Roman"/>
                <a:cs typeface="Calibri" panose="020F0502020204030204" pitchFamily="34" charset="0"/>
                <a:sym typeface="Times New Roman"/>
              </a:rPr>
              <a:t> [Accessed 31 Oct. 2025]</a:t>
            </a:r>
          </a:p>
        </p:txBody>
      </p:sp>
      <p:sp>
        <p:nvSpPr>
          <p:cNvPr id="4" name="Google Shape;133;g394cbad6092_0_9">
            <a:extLst>
              <a:ext uri="{FF2B5EF4-FFF2-40B4-BE49-F238E27FC236}">
                <a16:creationId xmlns:a16="http://schemas.microsoft.com/office/drawing/2014/main" id="{74D91133-7E2E-D764-B8E9-0DDDCF119D9B}"/>
              </a:ext>
            </a:extLst>
          </p:cNvPr>
          <p:cNvSpPr txBox="1">
            <a:spLocks/>
          </p:cNvSpPr>
          <p:nvPr/>
        </p:nvSpPr>
        <p:spPr>
          <a:xfrm>
            <a:off x="311700" y="0"/>
            <a:ext cx="8520600" cy="82701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pPr algn="ctr">
              <a:lnSpc>
                <a:spcPct val="150000"/>
              </a:lnSpc>
              <a:spcBef>
                <a:spcPts val="1200"/>
              </a:spcBef>
              <a:buSzPts val="1100"/>
            </a:pPr>
            <a:r>
              <a:rPr lang="en-GB" b="1" dirty="0">
                <a:latin typeface="Times New Roman"/>
                <a:ea typeface="Times New Roman"/>
                <a:cs typeface="Times New Roman"/>
                <a:sym typeface="Times New Roman"/>
              </a:rPr>
              <a:t>Reference list</a:t>
            </a:r>
          </a:p>
          <a:p>
            <a:pPr algn="ctr">
              <a:spcBef>
                <a:spcPts val="1200"/>
              </a:spcBef>
            </a:pPr>
            <a:endParaRPr lang="en-GB" dirty="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2">
          <a:extLst>
            <a:ext uri="{FF2B5EF4-FFF2-40B4-BE49-F238E27FC236}">
              <a16:creationId xmlns:a16="http://schemas.microsoft.com/office/drawing/2014/main" id="{44285F02-726F-A44E-12C1-612845E7485B}"/>
            </a:ext>
          </a:extLst>
        </p:cNvPr>
        <p:cNvGrpSpPr/>
        <p:nvPr/>
      </p:nvGrpSpPr>
      <p:grpSpPr>
        <a:xfrm>
          <a:off x="0" y="0"/>
          <a:ext cx="0" cy="0"/>
          <a:chOff x="0" y="0"/>
          <a:chExt cx="0" cy="0"/>
        </a:xfrm>
      </p:grpSpPr>
      <p:sp>
        <p:nvSpPr>
          <p:cNvPr id="133" name="Google Shape;133;g394cbad6092_0_9">
            <a:extLst>
              <a:ext uri="{FF2B5EF4-FFF2-40B4-BE49-F238E27FC236}">
                <a16:creationId xmlns:a16="http://schemas.microsoft.com/office/drawing/2014/main" id="{CB59BC2E-B6D5-9FC9-3FDD-A45EF80EDF21}"/>
              </a:ext>
            </a:extLst>
          </p:cNvPr>
          <p:cNvSpPr txBox="1">
            <a:spLocks noGrp="1"/>
          </p:cNvSpPr>
          <p:nvPr>
            <p:ph type="title"/>
          </p:nvPr>
        </p:nvSpPr>
        <p:spPr>
          <a:xfrm>
            <a:off x="311700" y="0"/>
            <a:ext cx="8520600" cy="827017"/>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Clr>
                <a:schemeClr val="dk1"/>
              </a:buClr>
              <a:buSzPts val="1100"/>
              <a:buFont typeface="Arial"/>
              <a:buNone/>
            </a:pPr>
            <a:r>
              <a:rPr lang="en-GB" b="1" dirty="0">
                <a:latin typeface="Times New Roman"/>
                <a:ea typeface="Times New Roman"/>
                <a:cs typeface="Times New Roman"/>
                <a:sym typeface="Times New Roman"/>
              </a:rPr>
              <a:t>Reference list</a:t>
            </a:r>
            <a:endParaRPr b="1" dirty="0">
              <a:latin typeface="Times New Roman"/>
              <a:ea typeface="Times New Roman"/>
              <a:cs typeface="Times New Roman"/>
              <a:sym typeface="Times New Roman"/>
            </a:endParaRPr>
          </a:p>
          <a:p>
            <a:pPr marL="0" lvl="0" indent="0" algn="ctr" rtl="0">
              <a:lnSpc>
                <a:spcPct val="100000"/>
              </a:lnSpc>
              <a:spcBef>
                <a:spcPts val="1200"/>
              </a:spcBef>
              <a:spcAft>
                <a:spcPts val="0"/>
              </a:spcAft>
              <a:buSzPts val="2800"/>
              <a:buNone/>
            </a:pPr>
            <a:endParaRPr dirty="0">
              <a:latin typeface="Times New Roman"/>
              <a:ea typeface="Times New Roman"/>
              <a:cs typeface="Times New Roman"/>
              <a:sym typeface="Times New Roman"/>
            </a:endParaRPr>
          </a:p>
        </p:txBody>
      </p:sp>
      <p:sp>
        <p:nvSpPr>
          <p:cNvPr id="134" name="Google Shape;134;g394cbad6092_0_9">
            <a:extLst>
              <a:ext uri="{FF2B5EF4-FFF2-40B4-BE49-F238E27FC236}">
                <a16:creationId xmlns:a16="http://schemas.microsoft.com/office/drawing/2014/main" id="{FAA72737-C9B5-8E05-159C-4F557C646728}"/>
              </a:ext>
            </a:extLst>
          </p:cNvPr>
          <p:cNvSpPr txBox="1">
            <a:spLocks noGrp="1"/>
          </p:cNvSpPr>
          <p:nvPr>
            <p:ph type="body" idx="1"/>
          </p:nvPr>
        </p:nvSpPr>
        <p:spPr>
          <a:xfrm>
            <a:off x="311700" y="1142349"/>
            <a:ext cx="8520600" cy="3306503"/>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Mordorintelligence.com</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(2025) UK Hospitality Industry Size &amp; Share Analysis - Growth Trends &amp; Forecasts (2025–2030). Available at: </a:t>
            </a:r>
            <a:r>
              <a:rPr lang="en-GB" sz="1200" dirty="0">
                <a:solidFill>
                  <a:schemeClr val="dk1"/>
                </a:solidFill>
                <a:latin typeface="Calibri" panose="020F0502020204030204" pitchFamily="34" charset="0"/>
                <a:ea typeface="Times New Roman"/>
                <a:cs typeface="Calibri" panose="020F0502020204030204" pitchFamily="34" charset="0"/>
                <a:sym typeface="Times New Roman"/>
                <a:hlinkClick r:id="rId3"/>
              </a:rPr>
              <a:t>https://www.mordorintelligence.com/industry-reports/hospitality-industry-in-the-united-kingdom</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(Accessed 11 October 2025).</a:t>
            </a:r>
          </a:p>
          <a:p>
            <a:pPr marL="0" lvl="0" indent="0" algn="just" rtl="0">
              <a:lnSpc>
                <a:spcPct val="100000"/>
              </a:lnSpc>
              <a:spcBef>
                <a:spcPts val="0"/>
              </a:spcBef>
              <a:spcAft>
                <a:spcPts val="0"/>
              </a:spcAft>
              <a:buNone/>
            </a:pP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Ons.gov.uk</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(2025a) Inflation and price indices. Available at: https://</a:t>
            </a: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www.ons.gov.uk</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/economy/</a:t>
            </a: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inflationandpriceindices</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(Accessed: 13 October 2025).</a:t>
            </a:r>
          </a:p>
          <a:p>
            <a:pPr marL="0" lvl="0" indent="0" algn="just" rtl="0">
              <a:lnSpc>
                <a:spcPct val="100000"/>
              </a:lnSpc>
              <a:spcBef>
                <a:spcPts val="0"/>
              </a:spcBef>
              <a:spcAft>
                <a:spcPts val="0"/>
              </a:spcAft>
              <a:buNone/>
            </a:pP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Ons.gov.uk</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(2025b) Research and development expenditure. Available at: </a:t>
            </a:r>
            <a:r>
              <a:rPr lang="en-GB" sz="1200" dirty="0">
                <a:solidFill>
                  <a:schemeClr val="dk1"/>
                </a:solidFill>
                <a:latin typeface="Calibri" panose="020F0502020204030204" pitchFamily="34" charset="0"/>
                <a:ea typeface="Times New Roman"/>
                <a:cs typeface="Calibri" panose="020F0502020204030204" pitchFamily="34" charset="0"/>
                <a:sym typeface="Times New Roman"/>
                <a:hlinkClick r:id="rId4"/>
              </a:rPr>
              <a:t>https://www.ons.gov.uk/economy/governmentpublicsectorandtaxes/researchanddevelopmentexpenditure</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(Accessed: 12 October 2025).</a:t>
            </a:r>
          </a:p>
          <a:p>
            <a:pPr marL="0" lvl="0" indent="0" algn="just" rtl="0">
              <a:lnSpc>
                <a:spcPct val="100000"/>
              </a:lnSpc>
              <a:spcBef>
                <a:spcPts val="0"/>
              </a:spcBef>
              <a:spcAft>
                <a:spcPts val="0"/>
              </a:spcAft>
              <a:buNone/>
            </a:pP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Petrescu, M. and Krishen, A.S. (2023) ‘Hybrid intelligence: Human–AI collaboration in marketing analytics’, Journal of Marketing Analytics, 11(3), pp. 263–274. Available at: https://</a:t>
            </a: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doi.org</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/10.1057/s41270-023-00245-3</a:t>
            </a:r>
          </a:p>
          <a:p>
            <a:pPr marL="0" lvl="0" indent="0" algn="just" rtl="0">
              <a:lnSpc>
                <a:spcPct val="100000"/>
              </a:lnSpc>
              <a:spcBef>
                <a:spcPts val="0"/>
              </a:spcBef>
              <a:spcAft>
                <a:spcPts val="0"/>
              </a:spcAft>
              <a:buNone/>
            </a:pP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Sharma, M., Singh, A.K. and Tyagi, P. (2024) Proceedings of the International Conference on Innovation and Regenerative Trends in Tourism and Hospitality Industry (IRTTHI 2024). 1st ed. Dordrecht: Atlantis Press Zeger Karssen.</a:t>
            </a:r>
          </a:p>
          <a:p>
            <a:pPr marL="0" lvl="0" indent="0" algn="just" rtl="0">
              <a:lnSpc>
                <a:spcPct val="100000"/>
              </a:lnSpc>
              <a:spcBef>
                <a:spcPts val="0"/>
              </a:spcBef>
              <a:spcAft>
                <a:spcPts val="0"/>
              </a:spcAft>
              <a:buNone/>
            </a:pP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Statista (2025) Share of full-time staff in the hospitality and tourism industry in the United Kingdom (UK) in 2011, by sector. Available at: </a:t>
            </a:r>
            <a:r>
              <a:rPr lang="en-GB" sz="1200" dirty="0">
                <a:solidFill>
                  <a:schemeClr val="dk1"/>
                </a:solidFill>
                <a:latin typeface="Calibri" panose="020F0502020204030204" pitchFamily="34" charset="0"/>
                <a:ea typeface="Times New Roman"/>
                <a:cs typeface="Calibri" panose="020F0502020204030204" pitchFamily="34" charset="0"/>
                <a:sym typeface="Times New Roman"/>
                <a:hlinkClick r:id="rId5"/>
              </a:rPr>
              <a:t>https://www.statista.com/statistics/300269/share-of-full-time-staff-in-the-hospitality-and-tourism-sector-in-the-united-kingdom/</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(Accessed 11 October 2025).</a:t>
            </a:r>
          </a:p>
          <a:p>
            <a:pPr marL="0" lvl="0" indent="0" algn="just" rtl="0">
              <a:lnSpc>
                <a:spcPct val="100000"/>
              </a:lnSpc>
              <a:spcBef>
                <a:spcPts val="0"/>
              </a:spcBef>
              <a:spcAft>
                <a:spcPts val="0"/>
              </a:spcAft>
              <a:buNone/>
            </a:pP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Theglobaleconomy.com</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(2025) United Kingdom: Political stability. Available at: </a:t>
            </a:r>
            <a:r>
              <a:rPr lang="en-GB" sz="1200" dirty="0">
                <a:solidFill>
                  <a:schemeClr val="dk1"/>
                </a:solidFill>
                <a:latin typeface="Calibri" panose="020F0502020204030204" pitchFamily="34" charset="0"/>
                <a:ea typeface="Times New Roman"/>
                <a:cs typeface="Calibri" panose="020F0502020204030204" pitchFamily="34" charset="0"/>
                <a:sym typeface="Times New Roman"/>
                <a:hlinkClick r:id="rId6"/>
              </a:rPr>
              <a:t>https://www.theglobaleconomy.com/United-Kingdom/wb_political_stability/</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  (Accessed: 12 October 2025).</a:t>
            </a:r>
          </a:p>
          <a:p>
            <a:pPr marL="0" lvl="0" indent="0" algn="just" rtl="0">
              <a:lnSpc>
                <a:spcPct val="100000"/>
              </a:lnSpc>
              <a:spcBef>
                <a:spcPts val="0"/>
              </a:spcBef>
              <a:spcAft>
                <a:spcPts val="0"/>
              </a:spcAft>
              <a:buNone/>
            </a:pP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Vorm, E.S. and Combs, D.J. (2022) ‘Integrating transparency, trust, and acceptance: The intelligent systems technology acceptance model (ISTAM)’, International Journal of Human–Computer Interaction, 38(18–20), pp. 1828–1845. Available at: https://</a:t>
            </a:r>
            <a:r>
              <a:rPr lang="en-GB" sz="1200" dirty="0" err="1">
                <a:solidFill>
                  <a:schemeClr val="dk1"/>
                </a:solidFill>
                <a:latin typeface="Calibri" panose="020F0502020204030204" pitchFamily="34" charset="0"/>
                <a:ea typeface="Times New Roman"/>
                <a:cs typeface="Calibri" panose="020F0502020204030204" pitchFamily="34" charset="0"/>
                <a:sym typeface="Times New Roman"/>
              </a:rPr>
              <a:t>doi.org</a:t>
            </a:r>
            <a:r>
              <a:rPr lang="en-GB" sz="1200" dirty="0">
                <a:solidFill>
                  <a:schemeClr val="dk1"/>
                </a:solidFill>
                <a:latin typeface="Calibri" panose="020F0502020204030204" pitchFamily="34" charset="0"/>
                <a:ea typeface="Times New Roman"/>
                <a:cs typeface="Calibri" panose="020F0502020204030204" pitchFamily="34" charset="0"/>
                <a:sym typeface="Times New Roman"/>
              </a:rPr>
              <a:t>/10.1080/10447318.2022.2070107</a:t>
            </a:r>
          </a:p>
          <a:p>
            <a:pPr marL="0" lvl="0" indent="0" algn="just" rtl="0">
              <a:lnSpc>
                <a:spcPct val="100000"/>
              </a:lnSpc>
              <a:spcBef>
                <a:spcPts val="0"/>
              </a:spcBef>
              <a:spcAft>
                <a:spcPts val="0"/>
              </a:spcAft>
              <a:buNone/>
            </a:pPr>
            <a:endParaRPr lang="en-GB" sz="1200" dirty="0">
              <a:solidFill>
                <a:schemeClr val="dk1"/>
              </a:solidFill>
              <a:latin typeface="Calibri" panose="020F0502020204030204" pitchFamily="34" charset="0"/>
              <a:ea typeface="Times New Roman"/>
              <a:cs typeface="Calibri" panose="020F0502020204030204" pitchFamily="34" charset="0"/>
              <a:sym typeface="Times New Roman"/>
            </a:endParaRPr>
          </a:p>
        </p:txBody>
      </p:sp>
    </p:spTree>
    <p:extLst>
      <p:ext uri="{BB962C8B-B14F-4D97-AF65-F5344CB8AC3E}">
        <p14:creationId xmlns:p14="http://schemas.microsoft.com/office/powerpoint/2010/main" val="2029930543"/>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TotalTime>
  <Words>2653</Words>
  <Application>Microsoft Office PowerPoint</Application>
  <PresentationFormat>On-screen Show (16:9)</PresentationFormat>
  <Paragraphs>92</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Simple Light</vt:lpstr>
      <vt:lpstr>Artificial Intelligence and human collaboration</vt:lpstr>
      <vt:lpstr>Introduction</vt:lpstr>
      <vt:lpstr>Background of contemporary theme  </vt:lpstr>
      <vt:lpstr>Literature Review </vt:lpstr>
      <vt:lpstr>Literature Review (Contd.)</vt:lpstr>
      <vt:lpstr>Literature review (Contd.)</vt:lpstr>
      <vt:lpstr>Used methods and key findings </vt:lpstr>
      <vt:lpstr>PESTLE Analysis </vt:lpstr>
      <vt:lpstr>SWOT Analysis </vt:lpstr>
      <vt:lpstr>Conclusion </vt:lpstr>
      <vt:lpstr>Recommended insights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and human collaboration</dc:title>
  <cp:lastModifiedBy>Diana Valerica Paul (2221008)</cp:lastModifiedBy>
  <cp:revision>4</cp:revision>
  <dcterms:modified xsi:type="dcterms:W3CDTF">2025-11-06T10:11:28Z</dcterms:modified>
</cp:coreProperties>
</file>