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77" r:id="rId1"/>
  </p:sldMasterIdLst>
  <p:notesMasterIdLst>
    <p:notesMasterId r:id="rId16"/>
  </p:notesMasterIdLst>
  <p:handoutMasterIdLst>
    <p:handoutMasterId r:id="rId17"/>
  </p:handoutMasterIdLst>
  <p:sldIdLst>
    <p:sldId id="277" r:id="rId2"/>
    <p:sldId id="298" r:id="rId3"/>
    <p:sldId id="310" r:id="rId4"/>
    <p:sldId id="311" r:id="rId5"/>
    <p:sldId id="299" r:id="rId6"/>
    <p:sldId id="300" r:id="rId7"/>
    <p:sldId id="303" r:id="rId8"/>
    <p:sldId id="302" r:id="rId9"/>
    <p:sldId id="301" r:id="rId10"/>
    <p:sldId id="304" r:id="rId11"/>
    <p:sldId id="308" r:id="rId12"/>
    <p:sldId id="307" r:id="rId13"/>
    <p:sldId id="305" r:id="rId14"/>
    <p:sldId id="306" r:id="rId15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0" autoAdjust="0"/>
    <p:restoredTop sz="94576" autoAdjust="0"/>
  </p:normalViewPr>
  <p:slideViewPr>
    <p:cSldViewPr>
      <p:cViewPr varScale="1">
        <p:scale>
          <a:sx n="128" d="100"/>
          <a:sy n="128" d="100"/>
        </p:scale>
        <p:origin x="1672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7551481A-7F87-087D-DEDC-790D5D5D9F2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1A2EB295-F842-43C8-ACA5-33E7A378758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EAE2FCC1-E0DA-93BE-963E-66722B618E7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94D4CE14-D17F-F327-22C5-6666F9632D6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3616AF8-D204-B544-9924-2E4993AD35D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5340AC8C-2CAA-EDBE-9D5D-CE2925ADB6B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C9A7DD78-6FF7-4EC2-2D76-D6D2F03B7E6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23231A70-1DDB-A894-F739-ED4E7A52DFF2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2A20BB50-A804-79D4-9658-076539111FA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E456558D-5A24-71DD-FA3F-45B2D1D648C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D0A052EA-AF5B-168E-DADF-BE3D887568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22FF8D42-8BFC-6E45-949E-898762D5E0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FE32F2-B34B-A1CF-4F28-B63F146A7E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0FB55-F3C0-5E47-9C11-82BBAA4E1643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4D923-C50F-6F7D-64C4-157F3E567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161D7-3860-8BF9-156E-8E243C515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E61FB-79BC-1940-AAC1-FE7FFC3D99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83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FA49A0-FB69-8FB6-5717-9350FA06C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9781F-8EB5-4549-B746-F6E3F2AA66AC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291F0-982B-AB86-BAF2-51D6A264C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C20A18-6294-C8E7-9D2E-76E234E2B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191E2-07F9-3148-B9D9-C6A4AE37AC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4869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A3605C-C7E7-942C-57D9-885F07F08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AABF0-5F36-B44F-969F-7488C14DC463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0A34E29-EB63-766B-C638-59647F2BB4B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44D2F-D941-6D4A-888C-4322AB9379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158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BA22E0D-2B3F-E308-86FC-B94666917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9FCA4-021C-404D-A9CE-E3DA39A0D1F5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8A9B60-9E7C-36BB-1D7D-6987168D32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1FD53-18AE-484F-B024-DB8B5C83739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3503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89DBF94-FC91-BAF7-28C7-CEFC4A64B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7865C-2F7A-664A-B6B8-A2D3C14C29F8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6513E6-84FE-5E92-769E-6E53F590AA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0E038-F5AC-B94D-86E6-6CF38EE821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3531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1B34115-0EB0-DD04-DE9D-F63B9487A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558CD-865F-614A-AF1B-14472975664C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46781C7-B6B6-7C36-AF4C-3C438C5D886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D062B-D502-3F4D-85E0-AA09748928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7398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03312FB-D096-DA1D-2507-802CCD00B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0D042-E3BA-4648-B093-D66C01A9D623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F9F9316F-76CC-D717-101A-EE3EAEC7502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26699-B18F-A844-96FF-45A4963C9B4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18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236A6F3-F23E-0AFC-FDFF-BB5E01E30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3C4AC-24E4-1C4C-AA82-8A1DD120E218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08FEFE-CA14-2AFA-5BC5-CB4EF871A8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5A029-0F80-884C-8B30-337EC9FDD89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548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9599BB2-9C95-F7AC-0B35-193BEE140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53A7-D189-5A4E-B27B-C2C8E70006C6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4F6395-F6CA-6095-1546-FF9FF2A2F0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C78C1-47B2-F442-8541-779E0C17B44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8400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60E71C-9285-D5C3-DD30-34E148823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F778B-0A1D-A44F-A9BF-FC3E585AA932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2842558-61B4-8354-2A64-C296B0C560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B3014-FA98-7E47-B255-BD22FBC7606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467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192088-09F4-3E3F-3EC8-AD259F416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659D2-770E-AF46-80D9-2E3BDD115D32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09A41C0-040E-1B7E-04C3-747E063B39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6CE2E-7F51-F842-9AD4-D24EDB7DC1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9903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46E8C9-AF8B-D797-9B82-BEFDE03282F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DA107B0-AAD4-9F37-DBD5-31C4FE733B3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06D018-7615-13BE-D5A2-78D2CDE220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26D7DE-1CE3-0A40-AE25-7E5066C11839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9E8BFA-0725-D487-2075-CBFBE2EF4C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B12886C0-CB86-554B-A892-96D2C95BFC2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JUBHyxDq6Y" TargetMode="External"/><Relationship Id="rId2" Type="http://schemas.openxmlformats.org/officeDocument/2006/relationships/hyperlink" Target="https://www.123test.com/jung-personality-test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A0128141-9D3C-F137-0B9E-4982F03369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rgbClr val="1D2125"/>
                </a:solidFill>
                <a:latin typeface="-apple-system"/>
              </a:rPr>
              <a:t>Psychology in Health and Social Care (LCHS4010_LON)</a:t>
            </a:r>
            <a:br>
              <a:rPr lang="en-GB" altLang="en-US" b="1" dirty="0">
                <a:solidFill>
                  <a:srgbClr val="1D2125"/>
                </a:solidFill>
                <a:latin typeface="-apple-system"/>
              </a:rPr>
            </a:br>
            <a:endParaRPr lang="en-GB" altLang="en-US" dirty="0"/>
          </a:p>
        </p:txBody>
      </p:sp>
      <p:sp>
        <p:nvSpPr>
          <p:cNvPr id="6147" name="Subtitle 4">
            <a:extLst>
              <a:ext uri="{FF2B5EF4-FFF2-40B4-BE49-F238E27FC236}">
                <a16:creationId xmlns:a16="http://schemas.microsoft.com/office/drawing/2014/main" id="{EF1388F3-5424-9E09-FFC9-10C433AA9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4513" y="2133600"/>
            <a:ext cx="8491537" cy="3363913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Psychology for Health and Social Care</a:t>
            </a:r>
          </a:p>
          <a:p>
            <a:pPr eaLnBrk="1" hangingPunct="1"/>
            <a:endParaRPr lang="en-GB" altLang="en-US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sz="2800">
                <a:solidFill>
                  <a:schemeClr val="bg1"/>
                </a:solidFill>
              </a:rPr>
              <a:t>Lesson 04: Psychodynamic Perspectives- Understanding Self and Other’s</a:t>
            </a:r>
            <a:endParaRPr lang="en-GB" altLang="en-US">
              <a:solidFill>
                <a:schemeClr val="tx1"/>
              </a:solidFill>
            </a:endParaRPr>
          </a:p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08E472-3285-B3D1-F017-BF65C48F5B0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6149" name="Slide Number Placeholder 5">
            <a:extLst>
              <a:ext uri="{FF2B5EF4-FFF2-40B4-BE49-F238E27FC236}">
                <a16:creationId xmlns:a16="http://schemas.microsoft.com/office/drawing/2014/main" id="{ED095A53-DEC9-2BEE-2335-44FDF80C00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3EF24B-EB09-634E-AD3A-BF1FF996E65A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16F33F70-18DF-E546-F8CB-72BBC1731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Objectives: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F5ED-3175-5042-8447-11D30BDC5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196975"/>
            <a:ext cx="8229600" cy="391636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800" dirty="0"/>
              <a:t>By the end of today’s session learners will be able to explore different psychological explanations on: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800" dirty="0"/>
          </a:p>
          <a:p>
            <a:pPr>
              <a:defRPr/>
            </a:pPr>
            <a:r>
              <a:rPr lang="en-GB" sz="2800" dirty="0"/>
              <a:t>What constitutes the notion of Self in a person?</a:t>
            </a:r>
          </a:p>
          <a:p>
            <a:pPr>
              <a:defRPr/>
            </a:pPr>
            <a:r>
              <a:rPr lang="en-GB" sz="2800" dirty="0"/>
              <a:t>What makes a person different from others?</a:t>
            </a:r>
          </a:p>
          <a:p>
            <a:pPr>
              <a:defRPr/>
            </a:pPr>
            <a:r>
              <a:rPr lang="en-GB" sz="2800" dirty="0"/>
              <a:t>How Self relates with Others?</a:t>
            </a:r>
          </a:p>
          <a:p>
            <a:pPr>
              <a:defRPr/>
            </a:pPr>
            <a:r>
              <a:rPr lang="en-GB" sz="2800" dirty="0"/>
              <a:t>How personality traits affects teamwork and group dynamics?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FE0FD-983A-DC38-FB62-BADB62BD14A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B8B6B18-9121-44D1-A91A-191902ADE69D}" type="datetime1">
              <a:rPr lang="en-GB" altLang="en-US" smtClean="0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8195" name="Slide Number Placeholder 4">
            <a:extLst>
              <a:ext uri="{FF2B5EF4-FFF2-40B4-BE49-F238E27FC236}">
                <a16:creationId xmlns:a16="http://schemas.microsoft.com/office/drawing/2014/main" id="{0093029D-79F5-F467-7B9D-4717EEA3A9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7E4CC71-EDB3-0341-A34A-63601A27A97A}" type="slidenum">
              <a:rPr lang="en-GB" altLang="en-US" smtClean="0">
                <a:solidFill>
                  <a:srgbClr val="898989"/>
                </a:solidFill>
                <a:latin typeface="Myriad Pro"/>
              </a:rPr>
              <a:pPr/>
              <a:t>3</a:t>
            </a:fld>
            <a:endParaRPr lang="en-GB" altLang="en-US">
              <a:solidFill>
                <a:srgbClr val="898989"/>
              </a:solidFill>
              <a:latin typeface="Myriad Pro"/>
            </a:endParaRPr>
          </a:p>
        </p:txBody>
      </p:sp>
      <p:pic>
        <p:nvPicPr>
          <p:cNvPr id="8196" name="Picture 2" descr="http://slideplayer.com/slide/5701739/18/images/19/Psychodynamic+perspective.jpg">
            <a:extLst>
              <a:ext uri="{FF2B5EF4-FFF2-40B4-BE49-F238E27FC236}">
                <a16:creationId xmlns:a16="http://schemas.microsoft.com/office/drawing/2014/main" id="{D4C2E9AD-4B2A-CE95-FE1E-69B98DEE718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661025"/>
          </a:xfr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603BC-B03D-8EF1-BB24-6738126293B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B8B6B18-9121-44D1-A91A-191902ADE69D}" type="datetime1">
              <a:rPr lang="en-GB" altLang="en-US" smtClean="0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9219" name="Slide Number Placeholder 4">
            <a:extLst>
              <a:ext uri="{FF2B5EF4-FFF2-40B4-BE49-F238E27FC236}">
                <a16:creationId xmlns:a16="http://schemas.microsoft.com/office/drawing/2014/main" id="{345DA390-1124-9311-4BD5-3D50D65A51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02B86E9-98FD-7F41-853D-3EAD699FC1BB}" type="slidenum">
              <a:rPr lang="en-GB" altLang="en-US" smtClean="0">
                <a:solidFill>
                  <a:srgbClr val="898989"/>
                </a:solidFill>
                <a:latin typeface="Myriad Pro"/>
              </a:rPr>
              <a:pPr/>
              <a:t>4</a:t>
            </a:fld>
            <a:endParaRPr lang="en-GB" altLang="en-US">
              <a:solidFill>
                <a:srgbClr val="898989"/>
              </a:solidFill>
              <a:latin typeface="Myriad Pro"/>
            </a:endParaRPr>
          </a:p>
        </p:txBody>
      </p:sp>
      <p:pic>
        <p:nvPicPr>
          <p:cNvPr id="9220" name="Picture 5">
            <a:extLst>
              <a:ext uri="{FF2B5EF4-FFF2-40B4-BE49-F238E27FC236}">
                <a16:creationId xmlns:a16="http://schemas.microsoft.com/office/drawing/2014/main" id="{92864624-50F5-2113-E7CD-6F50C9F1C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69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4801CAA9-3E50-B47C-AFBC-556908B1F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Carl Jung on Self and personality Formation</a:t>
            </a:r>
          </a:p>
        </p:txBody>
      </p:sp>
      <p:pic>
        <p:nvPicPr>
          <p:cNvPr id="10243" name="Picture 2" descr="http://jungcurrents.com/wp-content/uploads/2013/12/jung-in-addition-to-our-collective.unconscious-copy1.jpg">
            <a:extLst>
              <a:ext uri="{FF2B5EF4-FFF2-40B4-BE49-F238E27FC236}">
                <a16:creationId xmlns:a16="http://schemas.microsoft.com/office/drawing/2014/main" id="{13DEBFEA-CBF2-413B-7BF3-E83FDAC5EA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700213"/>
            <a:ext cx="8785225" cy="3816350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63ED549-2D9D-D37F-8A29-ECC17C890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1267" name="Picture 2" descr="http://slideplayer.com/slide/5777520/19/images/5/Carl+Jung%E2%80%99s+Theory+of+Personality+Types.jpg">
            <a:extLst>
              <a:ext uri="{FF2B5EF4-FFF2-40B4-BE49-F238E27FC236}">
                <a16:creationId xmlns:a16="http://schemas.microsoft.com/office/drawing/2014/main" id="{4F10ACE5-A0EB-8C65-03A9-3A9A5C8DB8D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4013" y="274638"/>
            <a:ext cx="8539162" cy="5214937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363230CA-03DF-ACBA-232A-8964DFBC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333375"/>
            <a:ext cx="8229600" cy="704850"/>
          </a:xfrm>
        </p:spPr>
        <p:txBody>
          <a:bodyPr/>
          <a:lstStyle/>
          <a:p>
            <a:r>
              <a:rPr lang="en-GB" altLang="en-US" sz="2000" b="1"/>
              <a:t>ENTJ: Extravert-iNtuitive-Thinker-Judger. Extraverts are outgoing, energetic and action-oriented</a:t>
            </a:r>
            <a:r>
              <a:rPr lang="en-GB" altLang="en-US" sz="3200" b="1"/>
              <a:t>.</a:t>
            </a:r>
          </a:p>
        </p:txBody>
      </p:sp>
      <p:pic>
        <p:nvPicPr>
          <p:cNvPr id="12291" name="Picture 2" descr="https://i.pinimg.com/originals/9c/73/25/9c732524c15c605d1cb1b7a7dca7a323.jpg">
            <a:extLst>
              <a:ext uri="{FF2B5EF4-FFF2-40B4-BE49-F238E27FC236}">
                <a16:creationId xmlns:a16="http://schemas.microsoft.com/office/drawing/2014/main" id="{17102CC5-B1F6-C05E-ACAF-25F0D93222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196975"/>
            <a:ext cx="8591550" cy="4464050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FD2835E9-EB06-733F-4437-35AE4B3D5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3315" name="Picture 2" descr="http://slideplayer.com/slide/3531208/12/images/6/Jung+vs..+Freud+Jung+Ego+-+provides+conscious+direction.jpg">
            <a:extLst>
              <a:ext uri="{FF2B5EF4-FFF2-40B4-BE49-F238E27FC236}">
                <a16:creationId xmlns:a16="http://schemas.microsoft.com/office/drawing/2014/main" id="{AF7BEFCF-C891-717C-6C58-F5F2CBD210C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274638"/>
            <a:ext cx="8569325" cy="5214937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51CFD6B8-F0BB-6243-1013-2F0D96FB1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4339" name="Picture 2" descr="http://slideplayer.com/slide/4201822/14/images/3/Freud+vs.+Adler+People+are+motivated+by+social+influences+and+their+striving+for+superiority+and+success..jpg">
            <a:extLst>
              <a:ext uri="{FF2B5EF4-FFF2-40B4-BE49-F238E27FC236}">
                <a16:creationId xmlns:a16="http://schemas.microsoft.com/office/drawing/2014/main" id="{D60AA129-C8A3-B790-F251-0A2A4369AF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15888"/>
            <a:ext cx="8229600" cy="5373687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0DCAE9A0-35E2-D30B-4687-08BA18597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08050"/>
            <a:ext cx="8229600" cy="509588"/>
          </a:xfrm>
        </p:spPr>
        <p:txBody>
          <a:bodyPr/>
          <a:lstStyle/>
          <a:p>
            <a:r>
              <a:rPr lang="en-GB" altLang="en-US" sz="3600"/>
              <a:t>Personality Test</a:t>
            </a:r>
            <a:br>
              <a:rPr lang="en-GB" altLang="en-US" sz="3600"/>
            </a:br>
            <a:br>
              <a:rPr lang="en-GB" altLang="en-US" sz="3600"/>
            </a:br>
            <a:r>
              <a:rPr lang="en-GB" altLang="en-US" sz="3600"/>
              <a:t>What is your personality type?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9B49918-7E22-F861-FB55-D99A94125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05038"/>
            <a:ext cx="8229600" cy="3311525"/>
          </a:xfrm>
        </p:spPr>
        <p:txBody>
          <a:bodyPr/>
          <a:lstStyle/>
          <a:p>
            <a:endParaRPr lang="en-GB" altLang="en-US">
              <a:hlinkClick r:id="rId2"/>
            </a:endParaRPr>
          </a:p>
          <a:p>
            <a:r>
              <a:rPr lang="en-GB" altLang="en-US" sz="2800">
                <a:hlinkClick r:id="rId2"/>
              </a:rPr>
              <a:t>https://www.123test.com/jung-personality-test/</a:t>
            </a:r>
            <a:endParaRPr lang="en-GB" altLang="en-US" sz="2800"/>
          </a:p>
          <a:p>
            <a:r>
              <a:rPr lang="en-GB" altLang="en-US" sz="1600">
                <a:hlinkClick r:id="rId3"/>
              </a:rPr>
              <a:t>https://www.youtube.com/watch?v=MJUBHyxDq6Y</a:t>
            </a:r>
            <a:endParaRPr lang="en-GB" altLang="en-US" sz="2800"/>
          </a:p>
          <a:p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8F2295EA-83C9-C3D1-7E05-80F0655C6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Birth Order Theory- Alfred Adler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62395396-C9D3-E138-5B13-4DBAA6760B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248150"/>
          </a:xfrm>
        </p:spPr>
        <p:txBody>
          <a:bodyPr/>
          <a:lstStyle/>
          <a:p>
            <a:r>
              <a:rPr lang="en-GB" altLang="en-US" sz="2000">
                <a:solidFill>
                  <a:srgbClr val="444444"/>
                </a:solidFill>
                <a:latin typeface="Lato" panose="020F0502020204030203" pitchFamily="34" charset="0"/>
              </a:rPr>
              <a:t>Adler believed the social and community aspects of a person's life were just as important as internal thoughts and emotions. </a:t>
            </a:r>
          </a:p>
          <a:p>
            <a:r>
              <a:rPr lang="en-GB" altLang="en-US" sz="2000">
                <a:solidFill>
                  <a:srgbClr val="444444"/>
                </a:solidFill>
                <a:latin typeface="Lato" panose="020F0502020204030203" pitchFamily="34" charset="0"/>
              </a:rPr>
              <a:t>Adler's desire to understand how social factors influence personality extended to child development. </a:t>
            </a:r>
          </a:p>
          <a:p>
            <a:r>
              <a:rPr lang="en-GB" altLang="en-US" sz="2000">
                <a:solidFill>
                  <a:srgbClr val="444444"/>
                </a:solidFill>
                <a:latin typeface="Lato" panose="020F0502020204030203" pitchFamily="34" charset="0"/>
              </a:rPr>
              <a:t>His birth order theory described how the family environment shaped a child's thoughts and behaviours.</a:t>
            </a:r>
          </a:p>
          <a:p>
            <a:r>
              <a:rPr lang="en-GB" altLang="en-US" sz="2000">
                <a:solidFill>
                  <a:srgbClr val="444444"/>
                </a:solidFill>
                <a:latin typeface="Lato" panose="020F0502020204030203" pitchFamily="34" charset="0"/>
              </a:rPr>
              <a:t>Birth order personality traits are not necessarily present when a child is born into a family. For example, the first child is not born with specific personality traits ingrained in his or her psyche.</a:t>
            </a:r>
          </a:p>
          <a:p>
            <a:r>
              <a:rPr lang="en-GB" altLang="en-US" sz="2000">
                <a:solidFill>
                  <a:srgbClr val="444444"/>
                </a:solidFill>
                <a:latin typeface="Lato" panose="020F0502020204030203" pitchFamily="34" charset="0"/>
              </a:rPr>
              <a:t>Instead, in birth order theory, Adler illustrates how family environments and dynamics play a role in shaping personality during a child's formative years</a:t>
            </a:r>
            <a:r>
              <a:rPr lang="en-GB" altLang="en-US" sz="2400">
                <a:solidFill>
                  <a:srgbClr val="444444"/>
                </a:solidFill>
                <a:latin typeface="Lato" panose="020F0502020204030203" pitchFamily="34" charset="0"/>
              </a:rPr>
              <a:t>. 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D582FF-EF82-1F04-65C3-53FF8EFA2D6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399CF36-D357-4005-9132-43DEE416AA1B}" type="datetime1">
              <a:rPr lang="en-GB" altLang="en-US" smtClean="0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16389" name="Slide Number Placeholder 4">
            <a:extLst>
              <a:ext uri="{FF2B5EF4-FFF2-40B4-BE49-F238E27FC236}">
                <a16:creationId xmlns:a16="http://schemas.microsoft.com/office/drawing/2014/main" id="{AE60039C-67CE-D324-57AE-E1047A47CD2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1A14E2E-7F26-BA48-89CD-681E319966E9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93D87BF-CE36-C9A7-5AA9-3D6D71476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17411" name="Content Placeholder 6">
            <a:extLst>
              <a:ext uri="{FF2B5EF4-FFF2-40B4-BE49-F238E27FC236}">
                <a16:creationId xmlns:a16="http://schemas.microsoft.com/office/drawing/2014/main" id="{49BDF486-360F-92F0-765A-3940867DFB1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274638"/>
            <a:ext cx="8291512" cy="5241925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472361-E6E7-1C03-9573-FC5F35C1033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1C3129B-B39F-4DBF-A3E3-9B1367358EB8}" type="datetime1">
              <a:rPr lang="en-GB" altLang="en-US" smtClean="0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17413" name="Slide Number Placeholder 4">
            <a:extLst>
              <a:ext uri="{FF2B5EF4-FFF2-40B4-BE49-F238E27FC236}">
                <a16:creationId xmlns:a16="http://schemas.microsoft.com/office/drawing/2014/main" id="{56DF811F-CF85-D223-C14C-093D2D2456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09E799F-CE79-4840-BEBE-B5D2B79A0C4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E9C99418-27FC-F1BA-369A-276CF32C3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/>
              <a:t>Seminar 05: </a:t>
            </a:r>
            <a:br>
              <a:rPr lang="en-GB" altLang="en-US" sz="4000"/>
            </a:br>
            <a:r>
              <a:rPr lang="en-GB" altLang="en-US" sz="4000"/>
              <a:t>How Self relates with Others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4D071-F5C7-DAE9-995A-50026EFD98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92375"/>
            <a:ext cx="8229600" cy="3024188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/>
              <a:t>Work in groups and develop a 5 min role play identifying: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How personality traits affect social and professional relationship dynamics?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7601015A-0388-566B-E3C7-E8A23BEE5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References: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0551B7F8-2A88-F3FA-DABE-53642AD053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GB" altLang="en-US"/>
              <a:t>Kilmann, R.H. and Thomas, K.W., 1975. Interpersonal conflict-handling behavior as reflections of Jungian personality dimensions. </a:t>
            </a:r>
            <a:r>
              <a:rPr lang="en-GB" altLang="en-US" i="1"/>
              <a:t>Psychological reports</a:t>
            </a:r>
            <a:r>
              <a:rPr lang="en-GB" altLang="en-US"/>
              <a:t>, </a:t>
            </a:r>
            <a:r>
              <a:rPr lang="en-GB" altLang="en-US" i="1"/>
              <a:t>37</a:t>
            </a:r>
            <a:r>
              <a:rPr lang="en-GB" altLang="en-US"/>
              <a:t>(3), pp.971-980.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55F1A-8A7A-3A33-044F-532A435446C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5623970-B7CB-48B1-9386-328FE393AE9C}" type="datetime1">
              <a:rPr lang="en-GB" altLang="en-US" smtClean="0"/>
              <a:pPr>
                <a:defRPr/>
              </a:pPr>
              <a:t>11/11/2023</a:t>
            </a:fld>
            <a:endParaRPr lang="en-GB" altLang="en-US" dirty="0"/>
          </a:p>
        </p:txBody>
      </p:sp>
      <p:sp>
        <p:nvSpPr>
          <p:cNvPr id="19461" name="Slide Number Placeholder 4">
            <a:extLst>
              <a:ext uri="{FF2B5EF4-FFF2-40B4-BE49-F238E27FC236}">
                <a16:creationId xmlns:a16="http://schemas.microsoft.com/office/drawing/2014/main" id="{6A22FA7E-38A8-B92F-6593-2832677A91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3946AA6-DEF8-5E42-8BEC-0C3898993D17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809</TotalTime>
  <Words>330</Words>
  <Application>Microsoft Macintosh PowerPoint</Application>
  <PresentationFormat>On-screen Show (4:3)</PresentationFormat>
  <Paragraphs>42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Myriad Pro</vt:lpstr>
      <vt:lpstr>Verdana</vt:lpstr>
      <vt:lpstr>Lato</vt:lpstr>
      <vt:lpstr>20140311PresentationUWTSDTemplate</vt:lpstr>
      <vt:lpstr>Psychology in Health and Social Care (LCHS4010_LON) </vt:lpstr>
      <vt:lpstr>Objectives:</vt:lpstr>
      <vt:lpstr>PowerPoint Presentation</vt:lpstr>
      <vt:lpstr>PowerPoint Presentation</vt:lpstr>
      <vt:lpstr>Carl Jung on Self and personality Formation</vt:lpstr>
      <vt:lpstr>PowerPoint Presentation</vt:lpstr>
      <vt:lpstr>ENTJ: Extravert-iNtuitive-Thinker-Judger. Extraverts are outgoing, energetic and action-oriented.</vt:lpstr>
      <vt:lpstr>PowerPoint Presentation</vt:lpstr>
      <vt:lpstr>PowerPoint Presentation</vt:lpstr>
      <vt:lpstr>Personality Test  What is your personality type?</vt:lpstr>
      <vt:lpstr>Birth Order Theory- Alfred Adler</vt:lpstr>
      <vt:lpstr>PowerPoint Presentation</vt:lpstr>
      <vt:lpstr>Seminar 05:  How Self relates with Others</vt:lpstr>
      <vt:lpstr>References: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Sanfilippo, Bianca (PG/R - Surrey Inst of Educ)</cp:lastModifiedBy>
  <cp:revision>52</cp:revision>
  <cp:lastPrinted>1601-01-01T00:00:00Z</cp:lastPrinted>
  <dcterms:created xsi:type="dcterms:W3CDTF">2002-10-07T19:43:58Z</dcterms:created>
  <dcterms:modified xsi:type="dcterms:W3CDTF">2023-11-11T18:09:37Z</dcterms:modified>
</cp:coreProperties>
</file>