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72" r:id="rId1"/>
  </p:sldMasterIdLst>
  <p:notesMasterIdLst>
    <p:notesMasterId r:id="rId9"/>
  </p:notesMasterIdLst>
  <p:sldIdLst>
    <p:sldId id="261" r:id="rId2"/>
    <p:sldId id="256" r:id="rId3"/>
    <p:sldId id="257" r:id="rId4"/>
    <p:sldId id="258" r:id="rId5"/>
    <p:sldId id="259" r:id="rId6"/>
    <p:sldId id="260"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48" autoAdjust="0"/>
    <p:restoredTop sz="77329" autoAdjust="0"/>
  </p:normalViewPr>
  <p:slideViewPr>
    <p:cSldViewPr snapToGrid="0">
      <p:cViewPr varScale="1">
        <p:scale>
          <a:sx n="84" d="100"/>
          <a:sy n="84" d="100"/>
        </p:scale>
        <p:origin x="1680" y="192"/>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ash Dubey" userId="a91036dfdc6fc4d2" providerId="LiveId" clId="{3BCB2ACC-5C4E-46E8-AFEC-FF22B39C417B}"/>
    <pc:docChg chg="undo custSel addSld delSld modSld sldOrd">
      <pc:chgData name="Akash Dubey" userId="a91036dfdc6fc4d2" providerId="LiveId" clId="{3BCB2ACC-5C4E-46E8-AFEC-FF22B39C417B}" dt="2024-03-01T04:49:58.582" v="134" actId="14100"/>
      <pc:docMkLst>
        <pc:docMk/>
      </pc:docMkLst>
      <pc:sldChg chg="modSp mod">
        <pc:chgData name="Akash Dubey" userId="a91036dfdc6fc4d2" providerId="LiveId" clId="{3BCB2ACC-5C4E-46E8-AFEC-FF22B39C417B}" dt="2024-03-01T04:41:33.656" v="19" actId="1076"/>
        <pc:sldMkLst>
          <pc:docMk/>
          <pc:sldMk cId="3437434962" sldId="259"/>
        </pc:sldMkLst>
        <pc:spChg chg="mod">
          <ac:chgData name="Akash Dubey" userId="a91036dfdc6fc4d2" providerId="LiveId" clId="{3BCB2ACC-5C4E-46E8-AFEC-FF22B39C417B}" dt="2024-03-01T04:41:33.656" v="19" actId="1076"/>
          <ac:spMkLst>
            <pc:docMk/>
            <pc:sldMk cId="3437434962" sldId="259"/>
            <ac:spMk id="2" creationId="{6BF734C1-3A2A-C5A9-62DC-004FF79C5C8C}"/>
          </ac:spMkLst>
        </pc:spChg>
      </pc:sldChg>
      <pc:sldChg chg="addSp modSp mod modNotesTx">
        <pc:chgData name="Akash Dubey" userId="a91036dfdc6fc4d2" providerId="LiveId" clId="{3BCB2ACC-5C4E-46E8-AFEC-FF22B39C417B}" dt="2024-03-01T04:44:02.356" v="61"/>
        <pc:sldMkLst>
          <pc:docMk/>
          <pc:sldMk cId="1938712299" sldId="260"/>
        </pc:sldMkLst>
        <pc:spChg chg="mod">
          <ac:chgData name="Akash Dubey" userId="a91036dfdc6fc4d2" providerId="LiveId" clId="{3BCB2ACC-5C4E-46E8-AFEC-FF22B39C417B}" dt="2024-03-01T04:42:22.598" v="32" actId="404"/>
          <ac:spMkLst>
            <pc:docMk/>
            <pc:sldMk cId="1938712299" sldId="260"/>
            <ac:spMk id="2" creationId="{56FCD8E2-0891-B624-7E3D-7E52DF421095}"/>
          </ac:spMkLst>
        </pc:spChg>
        <pc:spChg chg="mod">
          <ac:chgData name="Akash Dubey" userId="a91036dfdc6fc4d2" providerId="LiveId" clId="{3BCB2ACC-5C4E-46E8-AFEC-FF22B39C417B}" dt="2024-03-01T04:43:02.513" v="42" actId="27636"/>
          <ac:spMkLst>
            <pc:docMk/>
            <pc:sldMk cId="1938712299" sldId="260"/>
            <ac:spMk id="3" creationId="{93569029-D5F3-5A3A-BF9D-BD4DF45B79B5}"/>
          </ac:spMkLst>
        </pc:spChg>
        <pc:spChg chg="add mod">
          <ac:chgData name="Akash Dubey" userId="a91036dfdc6fc4d2" providerId="LiveId" clId="{3BCB2ACC-5C4E-46E8-AFEC-FF22B39C417B}" dt="2024-03-01T04:42:40.180" v="38" actId="14100"/>
          <ac:spMkLst>
            <pc:docMk/>
            <pc:sldMk cId="1938712299" sldId="260"/>
            <ac:spMk id="4" creationId="{DB9AA622-5917-C512-8000-4D80A3300FF5}"/>
          </ac:spMkLst>
        </pc:spChg>
        <pc:spChg chg="add mod">
          <ac:chgData name="Akash Dubey" userId="a91036dfdc6fc4d2" providerId="LiveId" clId="{3BCB2ACC-5C4E-46E8-AFEC-FF22B39C417B}" dt="2024-03-01T04:43:22.530" v="55" actId="27636"/>
          <ac:spMkLst>
            <pc:docMk/>
            <pc:sldMk cId="1938712299" sldId="260"/>
            <ac:spMk id="5" creationId="{FF7D8428-988B-9A46-A20E-8AF6374D3B66}"/>
          </ac:spMkLst>
        </pc:spChg>
      </pc:sldChg>
      <pc:sldChg chg="addSp delSp modSp new mod ord modClrScheme chgLayout">
        <pc:chgData name="Akash Dubey" userId="a91036dfdc6fc4d2" providerId="LiveId" clId="{3BCB2ACC-5C4E-46E8-AFEC-FF22B39C417B}" dt="2024-03-01T04:47:00.174" v="109" actId="1076"/>
        <pc:sldMkLst>
          <pc:docMk/>
          <pc:sldMk cId="1430835378" sldId="261"/>
        </pc:sldMkLst>
        <pc:spChg chg="del mod ord">
          <ac:chgData name="Akash Dubey" userId="a91036dfdc6fc4d2" providerId="LiveId" clId="{3BCB2ACC-5C4E-46E8-AFEC-FF22B39C417B}" dt="2024-03-01T04:44:25.222" v="66" actId="700"/>
          <ac:spMkLst>
            <pc:docMk/>
            <pc:sldMk cId="1430835378" sldId="261"/>
            <ac:spMk id="2" creationId="{6364E999-90BB-1DE4-EE15-728EAC92D836}"/>
          </ac:spMkLst>
        </pc:spChg>
        <pc:spChg chg="del mod ord">
          <ac:chgData name="Akash Dubey" userId="a91036dfdc6fc4d2" providerId="LiveId" clId="{3BCB2ACC-5C4E-46E8-AFEC-FF22B39C417B}" dt="2024-03-01T04:44:25.222" v="66" actId="700"/>
          <ac:spMkLst>
            <pc:docMk/>
            <pc:sldMk cId="1430835378" sldId="261"/>
            <ac:spMk id="3" creationId="{238E5125-0BD1-72DD-216B-7C5E9985D781}"/>
          </ac:spMkLst>
        </pc:spChg>
        <pc:spChg chg="add mod ord">
          <ac:chgData name="Akash Dubey" userId="a91036dfdc6fc4d2" providerId="LiveId" clId="{3BCB2ACC-5C4E-46E8-AFEC-FF22B39C417B}" dt="2024-03-01T04:45:18.872" v="82" actId="20577"/>
          <ac:spMkLst>
            <pc:docMk/>
            <pc:sldMk cId="1430835378" sldId="261"/>
            <ac:spMk id="4" creationId="{4DB3EFCD-C86F-1CC8-6312-4241080552AE}"/>
          </ac:spMkLst>
        </pc:spChg>
        <pc:spChg chg="add mod ord">
          <ac:chgData name="Akash Dubey" userId="a91036dfdc6fc4d2" providerId="LiveId" clId="{3BCB2ACC-5C4E-46E8-AFEC-FF22B39C417B}" dt="2024-03-01T04:46:27.192" v="102" actId="113"/>
          <ac:spMkLst>
            <pc:docMk/>
            <pc:sldMk cId="1430835378" sldId="261"/>
            <ac:spMk id="5" creationId="{3F067FD2-C7D0-0A75-16FC-42B5F6D440AA}"/>
          </ac:spMkLst>
        </pc:spChg>
        <pc:picChg chg="add mod">
          <ac:chgData name="Akash Dubey" userId="a91036dfdc6fc4d2" providerId="LiveId" clId="{3BCB2ACC-5C4E-46E8-AFEC-FF22B39C417B}" dt="2024-03-01T04:47:00.174" v="109" actId="1076"/>
          <ac:picMkLst>
            <pc:docMk/>
            <pc:sldMk cId="1430835378" sldId="261"/>
            <ac:picMk id="6" creationId="{8AF3F071-2E4F-C814-BAA0-A1A97ADD3390}"/>
          </ac:picMkLst>
        </pc:picChg>
      </pc:sldChg>
      <pc:sldChg chg="addSp delSp modSp del mod modNotesTx">
        <pc:chgData name="Akash Dubey" userId="a91036dfdc6fc4d2" providerId="LiveId" clId="{3BCB2ACC-5C4E-46E8-AFEC-FF22B39C417B}" dt="2024-03-01T04:44:13.517" v="62" actId="47"/>
        <pc:sldMkLst>
          <pc:docMk/>
          <pc:sldMk cId="2928796123" sldId="261"/>
        </pc:sldMkLst>
        <pc:spChg chg="del">
          <ac:chgData name="Akash Dubey" userId="a91036dfdc6fc4d2" providerId="LiveId" clId="{3BCB2ACC-5C4E-46E8-AFEC-FF22B39C417B}" dt="2024-03-01T04:41:58.577" v="20" actId="21"/>
          <ac:spMkLst>
            <pc:docMk/>
            <pc:sldMk cId="2928796123" sldId="261"/>
            <ac:spMk id="2" creationId="{DB9AA622-5917-C512-8000-4D80A3300FF5}"/>
          </ac:spMkLst>
        </pc:spChg>
        <pc:spChg chg="del mod">
          <ac:chgData name="Akash Dubey" userId="a91036dfdc6fc4d2" providerId="LiveId" clId="{3BCB2ACC-5C4E-46E8-AFEC-FF22B39C417B}" dt="2024-03-01T04:42:53.132" v="39" actId="21"/>
          <ac:spMkLst>
            <pc:docMk/>
            <pc:sldMk cId="2928796123" sldId="261"/>
            <ac:spMk id="3" creationId="{FF7D8428-988B-9A46-A20E-8AF6374D3B66}"/>
          </ac:spMkLst>
        </pc:spChg>
        <pc:spChg chg="add mod">
          <ac:chgData name="Akash Dubey" userId="a91036dfdc6fc4d2" providerId="LiveId" clId="{3BCB2ACC-5C4E-46E8-AFEC-FF22B39C417B}" dt="2024-03-01T04:41:58.577" v="20" actId="21"/>
          <ac:spMkLst>
            <pc:docMk/>
            <pc:sldMk cId="2928796123" sldId="261"/>
            <ac:spMk id="5" creationId="{DC016D61-57EE-FAF0-A9B5-3515DA61C25C}"/>
          </ac:spMkLst>
        </pc:spChg>
        <pc:spChg chg="add mod">
          <ac:chgData name="Akash Dubey" userId="a91036dfdc6fc4d2" providerId="LiveId" clId="{3BCB2ACC-5C4E-46E8-AFEC-FF22B39C417B}" dt="2024-03-01T04:42:53.132" v="39" actId="21"/>
          <ac:spMkLst>
            <pc:docMk/>
            <pc:sldMk cId="2928796123" sldId="261"/>
            <ac:spMk id="7" creationId="{1DBAD16E-3365-C941-5BF7-A09ABF7FF25B}"/>
          </ac:spMkLst>
        </pc:spChg>
      </pc:sldChg>
      <pc:sldChg chg="modSp new mod">
        <pc:chgData name="Akash Dubey" userId="a91036dfdc6fc4d2" providerId="LiveId" clId="{3BCB2ACC-5C4E-46E8-AFEC-FF22B39C417B}" dt="2024-03-01T04:49:58.582" v="134" actId="14100"/>
        <pc:sldMkLst>
          <pc:docMk/>
          <pc:sldMk cId="32319750" sldId="262"/>
        </pc:sldMkLst>
        <pc:spChg chg="mod">
          <ac:chgData name="Akash Dubey" userId="a91036dfdc6fc4d2" providerId="LiveId" clId="{3BCB2ACC-5C4E-46E8-AFEC-FF22B39C417B}" dt="2024-03-01T04:47:44.867" v="125" actId="207"/>
          <ac:spMkLst>
            <pc:docMk/>
            <pc:sldMk cId="32319750" sldId="262"/>
            <ac:spMk id="2" creationId="{55B60325-7833-1583-18A4-80595E369665}"/>
          </ac:spMkLst>
        </pc:spChg>
        <pc:spChg chg="mod">
          <ac:chgData name="Akash Dubey" userId="a91036dfdc6fc4d2" providerId="LiveId" clId="{3BCB2ACC-5C4E-46E8-AFEC-FF22B39C417B}" dt="2024-03-01T04:49:58.582" v="134" actId="14100"/>
          <ac:spMkLst>
            <pc:docMk/>
            <pc:sldMk cId="32319750" sldId="262"/>
            <ac:spMk id="3" creationId="{3D280D48-0CF0-E43A-11C2-2E5522F4F77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6DA124-0C3E-44EC-AA02-7B9CC88E9121}" type="datetimeFigureOut">
              <a:rPr lang="en-GB" smtClean="0"/>
              <a:t>01/03/2024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61F7D4-1CC0-47D7-9429-3E7CA110C945}" type="slidenum">
              <a:rPr lang="en-GB" smtClean="0"/>
              <a:t>‹#›</a:t>
            </a:fld>
            <a:endParaRPr lang="en-GB"/>
          </a:p>
        </p:txBody>
      </p:sp>
    </p:spTree>
    <p:extLst>
      <p:ext uri="{BB962C8B-B14F-4D97-AF65-F5344CB8AC3E}">
        <p14:creationId xmlns:p14="http://schemas.microsoft.com/office/powerpoint/2010/main" val="52809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661F7D4-1CC0-47D7-9429-3E7CA110C945}" type="slidenum">
              <a:rPr lang="en-GB" smtClean="0"/>
              <a:t>1</a:t>
            </a:fld>
            <a:endParaRPr lang="en-GB"/>
          </a:p>
        </p:txBody>
      </p:sp>
    </p:spTree>
    <p:extLst>
      <p:ext uri="{BB962C8B-B14F-4D97-AF65-F5344CB8AC3E}">
        <p14:creationId xmlns:p14="http://schemas.microsoft.com/office/powerpoint/2010/main" val="712504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latin typeface="Times New Roman" panose="02020603050405020304" pitchFamily="18" charset="0"/>
                <a:cs typeface="Times New Roman" panose="02020603050405020304" pitchFamily="18" charset="0"/>
              </a:rPr>
              <a:t>Speaker Notes:</a:t>
            </a:r>
          </a:p>
          <a:p>
            <a:r>
              <a:rPr lang="en-IN" sz="1800" b="1" dirty="0">
                <a:latin typeface="Times New Roman" panose="02020603050405020304" pitchFamily="18" charset="0"/>
                <a:cs typeface="Times New Roman" panose="02020603050405020304" pitchFamily="18" charset="0"/>
              </a:rPr>
              <a:t>Definition of Digital Media:</a:t>
            </a:r>
          </a:p>
          <a:p>
            <a:r>
              <a:rPr lang="en-US" sz="1800" dirty="0">
                <a:latin typeface="Times New Roman" panose="02020603050405020304" pitchFamily="18" charset="0"/>
                <a:cs typeface="Times New Roman" panose="02020603050405020304" pitchFamily="18" charset="0"/>
              </a:rPr>
              <a:t>Digital media refers to any shape of electronic substance or communication that's transmitted through digital channels. This incorporates websites, mobile applications, social media stages, e-mail marketing, digital advertising, podcasts, and streaming services. Advanced media permits for the creation, conveyance, and utilization of substance in different groups, such as content, pictures, recordings, and sound. It gives businesses opportunities to reach and lock in groups of onlookers online, provide focused messages, and degree the effectiveness of promoting endeavors through information analytics.</a:t>
            </a:r>
          </a:p>
          <a:p>
            <a:r>
              <a:rPr lang="en-IN" sz="1800" b="1" dirty="0">
                <a:latin typeface="Times New Roman" panose="02020603050405020304" pitchFamily="18" charset="0"/>
                <a:cs typeface="Times New Roman" panose="02020603050405020304" pitchFamily="18" charset="0"/>
              </a:rPr>
              <a:t>Definition of Social Media:</a:t>
            </a:r>
          </a:p>
          <a:p>
            <a:r>
              <a:rPr lang="en-US" sz="1800" dirty="0">
                <a:latin typeface="Times New Roman" panose="02020603050405020304" pitchFamily="18" charset="0"/>
                <a:cs typeface="Times New Roman" panose="02020603050405020304" pitchFamily="18" charset="0"/>
              </a:rPr>
              <a:t>Social media refers to online stages and innovations that enable users to form, share, and connect with substance and other users. These stages encourage the trade of user-generated substance, such as content posts, pictures, recordings, and links, as well as real-time communication through comments, likes, and messages. Cases of social media stages incorporate Facebook, Twitter, Instagram, LinkedIn, Snapchat, and TikTok. Social media plays a significant role in interfacing with individuals, building communities, and cultivating discussions around shared interfaces and points. It moreover serves as an effective marketing instrument for businesses to engage with customers, construct brand mindfulness, and drive customer dependability.</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61F7D4-1CC0-47D7-9429-3E7CA110C945}" type="slidenum">
              <a:rPr lang="en-GB" smtClean="0"/>
              <a:t>3</a:t>
            </a:fld>
            <a:endParaRPr lang="en-GB"/>
          </a:p>
        </p:txBody>
      </p:sp>
    </p:spTree>
    <p:extLst>
      <p:ext uri="{BB962C8B-B14F-4D97-AF65-F5344CB8AC3E}">
        <p14:creationId xmlns:p14="http://schemas.microsoft.com/office/powerpoint/2010/main" val="22371426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latin typeface="Times New Roman" panose="02020603050405020304" pitchFamily="18" charset="0"/>
                <a:cs typeface="Times New Roman" panose="02020603050405020304" pitchFamily="18" charset="0"/>
              </a:rPr>
              <a:t>Speaker Notes:</a:t>
            </a:r>
          </a:p>
          <a:p>
            <a:r>
              <a:rPr lang="en-US" sz="1800" b="1" dirty="0">
                <a:latin typeface="Times New Roman" panose="02020603050405020304" pitchFamily="18" charset="0"/>
                <a:cs typeface="Times New Roman" panose="02020603050405020304" pitchFamily="18" charset="0"/>
              </a:rPr>
              <a:t>Enhanced Communication: </a:t>
            </a:r>
          </a:p>
          <a:p>
            <a:r>
              <a:rPr lang="en-US" sz="1800" dirty="0">
                <a:latin typeface="Times New Roman" panose="02020603050405020304" pitchFamily="18" charset="0"/>
                <a:cs typeface="Times New Roman" panose="02020603050405020304" pitchFamily="18" charset="0"/>
              </a:rPr>
              <a:t>Digital and social media stages give coordinate channels for businesses to communicate with customers in real time. This empowers and provokes reactions to requests, input, and concerns, cultivating stronger relationships.</a:t>
            </a:r>
          </a:p>
          <a:p>
            <a:r>
              <a:rPr lang="en-US" sz="1800" b="1" dirty="0">
                <a:latin typeface="Times New Roman" panose="02020603050405020304" pitchFamily="18" charset="0"/>
                <a:cs typeface="Times New Roman" panose="02020603050405020304" pitchFamily="18" charset="0"/>
              </a:rPr>
              <a:t>Personalization: </a:t>
            </a:r>
          </a:p>
          <a:p>
            <a:r>
              <a:rPr lang="en-US" sz="1800" dirty="0">
                <a:latin typeface="Times New Roman" panose="02020603050405020304" pitchFamily="18" charset="0"/>
                <a:cs typeface="Times New Roman" panose="02020603050405020304" pitchFamily="18" charset="0"/>
              </a:rPr>
              <a:t>Through advanced and social media, businesses can assemble information on client inclinations, behaviors, and intelligence. This information can be utilized to personalize promoting messages, offers, and encounters, expanding pertinence and engagement.</a:t>
            </a:r>
          </a:p>
          <a:p>
            <a:r>
              <a:rPr lang="en-US" sz="1800" b="1" dirty="0">
                <a:latin typeface="Times New Roman" panose="02020603050405020304" pitchFamily="18" charset="0"/>
                <a:cs typeface="Times New Roman" panose="02020603050405020304" pitchFamily="18" charset="0"/>
              </a:rPr>
              <a:t>Community Building: </a:t>
            </a:r>
          </a:p>
          <a:p>
            <a:r>
              <a:rPr lang="en-US" sz="1800" dirty="0">
                <a:latin typeface="Times New Roman" panose="02020603050405020304" pitchFamily="18" charset="0"/>
                <a:cs typeface="Times New Roman" panose="02020603050405020304" pitchFamily="18" charset="0"/>
              </a:rPr>
              <a:t>Social media stages create openings for businesses to construct communities around their brand, products, and services. By cultivating a sense of having a place and encouraging intelligence among customers, businesses can reinforce devotion and advocacy.</a:t>
            </a:r>
          </a:p>
          <a:p>
            <a:r>
              <a:rPr lang="en-US" sz="1800" b="1" dirty="0">
                <a:latin typeface="Times New Roman" panose="02020603050405020304" pitchFamily="18" charset="0"/>
                <a:cs typeface="Times New Roman" panose="02020603050405020304" pitchFamily="18" charset="0"/>
              </a:rPr>
              <a:t>Feedback and Insights:</a:t>
            </a:r>
          </a:p>
          <a:p>
            <a:r>
              <a:rPr lang="en-US" sz="1800" dirty="0">
                <a:latin typeface="Times New Roman" panose="02020603050405020304" pitchFamily="18" charset="0"/>
                <a:cs typeface="Times New Roman" panose="02020603050405020304" pitchFamily="18" charset="0"/>
              </a:rPr>
              <a:t>Digital and social media empower businesses to accumulate input and bits of knowledge from clients through comments, surveys, and studies. This criticism gives important bits of knowledge about customer inclinations, pain focuses, and desires, illuminating decision-making and procedure development.</a:t>
            </a:r>
          </a:p>
          <a:p>
            <a:r>
              <a:rPr lang="en-US" sz="1800" b="1" dirty="0">
                <a:latin typeface="Times New Roman" panose="02020603050405020304" pitchFamily="18" charset="0"/>
                <a:cs typeface="Times New Roman" panose="02020603050405020304" pitchFamily="18" charset="0"/>
              </a:rPr>
              <a:t>Brand Visibility and Awareness:</a:t>
            </a:r>
          </a:p>
          <a:p>
            <a:r>
              <a:rPr lang="en-US" sz="1800" dirty="0">
                <a:latin typeface="Times New Roman" panose="02020603050405020304" pitchFamily="18" charset="0"/>
                <a:cs typeface="Times New Roman" panose="02020603050405020304" pitchFamily="18" charset="0"/>
              </a:rPr>
              <a:t>Keeping up a solid nearness on digital and social media platforms increases brand perceivability and mindfulness among target audiences. Reliable engagement and substance sharing offer assistance to businesses stay top-of-mind and draw in new customers.</a:t>
            </a:r>
          </a:p>
          <a:p>
            <a:r>
              <a:rPr lang="en-US" sz="1800" b="1" dirty="0">
                <a:latin typeface="Times New Roman" panose="02020603050405020304" pitchFamily="18" charset="0"/>
                <a:cs typeface="Times New Roman" panose="02020603050405020304" pitchFamily="18" charset="0"/>
              </a:rPr>
              <a:t>Measurable Results: </a:t>
            </a:r>
          </a:p>
          <a:p>
            <a:r>
              <a:rPr lang="en-US" sz="1800" dirty="0">
                <a:latin typeface="Times New Roman" panose="02020603050405020304" pitchFamily="18" charset="0"/>
                <a:cs typeface="Times New Roman" panose="02020603050405020304" pitchFamily="18" charset="0"/>
              </a:rPr>
              <a:t>Advanced and social media platforms offer vigorous analytics instruments that permit businesses to track and degree the adequacy of their CRM efforts. Measurements such as engagement rates, conversion rates, and customer estimation give important information for optimizing strategies and improving results.</a:t>
            </a: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61F7D4-1CC0-47D7-9429-3E7CA110C945}" type="slidenum">
              <a:rPr lang="en-GB" smtClean="0"/>
              <a:t>4</a:t>
            </a:fld>
            <a:endParaRPr lang="en-GB"/>
          </a:p>
        </p:txBody>
      </p:sp>
    </p:spTree>
    <p:extLst>
      <p:ext uri="{BB962C8B-B14F-4D97-AF65-F5344CB8AC3E}">
        <p14:creationId xmlns:p14="http://schemas.microsoft.com/office/powerpoint/2010/main" val="3103230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dirty="0">
                <a:latin typeface="Calibri" panose="020F0502020204030204" pitchFamily="34" charset="0"/>
              </a:rPr>
              <a:t>Speaker Notes:</a:t>
            </a:r>
          </a:p>
          <a:p>
            <a:r>
              <a:rPr lang="en-US" sz="1800" b="1" dirty="0">
                <a:latin typeface="Calibri" panose="020F0502020204030204" pitchFamily="34" charset="0"/>
              </a:rPr>
              <a:t>Website and Mobile App: </a:t>
            </a:r>
            <a:r>
              <a:rPr lang="en-US" sz="1800" dirty="0">
                <a:latin typeface="Calibri" panose="020F0502020204030204" pitchFamily="34" charset="0"/>
              </a:rPr>
              <a:t>TESCO utilizes its site and portable app to supply clients with helpful get-to items, services, and information. Highlights such as online shopping, item browsing, and arranged following improve client involvement and encourage consistent interactions.</a:t>
            </a:r>
          </a:p>
          <a:p>
            <a:r>
              <a:rPr lang="en-US" sz="1800" b="1" dirty="0">
                <a:latin typeface="Calibri" panose="020F0502020204030204" pitchFamily="34" charset="0"/>
              </a:rPr>
              <a:t>Social Media Engagement: </a:t>
            </a:r>
            <a:r>
              <a:rPr lang="en-US" sz="1800" dirty="0">
                <a:latin typeface="Calibri" panose="020F0502020204030204" pitchFamily="34" charset="0"/>
              </a:rPr>
              <a:t>TESCO effectively locks in with customers on different social media stages, including Facebook, Twitter, Instagram, and LinkedIn. Through customary posting, reacting to comments and messages, and facilitating intelligently campaigns, TESCO builds relationships and cultivates community engagement.</a:t>
            </a:r>
          </a:p>
          <a:p>
            <a:r>
              <a:rPr lang="en-US" sz="1800" b="1" dirty="0">
                <a:latin typeface="Calibri" panose="020F0502020204030204" pitchFamily="34" charset="0"/>
              </a:rPr>
              <a:t>Email Marketing: </a:t>
            </a:r>
            <a:r>
              <a:rPr lang="en-US" sz="1800" dirty="0">
                <a:latin typeface="Calibri" panose="020F0502020204030204" pitchFamily="34" charset="0"/>
              </a:rPr>
              <a:t>TESCO leverages email promoting to communicate with customers specifically, conveying personalized offers, advancements, and updates. By portioning e-mail records based on client inclinations and behaviors, TESCO guarantees significant and focused communication.</a:t>
            </a:r>
          </a:p>
          <a:p>
            <a:r>
              <a:rPr lang="en-US" sz="1800" b="1" dirty="0">
                <a:latin typeface="Calibri" panose="020F0502020204030204" pitchFamily="34" charset="0"/>
              </a:rPr>
              <a:t>Customer Support: </a:t>
            </a:r>
            <a:r>
              <a:rPr lang="en-US" sz="1800" dirty="0">
                <a:latin typeface="Calibri" panose="020F0502020204030204" pitchFamily="34" charset="0"/>
              </a:rPr>
              <a:t>TESCO gives customers back and helps through advanced channels, including live chat, e-mail, and social media messaging. Inciting reactions to requests and issues illustrate TESCO's commitment to customer fulfillment and relationship-building.</a:t>
            </a:r>
          </a:p>
          <a:p>
            <a:r>
              <a:rPr lang="en-IN" sz="1800" b="1" dirty="0">
                <a:latin typeface="Calibri" panose="020F0502020204030204" pitchFamily="34" charset="0"/>
              </a:rPr>
              <a:t>Data Analytics: </a:t>
            </a:r>
            <a:r>
              <a:rPr lang="en-IN" sz="1800" dirty="0">
                <a:latin typeface="Calibri" panose="020F0502020204030204" pitchFamily="34" charset="0"/>
              </a:rPr>
              <a:t>TESCO utilizes information analytics apparatuses to assemble bits of knowledge into customer behaviour, inclinations, and intelligence over digital and social media platforms. This information advises decision-making, empowers personalized promoting, and drives continuous enhancement in CRM strategies and activities.</a:t>
            </a:r>
          </a:p>
          <a:p>
            <a:endParaRPr lang="en-GB" dirty="0"/>
          </a:p>
        </p:txBody>
      </p:sp>
      <p:sp>
        <p:nvSpPr>
          <p:cNvPr id="4" name="Slide Number Placeholder 3"/>
          <p:cNvSpPr>
            <a:spLocks noGrp="1"/>
          </p:cNvSpPr>
          <p:nvPr>
            <p:ph type="sldNum" sz="quarter" idx="5"/>
          </p:nvPr>
        </p:nvSpPr>
        <p:spPr/>
        <p:txBody>
          <a:bodyPr/>
          <a:lstStyle/>
          <a:p>
            <a:fld id="{C661F7D4-1CC0-47D7-9429-3E7CA110C945}" type="slidenum">
              <a:rPr lang="en-GB" smtClean="0"/>
              <a:t>5</a:t>
            </a:fld>
            <a:endParaRPr lang="en-GB"/>
          </a:p>
        </p:txBody>
      </p:sp>
    </p:spTree>
    <p:extLst>
      <p:ext uri="{BB962C8B-B14F-4D97-AF65-F5344CB8AC3E}">
        <p14:creationId xmlns:p14="http://schemas.microsoft.com/office/powerpoint/2010/main" val="18691778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dirty="0">
                <a:latin typeface="Times New Roman" panose="02020603050405020304" pitchFamily="18" charset="0"/>
                <a:cs typeface="Times New Roman" panose="02020603050405020304" pitchFamily="18" charset="0"/>
              </a:rPr>
              <a:t>Speaker Notes:</a:t>
            </a:r>
          </a:p>
          <a:p>
            <a:r>
              <a:rPr lang="en-US" sz="1800" b="1" dirty="0">
                <a:latin typeface="Times New Roman" panose="02020603050405020304" pitchFamily="18" charset="0"/>
                <a:cs typeface="Times New Roman" panose="02020603050405020304" pitchFamily="18" charset="0"/>
              </a:rPr>
              <a:t>Enhanced Customer Engagement: </a:t>
            </a:r>
            <a:r>
              <a:rPr lang="en-US" sz="1800" dirty="0">
                <a:latin typeface="Times New Roman" panose="02020603050405020304" pitchFamily="18" charset="0"/>
                <a:cs typeface="Times New Roman" panose="02020603050405020304" pitchFamily="18" charset="0"/>
              </a:rPr>
              <a:t>TESCO's dynamic engagement on digital and social media stages has come about in expanded client interaction, criticism, and cooperation. By cultivating meaningful discussions and connections, TESCO reinforces connections with customers, driving engagement and loyalty.</a:t>
            </a:r>
          </a:p>
          <a:p>
            <a:r>
              <a:rPr lang="en-US" sz="1800" b="1" dirty="0">
                <a:latin typeface="Times New Roman" panose="02020603050405020304" pitchFamily="18" charset="0"/>
                <a:cs typeface="Times New Roman" panose="02020603050405020304" pitchFamily="18" charset="0"/>
              </a:rPr>
              <a:t>Improved Customer Satisfaction: </a:t>
            </a:r>
            <a:r>
              <a:rPr lang="en-US" sz="1800" dirty="0">
                <a:latin typeface="Times New Roman" panose="02020603050405020304" pitchFamily="18" charset="0"/>
                <a:cs typeface="Times New Roman" panose="02020603050405020304" pitchFamily="18" charset="0"/>
              </a:rPr>
              <a:t>Through responsive client bolster, personalized communication, and important substance, TESCO upgrades client fulfillment levels. Provoke determination of request and issues, coupled with custom-made offers and suggestions, contributes to positive customer encounters and retention.</a:t>
            </a:r>
          </a:p>
          <a:p>
            <a:r>
              <a:rPr lang="en-US" sz="1800" b="1" dirty="0">
                <a:latin typeface="Times New Roman" panose="02020603050405020304" pitchFamily="18" charset="0"/>
                <a:cs typeface="Times New Roman" panose="02020603050405020304" pitchFamily="18" charset="0"/>
              </a:rPr>
              <a:t>Increased Brand Mindfulness and Devotion: </a:t>
            </a:r>
            <a:r>
              <a:rPr lang="en-US" sz="1800" dirty="0">
                <a:latin typeface="Times New Roman" panose="02020603050405020304" pitchFamily="18" charset="0"/>
                <a:cs typeface="Times New Roman" panose="02020603050405020304" pitchFamily="18" charset="0"/>
              </a:rPr>
              <a:t>TESCO's key use of advanced and social media platforms has extended its reach and perceivability, driving to increased brand mindfulness and acknowledgment. By reliably conveying profitable substance, locks in with clients, and developing communities, TESCO fortifies brand dependability and advocacy.</a:t>
            </a:r>
          </a:p>
          <a:p>
            <a:r>
              <a:rPr lang="en-US" sz="1800" b="1" dirty="0">
                <a:latin typeface="Times New Roman" panose="02020603050405020304" pitchFamily="18" charset="0"/>
                <a:cs typeface="Times New Roman" panose="02020603050405020304" pitchFamily="18" charset="0"/>
              </a:rPr>
              <a:t>Enhanced Marketing Effectiveness: </a:t>
            </a:r>
            <a:r>
              <a:rPr lang="en-US" sz="1800" dirty="0">
                <a:latin typeface="Times New Roman" panose="02020603050405020304" pitchFamily="18" charset="0"/>
                <a:cs typeface="Times New Roman" panose="02020603050405020304" pitchFamily="18" charset="0"/>
              </a:rPr>
              <a:t>Leveraging information analytics, TESCO gains insights into customer inclinations, behaviors, and patterns, empowering focused on promoting campaigns and optimized strategies. This results in moved forward marketing viability, higher conversion rates, and increased ROI on promoting investments.</a:t>
            </a:r>
          </a:p>
          <a:p>
            <a:r>
              <a:rPr lang="en-US" sz="1800" b="1" dirty="0">
                <a:latin typeface="Times New Roman" panose="02020603050405020304" pitchFamily="18" charset="0"/>
                <a:cs typeface="Times New Roman" panose="02020603050405020304" pitchFamily="18" charset="0"/>
              </a:rPr>
              <a:t>Overall Organizational Performance: </a:t>
            </a:r>
            <a:r>
              <a:rPr lang="en-US" sz="1800" dirty="0">
                <a:latin typeface="Times New Roman" panose="02020603050405020304" pitchFamily="18" charset="0"/>
                <a:cs typeface="Times New Roman" panose="02020603050405020304" pitchFamily="18" charset="0"/>
              </a:rPr>
              <a:t>TESCO's compelling utilization of digital and social media in CRM contributes to generally organizational execution. By reinforcing client connections, driving engagement and devotion, and optimizing promoting endeavors, TESCO improves its competitive position, income development, and long-term sustainability within the retail industry.</a:t>
            </a:r>
          </a:p>
          <a:p>
            <a:endParaRPr lang="en-US" sz="1800" dirty="0">
              <a:latin typeface="Times New Roman" panose="02020603050405020304" pitchFamily="18" charset="0"/>
              <a:cs typeface="Times New Roman" panose="02020603050405020304" pitchFamily="18" charset="0"/>
            </a:endParaRPr>
          </a:p>
          <a:p>
            <a:r>
              <a:rPr lang="en-US" sz="1800" b="1" dirty="0">
                <a:latin typeface="Calibri" panose="020F0502020204030204" pitchFamily="34" charset="0"/>
              </a:rPr>
              <a:t>Embrace Emerging Technologies: </a:t>
            </a:r>
            <a:r>
              <a:rPr lang="en-US" sz="1800" dirty="0">
                <a:latin typeface="Calibri" panose="020F0502020204030204" pitchFamily="34" charset="0"/>
              </a:rPr>
              <a:t>TESCO can investigate developing innovations such as augmented reality (AR), virtual reality (VR), and artificial intelligence (AI) to improve customer encounters and engagement on digital platforms. AR and VR can give immersive shopping encounters, whereas AI-powered chatbots can move forward customer benefit and support.</a:t>
            </a:r>
          </a:p>
          <a:p>
            <a:r>
              <a:rPr lang="en-US" sz="1800" b="1" dirty="0">
                <a:latin typeface="Calibri" panose="020F0502020204030204" pitchFamily="34" charset="0"/>
              </a:rPr>
              <a:t>Expand Social Listening and Monitoring: </a:t>
            </a:r>
            <a:r>
              <a:rPr lang="en-US" sz="1800" dirty="0">
                <a:latin typeface="Calibri" panose="020F0502020204030204" pitchFamily="34" charset="0"/>
              </a:rPr>
              <a:t>TESCO should contribute to progressed social listening and observing tools to capture real-time criticism, sentiments, and patterns over social media stages. By effectively observing discussions and sentiment, TESCO can react expeditiously to customer concerns, recognize developing issues, and capitalize on opportunities.</a:t>
            </a:r>
          </a:p>
          <a:p>
            <a:r>
              <a:rPr lang="en-US" sz="1800" b="1" dirty="0">
                <a:latin typeface="Calibri" panose="020F0502020204030204" pitchFamily="34" charset="0"/>
              </a:rPr>
              <a:t>Invest in Influencer Marketing</a:t>
            </a:r>
            <a:r>
              <a:rPr lang="en-US" sz="1800" dirty="0">
                <a:latin typeface="Calibri" panose="020F0502020204030204" pitchFamily="34" charset="0"/>
              </a:rPr>
              <a:t>: Collaborating with influencers and brand ambassadors can increase TESCO's reach and validity on social media. Collaborating with influencers who resound with TESCO's target gathering of people can encourage authentic brand support and drive engagement and conversions.</a:t>
            </a:r>
          </a:p>
          <a:p>
            <a:r>
              <a:rPr lang="en-US" sz="1800" b="1" dirty="0">
                <a:latin typeface="Calibri" panose="020F0502020204030204" pitchFamily="34" charset="0"/>
              </a:rPr>
              <a:t>Enhance Information Analytics Capabilities</a:t>
            </a:r>
            <a:r>
              <a:rPr lang="en-US" sz="1800" dirty="0">
                <a:latin typeface="Calibri" panose="020F0502020204030204" pitchFamily="34" charset="0"/>
              </a:rPr>
              <a:t>: TESCO should proceed to contribute to information analytics capabilities to pick up deeper insights into customer behavior, inclinations, and trends. Progressed analytics methods such as prescient modeling and assumption examination can give important prescient insights, empowering more informed decision-making and focusing on promoting strategies.</a:t>
            </a:r>
          </a:p>
          <a:p>
            <a:r>
              <a:rPr lang="en-US" sz="1800" b="1" dirty="0">
                <a:latin typeface="Calibri" panose="020F0502020204030204" pitchFamily="34" charset="0"/>
              </a:rPr>
              <a:t>Promote User-Generated Content</a:t>
            </a:r>
            <a:r>
              <a:rPr lang="en-US" sz="1800" dirty="0">
                <a:latin typeface="Calibri" panose="020F0502020204030204" pitchFamily="34" charset="0"/>
              </a:rPr>
              <a:t>: Empowering customers to form and share user-generated content (UGC) can improve brand genuineness and promotion. TESCO can dispatch UGC campaigns, challenges, and challenges to incentivize customers to share their encounters and substance, cultivating a sense of community and association with the brand.</a:t>
            </a:r>
          </a:p>
          <a:p>
            <a:r>
              <a:rPr lang="en-US" sz="1800" b="1" dirty="0">
                <a:latin typeface="Calibri" panose="020F0502020204030204" pitchFamily="34" charset="0"/>
              </a:rPr>
              <a:t>Conclusion</a:t>
            </a:r>
            <a:r>
              <a:rPr lang="en-US" sz="1800" dirty="0">
                <a:latin typeface="Calibri" panose="020F0502020204030204" pitchFamily="34" charset="0"/>
              </a:rPr>
              <a:t>: By grasping these future opportunities and suggestions, TESCO can advance and fortify its advanced social media strategy, extend customer relationships, and drive sustainable development and success within the retail industry.</a:t>
            </a:r>
          </a:p>
          <a:p>
            <a:endParaRPr lang="en-GB" sz="1800" dirty="0"/>
          </a:p>
          <a:p>
            <a:endParaRPr lang="en-US" sz="1800"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C661F7D4-1CC0-47D7-9429-3E7CA110C945}" type="slidenum">
              <a:rPr lang="en-GB" smtClean="0"/>
              <a:t>6</a:t>
            </a:fld>
            <a:endParaRPr lang="en-GB"/>
          </a:p>
        </p:txBody>
      </p:sp>
    </p:spTree>
    <p:extLst>
      <p:ext uri="{BB962C8B-B14F-4D97-AF65-F5344CB8AC3E}">
        <p14:creationId xmlns:p14="http://schemas.microsoft.com/office/powerpoint/2010/main" val="32406324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B544E78A-5B40-41A4-8DA3-B4AB721A2A97}" type="datetimeFigureOut">
              <a:rPr lang="en-GB" smtClean="0"/>
              <a:t>01/03/2024</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F534A79B-F483-4572-9349-2AC244B3DF4D}" type="slidenum">
              <a:rPr lang="en-GB" smtClean="0"/>
              <a:t>‹#›</a:t>
            </a:fld>
            <a:endParaRPr lang="en-GB"/>
          </a:p>
        </p:txBody>
      </p:sp>
    </p:spTree>
    <p:extLst>
      <p:ext uri="{BB962C8B-B14F-4D97-AF65-F5344CB8AC3E}">
        <p14:creationId xmlns:p14="http://schemas.microsoft.com/office/powerpoint/2010/main" val="1048479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44E78A-5B40-41A4-8DA3-B4AB721A2A97}"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34A79B-F483-4572-9349-2AC244B3DF4D}" type="slidenum">
              <a:rPr lang="en-GB" smtClean="0"/>
              <a:t>‹#›</a:t>
            </a:fld>
            <a:endParaRPr lang="en-GB"/>
          </a:p>
        </p:txBody>
      </p:sp>
    </p:spTree>
    <p:extLst>
      <p:ext uri="{BB962C8B-B14F-4D97-AF65-F5344CB8AC3E}">
        <p14:creationId xmlns:p14="http://schemas.microsoft.com/office/powerpoint/2010/main" val="1114621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B544E78A-5B40-41A4-8DA3-B4AB721A2A97}" type="datetimeFigureOut">
              <a:rPr lang="en-GB" smtClean="0"/>
              <a:t>01/03/2024</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F534A79B-F483-4572-9349-2AC244B3DF4D}" type="slidenum">
              <a:rPr lang="en-GB" smtClean="0"/>
              <a:t>‹#›</a:t>
            </a:fld>
            <a:endParaRPr lang="en-GB"/>
          </a:p>
        </p:txBody>
      </p:sp>
    </p:spTree>
    <p:extLst>
      <p:ext uri="{BB962C8B-B14F-4D97-AF65-F5344CB8AC3E}">
        <p14:creationId xmlns:p14="http://schemas.microsoft.com/office/powerpoint/2010/main" val="18105540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B544E78A-5B40-41A4-8DA3-B4AB721A2A97}" type="datetimeFigureOut">
              <a:rPr lang="en-GB" smtClean="0"/>
              <a:t>01/03/2024</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F534A79B-F483-4572-9349-2AC244B3DF4D}" type="slidenum">
              <a:rPr lang="en-GB" smtClean="0"/>
              <a:t>‹#›</a:t>
            </a:fld>
            <a:endParaRPr lang="en-GB"/>
          </a:p>
        </p:txBody>
      </p:sp>
    </p:spTree>
    <p:extLst>
      <p:ext uri="{BB962C8B-B14F-4D97-AF65-F5344CB8AC3E}">
        <p14:creationId xmlns:p14="http://schemas.microsoft.com/office/powerpoint/2010/main" val="278201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B544E78A-5B40-41A4-8DA3-B4AB721A2A97}" type="datetimeFigureOut">
              <a:rPr lang="en-GB" smtClean="0"/>
              <a:t>01/03/2024</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F534A79B-F483-4572-9349-2AC244B3DF4D}" type="slidenum">
              <a:rPr lang="en-GB" smtClean="0"/>
              <a:t>‹#›</a:t>
            </a:fld>
            <a:endParaRPr lang="en-GB"/>
          </a:p>
        </p:txBody>
      </p:sp>
    </p:spTree>
    <p:extLst>
      <p:ext uri="{BB962C8B-B14F-4D97-AF65-F5344CB8AC3E}">
        <p14:creationId xmlns:p14="http://schemas.microsoft.com/office/powerpoint/2010/main" val="3392376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44E78A-5B40-41A4-8DA3-B4AB721A2A97}" type="datetimeFigureOut">
              <a:rPr lang="en-GB" smtClean="0"/>
              <a:t>01/03/2024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34A79B-F483-4572-9349-2AC244B3DF4D}" type="slidenum">
              <a:rPr lang="en-GB" smtClean="0"/>
              <a:t>‹#›</a:t>
            </a:fld>
            <a:endParaRPr lang="en-GB"/>
          </a:p>
        </p:txBody>
      </p:sp>
    </p:spTree>
    <p:extLst>
      <p:ext uri="{BB962C8B-B14F-4D97-AF65-F5344CB8AC3E}">
        <p14:creationId xmlns:p14="http://schemas.microsoft.com/office/powerpoint/2010/main" val="15174973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B544E78A-5B40-41A4-8DA3-B4AB721A2A97}" type="datetimeFigureOut">
              <a:rPr lang="en-GB" smtClean="0"/>
              <a:t>01/03/2024</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F534A79B-F483-4572-9349-2AC244B3DF4D}" type="slidenum">
              <a:rPr lang="en-GB" smtClean="0"/>
              <a:t>‹#›</a:t>
            </a:fld>
            <a:endParaRPr lang="en-GB"/>
          </a:p>
        </p:txBody>
      </p:sp>
    </p:spTree>
    <p:extLst>
      <p:ext uri="{BB962C8B-B14F-4D97-AF65-F5344CB8AC3E}">
        <p14:creationId xmlns:p14="http://schemas.microsoft.com/office/powerpoint/2010/main" val="2226871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44E78A-5B40-41A4-8DA3-B4AB721A2A97}" type="datetimeFigureOut">
              <a:rPr lang="en-GB" smtClean="0"/>
              <a:t>01/03/2024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34A79B-F483-4572-9349-2AC244B3DF4D}" type="slidenum">
              <a:rPr lang="en-GB" smtClean="0"/>
              <a:t>‹#›</a:t>
            </a:fld>
            <a:endParaRPr lang="en-GB"/>
          </a:p>
        </p:txBody>
      </p:sp>
    </p:spTree>
    <p:extLst>
      <p:ext uri="{BB962C8B-B14F-4D97-AF65-F5344CB8AC3E}">
        <p14:creationId xmlns:p14="http://schemas.microsoft.com/office/powerpoint/2010/main" val="2005790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B544E78A-5B40-41A4-8DA3-B4AB721A2A97}" type="datetimeFigureOut">
              <a:rPr lang="en-GB" smtClean="0"/>
              <a:t>01/03/2024</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F534A79B-F483-4572-9349-2AC244B3DF4D}" type="slidenum">
              <a:rPr lang="en-GB" smtClean="0"/>
              <a:t>‹#›</a:t>
            </a:fld>
            <a:endParaRPr lang="en-GB"/>
          </a:p>
        </p:txBody>
      </p:sp>
    </p:spTree>
    <p:extLst>
      <p:ext uri="{BB962C8B-B14F-4D97-AF65-F5344CB8AC3E}">
        <p14:creationId xmlns:p14="http://schemas.microsoft.com/office/powerpoint/2010/main" val="2178034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44E78A-5B40-41A4-8DA3-B4AB721A2A97}" type="datetimeFigureOut">
              <a:rPr lang="en-GB" smtClean="0"/>
              <a:t>01/03/2024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34A79B-F483-4572-9349-2AC244B3DF4D}" type="slidenum">
              <a:rPr lang="en-GB" smtClean="0"/>
              <a:t>‹#›</a:t>
            </a:fld>
            <a:endParaRPr lang="en-GB"/>
          </a:p>
        </p:txBody>
      </p:sp>
    </p:spTree>
    <p:extLst>
      <p:ext uri="{BB962C8B-B14F-4D97-AF65-F5344CB8AC3E}">
        <p14:creationId xmlns:p14="http://schemas.microsoft.com/office/powerpoint/2010/main" val="3296880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B544E78A-5B40-41A4-8DA3-B4AB721A2A97}" type="datetimeFigureOut">
              <a:rPr lang="en-GB" smtClean="0"/>
              <a:t>01/03/2024</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F534A79B-F483-4572-9349-2AC244B3DF4D}" type="slidenum">
              <a:rPr lang="en-GB" smtClean="0"/>
              <a:t>‹#›</a:t>
            </a:fld>
            <a:endParaRPr lang="en-GB"/>
          </a:p>
        </p:txBody>
      </p:sp>
    </p:spTree>
    <p:extLst>
      <p:ext uri="{BB962C8B-B14F-4D97-AF65-F5344CB8AC3E}">
        <p14:creationId xmlns:p14="http://schemas.microsoft.com/office/powerpoint/2010/main" val="3525607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B544E78A-5B40-41A4-8DA3-B4AB721A2A97}" type="datetimeFigureOut">
              <a:rPr lang="en-GB" smtClean="0"/>
              <a:t>01/03/2024</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F534A79B-F483-4572-9349-2AC244B3DF4D}" type="slidenum">
              <a:rPr lang="en-GB" smtClean="0"/>
              <a:t>‹#›</a:t>
            </a:fld>
            <a:endParaRPr lang="en-GB"/>
          </a:p>
        </p:txBody>
      </p:sp>
    </p:spTree>
    <p:extLst>
      <p:ext uri="{BB962C8B-B14F-4D97-AF65-F5344CB8AC3E}">
        <p14:creationId xmlns:p14="http://schemas.microsoft.com/office/powerpoint/2010/main" val="3342752177"/>
      </p:ext>
    </p:extLst>
  </p:cSld>
  <p:clrMap bg1="lt1" tx1="dk1" bg2="lt2" tx2="dk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cid:image001.png@01D0EA4A.2BD679A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uowtsd-my.sharepoint.com/:v:/r/personal/2132912_student_uwtsd_ac_uk/Documents/Recording-20240301_132743.webm?csf=1&amp;web=1&amp;e=zozon7&amp;nav=eyJyZWZlcnJhbEluZm8iOnsicmVmZXJyYWxBcHAiOiJTdHJlYW1XZWJBcHAiLCJyZWZlcnJhbFZpZXciOiJTaGFyZURpYWxvZy1MaW5rIiwicmVmZXJyYWxBcHBQbGF0Zm9ybSI6IldlYiIsInJlZmVycmFsTW9kZSI6InZpZXcifX0%3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B3EFCD-C86F-1CC8-6312-4241080552AE}"/>
              </a:ext>
            </a:extLst>
          </p:cNvPr>
          <p:cNvSpPr>
            <a:spLocks noGrp="1"/>
          </p:cNvSpPr>
          <p:nvPr>
            <p:ph type="ctrTitle"/>
          </p:nvPr>
        </p:nvSpPr>
        <p:spPr>
          <a:solidFill>
            <a:schemeClr val="accent1">
              <a:lumMod val="60000"/>
              <a:lumOff val="40000"/>
            </a:schemeClr>
          </a:solidFill>
        </p:spPr>
        <p:txBody>
          <a:bodyPr>
            <a:noAutofit/>
          </a:bodyPr>
          <a:lstStyle/>
          <a:p>
            <a:pPr algn="l">
              <a:lnSpc>
                <a:spcPct val="150000"/>
              </a:lnSpc>
              <a:spcAft>
                <a:spcPts val="800"/>
              </a:spcAft>
            </a:pPr>
            <a:r>
              <a:rPr lang="en-GB" sz="3200" b="1" dirty="0">
                <a:solidFill>
                  <a:schemeClr val="bg1"/>
                </a:solidFill>
                <a:effectLst/>
                <a:latin typeface="Times New Roman" panose="02020603050405020304" pitchFamily="18" charset="0"/>
                <a:ea typeface="Calibri" panose="020F0502020204030204" pitchFamily="34" charset="0"/>
              </a:rPr>
              <a:t>Building a Sustainable Marketing Relationship</a:t>
            </a:r>
            <a:br>
              <a:rPr lang="en-IN" sz="3200" dirty="0">
                <a:solidFill>
                  <a:schemeClr val="bg1"/>
                </a:solidFill>
                <a:effectLst/>
                <a:latin typeface="Times New Roman" panose="02020603050405020304" pitchFamily="18" charset="0"/>
                <a:ea typeface="Calibri" panose="020F0502020204030204" pitchFamily="34" charset="0"/>
              </a:rPr>
            </a:br>
            <a:r>
              <a:rPr lang="en-GB" sz="3200" b="1" dirty="0">
                <a:solidFill>
                  <a:schemeClr val="bg1"/>
                </a:solidFill>
                <a:effectLst/>
                <a:latin typeface="Times New Roman" panose="02020603050405020304" pitchFamily="18" charset="0"/>
                <a:ea typeface="Calibri" panose="020F0502020204030204" pitchFamily="34" charset="0"/>
              </a:rPr>
              <a:t>BMSW5007</a:t>
            </a:r>
            <a:endParaRPr lang="en-GB" sz="8000" dirty="0">
              <a:solidFill>
                <a:schemeClr val="bg1"/>
              </a:solidFill>
            </a:endParaRPr>
          </a:p>
        </p:txBody>
      </p:sp>
      <p:sp>
        <p:nvSpPr>
          <p:cNvPr id="5" name="Subtitle 4">
            <a:extLst>
              <a:ext uri="{FF2B5EF4-FFF2-40B4-BE49-F238E27FC236}">
                <a16:creationId xmlns:a16="http://schemas.microsoft.com/office/drawing/2014/main" id="{3F067FD2-C7D0-0A75-16FC-42B5F6D440AA}"/>
              </a:ext>
            </a:extLst>
          </p:cNvPr>
          <p:cNvSpPr>
            <a:spLocks noGrp="1"/>
          </p:cNvSpPr>
          <p:nvPr>
            <p:ph type="subTitle" idx="1"/>
          </p:nvPr>
        </p:nvSpPr>
        <p:spPr>
          <a:solidFill>
            <a:schemeClr val="accent1">
              <a:lumMod val="60000"/>
              <a:lumOff val="40000"/>
            </a:schemeClr>
          </a:solidFill>
        </p:spPr>
        <p:txBody>
          <a:bodyPr>
            <a:normAutofit fontScale="40000" lnSpcReduction="20000"/>
          </a:bodyPr>
          <a:lstStyle/>
          <a:p>
            <a:pPr algn="l">
              <a:lnSpc>
                <a:spcPct val="120000"/>
              </a:lnSpc>
              <a:spcAft>
                <a:spcPts val="800"/>
              </a:spcAft>
            </a:pPr>
            <a:r>
              <a:rPr lang="en-GB" sz="3400" b="1" dirty="0">
                <a:solidFill>
                  <a:schemeClr val="bg1"/>
                </a:solidFill>
                <a:effectLst/>
                <a:latin typeface="Times New Roman" panose="02020603050405020304" pitchFamily="18" charset="0"/>
                <a:ea typeface="Calibri" panose="020F0502020204030204" pitchFamily="34" charset="0"/>
              </a:rPr>
              <a:t>Student ID: 2132912</a:t>
            </a:r>
            <a:endParaRPr lang="en-IN" sz="3400" b="1" dirty="0">
              <a:solidFill>
                <a:schemeClr val="bg1"/>
              </a:solidFill>
              <a:effectLst/>
              <a:latin typeface="Times New Roman" panose="02020603050405020304" pitchFamily="18" charset="0"/>
              <a:ea typeface="Calibri" panose="020F0502020204030204" pitchFamily="34" charset="0"/>
            </a:endParaRPr>
          </a:p>
          <a:p>
            <a:pPr algn="l">
              <a:lnSpc>
                <a:spcPct val="120000"/>
              </a:lnSpc>
              <a:spcAft>
                <a:spcPts val="800"/>
              </a:spcAft>
            </a:pPr>
            <a:r>
              <a:rPr lang="en-GB" sz="3400" b="1" dirty="0">
                <a:solidFill>
                  <a:schemeClr val="bg1"/>
                </a:solidFill>
                <a:effectLst/>
                <a:latin typeface="Times New Roman" panose="02020603050405020304" pitchFamily="18" charset="0"/>
                <a:ea typeface="Calibri" panose="020F0502020204030204" pitchFamily="34" charset="0"/>
              </a:rPr>
              <a:t>Student Name: </a:t>
            </a:r>
            <a:r>
              <a:rPr lang="en-GB" sz="3400" b="1" dirty="0" err="1">
                <a:solidFill>
                  <a:schemeClr val="bg1"/>
                </a:solidFill>
                <a:effectLst/>
                <a:latin typeface="Times New Roman" panose="02020603050405020304" pitchFamily="18" charset="0"/>
                <a:ea typeface="Calibri" panose="020F0502020204030204" pitchFamily="34" charset="0"/>
              </a:rPr>
              <a:t>Jetmir</a:t>
            </a:r>
            <a:r>
              <a:rPr lang="en-GB" sz="3400" b="1" dirty="0">
                <a:solidFill>
                  <a:schemeClr val="bg1"/>
                </a:solidFill>
                <a:effectLst/>
                <a:latin typeface="Times New Roman" panose="02020603050405020304" pitchFamily="18" charset="0"/>
                <a:ea typeface="Calibri" panose="020F0502020204030204" pitchFamily="34" charset="0"/>
              </a:rPr>
              <a:t> </a:t>
            </a:r>
            <a:r>
              <a:rPr lang="en-GB" sz="3400" b="1" dirty="0" err="1">
                <a:solidFill>
                  <a:schemeClr val="bg1"/>
                </a:solidFill>
                <a:effectLst/>
                <a:latin typeface="Times New Roman" panose="02020603050405020304" pitchFamily="18" charset="0"/>
                <a:ea typeface="Calibri" panose="020F0502020204030204" pitchFamily="34" charset="0"/>
              </a:rPr>
              <a:t>Gjonaj</a:t>
            </a:r>
            <a:endParaRPr lang="en-IN" sz="3400" b="1" dirty="0">
              <a:solidFill>
                <a:schemeClr val="bg1"/>
              </a:solidFill>
              <a:effectLst/>
              <a:latin typeface="Times New Roman" panose="02020603050405020304" pitchFamily="18" charset="0"/>
              <a:ea typeface="Calibri" panose="020F0502020204030204" pitchFamily="34" charset="0"/>
            </a:endParaRPr>
          </a:p>
          <a:p>
            <a:pPr algn="l">
              <a:lnSpc>
                <a:spcPct val="120000"/>
              </a:lnSpc>
              <a:spcAft>
                <a:spcPts val="800"/>
              </a:spcAft>
            </a:pPr>
            <a:r>
              <a:rPr lang="en-GB" sz="3400" b="1" dirty="0">
                <a:solidFill>
                  <a:schemeClr val="bg1"/>
                </a:solidFill>
                <a:effectLst/>
                <a:latin typeface="Times New Roman" panose="02020603050405020304" pitchFamily="18" charset="0"/>
                <a:ea typeface="Calibri" panose="020F0502020204030204" pitchFamily="34" charset="0"/>
              </a:rPr>
              <a:t>Date: 01\03\2024</a:t>
            </a:r>
            <a:endParaRPr lang="en-IN" sz="3400" b="1" dirty="0">
              <a:solidFill>
                <a:schemeClr val="bg1"/>
              </a:solidFill>
              <a:effectLst/>
              <a:latin typeface="Times New Roman" panose="02020603050405020304" pitchFamily="18" charset="0"/>
              <a:ea typeface="Calibri" panose="020F0502020204030204" pitchFamily="34" charset="0"/>
            </a:endParaRPr>
          </a:p>
          <a:p>
            <a:endParaRPr lang="en-GB" dirty="0"/>
          </a:p>
        </p:txBody>
      </p:sp>
      <p:pic>
        <p:nvPicPr>
          <p:cNvPr id="6" name="Picture 5" descr="Discover University of Wales Trinity Saint David">
            <a:extLst>
              <a:ext uri="{FF2B5EF4-FFF2-40B4-BE49-F238E27FC236}">
                <a16:creationId xmlns:a16="http://schemas.microsoft.com/office/drawing/2014/main" id="{8AF3F071-2E4F-C814-BAA0-A1A97ADD3390}"/>
              </a:ext>
            </a:extLst>
          </p:cNvPr>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7227066" y="3906266"/>
            <a:ext cx="3095740" cy="1205561"/>
          </a:xfrm>
          <a:prstGeom prst="rect">
            <a:avLst/>
          </a:prstGeom>
          <a:noFill/>
          <a:ln>
            <a:noFill/>
          </a:ln>
        </p:spPr>
      </p:pic>
    </p:spTree>
    <p:extLst>
      <p:ext uri="{BB962C8B-B14F-4D97-AF65-F5344CB8AC3E}">
        <p14:creationId xmlns:p14="http://schemas.microsoft.com/office/powerpoint/2010/main" val="1430835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02EE0CD-BEA8-6139-9C51-8891C2410787}"/>
              </a:ext>
            </a:extLst>
          </p:cNvPr>
          <p:cNvSpPr>
            <a:spLocks noGrp="1"/>
          </p:cNvSpPr>
          <p:nvPr>
            <p:ph type="title"/>
          </p:nvPr>
        </p:nvSpPr>
        <p:spPr>
          <a:solidFill>
            <a:schemeClr val="accent1">
              <a:lumMod val="60000"/>
              <a:lumOff val="40000"/>
            </a:schemeClr>
          </a:solidFill>
        </p:spPr>
        <p:txBody>
          <a:bodyPr>
            <a:normAutofit/>
          </a:bodyPr>
          <a:lstStyle/>
          <a:p>
            <a:r>
              <a:rPr lang="en-GB" sz="4400" dirty="0">
                <a:latin typeface="Times New Roman" panose="02020603050405020304" pitchFamily="18" charset="0"/>
                <a:cs typeface="Times New Roman" panose="02020603050405020304" pitchFamily="18" charset="0"/>
              </a:rPr>
              <a:t>Introduction</a:t>
            </a:r>
          </a:p>
        </p:txBody>
      </p:sp>
      <p:sp>
        <p:nvSpPr>
          <p:cNvPr id="5" name="Content Placeholder 4">
            <a:extLst>
              <a:ext uri="{FF2B5EF4-FFF2-40B4-BE49-F238E27FC236}">
                <a16:creationId xmlns:a16="http://schemas.microsoft.com/office/drawing/2014/main" id="{401E9978-FDC7-343B-51EA-71A3866208D3}"/>
              </a:ext>
            </a:extLst>
          </p:cNvPr>
          <p:cNvSpPr>
            <a:spLocks noGrp="1"/>
          </p:cNvSpPr>
          <p:nvPr>
            <p:ph idx="1"/>
          </p:nvPr>
        </p:nvSpPr>
        <p:spPr>
          <a:xfrm>
            <a:off x="5118447" y="803186"/>
            <a:ext cx="6705253" cy="5248622"/>
          </a:xfrm>
        </p:spPr>
        <p:txBody>
          <a:bodyPr>
            <a:normAutofit fontScale="92500" lnSpcReduction="20000"/>
          </a:bodyPr>
          <a:lstStyle/>
          <a:p>
            <a:r>
              <a:rPr lang="en-US" dirty="0">
                <a:latin typeface="Times New Roman" panose="02020603050405020304" pitchFamily="18" charset="0"/>
                <a:cs typeface="Times New Roman" panose="02020603050405020304" pitchFamily="18" charset="0"/>
              </a:rPr>
              <a:t>Leveraging Computerized and Social Media for Customer Relationship Management (CRM) at TESCO.</a:t>
            </a:r>
          </a:p>
          <a:p>
            <a:r>
              <a:rPr lang="en-US" dirty="0">
                <a:latin typeface="Times New Roman" panose="02020603050405020304" pitchFamily="18" charset="0"/>
                <a:cs typeface="Times New Roman" panose="02020603050405020304" pitchFamily="18" charset="0"/>
              </a:rPr>
              <a:t>Purpose: Investigate how TESCO employments different sources of digital and social media to associate with different customers and improve relationships between them.</a:t>
            </a:r>
          </a:p>
          <a:p>
            <a:r>
              <a:rPr lang="en-US" dirty="0">
                <a:latin typeface="Times New Roman" panose="02020603050405020304" pitchFamily="18" charset="0"/>
                <a:cs typeface="Times New Roman" panose="02020603050405020304" pitchFamily="18" charset="0"/>
              </a:rPr>
              <a:t>Define digital and social media within the setting of CRM.</a:t>
            </a:r>
          </a:p>
          <a:p>
            <a:r>
              <a:rPr lang="en-US" dirty="0">
                <a:latin typeface="Times New Roman" panose="02020603050405020304" pitchFamily="18" charset="0"/>
                <a:cs typeface="Times New Roman" panose="02020603050405020304" pitchFamily="18" charset="0"/>
              </a:rPr>
              <a:t>Critically assess TESCO's engagement with digital and social media.</a:t>
            </a:r>
          </a:p>
          <a:p>
            <a:r>
              <a:rPr lang="en-US" dirty="0">
                <a:latin typeface="Times New Roman" panose="02020603050405020304" pitchFamily="18" charset="0"/>
                <a:cs typeface="Times New Roman" panose="02020603050405020304" pitchFamily="18" charset="0"/>
              </a:rPr>
              <a:t>Assess the effect of this engagement of digital and social media on organizational performance.</a:t>
            </a:r>
          </a:p>
          <a:p>
            <a:r>
              <a:rPr lang="en-US" dirty="0">
                <a:latin typeface="Times New Roman" panose="02020603050405020304" pitchFamily="18" charset="0"/>
                <a:cs typeface="Times New Roman" panose="02020603050405020304" pitchFamily="18" charset="0"/>
              </a:rPr>
              <a:t>Key Message: Understanding how TESCO utilizes digital and social media stages is essential for comprehending its customer relationship procedures and in general performance within the retail industry.</a:t>
            </a:r>
          </a:p>
          <a:p>
            <a:r>
              <a:rPr lang="en-US" dirty="0">
                <a:latin typeface="Times New Roman" panose="02020603050405020304" pitchFamily="18" charset="0"/>
                <a:cs typeface="Times New Roman" panose="02020603050405020304" pitchFamily="18" charset="0"/>
              </a:rPr>
              <a:t>Visual: TESCO nearby icons representing advanced and social media stages to visually portray the center of the presentation.</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71972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AAC80-FC6C-BF5E-A8D3-5382D51F4069}"/>
              </a:ext>
            </a:extLst>
          </p:cNvPr>
          <p:cNvSpPr>
            <a:spLocks noGrp="1"/>
          </p:cNvSpPr>
          <p:nvPr>
            <p:ph type="title"/>
          </p:nvPr>
        </p:nvSpPr>
        <p:spPr>
          <a:solidFill>
            <a:schemeClr val="accent1">
              <a:lumMod val="60000"/>
              <a:lumOff val="40000"/>
            </a:schemeClr>
          </a:solidFill>
        </p:spPr>
        <p:txBody>
          <a:bodyPr/>
          <a:lstStyle/>
          <a:p>
            <a:r>
              <a:rPr lang="en-US" sz="1800" dirty="0">
                <a:latin typeface="Calibri" panose="020F0502020204030204" pitchFamily="34" charset="0"/>
              </a:rPr>
              <a:t> </a:t>
            </a:r>
            <a:r>
              <a:rPr lang="en-US" sz="3200" dirty="0">
                <a:latin typeface="Times New Roman" panose="02020603050405020304" pitchFamily="18" charset="0"/>
                <a:cs typeface="Times New Roman" panose="02020603050405020304" pitchFamily="18" charset="0"/>
              </a:rPr>
              <a:t>Definition of Digital and Social Media in CRM</a:t>
            </a:r>
            <a:br>
              <a:rPr lang="en-US" sz="1800" dirty="0">
                <a:latin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F4121A04-C921-4D49-FEC9-581FDA23F18A}"/>
              </a:ext>
            </a:extLst>
          </p:cNvPr>
          <p:cNvSpPr>
            <a:spLocks noGrp="1"/>
          </p:cNvSpPr>
          <p:nvPr>
            <p:ph idx="1"/>
          </p:nvPr>
        </p:nvSpPr>
        <p:spPr/>
        <p:txBody>
          <a:bodyPr>
            <a:normAutofit fontScale="62500" lnSpcReduction="20000"/>
          </a:bodyPr>
          <a:lstStyle/>
          <a:p>
            <a:r>
              <a:rPr lang="en-IN" sz="1800" dirty="0">
                <a:latin typeface="Calibri" panose="020F0502020204030204" pitchFamily="34" charset="0"/>
              </a:rPr>
              <a:t>Digital Media:</a:t>
            </a:r>
          </a:p>
          <a:p>
            <a:pPr marL="0" indent="0">
              <a:buNone/>
            </a:pPr>
            <a:r>
              <a:rPr lang="en-US" sz="1800" dirty="0">
                <a:latin typeface="Calibri" panose="020F0502020204030204" pitchFamily="34" charset="0"/>
              </a:rPr>
              <a:t>Refers to electronic stages and channels utilized for communication and interaction with customers.</a:t>
            </a:r>
          </a:p>
          <a:p>
            <a:pPr marL="0" indent="0">
              <a:buNone/>
            </a:pPr>
            <a:r>
              <a:rPr lang="en-US" sz="1800" dirty="0">
                <a:latin typeface="Calibri" panose="020F0502020204030204" pitchFamily="34" charset="0"/>
              </a:rPr>
              <a:t>Includes websites, versatile applications, mail showcasing, online promoting, and digital signage.</a:t>
            </a:r>
          </a:p>
          <a:p>
            <a:pPr marL="0" indent="0">
              <a:buNone/>
            </a:pPr>
            <a:r>
              <a:rPr lang="en-US" sz="1800" dirty="0">
                <a:latin typeface="Calibri" panose="020F0502020204030204" pitchFamily="34" charset="0"/>
              </a:rPr>
              <a:t>Facilitates helpful and available implies of coming to customers, delivering personalized substance, and advancing items and services (</a:t>
            </a:r>
            <a:r>
              <a:rPr lang="en-GB" sz="1800" kern="0" dirty="0">
                <a:solidFill>
                  <a:srgbClr val="000000"/>
                </a:solidFill>
                <a:effectLst/>
                <a:latin typeface="Times New Roman" panose="02020603050405020304" pitchFamily="18" charset="0"/>
                <a:ea typeface="Calibri" panose="020F0502020204030204" pitchFamily="34" charset="0"/>
              </a:rPr>
              <a:t>Schroeder, 2018)</a:t>
            </a:r>
            <a:r>
              <a:rPr lang="en-US" sz="1800" dirty="0">
                <a:latin typeface="Calibri" panose="020F0502020204030204" pitchFamily="34" charset="0"/>
              </a:rPr>
              <a:t>.</a:t>
            </a:r>
          </a:p>
          <a:p>
            <a:r>
              <a:rPr lang="en-IN" sz="1800" dirty="0">
                <a:latin typeface="Calibri" panose="020F0502020204030204" pitchFamily="34" charset="0"/>
              </a:rPr>
              <a:t>Social Media:</a:t>
            </a:r>
          </a:p>
          <a:p>
            <a:pPr marL="0" indent="0">
              <a:buNone/>
            </a:pPr>
            <a:r>
              <a:rPr lang="en-US" sz="1800" dirty="0">
                <a:latin typeface="Calibri" panose="020F0502020204030204" pitchFamily="34" charset="0"/>
              </a:rPr>
              <a:t>Encompasses online stages and innovations that empower clients to make, share, and exchange user-generated content.</a:t>
            </a:r>
          </a:p>
          <a:p>
            <a:pPr marL="0" indent="0">
              <a:buNone/>
            </a:pPr>
            <a:r>
              <a:rPr lang="en-US" sz="1800" dirty="0">
                <a:latin typeface="Calibri" panose="020F0502020204030204" pitchFamily="34" charset="0"/>
              </a:rPr>
              <a:t>Examples incorporate Facebook, Twitter, Instagram, LinkedIn, and YouTube.</a:t>
            </a:r>
          </a:p>
          <a:p>
            <a:pPr marL="0" indent="0">
              <a:buNone/>
            </a:pPr>
            <a:r>
              <a:rPr lang="en-US" sz="1800" dirty="0">
                <a:latin typeface="Calibri" panose="020F0502020204030204" pitchFamily="34" charset="0"/>
              </a:rPr>
              <a:t>Provides opportunities for coordinating engagement with customers, cultivating discussions, criticism, and community-building </a:t>
            </a:r>
            <a:r>
              <a:rPr lang="en-US" sz="1800" b="1" dirty="0">
                <a:latin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Schober, et al., 2016</a:t>
            </a:r>
            <a:r>
              <a:rPr lang="en-GB" sz="1800" b="1" kern="0" dirty="0">
                <a:solidFill>
                  <a:srgbClr val="000000"/>
                </a:solidFill>
                <a:effectLst/>
                <a:latin typeface="Times New Roman" panose="02020603050405020304" pitchFamily="18" charset="0"/>
                <a:ea typeface="Calibri" panose="020F0502020204030204" pitchFamily="34" charset="0"/>
              </a:rPr>
              <a:t>)</a:t>
            </a:r>
            <a:r>
              <a:rPr lang="en-US" sz="1800" b="1" dirty="0">
                <a:latin typeface="Calibri" panose="020F0502020204030204" pitchFamily="34" charset="0"/>
              </a:rPr>
              <a:t>.</a:t>
            </a:r>
          </a:p>
          <a:p>
            <a:r>
              <a:rPr lang="en-IN" sz="1800" dirty="0">
                <a:latin typeface="Calibri" panose="020F0502020204030204" pitchFamily="34" charset="0"/>
              </a:rPr>
              <a:t>Role in CRM:</a:t>
            </a:r>
          </a:p>
          <a:p>
            <a:pPr marL="0" indent="0">
              <a:buNone/>
            </a:pPr>
            <a:r>
              <a:rPr lang="en-US" sz="1800" dirty="0">
                <a:latin typeface="Calibri" panose="020F0502020204030204" pitchFamily="34" charset="0"/>
              </a:rPr>
              <a:t>Digital media serves as a stage for conveying focused messages, advancements, and offers to customers based on their inclinations and behaviors.</a:t>
            </a:r>
          </a:p>
          <a:p>
            <a:pPr marL="0" indent="0">
              <a:buNone/>
            </a:pPr>
            <a:r>
              <a:rPr lang="en-US" sz="1800" dirty="0">
                <a:latin typeface="Calibri" panose="020F0502020204030204" pitchFamily="34" charset="0"/>
              </a:rPr>
              <a:t>Social media stages empower coordinate interaction and feedback from customers, permitting businesses to reply to requests, resolve issues, and build relationships.</a:t>
            </a:r>
          </a:p>
          <a:p>
            <a:pPr marL="0" indent="0">
              <a:buNone/>
            </a:pPr>
            <a:r>
              <a:rPr lang="en-US" sz="1800" dirty="0">
                <a:latin typeface="Calibri" panose="020F0502020204030204" pitchFamily="34" charset="0"/>
              </a:rPr>
              <a:t>Together, advanced and social media play a significant role in CRM by encouraging communication, engagement, and relationship-building with customers in a progressively digital world </a:t>
            </a:r>
            <a:r>
              <a:rPr lang="en-US" sz="1800" b="1" dirty="0">
                <a:latin typeface="Calibri" panose="020F0502020204030204" pitchFamily="34" charset="0"/>
              </a:rPr>
              <a:t>(</a:t>
            </a:r>
            <a:r>
              <a:rPr lang="en-GB" sz="1800" kern="0" dirty="0">
                <a:solidFill>
                  <a:srgbClr val="000000"/>
                </a:solidFill>
                <a:effectLst/>
                <a:latin typeface="Times New Roman" panose="02020603050405020304" pitchFamily="18" charset="0"/>
                <a:ea typeface="Calibri" panose="020F0502020204030204" pitchFamily="34" charset="0"/>
              </a:rPr>
              <a:t>Setiawati, et al., 2019)</a:t>
            </a:r>
            <a:r>
              <a:rPr lang="en-US" sz="1800" b="1" dirty="0">
                <a:latin typeface="Calibri" panose="020F0502020204030204" pitchFamily="34" charset="0"/>
              </a:rPr>
              <a:t>.</a:t>
            </a:r>
          </a:p>
          <a:p>
            <a:endParaRPr lang="en-GB" dirty="0"/>
          </a:p>
        </p:txBody>
      </p:sp>
    </p:spTree>
    <p:extLst>
      <p:ext uri="{BB962C8B-B14F-4D97-AF65-F5344CB8AC3E}">
        <p14:creationId xmlns:p14="http://schemas.microsoft.com/office/powerpoint/2010/main" val="21594305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ECDAE-FC7F-60D2-0000-CD31DE6D17C4}"/>
              </a:ext>
            </a:extLst>
          </p:cNvPr>
          <p:cNvSpPr>
            <a:spLocks noGrp="1"/>
          </p:cNvSpPr>
          <p:nvPr>
            <p:ph type="title"/>
          </p:nvPr>
        </p:nvSpPr>
        <p:spPr>
          <a:xfrm>
            <a:off x="901700" y="2362200"/>
            <a:ext cx="3441700" cy="2425700"/>
          </a:xfrm>
          <a:solidFill>
            <a:schemeClr val="accent1">
              <a:lumMod val="60000"/>
              <a:lumOff val="40000"/>
            </a:schemeClr>
          </a:solidFill>
        </p:spPr>
        <p:txBody>
          <a:bodyPr>
            <a:noAutofit/>
          </a:bodyPr>
          <a:lstStyle/>
          <a:p>
            <a:r>
              <a:rPr lang="en-US" sz="3200" dirty="0">
                <a:latin typeface="Times New Roman" panose="02020603050405020304" pitchFamily="18" charset="0"/>
                <a:cs typeface="Times New Roman" panose="02020603050405020304" pitchFamily="18" charset="0"/>
              </a:rPr>
              <a:t> Importance of Digital and Social Media in Customer Relationship Management (CRM)</a:t>
            </a:r>
            <a:endParaRPr lang="en-GB"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E38AFD0-3F79-D4F1-0CAD-625C0E578ADB}"/>
              </a:ext>
            </a:extLst>
          </p:cNvPr>
          <p:cNvSpPr>
            <a:spLocks noGrp="1"/>
          </p:cNvSpPr>
          <p:nvPr>
            <p:ph idx="1"/>
          </p:nvPr>
        </p:nvSpPr>
        <p:spPr/>
        <p:txBody>
          <a:bodyPr/>
          <a:lstStyle/>
          <a:p>
            <a:r>
              <a:rPr lang="en-US" sz="1800" dirty="0">
                <a:latin typeface="Times New Roman" panose="02020603050405020304" pitchFamily="18" charset="0"/>
                <a:cs typeface="Times New Roman" panose="02020603050405020304" pitchFamily="18" charset="0"/>
              </a:rPr>
              <a:t>Measurable Results </a:t>
            </a:r>
          </a:p>
          <a:p>
            <a:r>
              <a:rPr lang="en-US" sz="1800" dirty="0">
                <a:latin typeface="Times New Roman" panose="02020603050405020304" pitchFamily="18" charset="0"/>
                <a:cs typeface="Times New Roman" panose="02020603050405020304" pitchFamily="18" charset="0"/>
              </a:rPr>
              <a:t>Feedback and Insights</a:t>
            </a:r>
          </a:p>
          <a:p>
            <a:r>
              <a:rPr lang="en-US" sz="1800" dirty="0">
                <a:latin typeface="Times New Roman" panose="02020603050405020304" pitchFamily="18" charset="0"/>
                <a:cs typeface="Times New Roman" panose="02020603050405020304" pitchFamily="18" charset="0"/>
              </a:rPr>
              <a:t>Brand Visibility and Awareness</a:t>
            </a:r>
          </a:p>
          <a:p>
            <a:r>
              <a:rPr lang="en-US" sz="1800" dirty="0">
                <a:latin typeface="Times New Roman" panose="02020603050405020304" pitchFamily="18" charset="0"/>
                <a:cs typeface="Times New Roman" panose="02020603050405020304" pitchFamily="18" charset="0"/>
              </a:rPr>
              <a:t>Community Building </a:t>
            </a:r>
          </a:p>
          <a:p>
            <a:r>
              <a:rPr lang="en-US" sz="1800" dirty="0">
                <a:latin typeface="Times New Roman" panose="02020603050405020304" pitchFamily="18" charset="0"/>
                <a:cs typeface="Times New Roman" panose="02020603050405020304" pitchFamily="18" charset="0"/>
              </a:rPr>
              <a:t>Personalization </a:t>
            </a:r>
          </a:p>
          <a:p>
            <a:r>
              <a:rPr lang="en-US" sz="1800" dirty="0">
                <a:latin typeface="Times New Roman" panose="02020603050405020304" pitchFamily="18" charset="0"/>
                <a:cs typeface="Times New Roman" panose="02020603050405020304" pitchFamily="18" charset="0"/>
              </a:rPr>
              <a:t>Enhanced Communication (</a:t>
            </a:r>
            <a:r>
              <a:rPr lang="en-GB" sz="1800" kern="0" dirty="0">
                <a:solidFill>
                  <a:srgbClr val="000000"/>
                </a:solidFill>
                <a:effectLst/>
                <a:latin typeface="Times New Roman" panose="02020603050405020304" pitchFamily="18" charset="0"/>
                <a:ea typeface="Calibri" panose="020F0502020204030204" pitchFamily="34" charset="0"/>
              </a:rPr>
              <a:t>Guha, Harrigan, and Soutar, 2018)</a:t>
            </a:r>
            <a:endParaRPr lang="en-US" sz="18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982993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734C1-3A2A-C5A9-62DC-004FF79C5C8C}"/>
              </a:ext>
            </a:extLst>
          </p:cNvPr>
          <p:cNvSpPr>
            <a:spLocks noGrp="1"/>
          </p:cNvSpPr>
          <p:nvPr>
            <p:ph type="title"/>
          </p:nvPr>
        </p:nvSpPr>
        <p:spPr>
          <a:xfrm>
            <a:off x="910402" y="2349926"/>
            <a:ext cx="3498979" cy="2456442"/>
          </a:xfrm>
          <a:solidFill>
            <a:schemeClr val="accent1">
              <a:lumMod val="60000"/>
              <a:lumOff val="40000"/>
            </a:schemeClr>
          </a:solidFill>
        </p:spPr>
        <p:txBody>
          <a:bodyPr>
            <a:normAutofit fontScale="90000"/>
          </a:bodyPr>
          <a:lstStyle/>
          <a:p>
            <a:r>
              <a:rPr lang="en-US" dirty="0">
                <a:latin typeface="Times New Roman" panose="02020603050405020304" pitchFamily="18" charset="0"/>
                <a:cs typeface="Times New Roman" panose="02020603050405020304" pitchFamily="18" charset="0"/>
              </a:rPr>
              <a:t>TESCO's Utilization of Digital and Social Media in CRM</a:t>
            </a:r>
            <a:endParaRPr lang="en-GB" dirty="0"/>
          </a:p>
        </p:txBody>
      </p:sp>
      <p:sp>
        <p:nvSpPr>
          <p:cNvPr id="3" name="Content Placeholder 2">
            <a:extLst>
              <a:ext uri="{FF2B5EF4-FFF2-40B4-BE49-F238E27FC236}">
                <a16:creationId xmlns:a16="http://schemas.microsoft.com/office/drawing/2014/main" id="{272B55D1-DBA4-DBF4-D105-26D0EAB338CE}"/>
              </a:ext>
            </a:extLst>
          </p:cNvPr>
          <p:cNvSpPr>
            <a:spLocks noGrp="1"/>
          </p:cNvSpPr>
          <p:nvPr>
            <p:ph idx="1"/>
          </p:nvPr>
        </p:nvSpPr>
        <p:spPr/>
        <p:txBody>
          <a:bodyPr/>
          <a:lstStyle/>
          <a:p>
            <a:r>
              <a:rPr lang="en-US" sz="1800" dirty="0">
                <a:latin typeface="Times New Roman" panose="02020603050405020304" pitchFamily="18" charset="0"/>
                <a:cs typeface="Times New Roman" panose="02020603050405020304" pitchFamily="18" charset="0"/>
              </a:rPr>
              <a:t>Website and Mobile App</a:t>
            </a:r>
          </a:p>
          <a:p>
            <a:r>
              <a:rPr lang="en-US" sz="1800" dirty="0">
                <a:latin typeface="Times New Roman" panose="02020603050405020304" pitchFamily="18" charset="0"/>
                <a:cs typeface="Times New Roman" panose="02020603050405020304" pitchFamily="18" charset="0"/>
              </a:rPr>
              <a:t>Social Media Engagement</a:t>
            </a:r>
          </a:p>
          <a:p>
            <a:r>
              <a:rPr lang="en-US" sz="1800" dirty="0">
                <a:latin typeface="Times New Roman" panose="02020603050405020304" pitchFamily="18" charset="0"/>
                <a:cs typeface="Times New Roman" panose="02020603050405020304" pitchFamily="18" charset="0"/>
              </a:rPr>
              <a:t>Email Marketing</a:t>
            </a:r>
          </a:p>
          <a:p>
            <a:r>
              <a:rPr lang="en-US" sz="1800" dirty="0">
                <a:latin typeface="Times New Roman" panose="02020603050405020304" pitchFamily="18" charset="0"/>
                <a:cs typeface="Times New Roman" panose="02020603050405020304" pitchFamily="18" charset="0"/>
              </a:rPr>
              <a:t>Customer Support</a:t>
            </a:r>
          </a:p>
          <a:p>
            <a:r>
              <a:rPr lang="en-IN" sz="1800" dirty="0">
                <a:latin typeface="Times New Roman" panose="02020603050405020304" pitchFamily="18" charset="0"/>
                <a:cs typeface="Times New Roman" panose="02020603050405020304" pitchFamily="18" charset="0"/>
              </a:rPr>
              <a:t>Data Analytics (</a:t>
            </a:r>
            <a:r>
              <a:rPr lang="en-GB" sz="1800" kern="0" dirty="0">
                <a:solidFill>
                  <a:srgbClr val="000000"/>
                </a:solidFill>
                <a:effectLst/>
                <a:latin typeface="Times New Roman" panose="02020603050405020304" pitchFamily="18" charset="0"/>
                <a:ea typeface="Calibri" panose="020F0502020204030204" pitchFamily="34" charset="0"/>
              </a:rPr>
              <a:t>Wang, 2023)</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7434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CD8E2-0891-B624-7E3D-7E52DF421095}"/>
              </a:ext>
            </a:extLst>
          </p:cNvPr>
          <p:cNvSpPr>
            <a:spLocks noGrp="1"/>
          </p:cNvSpPr>
          <p:nvPr>
            <p:ph type="title"/>
          </p:nvPr>
        </p:nvSpPr>
        <p:spPr>
          <a:xfrm>
            <a:off x="888631" y="2349925"/>
            <a:ext cx="3498979" cy="1079075"/>
          </a:xfrm>
          <a:solidFill>
            <a:schemeClr val="accent1">
              <a:lumMod val="60000"/>
              <a:lumOff val="40000"/>
            </a:schemeClr>
          </a:solidFill>
        </p:spPr>
        <p:txBody>
          <a:bodyPr>
            <a:noAutofit/>
          </a:bodyPr>
          <a:lstStyle/>
          <a:p>
            <a:r>
              <a:rPr lang="en-US" sz="2000" dirty="0">
                <a:latin typeface="Times New Roman" panose="02020603050405020304" pitchFamily="18" charset="0"/>
                <a:cs typeface="Times New Roman" panose="02020603050405020304" pitchFamily="18" charset="0"/>
              </a:rPr>
              <a:t>Impact of TESCO's Digital and Social Media Engagement on CRM and Organizational Performance</a:t>
            </a:r>
            <a:endParaRPr lang="en-GB" sz="2800" dirty="0"/>
          </a:p>
        </p:txBody>
      </p:sp>
      <p:sp>
        <p:nvSpPr>
          <p:cNvPr id="3" name="Content Placeholder 2">
            <a:extLst>
              <a:ext uri="{FF2B5EF4-FFF2-40B4-BE49-F238E27FC236}">
                <a16:creationId xmlns:a16="http://schemas.microsoft.com/office/drawing/2014/main" id="{93569029-D5F3-5A3A-BF9D-BD4DF45B79B5}"/>
              </a:ext>
            </a:extLst>
          </p:cNvPr>
          <p:cNvSpPr>
            <a:spLocks noGrp="1"/>
          </p:cNvSpPr>
          <p:nvPr>
            <p:ph idx="1"/>
          </p:nvPr>
        </p:nvSpPr>
        <p:spPr>
          <a:xfrm>
            <a:off x="5118447" y="1621971"/>
            <a:ext cx="6281873" cy="1632858"/>
          </a:xfrm>
        </p:spPr>
        <p:txBody>
          <a:bodyPr>
            <a:normAutofit fontScale="70000" lnSpcReduction="20000"/>
          </a:bodyPr>
          <a:lstStyle/>
          <a:p>
            <a:r>
              <a:rPr lang="en-US" sz="1800" dirty="0">
                <a:latin typeface="Times New Roman" panose="02020603050405020304" pitchFamily="18" charset="0"/>
                <a:cs typeface="Times New Roman" panose="02020603050405020304" pitchFamily="18" charset="0"/>
              </a:rPr>
              <a:t>Enhanced Customer Engagement</a:t>
            </a:r>
          </a:p>
          <a:p>
            <a:r>
              <a:rPr lang="en-US" sz="1800" dirty="0">
                <a:latin typeface="Times New Roman" panose="02020603050405020304" pitchFamily="18" charset="0"/>
                <a:cs typeface="Times New Roman" panose="02020603050405020304" pitchFamily="18" charset="0"/>
              </a:rPr>
              <a:t>Improved Customer Satisfaction</a:t>
            </a:r>
          </a:p>
          <a:p>
            <a:r>
              <a:rPr lang="en-US" sz="1800" dirty="0">
                <a:latin typeface="Times New Roman" panose="02020603050405020304" pitchFamily="18" charset="0"/>
                <a:cs typeface="Times New Roman" panose="02020603050405020304" pitchFamily="18" charset="0"/>
              </a:rPr>
              <a:t>Enhanced Marketing Effectiveness</a:t>
            </a:r>
          </a:p>
          <a:p>
            <a:r>
              <a:rPr lang="en-US" sz="1800" dirty="0">
                <a:latin typeface="Times New Roman" panose="02020603050405020304" pitchFamily="18" charset="0"/>
                <a:cs typeface="Times New Roman" panose="02020603050405020304" pitchFamily="18" charset="0"/>
              </a:rPr>
              <a:t>Increased Brand Mindfulness and Devotion</a:t>
            </a:r>
          </a:p>
          <a:p>
            <a:r>
              <a:rPr lang="en-US" sz="1800" dirty="0">
                <a:latin typeface="Times New Roman" panose="02020603050405020304" pitchFamily="18" charset="0"/>
                <a:cs typeface="Times New Roman" panose="02020603050405020304" pitchFamily="18" charset="0"/>
              </a:rPr>
              <a:t>Overall Organizational Performance (</a:t>
            </a:r>
            <a:r>
              <a:rPr lang="en-GB" sz="1800" kern="0" dirty="0">
                <a:solidFill>
                  <a:srgbClr val="000000"/>
                </a:solidFill>
                <a:effectLst/>
                <a:latin typeface="Times New Roman" panose="02020603050405020304" pitchFamily="18" charset="0"/>
                <a:ea typeface="Calibri" panose="020F0502020204030204" pitchFamily="34" charset="0"/>
              </a:rPr>
              <a:t>Garg, et al., 2020)</a:t>
            </a:r>
            <a:endParaRPr lang="en-GB" b="1" dirty="0">
              <a:latin typeface="Times New Roman" panose="02020603050405020304" pitchFamily="18" charset="0"/>
              <a:cs typeface="Times New Roman" panose="02020603050405020304" pitchFamily="18" charset="0"/>
            </a:endParaRPr>
          </a:p>
        </p:txBody>
      </p:sp>
      <p:sp>
        <p:nvSpPr>
          <p:cNvPr id="4" name="Title 1">
            <a:extLst>
              <a:ext uri="{FF2B5EF4-FFF2-40B4-BE49-F238E27FC236}">
                <a16:creationId xmlns:a16="http://schemas.microsoft.com/office/drawing/2014/main" id="{DB9AA622-5917-C512-8000-4D80A3300FF5}"/>
              </a:ext>
            </a:extLst>
          </p:cNvPr>
          <p:cNvSpPr txBox="1">
            <a:spLocks/>
          </p:cNvSpPr>
          <p:nvPr/>
        </p:nvSpPr>
        <p:spPr>
          <a:xfrm>
            <a:off x="888631" y="3512554"/>
            <a:ext cx="3498979" cy="1190076"/>
          </a:xfrm>
          <a:prstGeom prst="rect">
            <a:avLst/>
          </a:prstGeom>
          <a:solidFill>
            <a:schemeClr val="accent1">
              <a:lumMod val="60000"/>
              <a:lumOff val="40000"/>
            </a:schemeClr>
          </a:solidFill>
        </p:spPr>
        <p:txBody>
          <a:bodyPr vert="horz" lIns="228600" tIns="228600" rIns="228600" bIns="228600" rtlCol="0" anchor="ctr">
            <a:normAutofit fontScale="52500" lnSpcReduction="20000"/>
          </a:bodyPr>
          <a:lstStyle>
            <a:lvl1pPr algn="ctr" defTabSz="914400" rtl="0" eaLnBrk="1" latinLnBrk="0" hangingPunct="1">
              <a:lnSpc>
                <a:spcPct val="85000"/>
              </a:lnSpc>
              <a:spcBef>
                <a:spcPct val="0"/>
              </a:spcBef>
              <a:buNone/>
              <a:defRPr sz="4000" b="0" i="0" kern="1200" cap="none" spc="-150">
                <a:solidFill>
                  <a:srgbClr val="FFFEFF"/>
                </a:solidFill>
                <a:effectLst/>
                <a:latin typeface="+mj-lt"/>
                <a:ea typeface="+mj-ea"/>
                <a:cs typeface="+mj-cs"/>
              </a:defRPr>
            </a:lvl1pPr>
          </a:lstStyle>
          <a:p>
            <a:r>
              <a:rPr lang="en-US" sz="3600" dirty="0">
                <a:latin typeface="Times New Roman" panose="02020603050405020304" pitchFamily="18" charset="0"/>
                <a:cs typeface="Times New Roman" panose="02020603050405020304" pitchFamily="18" charset="0"/>
              </a:rPr>
              <a:t>Future Opportunities and Recommendations for TESCO's Digital and Social Media Strategy</a:t>
            </a:r>
            <a:endParaRPr lang="en-GB" dirty="0"/>
          </a:p>
        </p:txBody>
      </p:sp>
      <p:sp>
        <p:nvSpPr>
          <p:cNvPr id="5" name="Content Placeholder 2">
            <a:extLst>
              <a:ext uri="{FF2B5EF4-FFF2-40B4-BE49-F238E27FC236}">
                <a16:creationId xmlns:a16="http://schemas.microsoft.com/office/drawing/2014/main" id="{FF7D8428-988B-9A46-A20E-8AF6374D3B66}"/>
              </a:ext>
            </a:extLst>
          </p:cNvPr>
          <p:cNvSpPr txBox="1">
            <a:spLocks/>
          </p:cNvSpPr>
          <p:nvPr/>
        </p:nvSpPr>
        <p:spPr>
          <a:xfrm>
            <a:off x="5118447" y="3428999"/>
            <a:ext cx="6281873" cy="1915887"/>
          </a:xfrm>
          <a:prstGeom prst="rect">
            <a:avLst/>
          </a:prstGeom>
        </p:spPr>
        <p:txBody>
          <a:bodyPr vert="horz" lIns="91440" tIns="45720" rIns="91440" bIns="45720" rtlCol="0" anchor="ctr">
            <a:normAutofit fontScale="70000" lnSpcReduction="20000"/>
          </a:bodyPr>
          <a:lst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a:lstStyle>
          <a:p>
            <a:r>
              <a:rPr lang="en-US">
                <a:latin typeface="Calibri" panose="020F0502020204030204" pitchFamily="34" charset="0"/>
              </a:rPr>
              <a:t>Embrace Emerging Technologies </a:t>
            </a:r>
          </a:p>
          <a:p>
            <a:r>
              <a:rPr lang="en-US">
                <a:latin typeface="Calibri" panose="020F0502020204030204" pitchFamily="34" charset="0"/>
              </a:rPr>
              <a:t>Expand Social Listening and Monitoring</a:t>
            </a:r>
          </a:p>
          <a:p>
            <a:r>
              <a:rPr lang="en-US">
                <a:latin typeface="Calibri" panose="020F0502020204030204" pitchFamily="34" charset="0"/>
              </a:rPr>
              <a:t>Invest in Influencer Marketing</a:t>
            </a:r>
          </a:p>
          <a:p>
            <a:r>
              <a:rPr lang="en-US">
                <a:latin typeface="Calibri" panose="020F0502020204030204" pitchFamily="34" charset="0"/>
              </a:rPr>
              <a:t>Enhance Information Analytics Capabilities</a:t>
            </a:r>
          </a:p>
          <a:p>
            <a:r>
              <a:rPr lang="en-US">
                <a:latin typeface="Calibri" panose="020F0502020204030204" pitchFamily="34" charset="0"/>
              </a:rPr>
              <a:t>Promote User-Generated Content</a:t>
            </a:r>
          </a:p>
          <a:p>
            <a:r>
              <a:rPr lang="en-US">
                <a:latin typeface="Calibri" panose="020F0502020204030204" pitchFamily="34" charset="0"/>
              </a:rPr>
              <a:t>Conclusion (</a:t>
            </a:r>
            <a:r>
              <a:rPr lang="en-GB" kern="0">
                <a:solidFill>
                  <a:srgbClr val="000000"/>
                </a:solidFill>
                <a:latin typeface="Times New Roman" panose="02020603050405020304" pitchFamily="18" charset="0"/>
                <a:ea typeface="Calibri" panose="020F0502020204030204" pitchFamily="34" charset="0"/>
              </a:rPr>
              <a:t>Fletcher, et al., 2016)</a:t>
            </a:r>
            <a:endParaRPr lang="en-GB" b="1" dirty="0"/>
          </a:p>
        </p:txBody>
      </p:sp>
    </p:spTree>
    <p:extLst>
      <p:ext uri="{BB962C8B-B14F-4D97-AF65-F5344CB8AC3E}">
        <p14:creationId xmlns:p14="http://schemas.microsoft.com/office/powerpoint/2010/main" val="1938712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60325-7833-1583-18A4-80595E369665}"/>
              </a:ext>
            </a:extLst>
          </p:cNvPr>
          <p:cNvSpPr>
            <a:spLocks noGrp="1"/>
          </p:cNvSpPr>
          <p:nvPr>
            <p:ph type="title"/>
          </p:nvPr>
        </p:nvSpPr>
        <p:spPr>
          <a:solidFill>
            <a:schemeClr val="accent1">
              <a:lumMod val="60000"/>
              <a:lumOff val="40000"/>
            </a:schemeClr>
          </a:solidFill>
        </p:spPr>
        <p:txBody>
          <a:bodyPr>
            <a:normAutofit/>
          </a:bodyPr>
          <a:lstStyle/>
          <a:p>
            <a:r>
              <a:rPr lang="en-GB" sz="4800">
                <a:latin typeface="Times New Roman" panose="02020603050405020304" pitchFamily="18" charset="0"/>
                <a:cs typeface="Times New Roman" panose="02020603050405020304" pitchFamily="18" charset="0"/>
              </a:rPr>
              <a:t>References</a:t>
            </a:r>
            <a:endParaRPr lang="en-GB" sz="4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D280D48-0CF0-E43A-11C2-2E5522F4F778}"/>
              </a:ext>
            </a:extLst>
          </p:cNvPr>
          <p:cNvSpPr>
            <a:spLocks noGrp="1"/>
          </p:cNvSpPr>
          <p:nvPr>
            <p:ph idx="1"/>
          </p:nvPr>
        </p:nvSpPr>
        <p:spPr>
          <a:xfrm>
            <a:off x="4737253" y="616945"/>
            <a:ext cx="7028761" cy="5434863"/>
          </a:xfrm>
        </p:spPr>
        <p:txBody>
          <a:bodyPr>
            <a:normAutofit fontScale="55000" lnSpcReduction="20000"/>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Fletcher, G., Greenhill, A., Griffiths, M. and McLean, R., (2016). The social supply chain and the future high street. </a:t>
            </a:r>
            <a:r>
              <a:rPr lang="en-GB" sz="1800" i="1" dirty="0">
                <a:solidFill>
                  <a:srgbClr val="000000"/>
                </a:solidFill>
                <a:effectLst/>
                <a:latin typeface="Times New Roman" panose="02020603050405020304" pitchFamily="18" charset="0"/>
                <a:ea typeface="Calibri" panose="020F0502020204030204" pitchFamily="34" charset="0"/>
              </a:rPr>
              <a:t>Supply Chain Management: An International Journal</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21</a:t>
            </a:r>
            <a:r>
              <a:rPr lang="en-GB" sz="1800" dirty="0">
                <a:solidFill>
                  <a:srgbClr val="000000"/>
                </a:solidFill>
                <a:effectLst/>
                <a:latin typeface="Times New Roman" panose="02020603050405020304" pitchFamily="18" charset="0"/>
                <a:ea typeface="Calibri" panose="020F0502020204030204" pitchFamily="34" charset="0"/>
              </a:rPr>
              <a:t>(1), pp.78-91.</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Garg, P., Gupta, B., </a:t>
            </a:r>
            <a:r>
              <a:rPr lang="en-GB" sz="1800" dirty="0" err="1">
                <a:solidFill>
                  <a:srgbClr val="000000"/>
                </a:solidFill>
                <a:effectLst/>
                <a:latin typeface="Times New Roman" panose="02020603050405020304" pitchFamily="18" charset="0"/>
                <a:ea typeface="Calibri" panose="020F0502020204030204" pitchFamily="34" charset="0"/>
              </a:rPr>
              <a:t>Dzever</a:t>
            </a:r>
            <a:r>
              <a:rPr lang="en-GB" sz="1800" dirty="0">
                <a:solidFill>
                  <a:srgbClr val="000000"/>
                </a:solidFill>
                <a:effectLst/>
                <a:latin typeface="Times New Roman" panose="02020603050405020304" pitchFamily="18" charset="0"/>
                <a:ea typeface="Calibri" panose="020F0502020204030204" pitchFamily="34" charset="0"/>
              </a:rPr>
              <a:t>, S., Sivarajah, U. and Kumar, V., (2020). Examining the relationship between social media analytics practices and business performance in the Indian retail and IT industries: The mediation role of customer engagement. </a:t>
            </a:r>
            <a:r>
              <a:rPr lang="en-GB" sz="1800" i="1" dirty="0">
                <a:solidFill>
                  <a:srgbClr val="000000"/>
                </a:solidFill>
                <a:effectLst/>
                <a:latin typeface="Times New Roman" panose="02020603050405020304" pitchFamily="18" charset="0"/>
                <a:ea typeface="Calibri" panose="020F0502020204030204" pitchFamily="34" charset="0"/>
              </a:rPr>
              <a:t>International journal of information management</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52</a:t>
            </a:r>
            <a:r>
              <a:rPr lang="en-GB" sz="1800" dirty="0">
                <a:solidFill>
                  <a:srgbClr val="000000"/>
                </a:solidFill>
                <a:effectLst/>
                <a:latin typeface="Times New Roman" panose="02020603050405020304" pitchFamily="18" charset="0"/>
                <a:ea typeface="Calibri" panose="020F0502020204030204" pitchFamily="34" charset="0"/>
              </a:rPr>
              <a:t>, p.102069.</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Wang, Y., (2023). A Model Predicting CRM Resource Effect on Business Performance through CRM Capabilities. </a:t>
            </a:r>
            <a:r>
              <a:rPr lang="en-GB" sz="1800" i="1" dirty="0">
                <a:solidFill>
                  <a:srgbClr val="000000"/>
                </a:solidFill>
                <a:effectLst/>
                <a:latin typeface="Times New Roman" panose="02020603050405020304" pitchFamily="18" charset="0"/>
                <a:ea typeface="Calibri" panose="020F0502020204030204" pitchFamily="34" charset="0"/>
              </a:rPr>
              <a:t>Wireless Communications and Mobile Computing</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2023</a:t>
            </a:r>
            <a:r>
              <a:rPr lang="en-GB" sz="1800" dirty="0">
                <a:solidFill>
                  <a:srgbClr val="000000"/>
                </a:solidFill>
                <a:effectLst/>
                <a:latin typeface="Times New Roman" panose="02020603050405020304" pitchFamily="18" charset="0"/>
                <a:ea typeface="Calibri" panose="020F0502020204030204" pitchFamily="34" charset="0"/>
              </a:rPr>
              <a:t>.</a:t>
            </a: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Guha, S., Harrigan, P. and Soutar, G., (2018). Linking social media to customer relationship management (CRM): A qualitative study on SMEs. </a:t>
            </a:r>
            <a:r>
              <a:rPr lang="en-GB" sz="1800" i="1" dirty="0">
                <a:solidFill>
                  <a:srgbClr val="000000"/>
                </a:solidFill>
                <a:effectLst/>
                <a:latin typeface="Times New Roman" panose="02020603050405020304" pitchFamily="18" charset="0"/>
                <a:ea typeface="Calibri" panose="020F0502020204030204" pitchFamily="34" charset="0"/>
              </a:rPr>
              <a:t>Journal of Small Business &amp; Entrepreneurship</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30</a:t>
            </a:r>
            <a:r>
              <a:rPr lang="en-GB" sz="1800" dirty="0">
                <a:solidFill>
                  <a:srgbClr val="000000"/>
                </a:solidFill>
                <a:effectLst/>
                <a:latin typeface="Times New Roman" panose="02020603050405020304" pitchFamily="18" charset="0"/>
                <a:ea typeface="Calibri" panose="020F0502020204030204" pitchFamily="34" charset="0"/>
              </a:rPr>
              <a:t>(3), pp.193-214.</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Schober, M.F., </a:t>
            </a:r>
            <a:r>
              <a:rPr lang="en-GB" sz="1800" dirty="0" err="1">
                <a:solidFill>
                  <a:srgbClr val="000000"/>
                </a:solidFill>
                <a:effectLst/>
                <a:latin typeface="Times New Roman" panose="02020603050405020304" pitchFamily="18" charset="0"/>
                <a:ea typeface="Calibri" panose="020F0502020204030204" pitchFamily="34" charset="0"/>
              </a:rPr>
              <a:t>Pasek</a:t>
            </a:r>
            <a:r>
              <a:rPr lang="en-GB" sz="1800" dirty="0">
                <a:solidFill>
                  <a:srgbClr val="000000"/>
                </a:solidFill>
                <a:effectLst/>
                <a:latin typeface="Times New Roman" panose="02020603050405020304" pitchFamily="18" charset="0"/>
                <a:ea typeface="Calibri" panose="020F0502020204030204" pitchFamily="34" charset="0"/>
              </a:rPr>
              <a:t>, J., Guggenheim, L., Lampe, C. and Conrad, F.G., (2016). Social media analyses for social measurement. </a:t>
            </a:r>
            <a:r>
              <a:rPr lang="en-GB" sz="1800" i="1" dirty="0">
                <a:solidFill>
                  <a:srgbClr val="000000"/>
                </a:solidFill>
                <a:effectLst/>
                <a:latin typeface="Times New Roman" panose="02020603050405020304" pitchFamily="18" charset="0"/>
                <a:ea typeface="Calibri" panose="020F0502020204030204" pitchFamily="34" charset="0"/>
              </a:rPr>
              <a:t>Public opinion quarterly</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80</a:t>
            </a:r>
            <a:r>
              <a:rPr lang="en-GB" sz="1800" dirty="0">
                <a:solidFill>
                  <a:srgbClr val="000000"/>
                </a:solidFill>
                <a:effectLst/>
                <a:latin typeface="Times New Roman" panose="02020603050405020304" pitchFamily="18" charset="0"/>
                <a:ea typeface="Calibri" panose="020F0502020204030204" pitchFamily="34" charset="0"/>
              </a:rPr>
              <a:t>(1), pp.180-211.</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Schroeder, R., (2018). Towards a theory of digital media. </a:t>
            </a:r>
            <a:r>
              <a:rPr lang="en-GB" sz="1800" i="1" dirty="0">
                <a:solidFill>
                  <a:srgbClr val="000000"/>
                </a:solidFill>
                <a:effectLst/>
                <a:latin typeface="Times New Roman" panose="02020603050405020304" pitchFamily="18" charset="0"/>
                <a:ea typeface="Calibri" panose="020F0502020204030204" pitchFamily="34" charset="0"/>
              </a:rPr>
              <a:t>Information, Communication &amp; Society</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21</a:t>
            </a:r>
            <a:r>
              <a:rPr lang="en-GB" sz="1800" dirty="0">
                <a:solidFill>
                  <a:srgbClr val="000000"/>
                </a:solidFill>
                <a:effectLst/>
                <a:latin typeface="Times New Roman" panose="02020603050405020304" pitchFamily="18" charset="0"/>
                <a:ea typeface="Calibri" panose="020F0502020204030204" pitchFamily="34" charset="0"/>
              </a:rPr>
              <a:t>(3), pp.323-339.</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rPr>
              <a:t>Setiawati, A.P., </a:t>
            </a:r>
            <a:r>
              <a:rPr lang="en-GB" sz="1800" dirty="0" err="1">
                <a:solidFill>
                  <a:srgbClr val="000000"/>
                </a:solidFill>
                <a:effectLst/>
                <a:latin typeface="Times New Roman" panose="02020603050405020304" pitchFamily="18" charset="0"/>
                <a:ea typeface="Calibri" panose="020F0502020204030204" pitchFamily="34" charset="0"/>
              </a:rPr>
              <a:t>Susetyorini</a:t>
            </a:r>
            <a:r>
              <a:rPr lang="en-GB" sz="1800" dirty="0">
                <a:solidFill>
                  <a:srgbClr val="000000"/>
                </a:solidFill>
                <a:effectLst/>
                <a:latin typeface="Times New Roman" panose="02020603050405020304" pitchFamily="18" charset="0"/>
                <a:ea typeface="Calibri" panose="020F0502020204030204" pitchFamily="34" charset="0"/>
              </a:rPr>
              <a:t> </a:t>
            </a:r>
            <a:r>
              <a:rPr lang="en-GB" sz="1800" dirty="0" err="1">
                <a:solidFill>
                  <a:srgbClr val="000000"/>
                </a:solidFill>
                <a:effectLst/>
                <a:latin typeface="Times New Roman" panose="02020603050405020304" pitchFamily="18" charset="0"/>
                <a:ea typeface="Calibri" panose="020F0502020204030204" pitchFamily="34" charset="0"/>
              </a:rPr>
              <a:t>Susetyorini</a:t>
            </a:r>
            <a:r>
              <a:rPr lang="en-GB" sz="1800" dirty="0">
                <a:solidFill>
                  <a:srgbClr val="000000"/>
                </a:solidFill>
                <a:effectLst/>
                <a:latin typeface="Times New Roman" panose="02020603050405020304" pitchFamily="18" charset="0"/>
                <a:ea typeface="Calibri" panose="020F0502020204030204" pitchFamily="34" charset="0"/>
              </a:rPr>
              <a:t>, U.E., </a:t>
            </a:r>
            <a:r>
              <a:rPr lang="en-GB" sz="1800" dirty="0" err="1">
                <a:solidFill>
                  <a:srgbClr val="000000"/>
                </a:solidFill>
                <a:effectLst/>
                <a:latin typeface="Times New Roman" panose="02020603050405020304" pitchFamily="18" charset="0"/>
                <a:ea typeface="Calibri" panose="020F0502020204030204" pitchFamily="34" charset="0"/>
              </a:rPr>
              <a:t>Rusdiyanto</a:t>
            </a:r>
            <a:r>
              <a:rPr lang="en-GB" sz="1800" dirty="0">
                <a:solidFill>
                  <a:srgbClr val="000000"/>
                </a:solidFill>
                <a:effectLst/>
                <a:latin typeface="Times New Roman" panose="02020603050405020304" pitchFamily="18" charset="0"/>
                <a:ea typeface="Calibri" panose="020F0502020204030204" pitchFamily="34" charset="0"/>
              </a:rPr>
              <a:t>, R., </a:t>
            </a:r>
            <a:r>
              <a:rPr lang="en-GB" sz="1800" dirty="0" err="1">
                <a:solidFill>
                  <a:srgbClr val="000000"/>
                </a:solidFill>
                <a:effectLst/>
                <a:latin typeface="Times New Roman" panose="02020603050405020304" pitchFamily="18" charset="0"/>
                <a:ea typeface="Calibri" panose="020F0502020204030204" pitchFamily="34" charset="0"/>
              </a:rPr>
              <a:t>Astanto</a:t>
            </a:r>
            <a:r>
              <a:rPr lang="en-GB" sz="1800" dirty="0">
                <a:solidFill>
                  <a:srgbClr val="000000"/>
                </a:solidFill>
                <a:effectLst/>
                <a:latin typeface="Times New Roman" panose="02020603050405020304" pitchFamily="18" charset="0"/>
                <a:ea typeface="Calibri" panose="020F0502020204030204" pitchFamily="34" charset="0"/>
              </a:rPr>
              <a:t>, D., </a:t>
            </a:r>
            <a:r>
              <a:rPr lang="en-GB" sz="1800" dirty="0" err="1">
                <a:solidFill>
                  <a:srgbClr val="000000"/>
                </a:solidFill>
                <a:effectLst/>
                <a:latin typeface="Times New Roman" panose="02020603050405020304" pitchFamily="18" charset="0"/>
                <a:ea typeface="Calibri" panose="020F0502020204030204" pitchFamily="34" charset="0"/>
              </a:rPr>
              <a:t>Ulum</a:t>
            </a:r>
            <a:r>
              <a:rPr lang="en-GB" sz="1800" dirty="0">
                <a:solidFill>
                  <a:srgbClr val="000000"/>
                </a:solidFill>
                <a:effectLst/>
                <a:latin typeface="Times New Roman" panose="02020603050405020304" pitchFamily="18" charset="0"/>
                <a:ea typeface="Calibri" panose="020F0502020204030204" pitchFamily="34" charset="0"/>
              </a:rPr>
              <a:t>, B., Khadijah, S.N., </a:t>
            </a:r>
            <a:r>
              <a:rPr lang="en-GB" sz="1800" dirty="0" err="1">
                <a:solidFill>
                  <a:srgbClr val="000000"/>
                </a:solidFill>
                <a:effectLst/>
                <a:latin typeface="Times New Roman" panose="02020603050405020304" pitchFamily="18" charset="0"/>
                <a:ea typeface="Calibri" panose="020F0502020204030204" pitchFamily="34" charset="0"/>
              </a:rPr>
              <a:t>Trimarjono</a:t>
            </a:r>
            <a:r>
              <a:rPr lang="en-GB" sz="1800" dirty="0">
                <a:solidFill>
                  <a:srgbClr val="000000"/>
                </a:solidFill>
                <a:effectLst/>
                <a:latin typeface="Times New Roman" panose="02020603050405020304" pitchFamily="18" charset="0"/>
                <a:ea typeface="Calibri" panose="020F0502020204030204" pitchFamily="34" charset="0"/>
              </a:rPr>
              <a:t>, A., </a:t>
            </a:r>
            <a:r>
              <a:rPr lang="en-GB" sz="1800" dirty="0" err="1">
                <a:solidFill>
                  <a:srgbClr val="000000"/>
                </a:solidFill>
                <a:effectLst/>
                <a:latin typeface="Times New Roman" panose="02020603050405020304" pitchFamily="18" charset="0"/>
                <a:ea typeface="Calibri" panose="020F0502020204030204" pitchFamily="34" charset="0"/>
              </a:rPr>
              <a:t>Syafii</a:t>
            </a:r>
            <a:r>
              <a:rPr lang="en-GB" sz="1800" dirty="0">
                <a:solidFill>
                  <a:srgbClr val="000000"/>
                </a:solidFill>
                <a:effectLst/>
                <a:latin typeface="Times New Roman" panose="02020603050405020304" pitchFamily="18" charset="0"/>
                <a:ea typeface="Calibri" panose="020F0502020204030204" pitchFamily="34" charset="0"/>
              </a:rPr>
              <a:t>, M., </a:t>
            </a:r>
            <a:r>
              <a:rPr lang="en-GB" sz="1800" dirty="0" err="1">
                <a:solidFill>
                  <a:srgbClr val="000000"/>
                </a:solidFill>
                <a:effectLst/>
                <a:latin typeface="Times New Roman" panose="02020603050405020304" pitchFamily="18" charset="0"/>
                <a:ea typeface="Calibri" panose="020F0502020204030204" pitchFamily="34" charset="0"/>
              </a:rPr>
              <a:t>Mubarroq</a:t>
            </a:r>
            <a:r>
              <a:rPr lang="en-GB" sz="1800" dirty="0">
                <a:solidFill>
                  <a:srgbClr val="000000"/>
                </a:solidFill>
                <a:effectLst/>
                <a:latin typeface="Times New Roman" panose="02020603050405020304" pitchFamily="18" charset="0"/>
                <a:ea typeface="Calibri" panose="020F0502020204030204" pitchFamily="34" charset="0"/>
              </a:rPr>
              <a:t>, A., </a:t>
            </a:r>
            <a:r>
              <a:rPr lang="en-GB" sz="1800" dirty="0" err="1">
                <a:solidFill>
                  <a:srgbClr val="000000"/>
                </a:solidFill>
                <a:effectLst/>
                <a:latin typeface="Times New Roman" panose="02020603050405020304" pitchFamily="18" charset="0"/>
                <a:ea typeface="Calibri" panose="020F0502020204030204" pitchFamily="34" charset="0"/>
              </a:rPr>
              <a:t>Kristiningsih</a:t>
            </a:r>
            <a:r>
              <a:rPr lang="en-GB" sz="1800" dirty="0">
                <a:solidFill>
                  <a:srgbClr val="000000"/>
                </a:solidFill>
                <a:effectLst/>
                <a:latin typeface="Times New Roman" panose="02020603050405020304" pitchFamily="18" charset="0"/>
                <a:ea typeface="Calibri" panose="020F0502020204030204" pitchFamily="34" charset="0"/>
              </a:rPr>
              <a:t>, K. and Pratiwi, R.D., (2019). The Role Of Customer Service Through Customer Relationship Management (CRM) To Increase Customer Loyalty And Good </a:t>
            </a:r>
            <a:r>
              <a:rPr lang="en-GB" sz="1800" dirty="0" err="1">
                <a:solidFill>
                  <a:srgbClr val="000000"/>
                </a:solidFill>
                <a:effectLst/>
                <a:latin typeface="Times New Roman" panose="02020603050405020304" pitchFamily="18" charset="0"/>
                <a:ea typeface="Calibri" panose="020F0502020204030204" pitchFamily="34" charset="0"/>
              </a:rPr>
              <a:t>lmage</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International Journal of Scientific and Technology Research</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8</a:t>
            </a:r>
            <a:r>
              <a:rPr lang="en-GB" sz="1800" dirty="0">
                <a:solidFill>
                  <a:srgbClr val="000000"/>
                </a:solidFill>
                <a:effectLst/>
                <a:latin typeface="Times New Roman" panose="02020603050405020304" pitchFamily="18" charset="0"/>
                <a:ea typeface="Calibri" panose="020F0502020204030204" pitchFamily="34" charset="0"/>
              </a:rPr>
              <a:t>(10), pp.2004-2007.</a:t>
            </a:r>
            <a:endParaRPr lang="en-IN" sz="1800" dirty="0">
              <a:solidFill>
                <a:srgbClr val="000000"/>
              </a:solidFill>
              <a:effectLst/>
              <a:latin typeface="Times New Roman" panose="02020603050405020304" pitchFamily="18" charset="0"/>
              <a:ea typeface="Calibri" panose="020F0502020204030204" pitchFamily="34" charset="0"/>
            </a:endParaRPr>
          </a:p>
          <a:p>
            <a:pPr algn="just">
              <a:lnSpc>
                <a:spcPct val="150000"/>
              </a:lnSpc>
              <a:spcAft>
                <a:spcPts val="800"/>
              </a:spcAft>
            </a:pPr>
            <a:r>
              <a:rPr lang="en-GB">
                <a:hlinkClick r:id="rId2"/>
              </a:rPr>
              <a:t>Recording-20240301_132743.webm</a:t>
            </a:r>
            <a:endParaRPr lang="en-IN" sz="1800" dirty="0">
              <a:solidFill>
                <a:srgbClr val="000000"/>
              </a:solidFill>
              <a:effectLst/>
              <a:latin typeface="Times New Roman" panose="02020603050405020304" pitchFamily="18" charset="0"/>
              <a:ea typeface="Calibri" panose="020F0502020204030204" pitchFamily="34" charset="0"/>
            </a:endParaRPr>
          </a:p>
          <a:p>
            <a:endParaRPr lang="en-GB" dirty="0"/>
          </a:p>
        </p:txBody>
      </p:sp>
    </p:spTree>
    <p:extLst>
      <p:ext uri="{BB962C8B-B14F-4D97-AF65-F5344CB8AC3E}">
        <p14:creationId xmlns:p14="http://schemas.microsoft.com/office/powerpoint/2010/main" val="32319750"/>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78C30D"/>
      </a:accent1>
      <a:accent2>
        <a:srgbClr val="099B62"/>
      </a:accent2>
      <a:accent3>
        <a:srgbClr val="21CFDF"/>
      </a:accent3>
      <a:accent4>
        <a:srgbClr val="179FDF"/>
      </a:accent4>
      <a:accent5>
        <a:srgbClr val="E75710"/>
      </a:accent5>
      <a:accent6>
        <a:srgbClr val="F89C19"/>
      </a:accent6>
      <a:hlink>
        <a:srgbClr val="7CDE25"/>
      </a:hlink>
      <a:folHlink>
        <a:srgbClr val="BCE8A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EF0781-FB17-4F1F-B3B1-699933968CE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TM16401371[[fn=Atlas]]</Template>
  <TotalTime>0</TotalTime>
  <Words>2113</Words>
  <Application>Microsoft Macintosh PowerPoint</Application>
  <PresentationFormat>Widescreen</PresentationFormat>
  <Paragraphs>103</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Calibri</vt:lpstr>
      <vt:lpstr>Calibri Light</vt:lpstr>
      <vt:lpstr>Rockwell</vt:lpstr>
      <vt:lpstr>Times New Roman</vt:lpstr>
      <vt:lpstr>Wingdings</vt:lpstr>
      <vt:lpstr>Atlas</vt:lpstr>
      <vt:lpstr>Building a Sustainable Marketing Relationship BMSW5007</vt:lpstr>
      <vt:lpstr>Introduction</vt:lpstr>
      <vt:lpstr> Definition of Digital and Social Media in CRM </vt:lpstr>
      <vt:lpstr> Importance of Digital and Social Media in Customer Relationship Management (CRM)</vt:lpstr>
      <vt:lpstr>TESCO's Utilization of Digital and Social Media in CRM</vt:lpstr>
      <vt:lpstr>Impact of TESCO's Digital and Social Media Engagement on CRM and Organizational Performance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2024-03-01T07:43:34Z</dcterms:created>
  <dcterms:modified xsi:type="dcterms:W3CDTF">2024-03-01T14:39:37Z</dcterms:modified>
</cp:coreProperties>
</file>