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7" r:id="rId2"/>
    <p:sldId id="258" r:id="rId3"/>
    <p:sldId id="259" r:id="rId4"/>
    <p:sldId id="260" r:id="rId5"/>
    <p:sldId id="350" r:id="rId6"/>
    <p:sldId id="434" r:id="rId7"/>
    <p:sldId id="273" r:id="rId8"/>
    <p:sldId id="271" r:id="rId9"/>
    <p:sldId id="436" r:id="rId10"/>
    <p:sldId id="359" r:id="rId11"/>
    <p:sldId id="360" r:id="rId12"/>
    <p:sldId id="361" r:id="rId13"/>
    <p:sldId id="444" r:id="rId14"/>
    <p:sldId id="362" r:id="rId15"/>
    <p:sldId id="356" r:id="rId16"/>
    <p:sldId id="363" r:id="rId17"/>
    <p:sldId id="364" r:id="rId18"/>
    <p:sldId id="365" r:id="rId19"/>
    <p:sldId id="440" r:id="rId20"/>
    <p:sldId id="262" r:id="rId21"/>
    <p:sldId id="441" r:id="rId22"/>
    <p:sldId id="443" r:id="rId23"/>
    <p:sldId id="267" r:id="rId24"/>
    <p:sldId id="442" r:id="rId25"/>
    <p:sldId id="357" r:id="rId26"/>
    <p:sldId id="358" r:id="rId27"/>
    <p:sldId id="366" r:id="rId28"/>
    <p:sldId id="417" r:id="rId29"/>
    <p:sldId id="430" r:id="rId30"/>
    <p:sldId id="418" r:id="rId31"/>
    <p:sldId id="431" r:id="rId32"/>
    <p:sldId id="432" r:id="rId33"/>
    <p:sldId id="433" r:id="rId34"/>
    <p:sldId id="425" r:id="rId35"/>
    <p:sldId id="428" r:id="rId36"/>
    <p:sldId id="427" r:id="rId37"/>
    <p:sldId id="43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E3121-E60B-4D34-85C3-04C64E74945F}" v="9" dt="2024-12-05T09:12:59.6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697" autoAdjust="0"/>
  </p:normalViewPr>
  <p:slideViewPr>
    <p:cSldViewPr snapToGrid="0">
      <p:cViewPr varScale="1">
        <p:scale>
          <a:sx n="77" d="100"/>
          <a:sy n="77" d="100"/>
        </p:scale>
        <p:origin x="492"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768CF91A-E47F-42AE-B4AE-67911B1033F9}"/>
    <pc:docChg chg="custSel delSld modSld">
      <pc:chgData name="Rhiannon Akers" userId="fb3c9d12-5c8c-42d7-8dc7-d872d7a3d202" providerId="ADAL" clId="{768CF91A-E47F-42AE-B4AE-67911B1033F9}" dt="2024-11-07T12:39:39.811" v="13" actId="27636"/>
      <pc:docMkLst>
        <pc:docMk/>
      </pc:docMkLst>
      <pc:sldChg chg="del">
        <pc:chgData name="Rhiannon Akers" userId="fb3c9d12-5c8c-42d7-8dc7-d872d7a3d202" providerId="ADAL" clId="{768CF91A-E47F-42AE-B4AE-67911B1033F9}" dt="2024-11-06T20:58:02.851" v="6" actId="47"/>
        <pc:sldMkLst>
          <pc:docMk/>
          <pc:sldMk cId="3194448037" sldId="348"/>
        </pc:sldMkLst>
      </pc:sldChg>
      <pc:sldChg chg="modSp mod">
        <pc:chgData name="Rhiannon Akers" userId="fb3c9d12-5c8c-42d7-8dc7-d872d7a3d202" providerId="ADAL" clId="{768CF91A-E47F-42AE-B4AE-67911B1033F9}" dt="2024-11-06T17:23:45.270" v="5" actId="20577"/>
        <pc:sldMkLst>
          <pc:docMk/>
          <pc:sldMk cId="2743269684" sldId="366"/>
        </pc:sldMkLst>
        <pc:spChg chg="mod">
          <ac:chgData name="Rhiannon Akers" userId="fb3c9d12-5c8c-42d7-8dc7-d872d7a3d202" providerId="ADAL" clId="{768CF91A-E47F-42AE-B4AE-67911B1033F9}" dt="2024-11-06T17:23:45.270" v="5" actId="20577"/>
          <ac:spMkLst>
            <pc:docMk/>
            <pc:sldMk cId="2743269684" sldId="366"/>
            <ac:spMk id="2" creationId="{55E79930-7491-F8D7-6332-BE56EF5067D1}"/>
          </ac:spMkLst>
        </pc:spChg>
      </pc:sldChg>
      <pc:sldChg chg="del">
        <pc:chgData name="Rhiannon Akers" userId="fb3c9d12-5c8c-42d7-8dc7-d872d7a3d202" providerId="ADAL" clId="{768CF91A-E47F-42AE-B4AE-67911B1033F9}" dt="2024-11-06T20:59:14.135" v="7" actId="47"/>
        <pc:sldMkLst>
          <pc:docMk/>
          <pc:sldMk cId="668379062" sldId="416"/>
        </pc:sldMkLst>
      </pc:sldChg>
      <pc:sldChg chg="modSp del mod">
        <pc:chgData name="Rhiannon Akers" userId="fb3c9d12-5c8c-42d7-8dc7-d872d7a3d202" providerId="ADAL" clId="{768CF91A-E47F-42AE-B4AE-67911B1033F9}" dt="2024-11-07T12:39:39.722" v="11" actId="27636"/>
        <pc:sldMkLst>
          <pc:docMk/>
          <pc:sldMk cId="2262062760" sldId="418"/>
        </pc:sldMkLst>
        <pc:spChg chg="mod">
          <ac:chgData name="Rhiannon Akers" userId="fb3c9d12-5c8c-42d7-8dc7-d872d7a3d202" providerId="ADAL" clId="{768CF91A-E47F-42AE-B4AE-67911B1033F9}" dt="2024-11-07T12:39:39.722" v="11" actId="27636"/>
          <ac:spMkLst>
            <pc:docMk/>
            <pc:sldMk cId="2262062760" sldId="418"/>
            <ac:spMk id="3" creationId="{2D0F8016-B250-A939-100C-38B956D310D9}"/>
          </ac:spMkLst>
        </pc:spChg>
      </pc:sldChg>
      <pc:sldChg chg="modSp del mod">
        <pc:chgData name="Rhiannon Akers" userId="fb3c9d12-5c8c-42d7-8dc7-d872d7a3d202" providerId="ADAL" clId="{768CF91A-E47F-42AE-B4AE-67911B1033F9}" dt="2024-11-07T12:39:39.773" v="12" actId="27636"/>
        <pc:sldMkLst>
          <pc:docMk/>
          <pc:sldMk cId="5050769" sldId="420"/>
        </pc:sldMkLst>
        <pc:spChg chg="mod">
          <ac:chgData name="Rhiannon Akers" userId="fb3c9d12-5c8c-42d7-8dc7-d872d7a3d202" providerId="ADAL" clId="{768CF91A-E47F-42AE-B4AE-67911B1033F9}" dt="2024-11-07T12:39:39.773" v="12" actId="27636"/>
          <ac:spMkLst>
            <pc:docMk/>
            <pc:sldMk cId="5050769" sldId="420"/>
            <ac:spMk id="3" creationId="{6CD4910D-31D6-4B08-BAAA-519086DCDFEA}"/>
          </ac:spMkLst>
        </pc:spChg>
      </pc:sldChg>
      <pc:sldChg chg="modSp del mod">
        <pc:chgData name="Rhiannon Akers" userId="fb3c9d12-5c8c-42d7-8dc7-d872d7a3d202" providerId="ADAL" clId="{768CF91A-E47F-42AE-B4AE-67911B1033F9}" dt="2024-11-07T12:39:39.811" v="13" actId="27636"/>
        <pc:sldMkLst>
          <pc:docMk/>
          <pc:sldMk cId="289285282" sldId="421"/>
        </pc:sldMkLst>
        <pc:spChg chg="mod">
          <ac:chgData name="Rhiannon Akers" userId="fb3c9d12-5c8c-42d7-8dc7-d872d7a3d202" providerId="ADAL" clId="{768CF91A-E47F-42AE-B4AE-67911B1033F9}" dt="2024-11-07T12:39:39.811" v="13" actId="27636"/>
          <ac:spMkLst>
            <pc:docMk/>
            <pc:sldMk cId="289285282" sldId="421"/>
            <ac:spMk id="3" creationId="{ED79468C-C3D3-EBF1-260D-297E2CCA9163}"/>
          </ac:spMkLst>
        </pc:spChg>
      </pc:sldChg>
    </pc:docChg>
  </pc:docChgLst>
  <pc:docChgLst>
    <pc:chgData name="Rhiannon Akers" userId="fb3c9d12-5c8c-42d7-8dc7-d872d7a3d202" providerId="ADAL" clId="{104E3121-E60B-4D34-85C3-04C64E74945F}"/>
    <pc:docChg chg="undo custSel addSld delSld modSld sldOrd">
      <pc:chgData name="Rhiannon Akers" userId="fb3c9d12-5c8c-42d7-8dc7-d872d7a3d202" providerId="ADAL" clId="{104E3121-E60B-4D34-85C3-04C64E74945F}" dt="2024-12-05T09:13:30.097" v="1971" actId="20577"/>
      <pc:docMkLst>
        <pc:docMk/>
      </pc:docMkLst>
      <pc:sldChg chg="modSp mod">
        <pc:chgData name="Rhiannon Akers" userId="fb3c9d12-5c8c-42d7-8dc7-d872d7a3d202" providerId="ADAL" clId="{104E3121-E60B-4D34-85C3-04C64E74945F}" dt="2024-12-03T22:08:41.177" v="13" actId="20577"/>
        <pc:sldMkLst>
          <pc:docMk/>
          <pc:sldMk cId="344210235" sldId="257"/>
        </pc:sldMkLst>
        <pc:spChg chg="mod">
          <ac:chgData name="Rhiannon Akers" userId="fb3c9d12-5c8c-42d7-8dc7-d872d7a3d202" providerId="ADAL" clId="{104E3121-E60B-4D34-85C3-04C64E74945F}" dt="2024-12-03T22:08:41.177" v="13" actId="20577"/>
          <ac:spMkLst>
            <pc:docMk/>
            <pc:sldMk cId="344210235" sldId="257"/>
            <ac:spMk id="3" creationId="{6480E039-2511-4C0C-BAB2-A69392F762CC}"/>
          </ac:spMkLst>
        </pc:spChg>
      </pc:sldChg>
      <pc:sldChg chg="modSp mod">
        <pc:chgData name="Rhiannon Akers" userId="fb3c9d12-5c8c-42d7-8dc7-d872d7a3d202" providerId="ADAL" clId="{104E3121-E60B-4D34-85C3-04C64E74945F}" dt="2024-12-05T09:05:40.768" v="1902" actId="20577"/>
        <pc:sldMkLst>
          <pc:docMk/>
          <pc:sldMk cId="2258009295" sldId="258"/>
        </pc:sldMkLst>
        <pc:spChg chg="mod">
          <ac:chgData name="Rhiannon Akers" userId="fb3c9d12-5c8c-42d7-8dc7-d872d7a3d202" providerId="ADAL" clId="{104E3121-E60B-4D34-85C3-04C64E74945F}" dt="2024-12-05T09:05:40.768" v="1902" actId="20577"/>
          <ac:spMkLst>
            <pc:docMk/>
            <pc:sldMk cId="2258009295" sldId="258"/>
            <ac:spMk id="3" creationId="{C0C5D0E2-A9B4-4CC8-829A-6761B1ABBD80}"/>
          </ac:spMkLst>
        </pc:spChg>
      </pc:sldChg>
      <pc:sldChg chg="modSp mod">
        <pc:chgData name="Rhiannon Akers" userId="fb3c9d12-5c8c-42d7-8dc7-d872d7a3d202" providerId="ADAL" clId="{104E3121-E60B-4D34-85C3-04C64E74945F}" dt="2024-12-03T22:09:00.341" v="33" actId="6549"/>
        <pc:sldMkLst>
          <pc:docMk/>
          <pc:sldMk cId="3865285766" sldId="259"/>
        </pc:sldMkLst>
        <pc:spChg chg="mod">
          <ac:chgData name="Rhiannon Akers" userId="fb3c9d12-5c8c-42d7-8dc7-d872d7a3d202" providerId="ADAL" clId="{104E3121-E60B-4D34-85C3-04C64E74945F}" dt="2024-12-03T22:08:53.551" v="28" actId="27636"/>
          <ac:spMkLst>
            <pc:docMk/>
            <pc:sldMk cId="3865285766" sldId="259"/>
            <ac:spMk id="2" creationId="{74247A0B-B5F1-4FED-BF4E-71009BCD818E}"/>
          </ac:spMkLst>
        </pc:spChg>
        <pc:spChg chg="mod">
          <ac:chgData name="Rhiannon Akers" userId="fb3c9d12-5c8c-42d7-8dc7-d872d7a3d202" providerId="ADAL" clId="{104E3121-E60B-4D34-85C3-04C64E74945F}" dt="2024-12-03T22:09:00.341" v="33" actId="6549"/>
          <ac:spMkLst>
            <pc:docMk/>
            <pc:sldMk cId="3865285766" sldId="259"/>
            <ac:spMk id="3" creationId="{EC5CB7FE-91F8-44B1-BB9C-C0E2E1E327F0}"/>
          </ac:spMkLst>
        </pc:spChg>
      </pc:sldChg>
      <pc:sldChg chg="modNotesTx">
        <pc:chgData name="Rhiannon Akers" userId="fb3c9d12-5c8c-42d7-8dc7-d872d7a3d202" providerId="ADAL" clId="{104E3121-E60B-4D34-85C3-04C64E74945F}" dt="2024-12-03T22:25:03.899" v="870" actId="20577"/>
        <pc:sldMkLst>
          <pc:docMk/>
          <pc:sldMk cId="3397076151" sldId="260"/>
        </pc:sldMkLst>
      </pc:sldChg>
      <pc:sldChg chg="del">
        <pc:chgData name="Rhiannon Akers" userId="fb3c9d12-5c8c-42d7-8dc7-d872d7a3d202" providerId="ADAL" clId="{104E3121-E60B-4D34-85C3-04C64E74945F}" dt="2024-12-05T08:59:50.212" v="1736" actId="47"/>
        <pc:sldMkLst>
          <pc:docMk/>
          <pc:sldMk cId="709345094" sldId="261"/>
        </pc:sldMkLst>
      </pc:sldChg>
      <pc:sldChg chg="modSp del mod">
        <pc:chgData name="Rhiannon Akers" userId="fb3c9d12-5c8c-42d7-8dc7-d872d7a3d202" providerId="ADAL" clId="{104E3121-E60B-4D34-85C3-04C64E74945F}" dt="2024-12-05T09:02:04.227" v="1752" actId="47"/>
        <pc:sldMkLst>
          <pc:docMk/>
          <pc:sldMk cId="1360649224" sldId="263"/>
        </pc:sldMkLst>
        <pc:spChg chg="mod">
          <ac:chgData name="Rhiannon Akers" userId="fb3c9d12-5c8c-42d7-8dc7-d872d7a3d202" providerId="ADAL" clId="{104E3121-E60B-4D34-85C3-04C64E74945F}" dt="2024-12-05T08:53:29.873" v="1676" actId="27636"/>
          <ac:spMkLst>
            <pc:docMk/>
            <pc:sldMk cId="1360649224" sldId="263"/>
            <ac:spMk id="3" creationId="{00000000-0000-0000-0000-000000000000}"/>
          </ac:spMkLst>
        </pc:spChg>
      </pc:sldChg>
      <pc:sldChg chg="del">
        <pc:chgData name="Rhiannon Akers" userId="fb3c9d12-5c8c-42d7-8dc7-d872d7a3d202" providerId="ADAL" clId="{104E3121-E60B-4D34-85C3-04C64E74945F}" dt="2024-12-05T09:02:28.683" v="1753" actId="47"/>
        <pc:sldMkLst>
          <pc:docMk/>
          <pc:sldMk cId="202733739" sldId="264"/>
        </pc:sldMkLst>
      </pc:sldChg>
      <pc:sldChg chg="add del modNotesTx">
        <pc:chgData name="Rhiannon Akers" userId="fb3c9d12-5c8c-42d7-8dc7-d872d7a3d202" providerId="ADAL" clId="{104E3121-E60B-4D34-85C3-04C64E74945F}" dt="2024-12-05T09:03:54.839" v="1796" actId="47"/>
        <pc:sldMkLst>
          <pc:docMk/>
          <pc:sldMk cId="852243474" sldId="265"/>
        </pc:sldMkLst>
      </pc:sldChg>
      <pc:sldChg chg="modSp mod">
        <pc:chgData name="Rhiannon Akers" userId="fb3c9d12-5c8c-42d7-8dc7-d872d7a3d202" providerId="ADAL" clId="{104E3121-E60B-4D34-85C3-04C64E74945F}" dt="2024-12-05T09:04:33.251" v="1801" actId="113"/>
        <pc:sldMkLst>
          <pc:docMk/>
          <pc:sldMk cId="1530622668" sldId="267"/>
        </pc:sldMkLst>
        <pc:spChg chg="mod">
          <ac:chgData name="Rhiannon Akers" userId="fb3c9d12-5c8c-42d7-8dc7-d872d7a3d202" providerId="ADAL" clId="{104E3121-E60B-4D34-85C3-04C64E74945F}" dt="2024-12-05T09:04:33.251" v="1801" actId="113"/>
          <ac:spMkLst>
            <pc:docMk/>
            <pc:sldMk cId="1530622668" sldId="267"/>
            <ac:spMk id="2" creationId="{00000000-0000-0000-0000-000000000000}"/>
          </ac:spMkLst>
        </pc:spChg>
        <pc:spChg chg="mod">
          <ac:chgData name="Rhiannon Akers" userId="fb3c9d12-5c8c-42d7-8dc7-d872d7a3d202" providerId="ADAL" clId="{104E3121-E60B-4D34-85C3-04C64E74945F}" dt="2024-12-05T08:53:29.838" v="1674" actId="27636"/>
          <ac:spMkLst>
            <pc:docMk/>
            <pc:sldMk cId="1530622668" sldId="267"/>
            <ac:spMk id="3" creationId="{00000000-0000-0000-0000-000000000000}"/>
          </ac:spMkLst>
        </pc:spChg>
      </pc:sldChg>
      <pc:sldChg chg="del">
        <pc:chgData name="Rhiannon Akers" userId="fb3c9d12-5c8c-42d7-8dc7-d872d7a3d202" providerId="ADAL" clId="{104E3121-E60B-4D34-85C3-04C64E74945F}" dt="2024-12-05T09:01:03.937" v="1751" actId="47"/>
        <pc:sldMkLst>
          <pc:docMk/>
          <pc:sldMk cId="207138302" sldId="269"/>
        </pc:sldMkLst>
      </pc:sldChg>
      <pc:sldChg chg="modNotesTx">
        <pc:chgData name="Rhiannon Akers" userId="fb3c9d12-5c8c-42d7-8dc7-d872d7a3d202" providerId="ADAL" clId="{104E3121-E60B-4D34-85C3-04C64E74945F}" dt="2024-12-03T22:29:12.517" v="1347" actId="20577"/>
        <pc:sldMkLst>
          <pc:docMk/>
          <pc:sldMk cId="981877532" sldId="271"/>
        </pc:sldMkLst>
      </pc:sldChg>
      <pc:sldChg chg="addSp delSp mod">
        <pc:chgData name="Rhiannon Akers" userId="fb3c9d12-5c8c-42d7-8dc7-d872d7a3d202" providerId="ADAL" clId="{104E3121-E60B-4D34-85C3-04C64E74945F}" dt="2024-12-05T09:11:32.536" v="1904" actId="22"/>
        <pc:sldMkLst>
          <pc:docMk/>
          <pc:sldMk cId="2655282327" sldId="361"/>
        </pc:sldMkLst>
        <pc:picChg chg="add del">
          <ac:chgData name="Rhiannon Akers" userId="fb3c9d12-5c8c-42d7-8dc7-d872d7a3d202" providerId="ADAL" clId="{104E3121-E60B-4D34-85C3-04C64E74945F}" dt="2024-12-05T09:11:32.536" v="1904" actId="22"/>
          <ac:picMkLst>
            <pc:docMk/>
            <pc:sldMk cId="2655282327" sldId="361"/>
            <ac:picMk id="5" creationId="{A3DA84B4-320A-398D-9EB8-20FD5BEC33AA}"/>
          </ac:picMkLst>
        </pc:picChg>
      </pc:sldChg>
      <pc:sldChg chg="modSp mod modNotesTx">
        <pc:chgData name="Rhiannon Akers" userId="fb3c9d12-5c8c-42d7-8dc7-d872d7a3d202" providerId="ADAL" clId="{104E3121-E60B-4D34-85C3-04C64E74945F}" dt="2024-12-03T22:15:23.386" v="269" actId="6549"/>
        <pc:sldMkLst>
          <pc:docMk/>
          <pc:sldMk cId="2262062760" sldId="418"/>
        </pc:sldMkLst>
        <pc:spChg chg="mod">
          <ac:chgData name="Rhiannon Akers" userId="fb3c9d12-5c8c-42d7-8dc7-d872d7a3d202" providerId="ADAL" clId="{104E3121-E60B-4D34-85C3-04C64E74945F}" dt="2024-12-03T22:14:18.834" v="113" actId="20577"/>
          <ac:spMkLst>
            <pc:docMk/>
            <pc:sldMk cId="2262062760" sldId="418"/>
            <ac:spMk id="2" creationId="{86617329-0239-BD31-AA7C-DD93A507A118}"/>
          </ac:spMkLst>
        </pc:spChg>
        <pc:spChg chg="mod">
          <ac:chgData name="Rhiannon Akers" userId="fb3c9d12-5c8c-42d7-8dc7-d872d7a3d202" providerId="ADAL" clId="{104E3121-E60B-4D34-85C3-04C64E74945F}" dt="2024-12-03T22:15:14.135" v="268" actId="20577"/>
          <ac:spMkLst>
            <pc:docMk/>
            <pc:sldMk cId="2262062760" sldId="418"/>
            <ac:spMk id="3" creationId="{2D0F8016-B250-A939-100C-38B956D310D9}"/>
          </ac:spMkLst>
        </pc:spChg>
      </pc:sldChg>
      <pc:sldChg chg="del">
        <pc:chgData name="Rhiannon Akers" userId="fb3c9d12-5c8c-42d7-8dc7-d872d7a3d202" providerId="ADAL" clId="{104E3121-E60B-4D34-85C3-04C64E74945F}" dt="2024-12-03T22:19:24.983" v="616" actId="47"/>
        <pc:sldMkLst>
          <pc:docMk/>
          <pc:sldMk cId="5050769" sldId="420"/>
        </pc:sldMkLst>
      </pc:sldChg>
      <pc:sldChg chg="del">
        <pc:chgData name="Rhiannon Akers" userId="fb3c9d12-5c8c-42d7-8dc7-d872d7a3d202" providerId="ADAL" clId="{104E3121-E60B-4D34-85C3-04C64E74945F}" dt="2024-12-03T22:11:59.514" v="34" actId="47"/>
        <pc:sldMkLst>
          <pc:docMk/>
          <pc:sldMk cId="289285282" sldId="421"/>
        </pc:sldMkLst>
      </pc:sldChg>
      <pc:sldChg chg="del">
        <pc:chgData name="Rhiannon Akers" userId="fb3c9d12-5c8c-42d7-8dc7-d872d7a3d202" providerId="ADAL" clId="{104E3121-E60B-4D34-85C3-04C64E74945F}" dt="2024-12-03T22:19:33.882" v="617" actId="47"/>
        <pc:sldMkLst>
          <pc:docMk/>
          <pc:sldMk cId="3141785985" sldId="422"/>
        </pc:sldMkLst>
      </pc:sldChg>
      <pc:sldChg chg="del">
        <pc:chgData name="Rhiannon Akers" userId="fb3c9d12-5c8c-42d7-8dc7-d872d7a3d202" providerId="ADAL" clId="{104E3121-E60B-4D34-85C3-04C64E74945F}" dt="2024-12-03T22:21:20.067" v="826" actId="47"/>
        <pc:sldMkLst>
          <pc:docMk/>
          <pc:sldMk cId="1213123233" sldId="423"/>
        </pc:sldMkLst>
      </pc:sldChg>
      <pc:sldChg chg="del">
        <pc:chgData name="Rhiannon Akers" userId="fb3c9d12-5c8c-42d7-8dc7-d872d7a3d202" providerId="ADAL" clId="{104E3121-E60B-4D34-85C3-04C64E74945F}" dt="2024-12-03T22:19:35.614" v="618" actId="47"/>
        <pc:sldMkLst>
          <pc:docMk/>
          <pc:sldMk cId="1190172868" sldId="426"/>
        </pc:sldMkLst>
      </pc:sldChg>
      <pc:sldChg chg="modSp del mod">
        <pc:chgData name="Rhiannon Akers" userId="fb3c9d12-5c8c-42d7-8dc7-d872d7a3d202" providerId="ADAL" clId="{104E3121-E60B-4D34-85C3-04C64E74945F}" dt="2024-12-03T22:22:16.384" v="862" actId="47"/>
        <pc:sldMkLst>
          <pc:docMk/>
          <pc:sldMk cId="261075998" sldId="429"/>
        </pc:sldMkLst>
        <pc:spChg chg="mod">
          <ac:chgData name="Rhiannon Akers" userId="fb3c9d12-5c8c-42d7-8dc7-d872d7a3d202" providerId="ADAL" clId="{104E3121-E60B-4D34-85C3-04C64E74945F}" dt="2024-12-03T22:22:13.792" v="861" actId="6549"/>
          <ac:spMkLst>
            <pc:docMk/>
            <pc:sldMk cId="261075998" sldId="429"/>
            <ac:spMk id="3" creationId="{E331F7E0-008A-B745-3E25-8212DA72818D}"/>
          </ac:spMkLst>
        </pc:spChg>
      </pc:sldChg>
      <pc:sldChg chg="modSp mod modNotesTx">
        <pc:chgData name="Rhiannon Akers" userId="fb3c9d12-5c8c-42d7-8dc7-d872d7a3d202" providerId="ADAL" clId="{104E3121-E60B-4D34-85C3-04C64E74945F}" dt="2024-12-03T22:21:55.582" v="860" actId="20577"/>
        <pc:sldMkLst>
          <pc:docMk/>
          <pc:sldMk cId="170961995" sldId="430"/>
        </pc:sldMkLst>
        <pc:spChg chg="mod">
          <ac:chgData name="Rhiannon Akers" userId="fb3c9d12-5c8c-42d7-8dc7-d872d7a3d202" providerId="ADAL" clId="{104E3121-E60B-4D34-85C3-04C64E74945F}" dt="2024-12-03T22:14:09.587" v="85" actId="403"/>
          <ac:spMkLst>
            <pc:docMk/>
            <pc:sldMk cId="170961995" sldId="430"/>
            <ac:spMk id="2" creationId="{4CB53724-BC7D-4866-9EB2-D3490D144C47}"/>
          </ac:spMkLst>
        </pc:spChg>
        <pc:spChg chg="mod">
          <ac:chgData name="Rhiannon Akers" userId="fb3c9d12-5c8c-42d7-8dc7-d872d7a3d202" providerId="ADAL" clId="{104E3121-E60B-4D34-85C3-04C64E74945F}" dt="2024-12-03T22:21:55.582" v="860" actId="20577"/>
          <ac:spMkLst>
            <pc:docMk/>
            <pc:sldMk cId="170961995" sldId="430"/>
            <ac:spMk id="3" creationId="{6480E039-2511-4C0C-BAB2-A69392F762CC}"/>
          </ac:spMkLst>
        </pc:spChg>
      </pc:sldChg>
      <pc:sldChg chg="modSp new del mod ord">
        <pc:chgData name="Rhiannon Akers" userId="fb3c9d12-5c8c-42d7-8dc7-d872d7a3d202" providerId="ADAL" clId="{104E3121-E60B-4D34-85C3-04C64E74945F}" dt="2024-12-03T22:13:31.061" v="45" actId="47"/>
        <pc:sldMkLst>
          <pc:docMk/>
          <pc:sldMk cId="199339150" sldId="430"/>
        </pc:sldMkLst>
        <pc:spChg chg="mod">
          <ac:chgData name="Rhiannon Akers" userId="fb3c9d12-5c8c-42d7-8dc7-d872d7a3d202" providerId="ADAL" clId="{104E3121-E60B-4D34-85C3-04C64E74945F}" dt="2024-12-03T22:12:50.106" v="41" actId="20577"/>
          <ac:spMkLst>
            <pc:docMk/>
            <pc:sldMk cId="199339150" sldId="430"/>
            <ac:spMk id="2" creationId="{DDE4ED9B-18F6-855B-E069-00D541A90CAC}"/>
          </ac:spMkLst>
        </pc:spChg>
      </pc:sldChg>
      <pc:sldChg chg="modSp mod">
        <pc:chgData name="Rhiannon Akers" userId="fb3c9d12-5c8c-42d7-8dc7-d872d7a3d202" providerId="ADAL" clId="{104E3121-E60B-4D34-85C3-04C64E74945F}" dt="2024-12-03T22:17:24.480" v="425" actId="20577"/>
        <pc:sldMkLst>
          <pc:docMk/>
          <pc:sldMk cId="272510832" sldId="431"/>
        </pc:sldMkLst>
        <pc:spChg chg="mod">
          <ac:chgData name="Rhiannon Akers" userId="fb3c9d12-5c8c-42d7-8dc7-d872d7a3d202" providerId="ADAL" clId="{104E3121-E60B-4D34-85C3-04C64E74945F}" dt="2024-12-03T22:15:58.223" v="271" actId="20577"/>
          <ac:spMkLst>
            <pc:docMk/>
            <pc:sldMk cId="272510832" sldId="431"/>
            <ac:spMk id="2" creationId="{86617329-0239-BD31-AA7C-DD93A507A118}"/>
          </ac:spMkLst>
        </pc:spChg>
        <pc:spChg chg="mod">
          <ac:chgData name="Rhiannon Akers" userId="fb3c9d12-5c8c-42d7-8dc7-d872d7a3d202" providerId="ADAL" clId="{104E3121-E60B-4D34-85C3-04C64E74945F}" dt="2024-12-03T22:17:24.480" v="425" actId="20577"/>
          <ac:spMkLst>
            <pc:docMk/>
            <pc:sldMk cId="272510832" sldId="431"/>
            <ac:spMk id="3" creationId="{2D0F8016-B250-A939-100C-38B956D310D9}"/>
          </ac:spMkLst>
        </pc:spChg>
      </pc:sldChg>
      <pc:sldChg chg="modSp new mod">
        <pc:chgData name="Rhiannon Akers" userId="fb3c9d12-5c8c-42d7-8dc7-d872d7a3d202" providerId="ADAL" clId="{104E3121-E60B-4D34-85C3-04C64E74945F}" dt="2024-12-03T22:19:14.829" v="615" actId="20577"/>
        <pc:sldMkLst>
          <pc:docMk/>
          <pc:sldMk cId="851840657" sldId="432"/>
        </pc:sldMkLst>
        <pc:spChg chg="mod">
          <ac:chgData name="Rhiannon Akers" userId="fb3c9d12-5c8c-42d7-8dc7-d872d7a3d202" providerId="ADAL" clId="{104E3121-E60B-4D34-85C3-04C64E74945F}" dt="2024-12-03T22:17:51.868" v="447" actId="113"/>
          <ac:spMkLst>
            <pc:docMk/>
            <pc:sldMk cId="851840657" sldId="432"/>
            <ac:spMk id="2" creationId="{1CEFF475-1870-7514-B7B2-14D414DE4395}"/>
          </ac:spMkLst>
        </pc:spChg>
        <pc:spChg chg="mod">
          <ac:chgData name="Rhiannon Akers" userId="fb3c9d12-5c8c-42d7-8dc7-d872d7a3d202" providerId="ADAL" clId="{104E3121-E60B-4D34-85C3-04C64E74945F}" dt="2024-12-03T22:19:14.829" v="615" actId="20577"/>
          <ac:spMkLst>
            <pc:docMk/>
            <pc:sldMk cId="851840657" sldId="432"/>
            <ac:spMk id="3" creationId="{EA039329-C847-BEA2-7A5F-9BF5B2BBC426}"/>
          </ac:spMkLst>
        </pc:spChg>
      </pc:sldChg>
      <pc:sldChg chg="modSp new mod">
        <pc:chgData name="Rhiannon Akers" userId="fb3c9d12-5c8c-42d7-8dc7-d872d7a3d202" providerId="ADAL" clId="{104E3121-E60B-4D34-85C3-04C64E74945F}" dt="2024-12-03T22:21:16.140" v="825" actId="20577"/>
        <pc:sldMkLst>
          <pc:docMk/>
          <pc:sldMk cId="3835050769" sldId="433"/>
        </pc:sldMkLst>
        <pc:spChg chg="mod">
          <ac:chgData name="Rhiannon Akers" userId="fb3c9d12-5c8c-42d7-8dc7-d872d7a3d202" providerId="ADAL" clId="{104E3121-E60B-4D34-85C3-04C64E74945F}" dt="2024-12-03T22:17:59.811" v="459" actId="113"/>
          <ac:spMkLst>
            <pc:docMk/>
            <pc:sldMk cId="3835050769" sldId="433"/>
            <ac:spMk id="2" creationId="{883C3983-ACEE-7A18-7E0A-41C74CBB4A82}"/>
          </ac:spMkLst>
        </pc:spChg>
        <pc:spChg chg="mod">
          <ac:chgData name="Rhiannon Akers" userId="fb3c9d12-5c8c-42d7-8dc7-d872d7a3d202" providerId="ADAL" clId="{104E3121-E60B-4D34-85C3-04C64E74945F}" dt="2024-12-03T22:21:16.140" v="825" actId="20577"/>
          <ac:spMkLst>
            <pc:docMk/>
            <pc:sldMk cId="3835050769" sldId="433"/>
            <ac:spMk id="3" creationId="{3762098D-0DFB-3A7F-1D0E-E8B9C18D6C38}"/>
          </ac:spMkLst>
        </pc:spChg>
      </pc:sldChg>
      <pc:sldChg chg="modSp new mod ord modNotesTx">
        <pc:chgData name="Rhiannon Akers" userId="fb3c9d12-5c8c-42d7-8dc7-d872d7a3d202" providerId="ADAL" clId="{104E3121-E60B-4D34-85C3-04C64E74945F}" dt="2024-12-03T22:28:36.353" v="1264"/>
        <pc:sldMkLst>
          <pc:docMk/>
          <pc:sldMk cId="1456692947" sldId="434"/>
        </pc:sldMkLst>
        <pc:spChg chg="mod">
          <ac:chgData name="Rhiannon Akers" userId="fb3c9d12-5c8c-42d7-8dc7-d872d7a3d202" providerId="ADAL" clId="{104E3121-E60B-4D34-85C3-04C64E74945F}" dt="2024-12-03T22:25:11.648" v="886" actId="20577"/>
          <ac:spMkLst>
            <pc:docMk/>
            <pc:sldMk cId="1456692947" sldId="434"/>
            <ac:spMk id="2" creationId="{3EA3CE2C-DB87-FC01-A194-07F1F4BE5B21}"/>
          </ac:spMkLst>
        </pc:spChg>
        <pc:spChg chg="mod">
          <ac:chgData name="Rhiannon Akers" userId="fb3c9d12-5c8c-42d7-8dc7-d872d7a3d202" providerId="ADAL" clId="{104E3121-E60B-4D34-85C3-04C64E74945F}" dt="2024-12-03T22:25:48" v="971" actId="20577"/>
          <ac:spMkLst>
            <pc:docMk/>
            <pc:sldMk cId="1456692947" sldId="434"/>
            <ac:spMk id="3" creationId="{B807BB7E-792C-D17F-7976-DAB3C2EA680B}"/>
          </ac:spMkLst>
        </pc:spChg>
      </pc:sldChg>
      <pc:sldChg chg="modSp new mod">
        <pc:chgData name="Rhiannon Akers" userId="fb3c9d12-5c8c-42d7-8dc7-d872d7a3d202" providerId="ADAL" clId="{104E3121-E60B-4D34-85C3-04C64E74945F}" dt="2024-12-03T22:34:26.245" v="1673" actId="20577"/>
        <pc:sldMkLst>
          <pc:docMk/>
          <pc:sldMk cId="1118907714" sldId="435"/>
        </pc:sldMkLst>
        <pc:spChg chg="mod">
          <ac:chgData name="Rhiannon Akers" userId="fb3c9d12-5c8c-42d7-8dc7-d872d7a3d202" providerId="ADAL" clId="{104E3121-E60B-4D34-85C3-04C64E74945F}" dt="2024-12-03T22:31:37.278" v="1400" actId="20577"/>
          <ac:spMkLst>
            <pc:docMk/>
            <pc:sldMk cId="1118907714" sldId="435"/>
            <ac:spMk id="2" creationId="{F4EEB4F7-15A7-0B52-49EB-F35FF8BD3912}"/>
          </ac:spMkLst>
        </pc:spChg>
        <pc:spChg chg="mod">
          <ac:chgData name="Rhiannon Akers" userId="fb3c9d12-5c8c-42d7-8dc7-d872d7a3d202" providerId="ADAL" clId="{104E3121-E60B-4D34-85C3-04C64E74945F}" dt="2024-12-03T22:34:26.245" v="1673" actId="20577"/>
          <ac:spMkLst>
            <pc:docMk/>
            <pc:sldMk cId="1118907714" sldId="435"/>
            <ac:spMk id="3" creationId="{64A1F938-32F2-A922-73F5-682713CC05DF}"/>
          </ac:spMkLst>
        </pc:spChg>
      </pc:sldChg>
      <pc:sldChg chg="new del">
        <pc:chgData name="Rhiannon Akers" userId="fb3c9d12-5c8c-42d7-8dc7-d872d7a3d202" providerId="ADAL" clId="{104E3121-E60B-4D34-85C3-04C64E74945F}" dt="2024-12-03T22:31:04.289" v="1349" actId="47"/>
        <pc:sldMkLst>
          <pc:docMk/>
          <pc:sldMk cId="1684521975" sldId="435"/>
        </pc:sldMkLst>
      </pc:sldChg>
      <pc:sldChg chg="modSp new del mod">
        <pc:chgData name="Rhiannon Akers" userId="fb3c9d12-5c8c-42d7-8dc7-d872d7a3d202" providerId="ADAL" clId="{104E3121-E60B-4D34-85C3-04C64E74945F}" dt="2024-12-03T22:31:59.200" v="1448" actId="47"/>
        <pc:sldMkLst>
          <pc:docMk/>
          <pc:sldMk cId="1541609834" sldId="436"/>
        </pc:sldMkLst>
        <pc:spChg chg="mod">
          <ac:chgData name="Rhiannon Akers" userId="fb3c9d12-5c8c-42d7-8dc7-d872d7a3d202" providerId="ADAL" clId="{104E3121-E60B-4D34-85C3-04C64E74945F}" dt="2024-12-03T22:31:55.356" v="1447" actId="20577"/>
          <ac:spMkLst>
            <pc:docMk/>
            <pc:sldMk cId="1541609834" sldId="436"/>
            <ac:spMk id="2" creationId="{00C7CD92-144F-AF40-1232-FC9A5A12A654}"/>
          </ac:spMkLst>
        </pc:spChg>
      </pc:sldChg>
      <pc:sldChg chg="modSp mod ord modNotesTx">
        <pc:chgData name="Rhiannon Akers" userId="fb3c9d12-5c8c-42d7-8dc7-d872d7a3d202" providerId="ADAL" clId="{104E3121-E60B-4D34-85C3-04C64E74945F}" dt="2024-12-05T09:13:30.097" v="1971" actId="20577"/>
        <pc:sldMkLst>
          <pc:docMk/>
          <pc:sldMk cId="2084617328" sldId="436"/>
        </pc:sldMkLst>
        <pc:spChg chg="mod">
          <ac:chgData name="Rhiannon Akers" userId="fb3c9d12-5c8c-42d7-8dc7-d872d7a3d202" providerId="ADAL" clId="{104E3121-E60B-4D34-85C3-04C64E74945F}" dt="2024-12-05T08:54:46.659" v="1683" actId="113"/>
          <ac:spMkLst>
            <pc:docMk/>
            <pc:sldMk cId="2084617328" sldId="436"/>
            <ac:spMk id="2" creationId="{00000000-0000-0000-0000-000000000000}"/>
          </ac:spMkLst>
        </pc:spChg>
        <pc:spChg chg="mod">
          <ac:chgData name="Rhiannon Akers" userId="fb3c9d12-5c8c-42d7-8dc7-d872d7a3d202" providerId="ADAL" clId="{104E3121-E60B-4D34-85C3-04C64E74945F}" dt="2024-12-05T09:13:06.654" v="1950"/>
          <ac:spMkLst>
            <pc:docMk/>
            <pc:sldMk cId="2084617328" sldId="436"/>
            <ac:spMk id="3" creationId="{00000000-0000-0000-0000-000000000000}"/>
          </ac:spMkLst>
        </pc:spChg>
      </pc:sldChg>
      <pc:sldChg chg="del">
        <pc:chgData name="Rhiannon Akers" userId="fb3c9d12-5c8c-42d7-8dc7-d872d7a3d202" providerId="ADAL" clId="{104E3121-E60B-4D34-85C3-04C64E74945F}" dt="2024-12-05T08:58:16.508" v="1710" actId="47"/>
        <pc:sldMkLst>
          <pc:docMk/>
          <pc:sldMk cId="1924056648" sldId="437"/>
        </pc:sldMkLst>
      </pc:sldChg>
      <pc:sldChg chg="modSp del mod">
        <pc:chgData name="Rhiannon Akers" userId="fb3c9d12-5c8c-42d7-8dc7-d872d7a3d202" providerId="ADAL" clId="{104E3121-E60B-4D34-85C3-04C64E74945F}" dt="2024-12-05T09:01:00.060" v="1750" actId="47"/>
        <pc:sldMkLst>
          <pc:docMk/>
          <pc:sldMk cId="384018578" sldId="438"/>
        </pc:sldMkLst>
        <pc:spChg chg="mod">
          <ac:chgData name="Rhiannon Akers" userId="fb3c9d12-5c8c-42d7-8dc7-d872d7a3d202" providerId="ADAL" clId="{104E3121-E60B-4D34-85C3-04C64E74945F}" dt="2024-12-05T08:56:36.617" v="1686" actId="20577"/>
          <ac:spMkLst>
            <pc:docMk/>
            <pc:sldMk cId="384018578" sldId="438"/>
            <ac:spMk id="3" creationId="{00000000-0000-0000-0000-000000000000}"/>
          </ac:spMkLst>
        </pc:spChg>
      </pc:sldChg>
      <pc:sldChg chg="modSp del mod modNotesTx">
        <pc:chgData name="Rhiannon Akers" userId="fb3c9d12-5c8c-42d7-8dc7-d872d7a3d202" providerId="ADAL" clId="{104E3121-E60B-4D34-85C3-04C64E74945F}" dt="2024-12-05T09:03:47.245" v="1793" actId="47"/>
        <pc:sldMkLst>
          <pc:docMk/>
          <pc:sldMk cId="761070499" sldId="439"/>
        </pc:sldMkLst>
        <pc:spChg chg="mod">
          <ac:chgData name="Rhiannon Akers" userId="fb3c9d12-5c8c-42d7-8dc7-d872d7a3d202" providerId="ADAL" clId="{104E3121-E60B-4D34-85C3-04C64E74945F}" dt="2024-12-05T09:02:45.369" v="1761" actId="20577"/>
          <ac:spMkLst>
            <pc:docMk/>
            <pc:sldMk cId="761070499" sldId="439"/>
            <ac:spMk id="3" creationId="{00000000-0000-0000-0000-000000000000}"/>
          </ac:spMkLst>
        </pc:spChg>
      </pc:sldChg>
      <pc:sldChg chg="modSp mod ord">
        <pc:chgData name="Rhiannon Akers" userId="fb3c9d12-5c8c-42d7-8dc7-d872d7a3d202" providerId="ADAL" clId="{104E3121-E60B-4D34-85C3-04C64E74945F}" dt="2024-12-05T09:04:21.115" v="1799" actId="113"/>
        <pc:sldMkLst>
          <pc:docMk/>
          <pc:sldMk cId="4180233354" sldId="440"/>
        </pc:sldMkLst>
        <pc:spChg chg="mod">
          <ac:chgData name="Rhiannon Akers" userId="fb3c9d12-5c8c-42d7-8dc7-d872d7a3d202" providerId="ADAL" clId="{104E3121-E60B-4D34-85C3-04C64E74945F}" dt="2024-12-05T09:04:21.115" v="1799" actId="113"/>
          <ac:spMkLst>
            <pc:docMk/>
            <pc:sldMk cId="4180233354" sldId="440"/>
            <ac:spMk id="2" creationId="{00000000-0000-0000-0000-000000000000}"/>
          </ac:spMkLst>
        </pc:spChg>
        <pc:spChg chg="mod">
          <ac:chgData name="Rhiannon Akers" userId="fb3c9d12-5c8c-42d7-8dc7-d872d7a3d202" providerId="ADAL" clId="{104E3121-E60B-4D34-85C3-04C64E74945F}" dt="2024-12-05T08:53:29.857" v="1675" actId="27636"/>
          <ac:spMkLst>
            <pc:docMk/>
            <pc:sldMk cId="4180233354" sldId="440"/>
            <ac:spMk id="3" creationId="{00000000-0000-0000-0000-000000000000}"/>
          </ac:spMkLst>
        </pc:spChg>
      </pc:sldChg>
      <pc:sldChg chg="modSp new mod modNotesTx">
        <pc:chgData name="Rhiannon Akers" userId="fb3c9d12-5c8c-42d7-8dc7-d872d7a3d202" providerId="ADAL" clId="{104E3121-E60B-4D34-85C3-04C64E74945F}" dt="2024-12-05T09:03:19.018" v="1789" actId="20577"/>
        <pc:sldMkLst>
          <pc:docMk/>
          <pc:sldMk cId="3166108681" sldId="441"/>
        </pc:sldMkLst>
        <pc:spChg chg="mod">
          <ac:chgData name="Rhiannon Akers" userId="fb3c9d12-5c8c-42d7-8dc7-d872d7a3d202" providerId="ADAL" clId="{104E3121-E60B-4D34-85C3-04C64E74945F}" dt="2024-12-05T09:03:19.018" v="1789" actId="20577"/>
          <ac:spMkLst>
            <pc:docMk/>
            <pc:sldMk cId="3166108681" sldId="441"/>
            <ac:spMk id="2" creationId="{06967A31-C2F2-5D12-F074-2F11DDD13498}"/>
          </ac:spMkLst>
        </pc:spChg>
        <pc:spChg chg="mod">
          <ac:chgData name="Rhiannon Akers" userId="fb3c9d12-5c8c-42d7-8dc7-d872d7a3d202" providerId="ADAL" clId="{104E3121-E60B-4D34-85C3-04C64E74945F}" dt="2024-12-05T09:00:44.365" v="1746" actId="313"/>
          <ac:spMkLst>
            <pc:docMk/>
            <pc:sldMk cId="3166108681" sldId="441"/>
            <ac:spMk id="3" creationId="{1B254084-F2EB-9C37-1DAC-EBAB040D3159}"/>
          </ac:spMkLst>
        </pc:spChg>
      </pc:sldChg>
      <pc:sldChg chg="modSp new mod ord modNotesTx">
        <pc:chgData name="Rhiannon Akers" userId="fb3c9d12-5c8c-42d7-8dc7-d872d7a3d202" providerId="ADAL" clId="{104E3121-E60B-4D34-85C3-04C64E74945F}" dt="2024-12-05T09:04:28.038" v="1800" actId="113"/>
        <pc:sldMkLst>
          <pc:docMk/>
          <pc:sldMk cId="1931011443" sldId="443"/>
        </pc:sldMkLst>
        <pc:spChg chg="mod">
          <ac:chgData name="Rhiannon Akers" userId="fb3c9d12-5c8c-42d7-8dc7-d872d7a3d202" providerId="ADAL" clId="{104E3121-E60B-4D34-85C3-04C64E74945F}" dt="2024-12-05T09:04:28.038" v="1800" actId="113"/>
          <ac:spMkLst>
            <pc:docMk/>
            <pc:sldMk cId="1931011443" sldId="443"/>
            <ac:spMk id="2" creationId="{D89A3FE1-4F3A-5729-74CE-B21C858352D2}"/>
          </ac:spMkLst>
        </pc:spChg>
        <pc:spChg chg="mod">
          <ac:chgData name="Rhiannon Akers" userId="fb3c9d12-5c8c-42d7-8dc7-d872d7a3d202" providerId="ADAL" clId="{104E3121-E60B-4D34-85C3-04C64E74945F}" dt="2024-12-05T09:03:30.750" v="1791" actId="27636"/>
          <ac:spMkLst>
            <pc:docMk/>
            <pc:sldMk cId="1931011443" sldId="443"/>
            <ac:spMk id="3" creationId="{39FAAECD-8D04-F3F0-2E3E-744927569359}"/>
          </ac:spMkLst>
        </pc:spChg>
      </pc:sldChg>
      <pc:sldChg chg="addSp delSp modSp new mod modNotesTx">
        <pc:chgData name="Rhiannon Akers" userId="fb3c9d12-5c8c-42d7-8dc7-d872d7a3d202" providerId="ADAL" clId="{104E3121-E60B-4D34-85C3-04C64E74945F}" dt="2024-12-05T09:12:16.995" v="1941" actId="20577"/>
        <pc:sldMkLst>
          <pc:docMk/>
          <pc:sldMk cId="871766218" sldId="444"/>
        </pc:sldMkLst>
        <pc:spChg chg="del">
          <ac:chgData name="Rhiannon Akers" userId="fb3c9d12-5c8c-42d7-8dc7-d872d7a3d202" providerId="ADAL" clId="{104E3121-E60B-4D34-85C3-04C64E74945F}" dt="2024-12-05T09:11:42.320" v="1907" actId="26606"/>
          <ac:spMkLst>
            <pc:docMk/>
            <pc:sldMk cId="871766218" sldId="444"/>
            <ac:spMk id="2" creationId="{BF2E2E46-9AC9-77E7-A3DC-23B159196D4E}"/>
          </ac:spMkLst>
        </pc:spChg>
        <pc:spChg chg="del">
          <ac:chgData name="Rhiannon Akers" userId="fb3c9d12-5c8c-42d7-8dc7-d872d7a3d202" providerId="ADAL" clId="{104E3121-E60B-4D34-85C3-04C64E74945F}" dt="2024-12-05T09:11:37.846" v="1906" actId="22"/>
          <ac:spMkLst>
            <pc:docMk/>
            <pc:sldMk cId="871766218" sldId="444"/>
            <ac:spMk id="3" creationId="{D5766DD9-3A71-683E-CECE-A6A892B56D2D}"/>
          </ac:spMkLst>
        </pc:spChg>
        <pc:picChg chg="add mod ord">
          <ac:chgData name="Rhiannon Akers" userId="fb3c9d12-5c8c-42d7-8dc7-d872d7a3d202" providerId="ADAL" clId="{104E3121-E60B-4D34-85C3-04C64E74945F}" dt="2024-12-05T09:11:46.961" v="1908" actId="1076"/>
          <ac:picMkLst>
            <pc:docMk/>
            <pc:sldMk cId="871766218" sldId="444"/>
            <ac:picMk id="5" creationId="{08F7970C-D52A-A960-46F0-E9726FD1563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36D4FE-0308-4B77-BEA1-0D149749A371}" type="datetimeFigureOut">
              <a:rPr lang="en-GB" smtClean="0"/>
              <a:t>05/12/2024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005BE7-F0E2-4899-8110-DE5A625BBAE9}" type="slidenum">
              <a:rPr lang="en-GB" smtClean="0"/>
              <a:t>‹#›</a:t>
            </a:fld>
            <a:endParaRPr lang="en-GB"/>
          </a:p>
        </p:txBody>
      </p:sp>
    </p:spTree>
    <p:extLst>
      <p:ext uri="{BB962C8B-B14F-4D97-AF65-F5344CB8AC3E}">
        <p14:creationId xmlns:p14="http://schemas.microsoft.com/office/powerpoint/2010/main" val="4007296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mckinsey.com/business-functions/strategy-and-corporate-finance/our-insights/the-value-of-value-creatio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s://www.cipd.co.uk/knowledge/strategy/resourcing/succession-planning-factsheet/" TargetMode="External"/><Relationship Id="rId3" Type="http://schemas.openxmlformats.org/officeDocument/2006/relationships/hyperlink" Target="https://www.cipd.co.uk/knowledge/fundamentals/relations/flexible-working/factsheet/" TargetMode="External"/><Relationship Id="rId7" Type="http://schemas.openxmlformats.org/officeDocument/2006/relationships/hyperlink" Target="https://www.cipd.co.uk/knowledge/culture/well-being/evidence-resilience/" TargetMode="External"/><Relationship Id="rId2" Type="http://schemas.openxmlformats.org/officeDocument/2006/relationships/slide" Target="../slides/slide34.xml"/><Relationship Id="rId1" Type="http://schemas.openxmlformats.org/officeDocument/2006/relationships/notesMaster" Target="../notesMasters/notesMaster1.xml"/><Relationship Id="rId6" Type="http://schemas.openxmlformats.org/officeDocument/2006/relationships/hyperlink" Target="https://www.cipd.co.uk/knowledge/culture/well-being/factsheet/" TargetMode="External"/><Relationship Id="rId5" Type="http://schemas.openxmlformats.org/officeDocument/2006/relationships/hyperlink" Target="https://www.cipd.co.uk/knowledge/culture/well-being/health-well-being-work/" TargetMode="External"/><Relationship Id="rId10" Type="http://schemas.openxmlformats.org/officeDocument/2006/relationships/hyperlink" Target="https://www.cipd.co.uk/knowledge/fundamentals/relations/communication/voice-factsheet/" TargetMode="External"/><Relationship Id="rId4" Type="http://schemas.openxmlformats.org/officeDocument/2006/relationships/hyperlink" Target="https://www.cipd.co.uk/knowledge/strategy/reward/surveys/" TargetMode="External"/><Relationship Id="rId9" Type="http://schemas.openxmlformats.org/officeDocument/2006/relationships/hyperlink" Target="https://www.cipd.co.uk/knowledge/fundamentals/relations/communication/guide/"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xperthr.co.uk/commentary-and-insights/quiet-quitting-five-things-for-employers-to-think-about/166606/"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so much information available – need to do your research or risk being a victim of fake news or fads.</a:t>
            </a:r>
          </a:p>
          <a:p>
            <a:r>
              <a:rPr lang="en-GB" dirty="0"/>
              <a:t>Being critical – appraising the evidence, asking questions.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0331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example of evidence-based practice could be the decision to implement a performance management system. In this situation, performance management data from the business, scientific evidence, insights from key stakeholders, and professional HR expertise would be used to develop the best performance management system for the specific organisational context.</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553E8B-3C33-4B97-8EA9-05E63040F10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4163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 and disadvantages of types of data.</a:t>
            </a:r>
          </a:p>
          <a:p>
            <a:r>
              <a:rPr lang="en-GB" dirty="0"/>
              <a:t>Examples?</a:t>
            </a:r>
          </a:p>
          <a:p>
            <a:r>
              <a:rPr lang="en-GB" dirty="0"/>
              <a:t>Impact of data – culture, performance and perception (staff survey results, high turnover, conflict, change, poor performance). </a:t>
            </a:r>
          </a:p>
        </p:txBody>
      </p:sp>
      <p:sp>
        <p:nvSpPr>
          <p:cNvPr id="4" name="Slide Number Placeholder 3"/>
          <p:cNvSpPr>
            <a:spLocks noGrp="1"/>
          </p:cNvSpPr>
          <p:nvPr>
            <p:ph type="sldNum" sz="quarter" idx="5"/>
          </p:nvPr>
        </p:nvSpPr>
        <p:spPr/>
        <p:txBody>
          <a:bodyPr/>
          <a:lstStyle/>
          <a:p>
            <a:fld id="{DD005BE7-F0E2-4899-8110-DE5A625BBAE9}" type="slidenum">
              <a:rPr lang="en-GB" smtClean="0"/>
              <a:t>6</a:t>
            </a:fld>
            <a:endParaRPr lang="en-GB"/>
          </a:p>
        </p:txBody>
      </p:sp>
    </p:spTree>
    <p:extLst>
      <p:ext uri="{BB962C8B-B14F-4D97-AF65-F5344CB8AC3E}">
        <p14:creationId xmlns:p14="http://schemas.microsoft.com/office/powerpoint/2010/main" val="4085471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at the moment isn’t working for people. Survey asked – what do you miss the most about work? Top answer – nothing. </a:t>
            </a:r>
          </a:p>
          <a:p>
            <a:r>
              <a:rPr lang="en-GB" dirty="0"/>
              <a:t>We spend most of our lives working – it needs to be meaningful and good for us. </a:t>
            </a:r>
          </a:p>
          <a:p>
            <a:r>
              <a:rPr lang="en-GB" dirty="0" err="1"/>
              <a:t>Thi</a:t>
            </a:r>
            <a:r>
              <a:rPr lang="en-GB" dirty="0"/>
              <a:t> demonstrates how people professionals can create value.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E77DE39-8C43-41EA-A72F-BA87F309D13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7090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dirty="0"/>
          </a:p>
          <a:p>
            <a:pPr marL="0" indent="0">
              <a:buNone/>
            </a:pPr>
            <a:r>
              <a:rPr lang="en-US" sz="1200" b="1" dirty="0"/>
              <a:t>HR analytics: The onto-epistemology and politics of </a:t>
            </a:r>
            <a:r>
              <a:rPr lang="en-US" sz="1200" b="1" dirty="0" err="1"/>
              <a:t>metricised</a:t>
            </a:r>
            <a:r>
              <a:rPr lang="en-US" sz="1200" b="1" dirty="0"/>
              <a:t> HRM. Kay </a:t>
            </a:r>
            <a:r>
              <a:rPr lang="en-US" sz="1200" b="1" dirty="0" err="1"/>
              <a:t>Greasleyand</a:t>
            </a:r>
            <a:r>
              <a:rPr lang="en-US" sz="1200" b="1" dirty="0"/>
              <a:t> and Pete Thomas. Human Resource Management Journal, Volume 30, Issue 4, November 2020, pp 494-507.</a:t>
            </a:r>
          </a:p>
          <a:p>
            <a:pPr marL="0" indent="0">
              <a:buNone/>
            </a:pPr>
            <a:endParaRPr lang="en-US"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garamond-premier-pro"/>
              </a:rPr>
              <a:t>People </a:t>
            </a:r>
            <a:r>
              <a:rPr lang="en-GB" b="0" i="0">
                <a:solidFill>
                  <a:srgbClr val="000000"/>
                </a:solidFill>
                <a:effectLst/>
                <a:latin typeface="garamond-premier-pro"/>
              </a:rPr>
              <a:t>Analytics: “</a:t>
            </a:r>
            <a:r>
              <a:rPr lang="en-GB" b="0" i="0" dirty="0">
                <a:solidFill>
                  <a:srgbClr val="000000"/>
                </a:solidFill>
                <a:effectLst/>
                <a:latin typeface="garamond-premier-pro"/>
              </a:rPr>
              <a:t>A HR practice enabled by information technology that uses descriptive, visual and statistical analyses of data related to HR processes, human capital, organisational performance and external economic benchmarks to establish business impact and enable data-driven decision making.”</a:t>
            </a:r>
            <a:endParaRPr lang="en-US" sz="1200" dirty="0"/>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9</a:t>
            </a:fld>
            <a:endParaRPr lang="en-GB"/>
          </a:p>
        </p:txBody>
      </p:sp>
    </p:spTree>
    <p:extLst>
      <p:ext uri="{BB962C8B-B14F-4D97-AF65-F5344CB8AC3E}">
        <p14:creationId xmlns:p14="http://schemas.microsoft.com/office/powerpoint/2010/main" val="880193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Level 1a – descriptive analytics: Describes a particular point in time or a historical trend, employee turnover and  ‘lost time’ rate due to absence. </a:t>
            </a:r>
          </a:p>
          <a:p>
            <a:r>
              <a:rPr lang="en-GB" dirty="0"/>
              <a:t>Level 1b – descriptive analytics using multidimensional data: Combines different types of data to investigate a specific idea. Like combining leadership capability data with engagement scores to measure leadership effectiveness. </a:t>
            </a:r>
          </a:p>
          <a:p>
            <a:r>
              <a:rPr lang="en-GB" dirty="0"/>
              <a:t>Level 2 – predictive analytics: Uses data to predict future trends. For example, looking at historical workforce data and external labour market trends to build a model that predicts the organisation’s future workforce needs. The data needs to be relevant, high quality and robust for predictions to be reliable. </a:t>
            </a:r>
          </a:p>
          <a:p>
            <a:r>
              <a:rPr lang="en-GB" dirty="0"/>
              <a:t>Level 3 – prescriptive analytics: Uses the results of descriptive and predictive analytics to automatically recommend actions. For example, an online learning platform that recommends courses for a learner based on their interests, career goals and past courses.</a:t>
            </a:r>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11</a:t>
            </a:fld>
            <a:endParaRPr lang="en-GB"/>
          </a:p>
        </p:txBody>
      </p:sp>
    </p:spTree>
    <p:extLst>
      <p:ext uri="{BB962C8B-B14F-4D97-AF65-F5344CB8AC3E}">
        <p14:creationId xmlns:p14="http://schemas.microsoft.com/office/powerpoint/2010/main" val="3894159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aramond-premier-pro"/>
              </a:rPr>
              <a:t>According to Briner (2023), while the overall purpose of people analytics and evidence-based HR are similar in that they both aim to help practitioners make better-informed decisions they are different in several important respects.</a:t>
            </a:r>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13</a:t>
            </a:fld>
            <a:endParaRPr lang="en-GB"/>
          </a:p>
        </p:txBody>
      </p:sp>
    </p:spTree>
    <p:extLst>
      <p:ext uri="{BB962C8B-B14F-4D97-AF65-F5344CB8AC3E}">
        <p14:creationId xmlns:p14="http://schemas.microsoft.com/office/powerpoint/2010/main" val="3342953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evaluation does not necessarily mean negative criticism. It means reaching a judgement on the basis of analysis and evidence and the judgement can be positive as well as negative. </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15</a:t>
            </a:fld>
            <a:endParaRPr lang="en-GB"/>
          </a:p>
        </p:txBody>
      </p:sp>
    </p:spTree>
    <p:extLst>
      <p:ext uri="{BB962C8B-B14F-4D97-AF65-F5344CB8AC3E}">
        <p14:creationId xmlns:p14="http://schemas.microsoft.com/office/powerpoint/2010/main" val="4249139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HR policies </a:t>
            </a:r>
            <a:r>
              <a:rPr lang="en-US" sz="1200" b="1" i="0" kern="1200" dirty="0">
                <a:solidFill>
                  <a:schemeClr val="tx1"/>
                </a:solidFill>
                <a:effectLst/>
                <a:latin typeface="+mn-lt"/>
                <a:ea typeface="+mn-ea"/>
                <a:cs typeface="+mn-cs"/>
              </a:rPr>
              <a:t>ensure every employee of an organization is looked after</a:t>
            </a:r>
            <a:r>
              <a:rPr lang="en-US" sz="1200" b="0" i="0" kern="1200" dirty="0">
                <a:solidFill>
                  <a:schemeClr val="tx1"/>
                </a:solidFill>
                <a:effectLst/>
                <a:latin typeface="+mn-lt"/>
                <a:ea typeface="+mn-ea"/>
                <a:cs typeface="+mn-cs"/>
              </a:rPr>
              <a:t>; their needs are respected, and proper benefits are made available to them for their work. HR policies help to address complaints, problems, and grievances of employees, and outline how to solve them appropriately</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14631270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HR policies </a:t>
            </a:r>
            <a:r>
              <a:rPr lang="en-US" sz="1200" b="1" i="0" kern="1200" dirty="0">
                <a:solidFill>
                  <a:schemeClr val="tx1"/>
                </a:solidFill>
                <a:effectLst/>
                <a:latin typeface="+mn-lt"/>
                <a:ea typeface="+mn-ea"/>
                <a:cs typeface="+mn-cs"/>
              </a:rPr>
              <a:t>ensure every employee of an </a:t>
            </a:r>
            <a:r>
              <a:rPr lang="en-US" sz="1200" b="1" i="0" kern="1200" dirty="0" err="1">
                <a:solidFill>
                  <a:schemeClr val="tx1"/>
                </a:solidFill>
                <a:effectLst/>
                <a:latin typeface="+mn-lt"/>
                <a:ea typeface="+mn-ea"/>
                <a:cs typeface="+mn-cs"/>
              </a:rPr>
              <a:t>organisation</a:t>
            </a:r>
            <a:r>
              <a:rPr lang="en-US" sz="1200" b="1" i="0" kern="1200" dirty="0">
                <a:solidFill>
                  <a:schemeClr val="tx1"/>
                </a:solidFill>
                <a:effectLst/>
                <a:latin typeface="+mn-lt"/>
                <a:ea typeface="+mn-ea"/>
                <a:cs typeface="+mn-cs"/>
              </a:rPr>
              <a:t> is looked after</a:t>
            </a:r>
            <a:r>
              <a:rPr lang="en-US" sz="1200" b="0" i="0" kern="1200" dirty="0">
                <a:solidFill>
                  <a:schemeClr val="tx1"/>
                </a:solidFill>
                <a:effectLst/>
                <a:latin typeface="+mn-lt"/>
                <a:ea typeface="+mn-ea"/>
                <a:cs typeface="+mn-cs"/>
              </a:rPr>
              <a:t>; their needs are respected, and proper benefits are made available to them for their work. HR policies help to address complaints, problems, and grievances of employees, and outline how to solve them appropriately.</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14631270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baseline="0" dirty="0"/>
              <a:t>Reported by Gifford (2020) </a:t>
            </a:r>
            <a:r>
              <a:rPr lang="en-US" sz="1200" b="0" i="0" kern="1200" dirty="0">
                <a:solidFill>
                  <a:schemeClr val="tx1"/>
                </a:solidFill>
                <a:effectLst/>
                <a:latin typeface="+mn-lt"/>
                <a:ea typeface="+mn-ea"/>
                <a:cs typeface="+mn-cs"/>
              </a:rPr>
              <a:t>It's all very well knowing that […] our employees have 8.51 days [off sick] on average, but that's a meaningless figure really. Where are they, what are the issues? And you can only do that if you dig deep (HR manager, Local Authority).</a:t>
            </a:r>
            <a:endParaRPr lang="en-US" b="0" dirty="0"/>
          </a:p>
          <a:p>
            <a:endParaRPr lang="en-GB" dirty="0"/>
          </a:p>
          <a:p>
            <a:endParaRPr lang="en-GB" dirty="0"/>
          </a:p>
          <a:p>
            <a:r>
              <a:rPr lang="en-GB" dirty="0"/>
              <a:t>Koller (2020) </a:t>
            </a:r>
            <a:r>
              <a:rPr lang="en-US" dirty="0">
                <a:hlinkClick r:id="rId3"/>
              </a:rPr>
              <a:t>The value of value creation</a:t>
            </a:r>
            <a:r>
              <a:rPr lang="en-US" dirty="0"/>
              <a:t> </a:t>
            </a:r>
          </a:p>
          <a:p>
            <a:endParaRPr lang="en-US" dirty="0"/>
          </a:p>
          <a:p>
            <a:r>
              <a:rPr lang="en-US" sz="1200" b="0" i="0" kern="1200" dirty="0">
                <a:solidFill>
                  <a:schemeClr val="tx1"/>
                </a:solidFill>
                <a:effectLst/>
                <a:latin typeface="+mn-lt"/>
                <a:ea typeface="+mn-ea"/>
                <a:cs typeface="+mn-cs"/>
              </a:rPr>
              <a:t>According to Ulrich (2005)’The concept of value is central to changing expectations for HR professionals. value is defined by the receiver more than the giver; HR creates value when those who use the services of HR gain from them.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HR practices need to be relevant and sufficient and if so this</a:t>
            </a:r>
            <a:r>
              <a:rPr lang="en-US" sz="1200" b="0" i="0" kern="1200" baseline="0" dirty="0">
                <a:solidFill>
                  <a:schemeClr val="tx1"/>
                </a:solidFill>
                <a:effectLst/>
                <a:latin typeface="+mn-lt"/>
                <a:ea typeface="+mn-ea"/>
                <a:cs typeface="+mn-cs"/>
              </a:rPr>
              <a:t> can result in </a:t>
            </a:r>
            <a:r>
              <a:rPr lang="en-US" sz="1200" b="0" i="0" kern="1200" dirty="0">
                <a:solidFill>
                  <a:schemeClr val="tx1"/>
                </a:solidFill>
                <a:effectLst/>
                <a:latin typeface="+mn-lt"/>
                <a:ea typeface="+mn-ea"/>
                <a:cs typeface="+mn-cs"/>
              </a:rPr>
              <a:t>employees being (able to do the work) and (willing to work hard). I</a:t>
            </a:r>
          </a:p>
          <a:p>
            <a:r>
              <a:rPr lang="en-US" sz="1200" b="0" i="0" kern="1200" dirty="0">
                <a:solidFill>
                  <a:schemeClr val="tx1"/>
                </a:solidFill>
                <a:effectLst/>
                <a:latin typeface="+mn-lt"/>
                <a:ea typeface="+mn-ea"/>
                <a:cs typeface="+mn-cs"/>
              </a:rPr>
              <a:t>For managers this works well when</a:t>
            </a:r>
            <a:r>
              <a:rPr lang="en-US" sz="1200" b="0" i="0" kern="1200" baseline="0" dirty="0">
                <a:solidFill>
                  <a:schemeClr val="tx1"/>
                </a:solidFill>
                <a:effectLst/>
                <a:latin typeface="+mn-lt"/>
                <a:ea typeface="+mn-ea"/>
                <a:cs typeface="+mn-cs"/>
              </a:rPr>
              <a:t> HR help them </a:t>
            </a:r>
            <a:r>
              <a:rPr lang="en-US" sz="1200" b="0" i="0" kern="1200" dirty="0">
                <a:solidFill>
                  <a:schemeClr val="tx1"/>
                </a:solidFill>
                <a:effectLst/>
                <a:latin typeface="+mn-lt"/>
                <a:ea typeface="+mn-ea"/>
                <a:cs typeface="+mn-cs"/>
              </a:rPr>
              <a:t>deliver strategy and reach business goals. This provides</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value for internal stakeholders, such as employees and line managers.</a:t>
            </a:r>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21</a:t>
            </a:fld>
            <a:endParaRPr lang="en-GB"/>
          </a:p>
        </p:txBody>
      </p:sp>
    </p:spTree>
    <p:extLst>
      <p:ext uri="{BB962C8B-B14F-4D97-AF65-F5344CB8AC3E}">
        <p14:creationId xmlns:p14="http://schemas.microsoft.com/office/powerpoint/2010/main" val="21064357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According to research</a:t>
            </a:r>
            <a:r>
              <a:rPr lang="en-US" sz="1200" b="0" i="0" kern="1200" baseline="0" dirty="0">
                <a:solidFill>
                  <a:schemeClr val="tx1"/>
                </a:solidFill>
                <a:effectLst/>
                <a:latin typeface="+mn-lt"/>
                <a:ea typeface="+mn-ea"/>
                <a:cs typeface="+mn-cs"/>
              </a:rPr>
              <a:t> conducted by </a:t>
            </a:r>
            <a:r>
              <a:rPr lang="en-US" sz="1200" b="0" i="0" kern="1200" baseline="0" dirty="0" err="1">
                <a:solidFill>
                  <a:schemeClr val="tx1"/>
                </a:solidFill>
                <a:effectLst/>
                <a:latin typeface="+mn-lt"/>
                <a:ea typeface="+mn-ea"/>
                <a:cs typeface="+mn-cs"/>
              </a:rPr>
              <a:t>Ulr</a:t>
            </a:r>
            <a:r>
              <a:rPr lang="en-US" sz="1200" b="0" i="0" kern="1200" dirty="0" err="1">
                <a:solidFill>
                  <a:schemeClr val="tx1"/>
                </a:solidFill>
                <a:effectLst/>
                <a:latin typeface="+mn-lt"/>
                <a:ea typeface="+mn-ea"/>
                <a:cs typeface="+mn-cs"/>
              </a:rPr>
              <a:t>Our</a:t>
            </a:r>
            <a:r>
              <a:rPr lang="en-US" sz="1200" b="0" i="0" kern="1200" dirty="0">
                <a:solidFill>
                  <a:schemeClr val="tx1"/>
                </a:solidFill>
                <a:effectLst/>
                <a:latin typeface="+mn-lt"/>
                <a:ea typeface="+mn-ea"/>
                <a:cs typeface="+mn-cs"/>
              </a:rPr>
              <a:t> research has shown that HR professionals from high-performing firms have substantially greater knowledge of external factors, such as customers and investors, than do their counterparts in low-performing firms. Furthermore, HR professionals from high-performing firms are much more likely to account for external customer requirements in the design and delivery of HR practices than their low-performing counterparts. (In our work, high performance is defined as the financial performance of the firm over the past three years compared to major competitors.)</a:t>
            </a:r>
          </a:p>
          <a:p>
            <a:r>
              <a:rPr lang="en-US" sz="1200" b="0" i="0" kern="1200" dirty="0">
                <a:solidFill>
                  <a:schemeClr val="tx1"/>
                </a:solidFill>
                <a:effectLst/>
                <a:latin typeface="+mn-lt"/>
                <a:ea typeface="+mn-ea"/>
                <a:cs typeface="+mn-cs"/>
              </a:rPr>
              <a:t>HR’s emerging contribution is to design practices and activities that build customer share, with target customers making a larger portion of their purchases from the firm because of relationships formed with it, and investors increasing their valuation of a firm’s assets because HR has helped create an organizational reputation that garners the confidence of the investment community.</a:t>
            </a:r>
          </a:p>
          <a:p>
            <a:r>
              <a:rPr lang="en-US" sz="1200" b="0" i="0" kern="1200" dirty="0">
                <a:solidFill>
                  <a:schemeClr val="tx1"/>
                </a:solidFill>
                <a:effectLst/>
                <a:latin typeface="+mn-lt"/>
                <a:ea typeface="+mn-ea"/>
                <a:cs typeface="+mn-cs"/>
              </a:rPr>
              <a:t>So how can HR professionals deliver value to external stakeholders and customers? While we have written elsewhere about how HR can create value for investors, this article focuses on how HR can build customer value. We suggest five things HR professionals should know and do to help improve customers’ experiences and deliver value through customer share:</a:t>
            </a:r>
          </a:p>
          <a:p>
            <a:r>
              <a:rPr lang="en-US" sz="1200" b="0" i="0" kern="1200" dirty="0">
                <a:solidFill>
                  <a:schemeClr val="tx1"/>
                </a:solidFill>
                <a:effectLst/>
                <a:latin typeface="+mn-lt"/>
                <a:ea typeface="+mn-ea"/>
                <a:cs typeface="+mn-cs"/>
              </a:rPr>
              <a:t>Develop customer literacy.</a:t>
            </a:r>
          </a:p>
          <a:p>
            <a:r>
              <a:rPr lang="en-US" sz="1200" b="0" i="0" kern="1200" dirty="0">
                <a:solidFill>
                  <a:schemeClr val="tx1"/>
                </a:solidFill>
                <a:effectLst/>
                <a:latin typeface="+mn-lt"/>
                <a:ea typeface="+mn-ea"/>
                <a:cs typeface="+mn-cs"/>
              </a:rPr>
              <a:t>Think and act like a customer and a competitor.</a:t>
            </a:r>
          </a:p>
          <a:p>
            <a:r>
              <a:rPr lang="en-US" sz="1200" b="0" i="0" kern="1200" dirty="0">
                <a:solidFill>
                  <a:schemeClr val="tx1"/>
                </a:solidFill>
                <a:effectLst/>
                <a:latin typeface="+mn-lt"/>
                <a:ea typeface="+mn-ea"/>
                <a:cs typeface="+mn-cs"/>
              </a:rPr>
              <a:t>Measure and track the firm’s share of targeted customers, and contribute to their value proposition.</a:t>
            </a:r>
          </a:p>
          <a:p>
            <a:r>
              <a:rPr lang="en-US" sz="1200" b="0" i="0" kern="1200" dirty="0">
                <a:solidFill>
                  <a:schemeClr val="tx1"/>
                </a:solidFill>
                <a:effectLst/>
                <a:latin typeface="+mn-lt"/>
                <a:ea typeface="+mn-ea"/>
                <a:cs typeface="+mn-cs"/>
              </a:rPr>
              <a:t>Align HR practices to the customer value proposition.</a:t>
            </a:r>
          </a:p>
          <a:p>
            <a:r>
              <a:rPr lang="en-US" sz="1200" b="0" i="0" kern="1200" dirty="0">
                <a:solidFill>
                  <a:schemeClr val="tx1"/>
                </a:solidFill>
                <a:effectLst/>
                <a:latin typeface="+mn-lt"/>
                <a:ea typeface="+mn-ea"/>
                <a:cs typeface="+mn-cs"/>
              </a:rPr>
              <a:t>Engage target customers in HR practices</a:t>
            </a:r>
          </a:p>
          <a:p>
            <a:endParaRPr lang="en-GB" dirty="0"/>
          </a:p>
        </p:txBody>
      </p:sp>
      <p:sp>
        <p:nvSpPr>
          <p:cNvPr id="4" name="Slide Number Placeholder 3"/>
          <p:cNvSpPr>
            <a:spLocks noGrp="1"/>
          </p:cNvSpPr>
          <p:nvPr>
            <p:ph type="sldNum" sz="quarter" idx="5"/>
          </p:nvPr>
        </p:nvSpPr>
        <p:spPr/>
        <p:txBody>
          <a:bodyPr/>
          <a:lstStyle/>
          <a:p>
            <a:fld id="{DD005BE7-F0E2-4899-8110-DE5A625BBAE9}" type="slidenum">
              <a:rPr lang="en-GB" smtClean="0"/>
              <a:t>22</a:t>
            </a:fld>
            <a:endParaRPr lang="en-GB"/>
          </a:p>
        </p:txBody>
      </p:sp>
    </p:spTree>
    <p:extLst>
      <p:ext uri="{BB962C8B-B14F-4D97-AF65-F5344CB8AC3E}">
        <p14:creationId xmlns:p14="http://schemas.microsoft.com/office/powerpoint/2010/main" val="1138239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As it turns out each of these sets of HR department practices has substantially different levels of influence on different stakeholders.</a:t>
            </a:r>
          </a:p>
          <a:p>
            <a:r>
              <a:rPr lang="en-US" sz="1200" b="0" i="0" kern="1200" dirty="0">
                <a:solidFill>
                  <a:schemeClr val="tx1"/>
                </a:solidFill>
                <a:effectLst/>
                <a:latin typeface="+mn-lt"/>
                <a:ea typeface="+mn-ea"/>
                <a:cs typeface="+mn-cs"/>
              </a:rPr>
              <a:t>Employee performance HR has greatest influence on short-term financial performance. To be exact, 44 per cent of HR department influence on short-term financial performance is accounted for by employee performance HR. It is interesting that this aspect of HR activities has a relatively low influence on all other stakeholders.</a:t>
            </a:r>
          </a:p>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6502988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We all </a:t>
            </a:r>
            <a:r>
              <a:rPr lang="en-US" sz="1200" b="0" i="0" kern="1200" dirty="0" err="1">
                <a:solidFill>
                  <a:schemeClr val="tx1"/>
                </a:solidFill>
                <a:effectLst/>
                <a:latin typeface="+mn-lt"/>
                <a:ea typeface="+mn-ea"/>
                <a:cs typeface="+mn-cs"/>
              </a:rPr>
              <a:t>realise</a:t>
            </a:r>
            <a:r>
              <a:rPr lang="en-US" sz="1200" b="0" i="0" kern="1200" dirty="0">
                <a:solidFill>
                  <a:schemeClr val="tx1"/>
                </a:solidFill>
                <a:effectLst/>
                <a:latin typeface="+mn-lt"/>
                <a:ea typeface="+mn-ea"/>
                <a:cs typeface="+mn-cs"/>
              </a:rPr>
              <a:t> it's cheaper to keep a customer than to acquire a new one. This is no different within an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While we can see salaries as a line-item on a spreadsheet, understanding the institutional knowledge that the employee has isn't as clear when it comes to value.</a:t>
            </a:r>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39885599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a process where evidence from reliable sources is used to develop knowledge and understanding to inform practice.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implications of getting it wrong can be immense in HR – relying on your own individual opinion is costly.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Absence rates, reasons, leaver info, training records, disciplinary info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Depends on the circumstance.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Treating people fairly, guiding managers </a:t>
            </a:r>
            <a:r>
              <a:rPr lang="en-GB" dirty="0" err="1"/>
              <a:t>approproriately</a:t>
            </a:r>
            <a:endParaRPr lang="en-GB" dirty="0"/>
          </a:p>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28</a:t>
            </a:fld>
            <a:endParaRPr lang="en-GB"/>
          </a:p>
        </p:txBody>
      </p:sp>
    </p:spTree>
    <p:extLst>
      <p:ext uri="{BB962C8B-B14F-4D97-AF65-F5344CB8AC3E}">
        <p14:creationId xmlns:p14="http://schemas.microsoft.com/office/powerpoint/2010/main" val="38587759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into teams, choose a team name, jot your answers down and pass to the next team</a:t>
            </a:r>
          </a:p>
        </p:txBody>
      </p:sp>
      <p:sp>
        <p:nvSpPr>
          <p:cNvPr id="4" name="Slide Number Placeholder 3"/>
          <p:cNvSpPr>
            <a:spLocks noGrp="1"/>
          </p:cNvSpPr>
          <p:nvPr>
            <p:ph type="sldNum" sz="quarter" idx="5"/>
          </p:nvPr>
        </p:nvSpPr>
        <p:spPr/>
        <p:txBody>
          <a:bodyPr/>
          <a:lstStyle/>
          <a:p>
            <a:fld id="{DD005BE7-F0E2-4899-8110-DE5A625BBAE9}" type="slidenum">
              <a:rPr lang="en-GB" smtClean="0"/>
              <a:t>29</a:t>
            </a:fld>
            <a:endParaRPr lang="en-GB"/>
          </a:p>
        </p:txBody>
      </p:sp>
    </p:spTree>
    <p:extLst>
      <p:ext uri="{BB962C8B-B14F-4D97-AF65-F5344CB8AC3E}">
        <p14:creationId xmlns:p14="http://schemas.microsoft.com/office/powerpoint/2010/main" val="31179476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30</a:t>
            </a:fld>
            <a:endParaRPr lang="en-GB"/>
          </a:p>
        </p:txBody>
      </p:sp>
    </p:spTree>
    <p:extLst>
      <p:ext uri="{BB962C8B-B14F-4D97-AF65-F5344CB8AC3E}">
        <p14:creationId xmlns:p14="http://schemas.microsoft.com/office/powerpoint/2010/main" val="15644092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31</a:t>
            </a:fld>
            <a:endParaRPr lang="en-GB"/>
          </a:p>
        </p:txBody>
      </p:sp>
    </p:spTree>
    <p:extLst>
      <p:ext uri="{BB962C8B-B14F-4D97-AF65-F5344CB8AC3E}">
        <p14:creationId xmlns:p14="http://schemas.microsoft.com/office/powerpoint/2010/main" val="31235371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202020"/>
                </a:solidFill>
                <a:effectLst/>
                <a:latin typeface="Museo"/>
              </a:rPr>
              <a:t>Be flexible</a:t>
            </a:r>
            <a:r>
              <a:rPr lang="en-GB" b="0" i="0" dirty="0">
                <a:solidFill>
                  <a:srgbClr val="202020"/>
                </a:solidFill>
                <a:effectLst/>
                <a:latin typeface="Museo"/>
              </a:rPr>
              <a:t> - Wherever possible, accommodate individual preferences on working hours and times. It's also important to monitor workload and ensure it's manageable within working hours. Learn more on </a:t>
            </a:r>
            <a:r>
              <a:rPr lang="en-GB" b="1" i="0" dirty="0">
                <a:solidFill>
                  <a:srgbClr val="202020"/>
                </a:solidFill>
                <a:effectLst/>
                <a:latin typeface="Museo"/>
                <a:hlinkClick r:id="rId3" tooltip="Flexible working practices factsheet"/>
              </a:rPr>
              <a:t>flexible working practices</a:t>
            </a:r>
            <a:r>
              <a:rPr lang="en-GB" b="0" i="0" dirty="0">
                <a:solidFill>
                  <a:srgbClr val="202020"/>
                </a:solidFill>
                <a:effectLst/>
                <a:latin typeface="Museo"/>
              </a:rPr>
              <a:t>.</a:t>
            </a:r>
          </a:p>
          <a:p>
            <a:pPr algn="l">
              <a:buFont typeface="Arial" panose="020B0604020202020204" pitchFamily="34" charset="0"/>
              <a:buChar char="•"/>
            </a:pPr>
            <a:r>
              <a:rPr lang="en-GB" b="1" i="0" dirty="0">
                <a:solidFill>
                  <a:srgbClr val="202020"/>
                </a:solidFill>
                <a:effectLst/>
                <a:latin typeface="Museo"/>
              </a:rPr>
              <a:t>Treat people fairly</a:t>
            </a:r>
            <a:r>
              <a:rPr lang="en-GB" b="0" i="0" dirty="0">
                <a:solidFill>
                  <a:srgbClr val="202020"/>
                </a:solidFill>
                <a:effectLst/>
                <a:latin typeface="Museo"/>
              </a:rPr>
              <a:t> - A perception of unfairness, whatever the management view of the issue, is a major cause of voluntary resignations. For example, perceived unfairness in the distribution of rewards is very likely to lead to resignations. Read more on fairness in reward in our latest </a:t>
            </a:r>
            <a:r>
              <a:rPr lang="en-GB" b="1" i="0" dirty="0">
                <a:solidFill>
                  <a:srgbClr val="202020"/>
                </a:solidFill>
                <a:effectLst/>
                <a:latin typeface="Museo"/>
                <a:hlinkClick r:id="rId4" tooltip="Reward management survey"/>
              </a:rPr>
              <a:t>Reward management survey</a:t>
            </a:r>
            <a:r>
              <a:rPr lang="en-GB" b="0" i="0" dirty="0">
                <a:solidFill>
                  <a:srgbClr val="202020"/>
                </a:solidFill>
                <a:effectLst/>
                <a:latin typeface="Museo"/>
              </a:rPr>
              <a:t>.</a:t>
            </a:r>
          </a:p>
          <a:p>
            <a:pPr algn="l">
              <a:buFont typeface="Arial" panose="020B0604020202020204" pitchFamily="34" charset="0"/>
              <a:buChar char="•"/>
            </a:pPr>
            <a:r>
              <a:rPr lang="en-GB" b="1" i="0" dirty="0">
                <a:solidFill>
                  <a:srgbClr val="202020"/>
                </a:solidFill>
                <a:effectLst/>
                <a:latin typeface="Museo"/>
              </a:rPr>
              <a:t>Employee well-being</a:t>
            </a:r>
            <a:r>
              <a:rPr lang="en-GB" b="0" i="0" dirty="0">
                <a:solidFill>
                  <a:srgbClr val="202020"/>
                </a:solidFill>
                <a:effectLst/>
                <a:latin typeface="Museo"/>
              </a:rPr>
              <a:t> - Support managers to help their teams thrive, and manage issues such as workplace stress and presenteeism. Find out more in our </a:t>
            </a:r>
            <a:r>
              <a:rPr lang="en-GB" b="1" i="0" dirty="0">
                <a:solidFill>
                  <a:srgbClr val="202020"/>
                </a:solidFill>
                <a:effectLst/>
                <a:latin typeface="Museo"/>
                <a:hlinkClick r:id="rId5" tooltip="Health and well-being at work survey report"/>
              </a:rPr>
              <a:t>Health and well-being at work</a:t>
            </a:r>
            <a:r>
              <a:rPr lang="en-GB" b="0" i="0" dirty="0">
                <a:solidFill>
                  <a:srgbClr val="202020"/>
                </a:solidFill>
                <a:effectLst/>
                <a:latin typeface="Museo"/>
              </a:rPr>
              <a:t> survey report and in our </a:t>
            </a:r>
            <a:r>
              <a:rPr lang="en-GB" b="1" i="0" dirty="0">
                <a:solidFill>
                  <a:srgbClr val="202020"/>
                </a:solidFill>
                <a:effectLst/>
                <a:latin typeface="Museo"/>
                <a:hlinkClick r:id="rId6" tooltip="Well-being at work factsheet"/>
              </a:rPr>
              <a:t>Wellbeing factsheet</a:t>
            </a:r>
            <a:r>
              <a:rPr lang="en-GB" b="0" i="0" dirty="0">
                <a:solidFill>
                  <a:srgbClr val="202020"/>
                </a:solidFill>
                <a:effectLst/>
                <a:latin typeface="Museo"/>
              </a:rPr>
              <a:t>. Recently, </a:t>
            </a:r>
            <a:r>
              <a:rPr lang="en-GB" b="1" i="0" dirty="0">
                <a:solidFill>
                  <a:srgbClr val="202020"/>
                </a:solidFill>
                <a:effectLst/>
                <a:latin typeface="Museo"/>
                <a:hlinkClick r:id="rId7" tooltip="Employee resilience: an evidence review"/>
              </a:rPr>
              <a:t>employee resilience</a:t>
            </a:r>
            <a:r>
              <a:rPr lang="en-GB" b="0" i="0" dirty="0">
                <a:solidFill>
                  <a:srgbClr val="202020"/>
                </a:solidFill>
                <a:effectLst/>
                <a:latin typeface="Museo"/>
              </a:rPr>
              <a:t> has become prominent as an important part of wellbeing.</a:t>
            </a:r>
          </a:p>
          <a:p>
            <a:pPr algn="l">
              <a:buFont typeface="Arial" panose="020B0604020202020204" pitchFamily="34" charset="0"/>
              <a:buChar char="•"/>
            </a:pPr>
            <a:r>
              <a:rPr lang="en-GB" b="1" i="0" dirty="0">
                <a:solidFill>
                  <a:srgbClr val="202020"/>
                </a:solidFill>
                <a:effectLst/>
                <a:latin typeface="Museo"/>
              </a:rPr>
              <a:t>Enable career development</a:t>
            </a:r>
            <a:r>
              <a:rPr lang="en-GB" b="0" i="0" dirty="0">
                <a:solidFill>
                  <a:srgbClr val="202020"/>
                </a:solidFill>
                <a:effectLst/>
                <a:latin typeface="Museo"/>
              </a:rPr>
              <a:t> - Maximise opportunities for employees to develop skills and careers and understand and manage people’s career expectations. Where promotions are not feasible, look for sideways moves that allow employees to gain different development experiences. This can also benefit an organisation's </a:t>
            </a:r>
            <a:r>
              <a:rPr lang="en-GB" b="1" i="0" dirty="0">
                <a:solidFill>
                  <a:srgbClr val="202020"/>
                </a:solidFill>
                <a:effectLst/>
                <a:latin typeface="Museo"/>
                <a:hlinkClick r:id="rId8" tooltip="Succession planning factsheet"/>
              </a:rPr>
              <a:t>succession planning</a:t>
            </a:r>
            <a:r>
              <a:rPr lang="en-GB" b="0" i="0" dirty="0">
                <a:solidFill>
                  <a:srgbClr val="202020"/>
                </a:solidFill>
                <a:effectLst/>
                <a:latin typeface="Museo"/>
              </a:rPr>
              <a:t>.</a:t>
            </a:r>
          </a:p>
          <a:p>
            <a:pPr algn="l">
              <a:buFont typeface="Arial" panose="020B0604020202020204" pitchFamily="34" charset="0"/>
              <a:buChar char="•"/>
            </a:pPr>
            <a:r>
              <a:rPr lang="en-GB" b="1" i="0" dirty="0">
                <a:solidFill>
                  <a:srgbClr val="202020"/>
                </a:solidFill>
                <a:effectLst/>
                <a:latin typeface="Museo"/>
              </a:rPr>
              <a:t>Consult employees</a:t>
            </a:r>
            <a:r>
              <a:rPr lang="en-GB" b="0" i="0" dirty="0">
                <a:solidFill>
                  <a:srgbClr val="202020"/>
                </a:solidFill>
                <a:effectLst/>
                <a:latin typeface="Museo"/>
              </a:rPr>
              <a:t> - Ensure that employees have a 'voice' through consultative bodies (UK employers should be aware of the updated </a:t>
            </a:r>
            <a:r>
              <a:rPr lang="en-GB" b="1" i="0" dirty="0">
                <a:solidFill>
                  <a:srgbClr val="202020"/>
                </a:solidFill>
                <a:effectLst/>
                <a:latin typeface="Museo"/>
                <a:hlinkClick r:id="rId9" tooltip="Information and Consultation of Employees (ICE): what, why and how"/>
              </a:rPr>
              <a:t>Information and Consultation of Employees regulations</a:t>
            </a:r>
            <a:r>
              <a:rPr lang="en-GB" b="0" i="0" dirty="0">
                <a:solidFill>
                  <a:srgbClr val="202020"/>
                </a:solidFill>
                <a:effectLst/>
                <a:latin typeface="Museo"/>
              </a:rPr>
              <a:t>), regular performance conversations, attitude surveys and grievance systems. There's more in our </a:t>
            </a:r>
            <a:r>
              <a:rPr lang="en-GB" b="1" i="0" dirty="0">
                <a:solidFill>
                  <a:srgbClr val="202020"/>
                </a:solidFill>
                <a:effectLst/>
                <a:latin typeface="Museo"/>
                <a:hlinkClick r:id="rId10" tooltip="Employee voice"/>
              </a:rPr>
              <a:t>employee voice factsheet</a:t>
            </a:r>
            <a:r>
              <a:rPr lang="en-GB" b="0" i="0" dirty="0">
                <a:solidFill>
                  <a:srgbClr val="202020"/>
                </a:solidFill>
                <a:effectLst/>
                <a:latin typeface="Museo"/>
              </a:rPr>
              <a:t>.</a:t>
            </a:r>
          </a:p>
          <a:p>
            <a:endParaRPr lang="en-GB" dirty="0"/>
          </a:p>
        </p:txBody>
      </p:sp>
      <p:sp>
        <p:nvSpPr>
          <p:cNvPr id="4" name="Slide Number Placeholder 3"/>
          <p:cNvSpPr>
            <a:spLocks noGrp="1"/>
          </p:cNvSpPr>
          <p:nvPr>
            <p:ph type="sldNum" sz="quarter" idx="5"/>
          </p:nvPr>
        </p:nvSpPr>
        <p:spPr/>
        <p:txBody>
          <a:bodyPr/>
          <a:lstStyle/>
          <a:p>
            <a:fld id="{E6F8865B-CF96-452C-929A-9BE36DE1D7AB}" type="slidenum">
              <a:rPr lang="en-GB" smtClean="0"/>
              <a:t>34</a:t>
            </a:fld>
            <a:endParaRPr lang="en-GB"/>
          </a:p>
        </p:txBody>
      </p:sp>
    </p:spTree>
    <p:extLst>
      <p:ext uri="{BB962C8B-B14F-4D97-AF65-F5344CB8AC3E}">
        <p14:creationId xmlns:p14="http://schemas.microsoft.com/office/powerpoint/2010/main" val="26554361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Review exit interview feedback in detail</a:t>
            </a:r>
          </a:p>
          <a:p>
            <a:r>
              <a:rPr lang="en-GB" dirty="0"/>
              <a:t>Look into the recruitment process, is it fit for purpose?</a:t>
            </a:r>
          </a:p>
          <a:p>
            <a:r>
              <a:rPr lang="en-GB" dirty="0"/>
              <a:t>How do we compare to other organisations in terms of pay? </a:t>
            </a:r>
          </a:p>
          <a:p>
            <a:r>
              <a:rPr lang="en-GB" dirty="0"/>
              <a:t>Time of year, how does turnover rate compare to same time last year?</a:t>
            </a:r>
          </a:p>
        </p:txBody>
      </p:sp>
      <p:sp>
        <p:nvSpPr>
          <p:cNvPr id="4" name="Slide Number Placeholder 3"/>
          <p:cNvSpPr>
            <a:spLocks noGrp="1"/>
          </p:cNvSpPr>
          <p:nvPr>
            <p:ph type="sldNum" sz="quarter" idx="5"/>
          </p:nvPr>
        </p:nvSpPr>
        <p:spPr/>
        <p:txBody>
          <a:bodyPr/>
          <a:lstStyle/>
          <a:p>
            <a:fld id="{E6F8865B-CF96-452C-929A-9BE36DE1D7AB}" type="slidenum">
              <a:rPr lang="en-GB" smtClean="0"/>
              <a:t>35</a:t>
            </a:fld>
            <a:endParaRPr lang="en-GB"/>
          </a:p>
        </p:txBody>
      </p:sp>
    </p:spTree>
    <p:extLst>
      <p:ext uri="{BB962C8B-B14F-4D97-AF65-F5344CB8AC3E}">
        <p14:creationId xmlns:p14="http://schemas.microsoft.com/office/powerpoint/2010/main" val="14595372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"Quiet quitting": Five things for employers to think about | Commentary and insights | Tools | XpertHR.co.uk</a:t>
            </a:r>
            <a:endParaRPr lang="en-GB" dirty="0"/>
          </a:p>
          <a:p>
            <a:endParaRPr lang="en-GB" dirty="0"/>
          </a:p>
          <a:p>
            <a:r>
              <a:rPr lang="en-GB" dirty="0"/>
              <a:t>In terms of addressing quiet quitting – not necessarily conduct or performance issue if fulfilling basics of the role, could be legitimate reasons, this is where good line management comes into to play to spot these signs.</a:t>
            </a:r>
          </a:p>
        </p:txBody>
      </p:sp>
      <p:sp>
        <p:nvSpPr>
          <p:cNvPr id="4" name="Slide Number Placeholder 3"/>
          <p:cNvSpPr>
            <a:spLocks noGrp="1"/>
          </p:cNvSpPr>
          <p:nvPr>
            <p:ph type="sldNum" sz="quarter" idx="5"/>
          </p:nvPr>
        </p:nvSpPr>
        <p:spPr/>
        <p:txBody>
          <a:bodyPr/>
          <a:lstStyle/>
          <a:p>
            <a:fld id="{E6F8865B-CF96-452C-929A-9BE36DE1D7AB}" type="slidenum">
              <a:rPr lang="en-GB" smtClean="0"/>
              <a:t>36</a:t>
            </a:fld>
            <a:endParaRPr lang="en-GB"/>
          </a:p>
        </p:txBody>
      </p:sp>
    </p:spTree>
    <p:extLst>
      <p:ext uri="{BB962C8B-B14F-4D97-AF65-F5344CB8AC3E}">
        <p14:creationId xmlns:p14="http://schemas.microsoft.com/office/powerpoint/2010/main" val="34624647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05/12/2024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02139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05/12/2024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12567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05/12/2024</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807998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05/12/2024</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2806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05/12/2024</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07477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05/12/2024</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693802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05/12/2024</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921323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05/12/2024</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75982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05/12/2024</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29786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05/12/2024</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519787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05/12/2024</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248080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21264413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05/12/2024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01017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05/12/2024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1500162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ipd.org/uk/the-people-profession/the-profession-map/explore-the-profession-map/professional-values-purpose/evidence-based/" TargetMode="External"/><Relationship Id="rId2" Type="http://schemas.openxmlformats.org/officeDocument/2006/relationships/hyperlink" Target="https://www.cipd.org/uk/the-people-profession/the-profession-map/"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J4P2ktN0NxE?start=190&amp;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RGxpU1UuRX8?start=7&amp;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911424" y="1643360"/>
            <a:ext cx="10363200" cy="1870307"/>
          </a:xfrm>
        </p:spPr>
        <p:txBody>
          <a:bodyPr/>
          <a:lstStyle/>
          <a:p>
            <a:r>
              <a:rPr lang="en-GB" dirty="0"/>
              <a:t>Principles of Analytics</a:t>
            </a:r>
            <a:br>
              <a:rPr lang="en-GB" dirty="0"/>
            </a:br>
            <a:r>
              <a:rPr lang="en-GB" sz="3200" dirty="0"/>
              <a:t>3CO02</a:t>
            </a:r>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1825824" y="3934652"/>
            <a:ext cx="8534400" cy="1752600"/>
          </a:xfrm>
        </p:spPr>
        <p:txBody>
          <a:bodyPr/>
          <a:lstStyle/>
          <a:p>
            <a:r>
              <a:rPr lang="en-GB" b="1" dirty="0">
                <a:solidFill>
                  <a:schemeClr val="bg1">
                    <a:lumMod val="75000"/>
                  </a:schemeClr>
                </a:solidFill>
              </a:rPr>
              <a:t>Rhiannon Akers</a:t>
            </a:r>
          </a:p>
        </p:txBody>
      </p:sp>
    </p:spTree>
    <p:extLst>
      <p:ext uri="{BB962C8B-B14F-4D97-AF65-F5344CB8AC3E}">
        <p14:creationId xmlns:p14="http://schemas.microsoft.com/office/powerpoint/2010/main" val="344210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2D93-B290-48BA-80EC-66767BD4F17A}"/>
              </a:ext>
            </a:extLst>
          </p:cNvPr>
          <p:cNvSpPr>
            <a:spLocks noGrp="1"/>
          </p:cNvSpPr>
          <p:nvPr>
            <p:ph type="title"/>
          </p:nvPr>
        </p:nvSpPr>
        <p:spPr/>
        <p:txBody>
          <a:bodyPr/>
          <a:lstStyle/>
          <a:p>
            <a:r>
              <a:rPr lang="en-GB" b="1" dirty="0"/>
              <a:t>Objectives for Today</a:t>
            </a:r>
          </a:p>
        </p:txBody>
      </p:sp>
      <p:sp>
        <p:nvSpPr>
          <p:cNvPr id="3" name="Content Placeholder 2">
            <a:extLst>
              <a:ext uri="{FF2B5EF4-FFF2-40B4-BE49-F238E27FC236}">
                <a16:creationId xmlns:a16="http://schemas.microsoft.com/office/drawing/2014/main" id="{C0C5D0E2-A9B4-4CC8-829A-6761B1ABBD80}"/>
              </a:ext>
            </a:extLst>
          </p:cNvPr>
          <p:cNvSpPr>
            <a:spLocks noGrp="1"/>
          </p:cNvSpPr>
          <p:nvPr>
            <p:ph idx="1"/>
          </p:nvPr>
        </p:nvSpPr>
        <p:spPr/>
        <p:txBody>
          <a:bodyPr>
            <a:normAutofit lnSpcReduction="10000"/>
          </a:bodyPr>
          <a:lstStyle/>
          <a:p>
            <a:pPr marL="514350" indent="-514350">
              <a:buAutoNum type="arabicPeriod"/>
            </a:pPr>
            <a:r>
              <a:rPr lang="en-GB" dirty="0"/>
              <a:t>Understand more about how evidence-based practice informs organisational measures and outcomes.</a:t>
            </a:r>
          </a:p>
          <a:p>
            <a:pPr marL="514350" indent="-514350">
              <a:buAutoNum type="arabicPeriod"/>
            </a:pPr>
            <a:r>
              <a:rPr lang="en-GB" dirty="0"/>
              <a:t>Understand the concept of people analytics.</a:t>
            </a:r>
          </a:p>
          <a:p>
            <a:pPr marL="514350" indent="-514350">
              <a:buAutoNum type="arabicPeriod"/>
            </a:pPr>
            <a:r>
              <a:rPr lang="en-GB" dirty="0"/>
              <a:t>Understand the importance of critical thinking.</a:t>
            </a:r>
          </a:p>
          <a:p>
            <a:pPr marL="514350" indent="-514350">
              <a:buAutoNum type="arabicPeriod"/>
            </a:pPr>
            <a:r>
              <a:rPr lang="en-GB" dirty="0"/>
              <a:t>Understand the concept of ‘outside in’.</a:t>
            </a:r>
          </a:p>
          <a:p>
            <a:pPr marL="514350" indent="-514350">
              <a:buAutoNum type="arabicPeriod"/>
            </a:pPr>
            <a:r>
              <a:rPr lang="en-GB" dirty="0"/>
              <a:t>Understand how people professionals add value.</a:t>
            </a:r>
          </a:p>
          <a:p>
            <a:pPr marL="514350" indent="-514350">
              <a:buAutoNum type="arabicPeriod"/>
            </a:pPr>
            <a:r>
              <a:rPr lang="en-GB" dirty="0"/>
              <a:t>Who Recap on assignment.</a:t>
            </a:r>
          </a:p>
        </p:txBody>
      </p:sp>
    </p:spTree>
    <p:extLst>
      <p:ext uri="{BB962C8B-B14F-4D97-AF65-F5344CB8AC3E}">
        <p14:creationId xmlns:p14="http://schemas.microsoft.com/office/powerpoint/2010/main" val="2258009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7A0B-B5F1-4FED-BF4E-71009BCD818E}"/>
              </a:ext>
            </a:extLst>
          </p:cNvPr>
          <p:cNvSpPr>
            <a:spLocks noGrp="1"/>
          </p:cNvSpPr>
          <p:nvPr>
            <p:ph type="title"/>
          </p:nvPr>
        </p:nvSpPr>
        <p:spPr/>
        <p:txBody>
          <a:bodyPr>
            <a:normAutofit fontScale="90000"/>
          </a:bodyPr>
          <a:lstStyle/>
          <a:p>
            <a:r>
              <a:rPr lang="en-GB" b="1" dirty="0"/>
              <a:t>Recap - What is Evidence-Based Practice?</a:t>
            </a:r>
          </a:p>
        </p:txBody>
      </p:sp>
      <p:sp>
        <p:nvSpPr>
          <p:cNvPr id="3" name="Content Placeholder 2">
            <a:extLst>
              <a:ext uri="{FF2B5EF4-FFF2-40B4-BE49-F238E27FC236}">
                <a16:creationId xmlns:a16="http://schemas.microsoft.com/office/drawing/2014/main" id="{EC5CB7FE-91F8-44B1-BB9C-C0E2E1E327F0}"/>
              </a:ext>
            </a:extLst>
          </p:cNvPr>
          <p:cNvSpPr>
            <a:spLocks noGrp="1"/>
          </p:cNvSpPr>
          <p:nvPr>
            <p:ph idx="1"/>
          </p:nvPr>
        </p:nvSpPr>
        <p:spPr/>
        <p:txBody>
          <a:bodyPr/>
          <a:lstStyle/>
          <a:p>
            <a:r>
              <a:rPr lang="en-GB" dirty="0"/>
              <a:t>It is a process where evidence from reliable sources is used to develop knowledge and understanding to inform practice. </a:t>
            </a:r>
          </a:p>
          <a:p>
            <a:r>
              <a:rPr lang="en-GB" dirty="0"/>
              <a:t>Effective HR decision-making is based on considering the best available evidence combined with </a:t>
            </a:r>
            <a:r>
              <a:rPr lang="en-GB" b="1" dirty="0"/>
              <a:t>critical thinking</a:t>
            </a:r>
            <a:r>
              <a:rPr lang="en-GB" dirty="0"/>
              <a:t>. </a:t>
            </a:r>
          </a:p>
          <a:p>
            <a:r>
              <a:rPr lang="en-GB" dirty="0"/>
              <a:t>The implications of getting it wrong can be immense in HR – relying on your own individual opinion is costly. </a:t>
            </a:r>
          </a:p>
        </p:txBody>
      </p:sp>
    </p:spTree>
    <p:extLst>
      <p:ext uri="{BB962C8B-B14F-4D97-AF65-F5344CB8AC3E}">
        <p14:creationId xmlns:p14="http://schemas.microsoft.com/office/powerpoint/2010/main" val="3865285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BEA8-ABAF-4535-98AC-356EB5CB95E7}"/>
              </a:ext>
            </a:extLst>
          </p:cNvPr>
          <p:cNvSpPr>
            <a:spLocks noGrp="1"/>
          </p:cNvSpPr>
          <p:nvPr>
            <p:ph type="title"/>
          </p:nvPr>
        </p:nvSpPr>
        <p:spPr/>
        <p:txBody>
          <a:bodyPr/>
          <a:lstStyle/>
          <a:p>
            <a:r>
              <a:rPr lang="en-GB" b="1" dirty="0"/>
              <a:t>Sources of Evidence for Decision-making</a:t>
            </a:r>
          </a:p>
        </p:txBody>
      </p:sp>
      <p:sp>
        <p:nvSpPr>
          <p:cNvPr id="3" name="Content Placeholder 2">
            <a:extLst>
              <a:ext uri="{FF2B5EF4-FFF2-40B4-BE49-F238E27FC236}">
                <a16:creationId xmlns:a16="http://schemas.microsoft.com/office/drawing/2014/main" id="{3BA7C0E6-0F69-4CE4-8ADE-964C4F48F013}"/>
              </a:ext>
            </a:extLst>
          </p:cNvPr>
          <p:cNvSpPr>
            <a:spLocks noGrp="1"/>
          </p:cNvSpPr>
          <p:nvPr>
            <p:ph idx="1"/>
          </p:nvPr>
        </p:nvSpPr>
        <p:spPr/>
        <p:txBody>
          <a:bodyPr/>
          <a:lstStyle/>
          <a:p>
            <a:r>
              <a:rPr lang="en-GB" dirty="0"/>
              <a:t>Scientific (literature)</a:t>
            </a:r>
          </a:p>
          <a:p>
            <a:r>
              <a:rPr lang="en-GB" dirty="0"/>
              <a:t>Organisational (HR data, customer data)</a:t>
            </a:r>
          </a:p>
          <a:p>
            <a:r>
              <a:rPr lang="en-GB" dirty="0"/>
              <a:t>Experiential (knowledge from people in organisation)</a:t>
            </a:r>
          </a:p>
          <a:p>
            <a:r>
              <a:rPr lang="en-GB" dirty="0"/>
              <a:t>Stakeholder (affected/interested groups - employees, customers, share-holders)</a:t>
            </a:r>
          </a:p>
        </p:txBody>
      </p:sp>
    </p:spTree>
    <p:extLst>
      <p:ext uri="{BB962C8B-B14F-4D97-AF65-F5344CB8AC3E}">
        <p14:creationId xmlns:p14="http://schemas.microsoft.com/office/powerpoint/2010/main" val="3397076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ECB0762-DD89-0A82-6FFF-F2360CE26886}"/>
              </a:ext>
            </a:extLst>
          </p:cNvPr>
          <p:cNvPicPr>
            <a:picLocks noGrp="1" noChangeAspect="1"/>
          </p:cNvPicPr>
          <p:nvPr>
            <p:ph idx="1"/>
          </p:nvPr>
        </p:nvPicPr>
        <p:blipFill>
          <a:blip r:embed="rId2"/>
          <a:stretch>
            <a:fillRect/>
          </a:stretch>
        </p:blipFill>
        <p:spPr>
          <a:xfrm>
            <a:off x="4470256" y="68262"/>
            <a:ext cx="5948505" cy="6721475"/>
          </a:xfrm>
          <a:noFill/>
        </p:spPr>
      </p:pic>
      <p:sp>
        <p:nvSpPr>
          <p:cNvPr id="6" name="TextBox 5">
            <a:extLst>
              <a:ext uri="{FF2B5EF4-FFF2-40B4-BE49-F238E27FC236}">
                <a16:creationId xmlns:a16="http://schemas.microsoft.com/office/drawing/2014/main" id="{F0CFE367-BCEB-11E8-E3A3-B2075D5EBCA3}"/>
              </a:ext>
            </a:extLst>
          </p:cNvPr>
          <p:cNvSpPr txBox="1"/>
          <p:nvPr/>
        </p:nvSpPr>
        <p:spPr>
          <a:xfrm>
            <a:off x="369455" y="397164"/>
            <a:ext cx="3158836" cy="1384995"/>
          </a:xfrm>
          <a:prstGeom prst="rect">
            <a:avLst/>
          </a:prstGeom>
          <a:noFill/>
        </p:spPr>
        <p:txBody>
          <a:bodyPr wrap="square" rtlCol="0">
            <a:spAutoFit/>
          </a:bodyPr>
          <a:lstStyle/>
          <a:p>
            <a:r>
              <a:rPr lang="en-GB" sz="2800" b="1" dirty="0"/>
              <a:t>Six Steps to Evidence-Based Decision-Making</a:t>
            </a:r>
          </a:p>
        </p:txBody>
      </p:sp>
    </p:spTree>
    <p:extLst>
      <p:ext uri="{BB962C8B-B14F-4D97-AF65-F5344CB8AC3E}">
        <p14:creationId xmlns:p14="http://schemas.microsoft.com/office/powerpoint/2010/main" val="2849132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3CE2C-DB87-FC01-A194-07F1F4BE5B21}"/>
              </a:ext>
            </a:extLst>
          </p:cNvPr>
          <p:cNvSpPr>
            <a:spLocks noGrp="1"/>
          </p:cNvSpPr>
          <p:nvPr>
            <p:ph type="title"/>
          </p:nvPr>
        </p:nvSpPr>
        <p:spPr/>
        <p:txBody>
          <a:bodyPr/>
          <a:lstStyle/>
          <a:p>
            <a:r>
              <a:rPr lang="en-GB" dirty="0"/>
              <a:t>Types of data</a:t>
            </a:r>
          </a:p>
        </p:txBody>
      </p:sp>
      <p:sp>
        <p:nvSpPr>
          <p:cNvPr id="3" name="Content Placeholder 2">
            <a:extLst>
              <a:ext uri="{FF2B5EF4-FFF2-40B4-BE49-F238E27FC236}">
                <a16:creationId xmlns:a16="http://schemas.microsoft.com/office/drawing/2014/main" id="{B807BB7E-792C-D17F-7976-DAB3C2EA680B}"/>
              </a:ext>
            </a:extLst>
          </p:cNvPr>
          <p:cNvSpPr>
            <a:spLocks noGrp="1"/>
          </p:cNvSpPr>
          <p:nvPr>
            <p:ph idx="1"/>
          </p:nvPr>
        </p:nvSpPr>
        <p:spPr/>
        <p:txBody>
          <a:bodyPr/>
          <a:lstStyle/>
          <a:p>
            <a:r>
              <a:rPr lang="en-GB" dirty="0"/>
              <a:t>Qualitative data</a:t>
            </a:r>
          </a:p>
          <a:p>
            <a:r>
              <a:rPr lang="en-GB" dirty="0"/>
              <a:t>Quantitative data</a:t>
            </a:r>
          </a:p>
          <a:p>
            <a:r>
              <a:rPr lang="en-GB" dirty="0"/>
              <a:t>Impact of data? </a:t>
            </a:r>
          </a:p>
        </p:txBody>
      </p:sp>
    </p:spTree>
    <p:extLst>
      <p:ext uri="{BB962C8B-B14F-4D97-AF65-F5344CB8AC3E}">
        <p14:creationId xmlns:p14="http://schemas.microsoft.com/office/powerpoint/2010/main" val="1456692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lstStyle/>
          <a:p>
            <a:r>
              <a:rPr lang="en-GB" b="1" dirty="0"/>
              <a:t>CIPD 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web pages:</a:t>
            </a:r>
          </a:p>
          <a:p>
            <a:r>
              <a:rPr lang="en-GB" dirty="0">
                <a:hlinkClick r:id="rId2"/>
              </a:rPr>
              <a:t>The Profession Map | CIPD</a:t>
            </a:r>
            <a:endParaRPr lang="en-GB" dirty="0">
              <a:hlinkClick r:id="rId3"/>
            </a:endParaRPr>
          </a:p>
          <a:p>
            <a:r>
              <a:rPr lang="en-GB" dirty="0">
                <a:hlinkClick r:id="rId3"/>
              </a:rPr>
              <a:t>The Profession Map / Professional values and purpose / Evidence-based | CIPD</a:t>
            </a:r>
            <a:endParaRPr lang="en-GB" dirty="0"/>
          </a:p>
          <a:p>
            <a:pPr marL="0" indent="0">
              <a:buNone/>
            </a:pPr>
            <a:endParaRPr lang="en-GB" dirty="0"/>
          </a:p>
        </p:txBody>
      </p:sp>
    </p:spTree>
    <p:extLst>
      <p:ext uri="{BB962C8B-B14F-4D97-AF65-F5344CB8AC3E}">
        <p14:creationId xmlns:p14="http://schemas.microsoft.com/office/powerpoint/2010/main" val="325481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62870" y="335901"/>
            <a:ext cx="11866260" cy="6186197"/>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8322906" y="3429000"/>
            <a:ext cx="3293706" cy="923330"/>
          </a:xfrm>
          <a:prstGeom prst="rect">
            <a:avLst/>
          </a:prstGeom>
          <a:solidFill>
            <a:schemeClr val="accent1">
              <a:lumMod val="20000"/>
              <a:lumOff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Values -  Principles-led, evidence-based and outcomes-driven </a:t>
            </a:r>
          </a:p>
        </p:txBody>
      </p:sp>
    </p:spTree>
    <p:extLst>
      <p:ext uri="{BB962C8B-B14F-4D97-AF65-F5344CB8AC3E}">
        <p14:creationId xmlns:p14="http://schemas.microsoft.com/office/powerpoint/2010/main" val="981877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Analytics</a:t>
            </a:r>
          </a:p>
        </p:txBody>
      </p:sp>
      <p:sp>
        <p:nvSpPr>
          <p:cNvPr id="3" name="Content Placeholder 2"/>
          <p:cNvSpPr>
            <a:spLocks noGrp="1"/>
          </p:cNvSpPr>
          <p:nvPr>
            <p:ph idx="1"/>
          </p:nvPr>
        </p:nvSpPr>
        <p:spPr>
          <a:xfrm>
            <a:off x="746449" y="1519336"/>
            <a:ext cx="10972800" cy="3917032"/>
          </a:xfrm>
        </p:spPr>
        <p:txBody>
          <a:bodyPr>
            <a:normAutofit fontScale="77500" lnSpcReduction="20000"/>
          </a:bodyPr>
          <a:lstStyle/>
          <a:p>
            <a:endParaRPr lang="en-US" sz="1000" b="1" dirty="0"/>
          </a:p>
          <a:p>
            <a:pPr marL="0" indent="0" algn="ctr">
              <a:buNone/>
            </a:pPr>
            <a:r>
              <a:rPr lang="en-US" sz="4400" dirty="0"/>
              <a:t>The area of HR analytics has undoubtedly gained momentum in recent years. The principles of evidence-based management (EBM) highlight organisational data as one of four crucial sources of evidence that combine to inform better decisions (the other three sources are professional expertise, scientific research and stakeholder views). (Gifford, 2020)</a:t>
            </a:r>
          </a:p>
          <a:p>
            <a:pPr marL="0" indent="0" algn="ctr">
              <a:buNone/>
            </a:pPr>
            <a:endParaRPr lang="en-US" sz="4400"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a:p>
            <a:endParaRPr lang="en-US" sz="1000" b="1" dirty="0"/>
          </a:p>
        </p:txBody>
      </p:sp>
    </p:spTree>
    <p:extLst>
      <p:ext uri="{BB962C8B-B14F-4D97-AF65-F5344CB8AC3E}">
        <p14:creationId xmlns:p14="http://schemas.microsoft.com/office/powerpoint/2010/main" val="2084617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C3764-AD73-CE92-673F-6EA2C6CA6F17}"/>
              </a:ext>
            </a:extLst>
          </p:cNvPr>
          <p:cNvSpPr>
            <a:spLocks noGrp="1"/>
          </p:cNvSpPr>
          <p:nvPr>
            <p:ph type="title"/>
          </p:nvPr>
        </p:nvSpPr>
        <p:spPr>
          <a:xfrm>
            <a:off x="609600" y="274638"/>
            <a:ext cx="10972800" cy="787808"/>
          </a:xfrm>
        </p:spPr>
        <p:txBody>
          <a:bodyPr/>
          <a:lstStyle/>
          <a:p>
            <a:r>
              <a:rPr lang="en-GB" b="1" dirty="0"/>
              <a:t>People Analytics</a:t>
            </a:r>
          </a:p>
        </p:txBody>
      </p:sp>
      <p:sp>
        <p:nvSpPr>
          <p:cNvPr id="3" name="Content Placeholder 2">
            <a:extLst>
              <a:ext uri="{FF2B5EF4-FFF2-40B4-BE49-F238E27FC236}">
                <a16:creationId xmlns:a16="http://schemas.microsoft.com/office/drawing/2014/main" id="{D7170F60-A294-73AD-558B-2DC81D9473D5}"/>
              </a:ext>
            </a:extLst>
          </p:cNvPr>
          <p:cNvSpPr>
            <a:spLocks noGrp="1"/>
          </p:cNvSpPr>
          <p:nvPr>
            <p:ph idx="1"/>
          </p:nvPr>
        </p:nvSpPr>
        <p:spPr>
          <a:xfrm>
            <a:off x="609600" y="1210491"/>
            <a:ext cx="10972800" cy="4097736"/>
          </a:xfrm>
        </p:spPr>
        <p:txBody>
          <a:bodyPr>
            <a:normAutofit fontScale="77500" lnSpcReduction="20000"/>
          </a:bodyPr>
          <a:lstStyle/>
          <a:p>
            <a:pPr marL="0" indent="0">
              <a:buNone/>
            </a:pPr>
            <a:r>
              <a:rPr lang="en-GB" b="0" i="0" dirty="0">
                <a:solidFill>
                  <a:srgbClr val="202020"/>
                </a:solidFill>
                <a:effectLst/>
                <a:latin typeface="Myriad Pro"/>
              </a:rPr>
              <a:t>People analytics is about analysing people data to solve business problems. </a:t>
            </a:r>
          </a:p>
          <a:p>
            <a:pPr marL="0" indent="0">
              <a:buNone/>
            </a:pPr>
            <a:endParaRPr lang="en-GB" b="0" i="0" dirty="0">
              <a:solidFill>
                <a:srgbClr val="202020"/>
              </a:solidFill>
              <a:effectLst/>
              <a:latin typeface="Myriad Pro"/>
            </a:endParaRPr>
          </a:p>
          <a:p>
            <a:r>
              <a:rPr lang="en-GB" dirty="0"/>
              <a:t>You can use it to measure your workforce, for internal and external stakeholders, in areas such as performance, wellbeing, and inclusion and diversity. </a:t>
            </a:r>
          </a:p>
          <a:p>
            <a:r>
              <a:rPr lang="en-GB" dirty="0"/>
              <a:t>It enables more effective evidence-based decisions on improving workforce wellbeing and organisational performance.</a:t>
            </a:r>
          </a:p>
          <a:p>
            <a:r>
              <a:rPr lang="en-GB" dirty="0"/>
              <a:t>It can demonstrate the impact of HR policies and processes on workforce and organisational performance.</a:t>
            </a:r>
          </a:p>
          <a:p>
            <a:r>
              <a:rPr lang="en-GB" dirty="0"/>
              <a:t>It can be used to estimate the financial and social return on investment of change initiatives.</a:t>
            </a:r>
          </a:p>
        </p:txBody>
      </p:sp>
    </p:spTree>
    <p:extLst>
      <p:ext uri="{BB962C8B-B14F-4D97-AF65-F5344CB8AC3E}">
        <p14:creationId xmlns:p14="http://schemas.microsoft.com/office/powerpoint/2010/main" val="1312963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26393-F13B-1428-A27C-6DF764BF5847}"/>
              </a:ext>
            </a:extLst>
          </p:cNvPr>
          <p:cNvSpPr>
            <a:spLocks noGrp="1"/>
          </p:cNvSpPr>
          <p:nvPr>
            <p:ph type="title"/>
          </p:nvPr>
        </p:nvSpPr>
        <p:spPr/>
        <p:txBody>
          <a:bodyPr/>
          <a:lstStyle/>
          <a:p>
            <a:r>
              <a:rPr lang="en-GB" b="1" dirty="0"/>
              <a:t>Types of People Analytics</a:t>
            </a:r>
          </a:p>
        </p:txBody>
      </p:sp>
      <p:sp>
        <p:nvSpPr>
          <p:cNvPr id="3" name="Content Placeholder 2">
            <a:extLst>
              <a:ext uri="{FF2B5EF4-FFF2-40B4-BE49-F238E27FC236}">
                <a16:creationId xmlns:a16="http://schemas.microsoft.com/office/drawing/2014/main" id="{36A9D089-2172-A74D-C5D3-FF74737A94C7}"/>
              </a:ext>
            </a:extLst>
          </p:cNvPr>
          <p:cNvSpPr>
            <a:spLocks noGrp="1"/>
          </p:cNvSpPr>
          <p:nvPr>
            <p:ph idx="1"/>
          </p:nvPr>
        </p:nvSpPr>
        <p:spPr/>
        <p:txBody>
          <a:bodyPr>
            <a:normAutofit/>
          </a:bodyPr>
          <a:lstStyle/>
          <a:p>
            <a:r>
              <a:rPr lang="en-GB" dirty="0"/>
              <a:t>Level 1a – descriptive analytics</a:t>
            </a:r>
          </a:p>
          <a:p>
            <a:r>
              <a:rPr lang="en-GB" dirty="0"/>
              <a:t>Level 1b – descriptive analytics using multidimensional data</a:t>
            </a:r>
          </a:p>
          <a:p>
            <a:r>
              <a:rPr lang="en-GB" dirty="0"/>
              <a:t>Level 2 – predictive analytics</a:t>
            </a:r>
          </a:p>
          <a:p>
            <a:r>
              <a:rPr lang="en-GB" dirty="0"/>
              <a:t>Level 3 – prescriptive analytics</a:t>
            </a:r>
          </a:p>
        </p:txBody>
      </p:sp>
    </p:spTree>
    <p:extLst>
      <p:ext uri="{BB962C8B-B14F-4D97-AF65-F5344CB8AC3E}">
        <p14:creationId xmlns:p14="http://schemas.microsoft.com/office/powerpoint/2010/main" val="3441557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71F23-8923-E3A4-A7D5-3F866350191C}"/>
              </a:ext>
            </a:extLst>
          </p:cNvPr>
          <p:cNvSpPr>
            <a:spLocks noGrp="1"/>
          </p:cNvSpPr>
          <p:nvPr>
            <p:ph type="title"/>
          </p:nvPr>
        </p:nvSpPr>
        <p:spPr>
          <a:xfrm>
            <a:off x="201881" y="274638"/>
            <a:ext cx="11804072" cy="1143000"/>
          </a:xfrm>
        </p:spPr>
        <p:txBody>
          <a:bodyPr>
            <a:normAutofit fontScale="90000"/>
          </a:bodyPr>
          <a:lstStyle/>
          <a:p>
            <a:r>
              <a:rPr lang="en-GB" b="1" dirty="0"/>
              <a:t>Case Study – Using People Analytics – Financial Times</a:t>
            </a:r>
          </a:p>
        </p:txBody>
      </p:sp>
      <p:pic>
        <p:nvPicPr>
          <p:cNvPr id="4" name="Online Media 3" title="Financial Times: Understanding engagement to improve productivity">
            <a:hlinkClick r:id="" action="ppaction://media"/>
            <a:extLst>
              <a:ext uri="{FF2B5EF4-FFF2-40B4-BE49-F238E27FC236}">
                <a16:creationId xmlns:a16="http://schemas.microsoft.com/office/drawing/2014/main" id="{5F76032C-D4AA-DB6F-3E58-B1FC6AD5DB08}"/>
              </a:ext>
            </a:extLst>
          </p:cNvPr>
          <p:cNvPicPr>
            <a:picLocks noGrp="1" noRot="1" noChangeAspect="1"/>
          </p:cNvPicPr>
          <p:nvPr>
            <p:ph idx="1"/>
            <a:videoFile r:link="rId1"/>
          </p:nvPr>
        </p:nvPicPr>
        <p:blipFill>
          <a:blip r:embed="rId3"/>
          <a:stretch>
            <a:fillRect/>
          </a:stretch>
        </p:blipFill>
        <p:spPr>
          <a:xfrm>
            <a:off x="2125683" y="1600200"/>
            <a:ext cx="7885216" cy="4289961"/>
          </a:xfrm>
          <a:prstGeom prst="rect">
            <a:avLst/>
          </a:prstGeom>
        </p:spPr>
      </p:pic>
    </p:spTree>
    <p:extLst>
      <p:ext uri="{BB962C8B-B14F-4D97-AF65-F5344CB8AC3E}">
        <p14:creationId xmlns:p14="http://schemas.microsoft.com/office/powerpoint/2010/main" val="2655282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8F7970C-D52A-A960-46F0-E9726FD15635}"/>
              </a:ext>
            </a:extLst>
          </p:cNvPr>
          <p:cNvPicPr>
            <a:picLocks noGrp="1" noChangeAspect="1"/>
          </p:cNvPicPr>
          <p:nvPr>
            <p:ph idx="1"/>
          </p:nvPr>
        </p:nvPicPr>
        <p:blipFill>
          <a:blip r:embed="rId3"/>
          <a:stretch>
            <a:fillRect/>
          </a:stretch>
        </p:blipFill>
        <p:spPr>
          <a:xfrm>
            <a:off x="241300" y="282521"/>
            <a:ext cx="11950700" cy="5228432"/>
          </a:xfrm>
          <a:noFill/>
        </p:spPr>
      </p:pic>
    </p:spTree>
    <p:extLst>
      <p:ext uri="{BB962C8B-B14F-4D97-AF65-F5344CB8AC3E}">
        <p14:creationId xmlns:p14="http://schemas.microsoft.com/office/powerpoint/2010/main" val="871766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41BAE-A069-07B0-870F-C06841B85137}"/>
              </a:ext>
            </a:extLst>
          </p:cNvPr>
          <p:cNvSpPr>
            <a:spLocks noGrp="1"/>
          </p:cNvSpPr>
          <p:nvPr>
            <p:ph type="title"/>
          </p:nvPr>
        </p:nvSpPr>
        <p:spPr/>
        <p:txBody>
          <a:bodyPr/>
          <a:lstStyle/>
          <a:p>
            <a:r>
              <a:rPr lang="en-GB" b="1" dirty="0"/>
              <a:t>Activity – Wellbeing Survey</a:t>
            </a:r>
          </a:p>
        </p:txBody>
      </p:sp>
      <p:sp>
        <p:nvSpPr>
          <p:cNvPr id="3" name="Content Placeholder 2">
            <a:extLst>
              <a:ext uri="{FF2B5EF4-FFF2-40B4-BE49-F238E27FC236}">
                <a16:creationId xmlns:a16="http://schemas.microsoft.com/office/drawing/2014/main" id="{8A699BF1-6A74-3A78-970A-69398B1F4576}"/>
              </a:ext>
            </a:extLst>
          </p:cNvPr>
          <p:cNvSpPr>
            <a:spLocks noGrp="1"/>
          </p:cNvSpPr>
          <p:nvPr>
            <p:ph idx="1"/>
          </p:nvPr>
        </p:nvSpPr>
        <p:spPr/>
        <p:txBody>
          <a:bodyPr>
            <a:normAutofit/>
          </a:bodyPr>
          <a:lstStyle/>
          <a:p>
            <a:pPr marL="0" indent="0">
              <a:buNone/>
            </a:pPr>
            <a:r>
              <a:rPr lang="en-GB" dirty="0"/>
              <a:t>The data has been collected from a single department.</a:t>
            </a:r>
          </a:p>
          <a:p>
            <a:r>
              <a:rPr lang="en-GB" dirty="0"/>
              <a:t>What is the data telling us? (pull out key themes)</a:t>
            </a:r>
          </a:p>
          <a:p>
            <a:r>
              <a:rPr lang="en-GB" dirty="0"/>
              <a:t>What additional research could you do to find out more about (a)the issues (b) employees’ opinions and (c) possible solutions?</a:t>
            </a:r>
          </a:p>
        </p:txBody>
      </p:sp>
    </p:spTree>
    <p:extLst>
      <p:ext uri="{BB962C8B-B14F-4D97-AF65-F5344CB8AC3E}">
        <p14:creationId xmlns:p14="http://schemas.microsoft.com/office/powerpoint/2010/main" val="2543653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4548-E674-4AAC-B947-176AD3687229}"/>
              </a:ext>
            </a:extLst>
          </p:cNvPr>
          <p:cNvSpPr>
            <a:spLocks noGrp="1"/>
          </p:cNvSpPr>
          <p:nvPr>
            <p:ph type="title"/>
          </p:nvPr>
        </p:nvSpPr>
        <p:spPr/>
        <p:txBody>
          <a:bodyPr/>
          <a:lstStyle/>
          <a:p>
            <a:r>
              <a:rPr lang="en-GB" b="1" dirty="0"/>
              <a:t>Critical Thinking</a:t>
            </a:r>
          </a:p>
        </p:txBody>
      </p:sp>
      <p:sp>
        <p:nvSpPr>
          <p:cNvPr id="3" name="Content Placeholder 2">
            <a:extLst>
              <a:ext uri="{FF2B5EF4-FFF2-40B4-BE49-F238E27FC236}">
                <a16:creationId xmlns:a16="http://schemas.microsoft.com/office/drawing/2014/main" id="{7E009480-522B-48E1-8D72-0CC932D26C88}"/>
              </a:ext>
            </a:extLst>
          </p:cNvPr>
          <p:cNvSpPr>
            <a:spLocks noGrp="1"/>
          </p:cNvSpPr>
          <p:nvPr>
            <p:ph idx="1"/>
          </p:nvPr>
        </p:nvSpPr>
        <p:spPr/>
        <p:txBody>
          <a:bodyPr/>
          <a:lstStyle/>
          <a:p>
            <a:pPr marL="0" indent="0">
              <a:buNone/>
            </a:pPr>
            <a:r>
              <a:rPr lang="en-GB" dirty="0"/>
              <a:t>‘Critical thinking is the process of analysing and evaluating the quality of ideas, theories and concepts to establish the degree to which they are valid and supported by the evidence and the extent to which they are biased. It involves reflecting on and interpreting data, drawing warranted conclusions and recognising ill-defined assumptions’. (Armstrong and Taylor, 2017). </a:t>
            </a:r>
          </a:p>
        </p:txBody>
      </p:sp>
    </p:spTree>
    <p:extLst>
      <p:ext uri="{BB962C8B-B14F-4D97-AF65-F5344CB8AC3E}">
        <p14:creationId xmlns:p14="http://schemas.microsoft.com/office/powerpoint/2010/main" val="3302221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E2503-6624-5CAE-4119-0272E1576C0D}"/>
              </a:ext>
            </a:extLst>
          </p:cNvPr>
          <p:cNvSpPr>
            <a:spLocks noGrp="1"/>
          </p:cNvSpPr>
          <p:nvPr>
            <p:ph type="title"/>
          </p:nvPr>
        </p:nvSpPr>
        <p:spPr/>
        <p:txBody>
          <a:bodyPr/>
          <a:lstStyle/>
          <a:p>
            <a:r>
              <a:rPr lang="en-GB" b="1" dirty="0"/>
              <a:t>Essential Skill – Critical Thinking</a:t>
            </a:r>
          </a:p>
        </p:txBody>
      </p:sp>
      <p:sp>
        <p:nvSpPr>
          <p:cNvPr id="3" name="Content Placeholder 2">
            <a:extLst>
              <a:ext uri="{FF2B5EF4-FFF2-40B4-BE49-F238E27FC236}">
                <a16:creationId xmlns:a16="http://schemas.microsoft.com/office/drawing/2014/main" id="{DC2617B9-EF5D-9B39-CA81-809F29BAC3F4}"/>
              </a:ext>
            </a:extLst>
          </p:cNvPr>
          <p:cNvSpPr>
            <a:spLocks noGrp="1"/>
          </p:cNvSpPr>
          <p:nvPr>
            <p:ph idx="1"/>
          </p:nvPr>
        </p:nvSpPr>
        <p:spPr>
          <a:xfrm>
            <a:off x="609600" y="1417638"/>
            <a:ext cx="10972800" cy="4099595"/>
          </a:xfrm>
        </p:spPr>
        <p:txBody>
          <a:bodyPr>
            <a:normAutofit fontScale="85000" lnSpcReduction="20000"/>
          </a:bodyPr>
          <a:lstStyle/>
          <a:p>
            <a:r>
              <a:rPr lang="en-GB" dirty="0"/>
              <a:t>Uncritical thinking can be costly!</a:t>
            </a:r>
          </a:p>
          <a:p>
            <a:r>
              <a:rPr lang="en-GB" dirty="0"/>
              <a:t>Need to evaluate the quality of the evidence we use to base decisions on</a:t>
            </a:r>
          </a:p>
          <a:p>
            <a:r>
              <a:rPr lang="en-GB" dirty="0"/>
              <a:t>Organisational data needs to be accurate and timely</a:t>
            </a:r>
          </a:p>
          <a:p>
            <a:r>
              <a:rPr lang="en-GB" dirty="0"/>
              <a:t>Questions to ask when assessing research</a:t>
            </a:r>
          </a:p>
          <a:p>
            <a:pPr lvl="1"/>
            <a:r>
              <a:rPr lang="en-GB" dirty="0"/>
              <a:t>Who conducted the research?</a:t>
            </a:r>
          </a:p>
          <a:p>
            <a:pPr lvl="1"/>
            <a:r>
              <a:rPr lang="en-GB" dirty="0"/>
              <a:t>Were the methods used valid and reliable?</a:t>
            </a:r>
          </a:p>
          <a:p>
            <a:pPr lvl="1"/>
            <a:r>
              <a:rPr lang="en-GB" dirty="0"/>
              <a:t>Was the sample size appropriate?</a:t>
            </a:r>
          </a:p>
          <a:p>
            <a:pPr lvl="1"/>
            <a:r>
              <a:rPr lang="en-GB" dirty="0"/>
              <a:t>Was their reasoning logical?</a:t>
            </a:r>
          </a:p>
          <a:p>
            <a:pPr lvl="1"/>
            <a:r>
              <a:rPr lang="en-GB" dirty="0"/>
              <a:t>Is there bias?</a:t>
            </a:r>
          </a:p>
        </p:txBody>
      </p:sp>
    </p:spTree>
    <p:extLst>
      <p:ext uri="{BB962C8B-B14F-4D97-AF65-F5344CB8AC3E}">
        <p14:creationId xmlns:p14="http://schemas.microsoft.com/office/powerpoint/2010/main" val="596992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9258E-68F0-4160-4C2B-4D62A37D154E}"/>
              </a:ext>
            </a:extLst>
          </p:cNvPr>
          <p:cNvSpPr>
            <a:spLocks noGrp="1"/>
          </p:cNvSpPr>
          <p:nvPr>
            <p:ph type="title"/>
          </p:nvPr>
        </p:nvSpPr>
        <p:spPr>
          <a:xfrm>
            <a:off x="609600" y="595272"/>
            <a:ext cx="10972800" cy="1143000"/>
          </a:xfrm>
        </p:spPr>
        <p:txBody>
          <a:bodyPr/>
          <a:lstStyle/>
          <a:p>
            <a:r>
              <a:rPr lang="en-GB" b="1" dirty="0"/>
              <a:t>Problems with Decision-making</a:t>
            </a:r>
          </a:p>
        </p:txBody>
      </p:sp>
      <p:sp>
        <p:nvSpPr>
          <p:cNvPr id="3" name="Content Placeholder 2">
            <a:extLst>
              <a:ext uri="{FF2B5EF4-FFF2-40B4-BE49-F238E27FC236}">
                <a16:creationId xmlns:a16="http://schemas.microsoft.com/office/drawing/2014/main" id="{B588CE30-B54A-1FD8-9803-67685FDE3BA4}"/>
              </a:ext>
            </a:extLst>
          </p:cNvPr>
          <p:cNvSpPr>
            <a:spLocks noGrp="1"/>
          </p:cNvSpPr>
          <p:nvPr>
            <p:ph idx="1"/>
          </p:nvPr>
        </p:nvSpPr>
        <p:spPr>
          <a:xfrm>
            <a:off x="609600" y="2018805"/>
            <a:ext cx="10972800" cy="3498428"/>
          </a:xfrm>
        </p:spPr>
        <p:txBody>
          <a:bodyPr/>
          <a:lstStyle/>
          <a:p>
            <a:r>
              <a:rPr lang="en-GB" dirty="0"/>
              <a:t>Everyone is prone to bias and mental shortcuts</a:t>
            </a:r>
          </a:p>
          <a:p>
            <a:r>
              <a:rPr lang="en-GB" dirty="0"/>
              <a:t>Group versus individual decision-making</a:t>
            </a:r>
          </a:p>
          <a:p>
            <a:r>
              <a:rPr lang="en-GB" dirty="0"/>
              <a:t>Lack of time</a:t>
            </a:r>
          </a:p>
          <a:p>
            <a:endParaRPr lang="en-GB" dirty="0"/>
          </a:p>
          <a:p>
            <a:endParaRPr lang="en-GB" dirty="0"/>
          </a:p>
        </p:txBody>
      </p:sp>
    </p:spTree>
    <p:extLst>
      <p:ext uri="{BB962C8B-B14F-4D97-AF65-F5344CB8AC3E}">
        <p14:creationId xmlns:p14="http://schemas.microsoft.com/office/powerpoint/2010/main" val="2168136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3007C-9FB5-6EFD-0C3F-914928F61132}"/>
              </a:ext>
            </a:extLst>
          </p:cNvPr>
          <p:cNvSpPr>
            <a:spLocks noGrp="1"/>
          </p:cNvSpPr>
          <p:nvPr>
            <p:ph type="title"/>
          </p:nvPr>
        </p:nvSpPr>
        <p:spPr/>
        <p:txBody>
          <a:bodyPr/>
          <a:lstStyle/>
          <a:p>
            <a:r>
              <a:rPr lang="en-GB" b="1" dirty="0"/>
              <a:t>Importance of Policies and Procedures</a:t>
            </a:r>
          </a:p>
        </p:txBody>
      </p:sp>
      <p:sp>
        <p:nvSpPr>
          <p:cNvPr id="3" name="Content Placeholder 2">
            <a:extLst>
              <a:ext uri="{FF2B5EF4-FFF2-40B4-BE49-F238E27FC236}">
                <a16:creationId xmlns:a16="http://schemas.microsoft.com/office/drawing/2014/main" id="{B2F74ACC-D3CA-404F-B7E7-81504DE01EA4}"/>
              </a:ext>
            </a:extLst>
          </p:cNvPr>
          <p:cNvSpPr>
            <a:spLocks noGrp="1"/>
          </p:cNvSpPr>
          <p:nvPr>
            <p:ph idx="1"/>
          </p:nvPr>
        </p:nvSpPr>
        <p:spPr/>
        <p:txBody>
          <a:bodyPr>
            <a:normAutofit fontScale="92500" lnSpcReduction="10000"/>
          </a:bodyPr>
          <a:lstStyle/>
          <a:p>
            <a:r>
              <a:rPr lang="en-GB" dirty="0"/>
              <a:t>Policies and procedures help drive a customer-focused strategy</a:t>
            </a:r>
          </a:p>
          <a:p>
            <a:r>
              <a:rPr lang="en-GB" dirty="0"/>
              <a:t>They shape peoples’ behaviour and ensure the fair treatment of employees (legal obligations, such as in the case of dismissal)</a:t>
            </a:r>
          </a:p>
          <a:p>
            <a:r>
              <a:rPr lang="en-GB" dirty="0"/>
              <a:t>Data is used to inform strategy – e.g. performance, absence</a:t>
            </a:r>
          </a:p>
          <a:p>
            <a:r>
              <a:rPr lang="en-GB" dirty="0"/>
              <a:t>Without them there would be a lack of data to improve employee and so organisational performance</a:t>
            </a:r>
          </a:p>
        </p:txBody>
      </p:sp>
    </p:spTree>
    <p:extLst>
      <p:ext uri="{BB962C8B-B14F-4D97-AF65-F5344CB8AC3E}">
        <p14:creationId xmlns:p14="http://schemas.microsoft.com/office/powerpoint/2010/main" val="37354559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Policies and Processes</a:t>
            </a:r>
          </a:p>
        </p:txBody>
      </p:sp>
      <p:sp>
        <p:nvSpPr>
          <p:cNvPr id="3" name="Content Placeholder 2"/>
          <p:cNvSpPr>
            <a:spLocks noGrp="1"/>
          </p:cNvSpPr>
          <p:nvPr>
            <p:ph idx="1"/>
          </p:nvPr>
        </p:nvSpPr>
        <p:spPr/>
        <p:txBody>
          <a:bodyPr>
            <a:normAutofit/>
          </a:bodyPr>
          <a:lstStyle/>
          <a:p>
            <a:r>
              <a:rPr lang="en-US" dirty="0"/>
              <a:t>Taking care of employees</a:t>
            </a:r>
          </a:p>
          <a:p>
            <a:r>
              <a:rPr lang="en-US" dirty="0"/>
              <a:t>Managers, employees who adhere to policies help create a committed and engaged workforce</a:t>
            </a:r>
          </a:p>
          <a:p>
            <a:r>
              <a:rPr lang="en-US" dirty="0"/>
              <a:t>Enhance psychological contract and organisational culture</a:t>
            </a:r>
          </a:p>
          <a:p>
            <a:endParaRPr lang="en-US" dirty="0"/>
          </a:p>
          <a:p>
            <a:pPr marL="0" indent="0">
              <a:buNone/>
            </a:pPr>
            <a:r>
              <a:rPr lang="en-US" dirty="0"/>
              <a:t>*</a:t>
            </a:r>
            <a:r>
              <a:rPr lang="en-US" sz="2600" dirty="0"/>
              <a:t>This is positive if co-creation is apparent and people understand their roles and reasons behind the policies and procedures. </a:t>
            </a:r>
          </a:p>
        </p:txBody>
      </p:sp>
    </p:spTree>
    <p:extLst>
      <p:ext uri="{BB962C8B-B14F-4D97-AF65-F5344CB8AC3E}">
        <p14:creationId xmlns:p14="http://schemas.microsoft.com/office/powerpoint/2010/main" val="4180233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Line Managers’ Important Role</a:t>
            </a:r>
          </a:p>
        </p:txBody>
      </p:sp>
      <p:sp>
        <p:nvSpPr>
          <p:cNvPr id="3" name="Content Placeholder 2"/>
          <p:cNvSpPr>
            <a:spLocks noGrp="1"/>
          </p:cNvSpPr>
          <p:nvPr>
            <p:ph idx="1"/>
          </p:nvPr>
        </p:nvSpPr>
        <p:spPr/>
        <p:txBody>
          <a:bodyPr>
            <a:normAutofit/>
          </a:bodyPr>
          <a:lstStyle/>
          <a:p>
            <a:r>
              <a:rPr lang="en-US" dirty="0"/>
              <a:t>Policies ensure everyone is looked after, but managers have a crucial role</a:t>
            </a:r>
          </a:p>
          <a:p>
            <a:r>
              <a:rPr lang="en-US" dirty="0"/>
              <a:t>Managers who adhere to policies and procedures help create a committed and engaged workforce</a:t>
            </a:r>
          </a:p>
          <a:p>
            <a:r>
              <a:rPr lang="en-US" dirty="0"/>
              <a:t>Policies enhance the psychological contract and organisational culture</a:t>
            </a:r>
          </a:p>
          <a:p>
            <a:pPr marL="0" indent="0">
              <a:buNone/>
            </a:pPr>
            <a:endParaRPr lang="en-US" dirty="0"/>
          </a:p>
        </p:txBody>
      </p:sp>
    </p:spTree>
    <p:extLst>
      <p:ext uri="{BB962C8B-B14F-4D97-AF65-F5344CB8AC3E}">
        <p14:creationId xmlns:p14="http://schemas.microsoft.com/office/powerpoint/2010/main" val="424105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67A31-C2F2-5D12-F074-2F11DDD13498}"/>
              </a:ext>
            </a:extLst>
          </p:cNvPr>
          <p:cNvSpPr>
            <a:spLocks noGrp="1"/>
          </p:cNvSpPr>
          <p:nvPr>
            <p:ph type="title"/>
          </p:nvPr>
        </p:nvSpPr>
        <p:spPr/>
        <p:txBody>
          <a:bodyPr/>
          <a:lstStyle/>
          <a:p>
            <a:r>
              <a:rPr lang="en-GB" b="1" dirty="0"/>
              <a:t>HR adding value (1)</a:t>
            </a:r>
          </a:p>
        </p:txBody>
      </p:sp>
      <p:sp>
        <p:nvSpPr>
          <p:cNvPr id="3" name="Content Placeholder 2">
            <a:extLst>
              <a:ext uri="{FF2B5EF4-FFF2-40B4-BE49-F238E27FC236}">
                <a16:creationId xmlns:a16="http://schemas.microsoft.com/office/drawing/2014/main" id="{1B254084-F2EB-9C37-1DAC-EBAB040D3159}"/>
              </a:ext>
            </a:extLst>
          </p:cNvPr>
          <p:cNvSpPr>
            <a:spLocks noGrp="1"/>
          </p:cNvSpPr>
          <p:nvPr>
            <p:ph idx="1"/>
          </p:nvPr>
        </p:nvSpPr>
        <p:spPr/>
        <p:txBody>
          <a:bodyPr>
            <a:normAutofit fontScale="85000" lnSpcReduction="20000"/>
          </a:bodyPr>
          <a:lstStyle/>
          <a:p>
            <a:r>
              <a:rPr lang="en-US" dirty="0"/>
              <a:t>‘When there is a choice between values and profits, people always go for the latter’ (Swaroopa, 2019).</a:t>
            </a:r>
          </a:p>
          <a:p>
            <a:r>
              <a:rPr lang="en-US" dirty="0"/>
              <a:t>HR professionals may face increasing expectations from senior management for ‘hard’ statistics, but this can clash with their professional judgement: they personally may ‘see more value in qualitative information and experience’(Gifford, 2020).</a:t>
            </a:r>
          </a:p>
          <a:p>
            <a:r>
              <a:rPr lang="en-US" dirty="0"/>
              <a:t>According to Ulrich (2005)’The concept of value is central to changing expectations for HR professionals. Value is defined by the receiver more than the giver; HR creates value when those who use the services of HR gain from them.’</a:t>
            </a:r>
          </a:p>
          <a:p>
            <a:pPr marL="0" indent="0">
              <a:buNone/>
            </a:pPr>
            <a:endParaRPr lang="en-US" dirty="0"/>
          </a:p>
          <a:p>
            <a:endParaRPr lang="en-GB" dirty="0"/>
          </a:p>
        </p:txBody>
      </p:sp>
    </p:spTree>
    <p:extLst>
      <p:ext uri="{BB962C8B-B14F-4D97-AF65-F5344CB8AC3E}">
        <p14:creationId xmlns:p14="http://schemas.microsoft.com/office/powerpoint/2010/main" val="31661086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A3FE1-4F3A-5729-74CE-B21C858352D2}"/>
              </a:ext>
            </a:extLst>
          </p:cNvPr>
          <p:cNvSpPr>
            <a:spLocks noGrp="1"/>
          </p:cNvSpPr>
          <p:nvPr>
            <p:ph type="title"/>
          </p:nvPr>
        </p:nvSpPr>
        <p:spPr/>
        <p:txBody>
          <a:bodyPr/>
          <a:lstStyle/>
          <a:p>
            <a:r>
              <a:rPr lang="en-GB" b="1" dirty="0"/>
              <a:t>HR adding value (2)</a:t>
            </a:r>
          </a:p>
        </p:txBody>
      </p:sp>
      <p:sp>
        <p:nvSpPr>
          <p:cNvPr id="3" name="Content Placeholder 2">
            <a:extLst>
              <a:ext uri="{FF2B5EF4-FFF2-40B4-BE49-F238E27FC236}">
                <a16:creationId xmlns:a16="http://schemas.microsoft.com/office/drawing/2014/main" id="{39FAAECD-8D04-F3F0-2E3E-744927569359}"/>
              </a:ext>
            </a:extLst>
          </p:cNvPr>
          <p:cNvSpPr>
            <a:spLocks noGrp="1"/>
          </p:cNvSpPr>
          <p:nvPr>
            <p:ph idx="1"/>
          </p:nvPr>
        </p:nvSpPr>
        <p:spPr/>
        <p:txBody>
          <a:bodyPr>
            <a:normAutofit fontScale="77500" lnSpcReduction="20000"/>
          </a:bodyPr>
          <a:lstStyle/>
          <a:p>
            <a:r>
              <a:rPr lang="en-US" dirty="0"/>
              <a:t>Value of HR increases as people can see the connection between HR and performance</a:t>
            </a:r>
          </a:p>
          <a:p>
            <a:r>
              <a:rPr lang="en-US" dirty="0"/>
              <a:t>HR practices generate value through use; users are therefore creators of value.</a:t>
            </a:r>
          </a:p>
          <a:p>
            <a:r>
              <a:rPr lang="en-US" dirty="0"/>
              <a:t>HR co-creation involves HR and users in co-design and collaborative use.</a:t>
            </a:r>
          </a:p>
          <a:p>
            <a:r>
              <a:rPr lang="en-US" dirty="0"/>
              <a:t>The goal of HR co-creation is to maximize the total value created by users.</a:t>
            </a:r>
          </a:p>
          <a:p>
            <a:r>
              <a:rPr lang="en-US" dirty="0"/>
              <a:t>HR co-creation needs ability-based trust, psychological safety and power.</a:t>
            </a:r>
          </a:p>
          <a:p>
            <a:pPr marL="0" indent="0">
              <a:buNone/>
            </a:pPr>
            <a:r>
              <a:rPr lang="en-US" dirty="0"/>
              <a:t>				(Hewett and Shantz, 2021)</a:t>
            </a:r>
          </a:p>
          <a:p>
            <a:endParaRPr lang="en-GB" dirty="0"/>
          </a:p>
        </p:txBody>
      </p:sp>
    </p:spTree>
    <p:extLst>
      <p:ext uri="{BB962C8B-B14F-4D97-AF65-F5344CB8AC3E}">
        <p14:creationId xmlns:p14="http://schemas.microsoft.com/office/powerpoint/2010/main" val="19310114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39214"/>
            <a:ext cx="8229600" cy="1143000"/>
          </a:xfrm>
        </p:spPr>
        <p:txBody>
          <a:bodyPr>
            <a:normAutofit fontScale="90000"/>
          </a:bodyPr>
          <a:lstStyle/>
          <a:p>
            <a:r>
              <a:rPr lang="en-US" b="1" dirty="0"/>
              <a:t>4 factors for creating value for competing stakeholders </a:t>
            </a:r>
            <a:r>
              <a:rPr lang="en-US" sz="2700" b="1" dirty="0"/>
              <a:t>(</a:t>
            </a:r>
            <a:r>
              <a:rPr lang="en-US" sz="2700" b="1" dirty="0" err="1"/>
              <a:t>Brockbank</a:t>
            </a:r>
            <a:r>
              <a:rPr lang="en-US" sz="2700" b="1" dirty="0"/>
              <a:t>, 2018)</a:t>
            </a:r>
          </a:p>
        </p:txBody>
      </p:sp>
      <p:sp>
        <p:nvSpPr>
          <p:cNvPr id="3" name="Content Placeholder 2"/>
          <p:cNvSpPr>
            <a:spLocks noGrp="1"/>
          </p:cNvSpPr>
          <p:nvPr>
            <p:ph idx="1"/>
          </p:nvPr>
        </p:nvSpPr>
        <p:spPr/>
        <p:txBody>
          <a:bodyPr>
            <a:normAutofit fontScale="62500" lnSpcReduction="20000"/>
          </a:bodyPr>
          <a:lstStyle/>
          <a:p>
            <a:pPr marL="0" indent="0">
              <a:buNone/>
            </a:pPr>
            <a:endParaRPr lang="en-US" dirty="0"/>
          </a:p>
          <a:p>
            <a:r>
              <a:rPr lang="en-US" dirty="0"/>
              <a:t>‘Employee performance HR that includes goal setting, performance measurement, financial and non-financial rewards and training.</a:t>
            </a:r>
          </a:p>
          <a:p>
            <a:r>
              <a:rPr lang="en-US" dirty="0"/>
              <a:t>Integrated HR practices that consist of the integration of business strategy, culture and other organisational capabilities, technical competencies, and coordinated HR practices to create and sustain the requisite organisational capabilities and technical competencies.</a:t>
            </a:r>
          </a:p>
          <a:p>
            <a:r>
              <a:rPr lang="en-US" dirty="0"/>
              <a:t>HR’s role in information management that includes identifying, accessing and importing information about customers, competitors, and investors, analysing and finding insightful patterns in external and internal information, sharing facts and findings across the organisation, and ensuring the full </a:t>
            </a:r>
            <a:r>
              <a:rPr lang="en-US" dirty="0" err="1"/>
              <a:t>utilisation</a:t>
            </a:r>
            <a:r>
              <a:rPr lang="en-US" dirty="0"/>
              <a:t> of information in decision-making and action.</a:t>
            </a:r>
          </a:p>
          <a:p>
            <a:r>
              <a:rPr lang="en-US" dirty="0"/>
              <a:t>HR analytics which includes measuring and tracking HR performance, using HR analytics to improve decision making, and measuring HR’s impact on business outcomes to drive business performance’</a:t>
            </a:r>
          </a:p>
          <a:p>
            <a:endParaRPr lang="en-US" dirty="0"/>
          </a:p>
        </p:txBody>
      </p:sp>
    </p:spTree>
    <p:extLst>
      <p:ext uri="{BB962C8B-B14F-4D97-AF65-F5344CB8AC3E}">
        <p14:creationId xmlns:p14="http://schemas.microsoft.com/office/powerpoint/2010/main" val="15306226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8" descr="ew Customer Discount – Joey Sturgis Tones"/>
          <p:cNvSpPr>
            <a:spLocks noChangeAspect="1" noChangeArrowheads="1"/>
          </p:cNvSpPr>
          <p:nvPr/>
        </p:nvSpPr>
        <p:spPr bwMode="auto">
          <a:xfrm>
            <a:off x="3780504" y="501445"/>
            <a:ext cx="4188542" cy="418854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85884" y="675476"/>
            <a:ext cx="6858000" cy="3840480"/>
          </a:xfrm>
          <a:prstGeom prst="rect">
            <a:avLst/>
          </a:prstGeom>
        </p:spPr>
      </p:pic>
    </p:spTree>
    <p:extLst>
      <p:ext uri="{BB962C8B-B14F-4D97-AF65-F5344CB8AC3E}">
        <p14:creationId xmlns:p14="http://schemas.microsoft.com/office/powerpoint/2010/main" val="4127966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BE85-6C11-1623-52A2-AF3E78B42937}"/>
              </a:ext>
            </a:extLst>
          </p:cNvPr>
          <p:cNvSpPr>
            <a:spLocks noGrp="1"/>
          </p:cNvSpPr>
          <p:nvPr>
            <p:ph type="title"/>
          </p:nvPr>
        </p:nvSpPr>
        <p:spPr>
          <a:xfrm>
            <a:off x="609600" y="200298"/>
            <a:ext cx="10972800" cy="487680"/>
          </a:xfrm>
        </p:spPr>
        <p:txBody>
          <a:bodyPr>
            <a:normAutofit fontScale="90000"/>
          </a:bodyPr>
          <a:lstStyle/>
          <a:p>
            <a:r>
              <a:rPr lang="en-GB" b="1" dirty="0"/>
              <a:t>Being Customer Focused </a:t>
            </a:r>
          </a:p>
        </p:txBody>
      </p:sp>
      <p:pic>
        <p:nvPicPr>
          <p:cNvPr id="4" name="Online Media 3" title="HR from the Outside-In">
            <a:hlinkClick r:id="" action="ppaction://media"/>
            <a:extLst>
              <a:ext uri="{FF2B5EF4-FFF2-40B4-BE49-F238E27FC236}">
                <a16:creationId xmlns:a16="http://schemas.microsoft.com/office/drawing/2014/main" id="{BED3DFF5-CA58-63B0-3A00-FE1387F511E3}"/>
              </a:ext>
            </a:extLst>
          </p:cNvPr>
          <p:cNvPicPr>
            <a:picLocks noGrp="1" noRot="1" noChangeAspect="1"/>
          </p:cNvPicPr>
          <p:nvPr>
            <p:ph idx="1"/>
            <a:videoFile r:link="rId1"/>
          </p:nvPr>
        </p:nvPicPr>
        <p:blipFill>
          <a:blip r:embed="rId3"/>
          <a:stretch>
            <a:fillRect/>
          </a:stretch>
        </p:blipFill>
        <p:spPr>
          <a:xfrm>
            <a:off x="2290354" y="1140823"/>
            <a:ext cx="7794172" cy="4375740"/>
          </a:xfrm>
          <a:prstGeom prst="rect">
            <a:avLst/>
          </a:prstGeom>
        </p:spPr>
      </p:pic>
    </p:spTree>
    <p:extLst>
      <p:ext uri="{BB962C8B-B14F-4D97-AF65-F5344CB8AC3E}">
        <p14:creationId xmlns:p14="http://schemas.microsoft.com/office/powerpoint/2010/main" val="253271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4A736-F4C5-464C-B291-C87D885A97AD}"/>
              </a:ext>
            </a:extLst>
          </p:cNvPr>
          <p:cNvSpPr>
            <a:spLocks noGrp="1"/>
          </p:cNvSpPr>
          <p:nvPr>
            <p:ph type="title"/>
          </p:nvPr>
        </p:nvSpPr>
        <p:spPr/>
        <p:txBody>
          <a:bodyPr/>
          <a:lstStyle/>
          <a:p>
            <a:r>
              <a:rPr lang="en-GB" b="1" dirty="0"/>
              <a:t>Activity (20 minutes)</a:t>
            </a:r>
          </a:p>
        </p:txBody>
      </p:sp>
      <p:sp>
        <p:nvSpPr>
          <p:cNvPr id="3" name="Content Placeholder 2">
            <a:extLst>
              <a:ext uri="{FF2B5EF4-FFF2-40B4-BE49-F238E27FC236}">
                <a16:creationId xmlns:a16="http://schemas.microsoft.com/office/drawing/2014/main" id="{5BE10A08-25CF-BB2B-F90D-17AB4CA9F66B}"/>
              </a:ext>
            </a:extLst>
          </p:cNvPr>
          <p:cNvSpPr>
            <a:spLocks noGrp="1"/>
          </p:cNvSpPr>
          <p:nvPr>
            <p:ph idx="1"/>
          </p:nvPr>
        </p:nvSpPr>
        <p:spPr/>
        <p:txBody>
          <a:bodyPr/>
          <a:lstStyle/>
          <a:p>
            <a:r>
              <a:rPr lang="en-GB" dirty="0"/>
              <a:t>Who are your internal customers?</a:t>
            </a:r>
          </a:p>
          <a:p>
            <a:r>
              <a:rPr lang="en-GB" dirty="0"/>
              <a:t>Who are your external customers and other stakeholders?</a:t>
            </a:r>
          </a:p>
          <a:p>
            <a:r>
              <a:rPr lang="en-GB" dirty="0"/>
              <a:t>Discuss ways you are currently customer-focused.</a:t>
            </a:r>
          </a:p>
          <a:p>
            <a:r>
              <a:rPr lang="en-GB" dirty="0"/>
              <a:t>How could you be more customer-focused? </a:t>
            </a:r>
          </a:p>
          <a:p>
            <a:r>
              <a:rPr lang="en-GB" dirty="0"/>
              <a:t>How does your organisation ensure it remains customer-focused?</a:t>
            </a:r>
          </a:p>
        </p:txBody>
      </p:sp>
    </p:spTree>
    <p:extLst>
      <p:ext uri="{BB962C8B-B14F-4D97-AF65-F5344CB8AC3E}">
        <p14:creationId xmlns:p14="http://schemas.microsoft.com/office/powerpoint/2010/main" val="11229020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79930-7491-F8D7-6332-BE56EF5067D1}"/>
              </a:ext>
            </a:extLst>
          </p:cNvPr>
          <p:cNvSpPr>
            <a:spLocks noGrp="1"/>
          </p:cNvSpPr>
          <p:nvPr>
            <p:ph type="title"/>
          </p:nvPr>
        </p:nvSpPr>
        <p:spPr/>
        <p:txBody>
          <a:bodyPr/>
          <a:lstStyle/>
          <a:p>
            <a:r>
              <a:rPr lang="en-GB" b="1" dirty="0"/>
              <a:t>What have we learnt so far?</a:t>
            </a:r>
          </a:p>
        </p:txBody>
      </p:sp>
      <p:sp>
        <p:nvSpPr>
          <p:cNvPr id="3" name="Content Placeholder 2">
            <a:extLst>
              <a:ext uri="{FF2B5EF4-FFF2-40B4-BE49-F238E27FC236}">
                <a16:creationId xmlns:a16="http://schemas.microsoft.com/office/drawing/2014/main" id="{7F87B166-EEF2-B8A8-D671-5C8C30909665}"/>
              </a:ext>
            </a:extLst>
          </p:cNvPr>
          <p:cNvSpPr>
            <a:spLocks noGrp="1"/>
          </p:cNvSpPr>
          <p:nvPr>
            <p:ph idx="1"/>
          </p:nvPr>
        </p:nvSpPr>
        <p:spPr/>
        <p:txBody>
          <a:bodyPr/>
          <a:lstStyle/>
          <a:p>
            <a:r>
              <a:rPr lang="en-GB" dirty="0"/>
              <a:t>The importance of evidence-based practice to inform decisions in the workplace</a:t>
            </a:r>
          </a:p>
          <a:p>
            <a:r>
              <a:rPr lang="en-GB" dirty="0"/>
              <a:t>The CIPD’s 6 steps and 4 key sources of evidence</a:t>
            </a:r>
          </a:p>
          <a:p>
            <a:r>
              <a:rPr lang="en-GB" dirty="0"/>
              <a:t>Critical thinking as a key skill</a:t>
            </a:r>
          </a:p>
          <a:p>
            <a:r>
              <a:rPr lang="en-GB" dirty="0"/>
              <a:t>The key role of policies and procedures</a:t>
            </a:r>
          </a:p>
          <a:p>
            <a:r>
              <a:rPr lang="en-GB" dirty="0"/>
              <a:t>How ‘outside in’ thinking helps us create value</a:t>
            </a:r>
          </a:p>
        </p:txBody>
      </p:sp>
    </p:spTree>
    <p:extLst>
      <p:ext uri="{BB962C8B-B14F-4D97-AF65-F5344CB8AC3E}">
        <p14:creationId xmlns:p14="http://schemas.microsoft.com/office/powerpoint/2010/main" val="27432696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84A72-F0F4-C7AA-53C2-F0A4D2DA5D66}"/>
              </a:ext>
            </a:extLst>
          </p:cNvPr>
          <p:cNvSpPr>
            <a:spLocks noGrp="1"/>
          </p:cNvSpPr>
          <p:nvPr>
            <p:ph type="title"/>
          </p:nvPr>
        </p:nvSpPr>
        <p:spPr/>
        <p:txBody>
          <a:bodyPr/>
          <a:lstStyle/>
          <a:p>
            <a:r>
              <a:rPr lang="en-GB" b="1" dirty="0"/>
              <a:t>Group activity</a:t>
            </a:r>
          </a:p>
        </p:txBody>
      </p:sp>
      <p:sp>
        <p:nvSpPr>
          <p:cNvPr id="3" name="Content Placeholder 2">
            <a:extLst>
              <a:ext uri="{FF2B5EF4-FFF2-40B4-BE49-F238E27FC236}">
                <a16:creationId xmlns:a16="http://schemas.microsoft.com/office/drawing/2014/main" id="{52BA9B1F-857D-86CE-448E-0E6968C3C330}"/>
              </a:ext>
            </a:extLst>
          </p:cNvPr>
          <p:cNvSpPr>
            <a:spLocks noGrp="1"/>
          </p:cNvSpPr>
          <p:nvPr>
            <p:ph idx="1"/>
          </p:nvPr>
        </p:nvSpPr>
        <p:spPr/>
        <p:txBody>
          <a:bodyPr/>
          <a:lstStyle/>
          <a:p>
            <a:r>
              <a:rPr lang="en-GB" dirty="0"/>
              <a:t>Define evidence-based practice, how can we apply it day to day in HR?</a:t>
            </a:r>
          </a:p>
          <a:p>
            <a:r>
              <a:rPr lang="en-GB" dirty="0"/>
              <a:t>What is the importance of using accurate data?</a:t>
            </a:r>
          </a:p>
          <a:p>
            <a:r>
              <a:rPr lang="en-GB" dirty="0"/>
              <a:t>What types of data can we use in HR?</a:t>
            </a:r>
          </a:p>
          <a:p>
            <a:r>
              <a:rPr lang="en-GB" dirty="0"/>
              <a:t>What policies and procedures do we apply regularly in our decision making?</a:t>
            </a:r>
          </a:p>
          <a:p>
            <a:r>
              <a:rPr lang="en-GB" dirty="0"/>
              <a:t>How do we create value in our day-to-day HR roles?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201287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911424" y="1643360"/>
            <a:ext cx="10363200" cy="1870307"/>
          </a:xfrm>
        </p:spPr>
        <p:txBody>
          <a:bodyPr>
            <a:normAutofit/>
          </a:bodyPr>
          <a:lstStyle/>
          <a:p>
            <a:r>
              <a:rPr lang="en-GB" sz="7200" b="1" dirty="0"/>
              <a:t>QUIZ TIME</a:t>
            </a:r>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1825824" y="3934652"/>
            <a:ext cx="8534400" cy="1752600"/>
          </a:xfrm>
        </p:spPr>
        <p:txBody>
          <a:bodyPr/>
          <a:lstStyle/>
          <a:p>
            <a:r>
              <a:rPr lang="en-GB" b="1" dirty="0">
                <a:solidFill>
                  <a:schemeClr val="bg1">
                    <a:lumMod val="75000"/>
                  </a:schemeClr>
                </a:solidFill>
              </a:rPr>
              <a:t>Turnover and Retention</a:t>
            </a:r>
          </a:p>
        </p:txBody>
      </p:sp>
    </p:spTree>
    <p:extLst>
      <p:ext uri="{BB962C8B-B14F-4D97-AF65-F5344CB8AC3E}">
        <p14:creationId xmlns:p14="http://schemas.microsoft.com/office/powerpoint/2010/main" val="1709619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17329-0239-BD31-AA7C-DD93A507A118}"/>
              </a:ext>
            </a:extLst>
          </p:cNvPr>
          <p:cNvSpPr>
            <a:spLocks noGrp="1"/>
          </p:cNvSpPr>
          <p:nvPr>
            <p:ph type="title"/>
          </p:nvPr>
        </p:nvSpPr>
        <p:spPr/>
        <p:txBody>
          <a:bodyPr>
            <a:normAutofit/>
          </a:bodyPr>
          <a:lstStyle/>
          <a:p>
            <a:r>
              <a:rPr lang="en-GB" b="1" dirty="0"/>
              <a:t>Question 1</a:t>
            </a:r>
          </a:p>
        </p:txBody>
      </p:sp>
      <p:sp>
        <p:nvSpPr>
          <p:cNvPr id="3" name="Content Placeholder 2">
            <a:extLst>
              <a:ext uri="{FF2B5EF4-FFF2-40B4-BE49-F238E27FC236}">
                <a16:creationId xmlns:a16="http://schemas.microsoft.com/office/drawing/2014/main" id="{2D0F8016-B250-A939-100C-38B956D310D9}"/>
              </a:ext>
            </a:extLst>
          </p:cNvPr>
          <p:cNvSpPr>
            <a:spLocks noGrp="1"/>
          </p:cNvSpPr>
          <p:nvPr>
            <p:ph idx="1"/>
          </p:nvPr>
        </p:nvSpPr>
        <p:spPr/>
        <p:txBody>
          <a:bodyPr>
            <a:normAutofit/>
          </a:bodyPr>
          <a:lstStyle/>
          <a:p>
            <a:r>
              <a:rPr lang="en-GB" dirty="0"/>
              <a:t>This term refers to the proportion of employees who leave an organisation over a set period (often on a year-on-year basis), expressed as a percentage of total workforce numbers.</a:t>
            </a:r>
          </a:p>
          <a:p>
            <a:pPr lvl="1"/>
            <a:r>
              <a:rPr lang="en-GB" dirty="0"/>
              <a:t>A. Turnover</a:t>
            </a:r>
          </a:p>
          <a:p>
            <a:pPr lvl="1"/>
            <a:r>
              <a:rPr lang="en-GB" dirty="0"/>
              <a:t>B. Retention</a:t>
            </a:r>
          </a:p>
          <a:p>
            <a:pPr lvl="1"/>
            <a:r>
              <a:rPr lang="en-GB" dirty="0"/>
              <a:t>C. Absence rate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620627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17329-0239-BD31-AA7C-DD93A507A118}"/>
              </a:ext>
            </a:extLst>
          </p:cNvPr>
          <p:cNvSpPr>
            <a:spLocks noGrp="1"/>
          </p:cNvSpPr>
          <p:nvPr>
            <p:ph type="title"/>
          </p:nvPr>
        </p:nvSpPr>
        <p:spPr/>
        <p:txBody>
          <a:bodyPr>
            <a:normAutofit/>
          </a:bodyPr>
          <a:lstStyle/>
          <a:p>
            <a:r>
              <a:rPr lang="en-GB" b="1" dirty="0"/>
              <a:t>Question 2</a:t>
            </a:r>
          </a:p>
        </p:txBody>
      </p:sp>
      <p:sp>
        <p:nvSpPr>
          <p:cNvPr id="3" name="Content Placeholder 2">
            <a:extLst>
              <a:ext uri="{FF2B5EF4-FFF2-40B4-BE49-F238E27FC236}">
                <a16:creationId xmlns:a16="http://schemas.microsoft.com/office/drawing/2014/main" id="{2D0F8016-B250-A939-100C-38B956D310D9}"/>
              </a:ext>
            </a:extLst>
          </p:cNvPr>
          <p:cNvSpPr>
            <a:spLocks noGrp="1"/>
          </p:cNvSpPr>
          <p:nvPr>
            <p:ph idx="1"/>
          </p:nvPr>
        </p:nvSpPr>
        <p:spPr/>
        <p:txBody>
          <a:bodyPr>
            <a:normAutofit/>
          </a:bodyPr>
          <a:lstStyle/>
          <a:p>
            <a:r>
              <a:rPr lang="en-GB" dirty="0"/>
              <a:t>Which of the following sectors has the highest turnover rates?</a:t>
            </a:r>
          </a:p>
          <a:p>
            <a:pPr lvl="1"/>
            <a:r>
              <a:rPr lang="en-GB" dirty="0"/>
              <a:t>A. Health and social care</a:t>
            </a:r>
          </a:p>
          <a:p>
            <a:pPr lvl="1"/>
            <a:r>
              <a:rPr lang="en-GB" dirty="0"/>
              <a:t>B. Leisure and hospitality</a:t>
            </a:r>
          </a:p>
          <a:p>
            <a:pPr lvl="1"/>
            <a:r>
              <a:rPr lang="en-GB" dirty="0"/>
              <a:t>C. Education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25108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FF475-1870-7514-B7B2-14D414DE4395}"/>
              </a:ext>
            </a:extLst>
          </p:cNvPr>
          <p:cNvSpPr>
            <a:spLocks noGrp="1"/>
          </p:cNvSpPr>
          <p:nvPr>
            <p:ph type="title"/>
          </p:nvPr>
        </p:nvSpPr>
        <p:spPr/>
        <p:txBody>
          <a:bodyPr/>
          <a:lstStyle/>
          <a:p>
            <a:r>
              <a:rPr lang="en-GB" b="1" dirty="0"/>
              <a:t>Question 3</a:t>
            </a:r>
          </a:p>
        </p:txBody>
      </p:sp>
      <p:sp>
        <p:nvSpPr>
          <p:cNvPr id="3" name="Content Placeholder 2">
            <a:extLst>
              <a:ext uri="{FF2B5EF4-FFF2-40B4-BE49-F238E27FC236}">
                <a16:creationId xmlns:a16="http://schemas.microsoft.com/office/drawing/2014/main" id="{EA039329-C847-BEA2-7A5F-9BF5B2BBC426}"/>
              </a:ext>
            </a:extLst>
          </p:cNvPr>
          <p:cNvSpPr>
            <a:spLocks noGrp="1"/>
          </p:cNvSpPr>
          <p:nvPr>
            <p:ph idx="1"/>
          </p:nvPr>
        </p:nvSpPr>
        <p:spPr/>
        <p:txBody>
          <a:bodyPr/>
          <a:lstStyle/>
          <a:p>
            <a:r>
              <a:rPr lang="en-GB" dirty="0"/>
              <a:t>Some turnover could be seen as positive:</a:t>
            </a:r>
          </a:p>
          <a:p>
            <a:pPr lvl="1"/>
            <a:r>
              <a:rPr lang="en-GB" dirty="0"/>
              <a:t>A. True</a:t>
            </a:r>
          </a:p>
          <a:p>
            <a:pPr lvl="1"/>
            <a:r>
              <a:rPr lang="en-GB" dirty="0"/>
              <a:t>B. False</a:t>
            </a:r>
          </a:p>
          <a:p>
            <a:pPr lvl="1"/>
            <a:endParaRPr lang="en-GB" dirty="0"/>
          </a:p>
          <a:p>
            <a:pPr marL="457200" lvl="1" indent="0">
              <a:buNone/>
            </a:pPr>
            <a:r>
              <a:rPr lang="en-GB" dirty="0"/>
              <a:t>Please explain your answer.</a:t>
            </a:r>
          </a:p>
        </p:txBody>
      </p:sp>
    </p:spTree>
    <p:extLst>
      <p:ext uri="{BB962C8B-B14F-4D97-AF65-F5344CB8AC3E}">
        <p14:creationId xmlns:p14="http://schemas.microsoft.com/office/powerpoint/2010/main" val="8518406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C3983-ACEE-7A18-7E0A-41C74CBB4A82}"/>
              </a:ext>
            </a:extLst>
          </p:cNvPr>
          <p:cNvSpPr>
            <a:spLocks noGrp="1"/>
          </p:cNvSpPr>
          <p:nvPr>
            <p:ph type="title"/>
          </p:nvPr>
        </p:nvSpPr>
        <p:spPr/>
        <p:txBody>
          <a:bodyPr/>
          <a:lstStyle/>
          <a:p>
            <a:r>
              <a:rPr lang="en-GB" b="1" dirty="0"/>
              <a:t>Question 4</a:t>
            </a:r>
          </a:p>
        </p:txBody>
      </p:sp>
      <p:sp>
        <p:nvSpPr>
          <p:cNvPr id="3" name="Content Placeholder 2">
            <a:extLst>
              <a:ext uri="{FF2B5EF4-FFF2-40B4-BE49-F238E27FC236}">
                <a16:creationId xmlns:a16="http://schemas.microsoft.com/office/drawing/2014/main" id="{3762098D-0DFB-3A7F-1D0E-E8B9C18D6C38}"/>
              </a:ext>
            </a:extLst>
          </p:cNvPr>
          <p:cNvSpPr>
            <a:spLocks noGrp="1"/>
          </p:cNvSpPr>
          <p:nvPr>
            <p:ph idx="1"/>
          </p:nvPr>
        </p:nvSpPr>
        <p:spPr/>
        <p:txBody>
          <a:bodyPr/>
          <a:lstStyle/>
          <a:p>
            <a:r>
              <a:rPr lang="en-GB" dirty="0"/>
              <a:t>Which of the following could be reviewed to improve retention?</a:t>
            </a:r>
          </a:p>
          <a:p>
            <a:pPr lvl="1"/>
            <a:r>
              <a:rPr lang="en-GB" dirty="0"/>
              <a:t>A. Reasons for leaving</a:t>
            </a:r>
          </a:p>
          <a:p>
            <a:pPr lvl="1"/>
            <a:r>
              <a:rPr lang="en-GB" dirty="0"/>
              <a:t>B. Who is leaving</a:t>
            </a:r>
          </a:p>
          <a:p>
            <a:pPr lvl="1"/>
            <a:r>
              <a:rPr lang="en-GB" dirty="0"/>
              <a:t>C. Impact and cost to the organisation</a:t>
            </a:r>
          </a:p>
          <a:p>
            <a:pPr lvl="1"/>
            <a:r>
              <a:rPr lang="en-GB" dirty="0"/>
              <a:t>D. All of the above</a:t>
            </a:r>
          </a:p>
          <a:p>
            <a:endParaRPr lang="en-GB" dirty="0"/>
          </a:p>
          <a:p>
            <a:endParaRPr lang="en-GB" dirty="0"/>
          </a:p>
        </p:txBody>
      </p:sp>
    </p:spTree>
    <p:extLst>
      <p:ext uri="{BB962C8B-B14F-4D97-AF65-F5344CB8AC3E}">
        <p14:creationId xmlns:p14="http://schemas.microsoft.com/office/powerpoint/2010/main" val="38350507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583E-7836-C4F3-783A-2FED1C7509B8}"/>
              </a:ext>
            </a:extLst>
          </p:cNvPr>
          <p:cNvSpPr>
            <a:spLocks noGrp="1"/>
          </p:cNvSpPr>
          <p:nvPr>
            <p:ph type="title"/>
          </p:nvPr>
        </p:nvSpPr>
        <p:spPr/>
        <p:txBody>
          <a:bodyPr/>
          <a:lstStyle/>
          <a:p>
            <a:r>
              <a:rPr lang="en-GB" b="1" dirty="0"/>
              <a:t>How can retention be improved?</a:t>
            </a:r>
          </a:p>
        </p:txBody>
      </p:sp>
      <p:sp>
        <p:nvSpPr>
          <p:cNvPr id="3" name="Content Placeholder 2">
            <a:extLst>
              <a:ext uri="{FF2B5EF4-FFF2-40B4-BE49-F238E27FC236}">
                <a16:creationId xmlns:a16="http://schemas.microsoft.com/office/drawing/2014/main" id="{6AC5D397-0DAB-0041-B9BB-AA45C463F186}"/>
              </a:ext>
            </a:extLst>
          </p:cNvPr>
          <p:cNvSpPr>
            <a:spLocks noGrp="1"/>
          </p:cNvSpPr>
          <p:nvPr>
            <p:ph idx="1"/>
          </p:nvPr>
        </p:nvSpPr>
        <p:spPr/>
        <p:txBody>
          <a:bodyPr/>
          <a:lstStyle/>
          <a:p>
            <a:pPr marL="0" indent="0">
              <a:buNone/>
            </a:pPr>
            <a:r>
              <a:rPr lang="en-GB" dirty="0"/>
              <a:t>Best practice approach:</a:t>
            </a:r>
          </a:p>
          <a:p>
            <a:r>
              <a:rPr lang="en-GB" dirty="0"/>
              <a:t>Be flexible.</a:t>
            </a:r>
          </a:p>
          <a:p>
            <a:r>
              <a:rPr lang="en-GB" dirty="0"/>
              <a:t>Treat people fairly. </a:t>
            </a:r>
          </a:p>
          <a:p>
            <a:r>
              <a:rPr lang="en-GB" dirty="0"/>
              <a:t>Employee well-being.</a:t>
            </a:r>
          </a:p>
          <a:p>
            <a:r>
              <a:rPr lang="en-GB" dirty="0"/>
              <a:t>Enable career development.</a:t>
            </a:r>
          </a:p>
          <a:p>
            <a:r>
              <a:rPr lang="en-GB" dirty="0"/>
              <a:t>Consult employees.</a:t>
            </a:r>
          </a:p>
          <a:p>
            <a:endParaRPr lang="en-GB" dirty="0"/>
          </a:p>
        </p:txBody>
      </p:sp>
    </p:spTree>
    <p:extLst>
      <p:ext uri="{BB962C8B-B14F-4D97-AF65-F5344CB8AC3E}">
        <p14:creationId xmlns:p14="http://schemas.microsoft.com/office/powerpoint/2010/main" val="6699130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6583E-7836-C4F3-783A-2FED1C7509B8}"/>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AC5D397-0DAB-0041-B9BB-AA45C463F186}"/>
              </a:ext>
            </a:extLst>
          </p:cNvPr>
          <p:cNvSpPr>
            <a:spLocks noGrp="1"/>
          </p:cNvSpPr>
          <p:nvPr>
            <p:ph idx="1"/>
          </p:nvPr>
        </p:nvSpPr>
        <p:spPr/>
        <p:txBody>
          <a:bodyPr/>
          <a:lstStyle/>
          <a:p>
            <a:pPr marL="0" indent="0">
              <a:buNone/>
            </a:pPr>
            <a:r>
              <a:rPr lang="en-GB" dirty="0"/>
              <a:t>Your organisation has seen an increase in turnover over the past 3 months in a specific department. You have identified the following from data analysis:</a:t>
            </a:r>
          </a:p>
          <a:p>
            <a:r>
              <a:rPr lang="en-GB" dirty="0"/>
              <a:t>Majority of leavers have less than 6 months service.</a:t>
            </a:r>
          </a:p>
          <a:p>
            <a:r>
              <a:rPr lang="en-GB" dirty="0"/>
              <a:t>Main reasons for leaving are not suited to the role and pay.</a:t>
            </a:r>
          </a:p>
          <a:p>
            <a:pPr marL="0" indent="0">
              <a:buNone/>
            </a:pPr>
            <a:r>
              <a:rPr lang="en-GB" dirty="0"/>
              <a:t>What would you consider and what action would you take?</a:t>
            </a:r>
          </a:p>
        </p:txBody>
      </p:sp>
    </p:spTree>
    <p:extLst>
      <p:ext uri="{BB962C8B-B14F-4D97-AF65-F5344CB8AC3E}">
        <p14:creationId xmlns:p14="http://schemas.microsoft.com/office/powerpoint/2010/main" val="25064847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400A9-E149-337B-D5A5-1921E4CBB232}"/>
              </a:ext>
            </a:extLst>
          </p:cNvPr>
          <p:cNvSpPr>
            <a:spLocks noGrp="1"/>
          </p:cNvSpPr>
          <p:nvPr>
            <p:ph type="title"/>
          </p:nvPr>
        </p:nvSpPr>
        <p:spPr/>
        <p:txBody>
          <a:bodyPr/>
          <a:lstStyle/>
          <a:p>
            <a:r>
              <a:rPr lang="en-GB" b="1" dirty="0"/>
              <a:t>‘Quiet quitting’</a:t>
            </a:r>
          </a:p>
        </p:txBody>
      </p:sp>
      <p:sp>
        <p:nvSpPr>
          <p:cNvPr id="3" name="Content Placeholder 2">
            <a:extLst>
              <a:ext uri="{FF2B5EF4-FFF2-40B4-BE49-F238E27FC236}">
                <a16:creationId xmlns:a16="http://schemas.microsoft.com/office/drawing/2014/main" id="{F11FBAF2-73A3-67A5-21AF-87A64E56EB60}"/>
              </a:ext>
            </a:extLst>
          </p:cNvPr>
          <p:cNvSpPr>
            <a:spLocks noGrp="1"/>
          </p:cNvSpPr>
          <p:nvPr>
            <p:ph idx="1"/>
          </p:nvPr>
        </p:nvSpPr>
        <p:spPr/>
        <p:txBody>
          <a:bodyPr>
            <a:normAutofit lnSpcReduction="10000"/>
          </a:bodyPr>
          <a:lstStyle/>
          <a:p>
            <a:r>
              <a:rPr lang="en-GB" dirty="0"/>
              <a:t>An individual doing the basics to fulfil the requirements of their role but nothing more.</a:t>
            </a:r>
          </a:p>
          <a:p>
            <a:r>
              <a:rPr lang="en-GB" dirty="0"/>
              <a:t>Signs include reduction in productivity, reluctance or failure to attend meetings, disengagement from group activities, change in attitude, decrease in initiative taking, becoming less available.</a:t>
            </a:r>
          </a:p>
          <a:p>
            <a:r>
              <a:rPr lang="en-GB" dirty="0"/>
              <a:t>Retention issues can be linked.</a:t>
            </a:r>
          </a:p>
          <a:p>
            <a:r>
              <a:rPr lang="en-GB" dirty="0"/>
              <a:t>Good line management is key. </a:t>
            </a:r>
          </a:p>
          <a:p>
            <a:endParaRPr lang="en-GB" dirty="0"/>
          </a:p>
        </p:txBody>
      </p:sp>
    </p:spTree>
    <p:extLst>
      <p:ext uri="{BB962C8B-B14F-4D97-AF65-F5344CB8AC3E}">
        <p14:creationId xmlns:p14="http://schemas.microsoft.com/office/powerpoint/2010/main" val="1982338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EB4F7-15A7-0B52-49EB-F35FF8BD3912}"/>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64A1F938-32F2-A922-73F5-682713CC05DF}"/>
              </a:ext>
            </a:extLst>
          </p:cNvPr>
          <p:cNvSpPr>
            <a:spLocks noGrp="1"/>
          </p:cNvSpPr>
          <p:nvPr>
            <p:ph idx="1"/>
          </p:nvPr>
        </p:nvSpPr>
        <p:spPr/>
        <p:txBody>
          <a:bodyPr/>
          <a:lstStyle/>
          <a:p>
            <a:r>
              <a:rPr lang="en-GB" dirty="0"/>
              <a:t>Assignment brief overview.</a:t>
            </a:r>
          </a:p>
          <a:p>
            <a:r>
              <a:rPr lang="en-GB" dirty="0"/>
              <a:t>Reviewing the data.</a:t>
            </a:r>
          </a:p>
          <a:p>
            <a:r>
              <a:rPr lang="en-GB" dirty="0"/>
              <a:t>Draft deadline – 09/12/24</a:t>
            </a:r>
          </a:p>
          <a:p>
            <a:r>
              <a:rPr lang="en-GB" dirty="0"/>
              <a:t>Optional online tutorial – 12/12/24</a:t>
            </a:r>
          </a:p>
          <a:p>
            <a:r>
              <a:rPr lang="en-GB" dirty="0"/>
              <a:t>Final deadline – 16/12/24</a:t>
            </a:r>
          </a:p>
          <a:p>
            <a:r>
              <a:rPr lang="en-GB" dirty="0"/>
              <a:t>Any questions?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118907714"/>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3169</Words>
  <Application>Microsoft Office PowerPoint</Application>
  <PresentationFormat>Widescreen</PresentationFormat>
  <Paragraphs>264</Paragraphs>
  <Slides>37</Slides>
  <Notes>21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garamond-premier-pro</vt:lpstr>
      <vt:lpstr>Museo</vt:lpstr>
      <vt:lpstr>Myriad Pro</vt:lpstr>
      <vt:lpstr>Arial</vt:lpstr>
      <vt:lpstr>Calibri</vt:lpstr>
      <vt:lpstr>ThemeUWTSD</vt:lpstr>
      <vt:lpstr>Principles of Analytics 3CO02</vt:lpstr>
      <vt:lpstr>Objectives for Today</vt:lpstr>
      <vt:lpstr>Recap - What is Evidence-Based Practice?</vt:lpstr>
      <vt:lpstr>Sources of Evidence for Decision-making</vt:lpstr>
      <vt:lpstr>PowerPoint Presentation</vt:lpstr>
      <vt:lpstr>Types of data</vt:lpstr>
      <vt:lpstr>CIPD Profession Map</vt:lpstr>
      <vt:lpstr>PowerPoint Presentation</vt:lpstr>
      <vt:lpstr>Analytics</vt:lpstr>
      <vt:lpstr>People Analytics</vt:lpstr>
      <vt:lpstr>Types of People Analytics</vt:lpstr>
      <vt:lpstr>Case Study – Using People Analytics – Financial Times</vt:lpstr>
      <vt:lpstr>PowerPoint Presentation</vt:lpstr>
      <vt:lpstr>Activity – Wellbeing Survey</vt:lpstr>
      <vt:lpstr>Critical Thinking</vt:lpstr>
      <vt:lpstr>Essential Skill – Critical Thinking</vt:lpstr>
      <vt:lpstr>Problems with Decision-making</vt:lpstr>
      <vt:lpstr>Importance of Policies and Procedures</vt:lpstr>
      <vt:lpstr>Policies and Processes</vt:lpstr>
      <vt:lpstr>Line Managers’ Important Role</vt:lpstr>
      <vt:lpstr>HR adding value (1)</vt:lpstr>
      <vt:lpstr>HR adding value (2)</vt:lpstr>
      <vt:lpstr>4 factors for creating value for competing stakeholders (Brockbank, 2018)</vt:lpstr>
      <vt:lpstr>PowerPoint Presentation</vt:lpstr>
      <vt:lpstr>Being Customer Focused </vt:lpstr>
      <vt:lpstr>Activity (20 minutes)</vt:lpstr>
      <vt:lpstr>What have we learnt so far?</vt:lpstr>
      <vt:lpstr>Group activity</vt:lpstr>
      <vt:lpstr>QUIZ TIME</vt:lpstr>
      <vt:lpstr>Question 1</vt:lpstr>
      <vt:lpstr>Question 2</vt:lpstr>
      <vt:lpstr>Question 3</vt:lpstr>
      <vt:lpstr>Question 4</vt:lpstr>
      <vt:lpstr>How can retention be improved?</vt:lpstr>
      <vt:lpstr>Activity</vt:lpstr>
      <vt:lpstr>‘Quiet quitting’</vt:lpstr>
      <vt:lpstr>Recap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Evidence-Based Practice 5CO02</dc:title>
  <dc:creator>Julie Thomas</dc:creator>
  <cp:lastModifiedBy>Rhiannon Akers</cp:lastModifiedBy>
  <cp:revision>3</cp:revision>
  <dcterms:created xsi:type="dcterms:W3CDTF">2023-07-24T11:17:24Z</dcterms:created>
  <dcterms:modified xsi:type="dcterms:W3CDTF">2024-12-05T09:13:31Z</dcterms:modified>
</cp:coreProperties>
</file>