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782" r:id="rId4"/>
  </p:sldMasterIdLst>
  <p:notesMasterIdLst>
    <p:notesMasterId r:id="rId16"/>
  </p:notesMasterIdLst>
  <p:sldIdLst>
    <p:sldId id="2767" r:id="rId5"/>
    <p:sldId id="2768" r:id="rId6"/>
    <p:sldId id="2769" r:id="rId7"/>
    <p:sldId id="2772" r:id="rId8"/>
    <p:sldId id="2773" r:id="rId9"/>
    <p:sldId id="2774" r:id="rId10"/>
    <p:sldId id="2776" r:id="rId11"/>
    <p:sldId id="2775" r:id="rId12"/>
    <p:sldId id="2777" r:id="rId13"/>
    <p:sldId id="2778" r:id="rId14"/>
    <p:sldId id="2779"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A6D7C1F-7705-460E-B20D-ED953B600008}" v="33" dt="2026-10-11T09:34:03.27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987" autoAdjust="0"/>
    <p:restoredTop sz="95706" autoAdjust="0"/>
  </p:normalViewPr>
  <p:slideViewPr>
    <p:cSldViewPr snapToGrid="0">
      <p:cViewPr varScale="1">
        <p:scale>
          <a:sx n="95" d="100"/>
          <a:sy n="95" d="100"/>
        </p:scale>
        <p:origin x="163"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5/10/relationships/revisionInfo" Target="revisionInfo.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C2D05EE-1874-40CA-ACBB-AAFE8CEAEC56}" type="datetimeFigureOut">
              <a:t>10/11/2026</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9B9498-FDEE-4498-AC3A-C83DFCC8A50A}" type="slidenum">
              <a:t>‹#›</a:t>
            </a:fld>
            <a:endParaRPr lang="en-US" dirty="0"/>
          </a:p>
        </p:txBody>
      </p:sp>
    </p:spTree>
    <p:extLst>
      <p:ext uri="{BB962C8B-B14F-4D97-AF65-F5344CB8AC3E}">
        <p14:creationId xmlns:p14="http://schemas.microsoft.com/office/powerpoint/2010/main" val="9007769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0965C32D-63EE-4133-9108-A2BD34E475D3}"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716218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09B9498-FDEE-4498-AC3A-C83DFCC8A50A}" type="slidenum">
              <a:rPr lang="en-GB" smtClean="0"/>
              <a:t>3</a:t>
            </a:fld>
            <a:endParaRPr lang="en-GB" dirty="0"/>
          </a:p>
        </p:txBody>
      </p:sp>
    </p:spTree>
    <p:extLst>
      <p:ext uri="{BB962C8B-B14F-4D97-AF65-F5344CB8AC3E}">
        <p14:creationId xmlns:p14="http://schemas.microsoft.com/office/powerpoint/2010/main" val="3214194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GB"/>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21546395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3"/>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9214113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4939853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AA70F276-1833-4A75-9C1D-A56E2295A68D}"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665740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AA70F276-1833-4A75-9C1D-A56E2295A68D}" type="datetimeFigureOut">
              <a:rPr lang="en-US" smtClean="0"/>
              <a:t>10/11/2026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5859669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7" name="Date Placeholder 2"/>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3"/>
          <p:cNvSpPr>
            <a:spLocks noGrp="1"/>
          </p:cNvSpPr>
          <p:nvPr>
            <p:ph type="ftr" sz="quarter" idx="11"/>
          </p:nvPr>
        </p:nvSpPr>
        <p:spPr/>
        <p:txBody>
          <a:bodyPr/>
          <a:lstStyle/>
          <a:p>
            <a:endParaRPr lang="en-US"/>
          </a:p>
        </p:txBody>
      </p:sp>
      <p:sp>
        <p:nvSpPr>
          <p:cNvPr id="6" name="Slide Number Placeholder 4"/>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107959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2"/>
          <p:cNvSpPr>
            <a:spLocks noGrp="1"/>
          </p:cNvSpPr>
          <p:nvPr>
            <p:ph type="ftr" sz="quarter" idx="11"/>
          </p:nvPr>
        </p:nvSpPr>
        <p:spPr/>
        <p:txBody>
          <a:bodyPr/>
          <a:lstStyle/>
          <a:p>
            <a:endParaRPr lang="en-US"/>
          </a:p>
        </p:txBody>
      </p:sp>
      <p:sp>
        <p:nvSpPr>
          <p:cNvPr id="6" name="Slide Number Placeholder 3"/>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9606497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GB"/>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7" name="Date Placeholder 4"/>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5"/>
          <p:cNvSpPr>
            <a:spLocks noGrp="1"/>
          </p:cNvSpPr>
          <p:nvPr>
            <p:ph type="ftr" sz="quarter" idx="11"/>
          </p:nvPr>
        </p:nvSpPr>
        <p:spPr/>
        <p:txBody>
          <a:bodyPr/>
          <a:lstStyle/>
          <a:p>
            <a:endParaRPr lang="en-US"/>
          </a:p>
        </p:txBody>
      </p:sp>
      <p:sp>
        <p:nvSpPr>
          <p:cNvPr id="6"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5959139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t>10/11/2026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33049653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AA70F276-1833-4A75-9C1D-A56E2295A68D}" type="datetimeFigureOut">
              <a:rPr lang="en-US" smtClean="0"/>
              <a:pPr/>
              <a:t>10/11/2026</a:t>
            </a:fld>
            <a:endParaRPr lang="en-US" dirty="0"/>
          </a:p>
        </p:txBody>
      </p:sp>
      <p:sp>
        <p:nvSpPr>
          <p:cNvPr id="6" name="Footer Placeholder 5"/>
          <p:cNvSpPr>
            <a:spLocks noGrp="1"/>
          </p:cNvSpPr>
          <p:nvPr>
            <p:ph type="ftr" sz="quarter" idx="11"/>
          </p:nvPr>
        </p:nvSpPr>
        <p:spPr/>
        <p:txBody>
          <a:bodyPr/>
          <a:lstStyle/>
          <a:p>
            <a:endParaRPr lang="en-US">
              <a:solidFill>
                <a:srgbClr val="FFFFFF"/>
              </a:solidFill>
            </a:endParaRPr>
          </a:p>
        </p:txBody>
      </p:sp>
      <p:sp>
        <p:nvSpPr>
          <p:cNvPr id="7" name="Slide Number Placeholder 6"/>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15484844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GB"/>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pPr/>
              <a:t>10/11/2026</a:t>
            </a:fld>
            <a:endParaRPr lang="en-US" dirty="0"/>
          </a:p>
        </p:txBody>
      </p:sp>
      <p:sp>
        <p:nvSpPr>
          <p:cNvPr id="5" name="Footer Placeholder 4"/>
          <p:cNvSpPr>
            <a:spLocks noGrp="1"/>
          </p:cNvSpPr>
          <p:nvPr>
            <p:ph type="ftr" sz="quarter" idx="11"/>
          </p:nvPr>
        </p:nvSpPr>
        <p:spPr/>
        <p:txBody>
          <a:bodyPr/>
          <a:lstStyle/>
          <a:p>
            <a:endParaRPr lang="en-US">
              <a:solidFill>
                <a:srgbClr val="FFFFFF"/>
              </a:solidFill>
            </a:endParaRP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35950699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GB"/>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GB"/>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pPr/>
              <a:t>10/11/2026</a:t>
            </a:fld>
            <a:endParaRPr lang="en-US" dirty="0"/>
          </a:p>
        </p:txBody>
      </p:sp>
      <p:sp>
        <p:nvSpPr>
          <p:cNvPr id="5" name="Footer Placeholder 4"/>
          <p:cNvSpPr>
            <a:spLocks noGrp="1"/>
          </p:cNvSpPr>
          <p:nvPr>
            <p:ph type="ftr" sz="quarter" idx="11"/>
          </p:nvPr>
        </p:nvSpPr>
        <p:spPr/>
        <p:txBody>
          <a:bodyPr/>
          <a:lstStyle/>
          <a:p>
            <a:endParaRPr lang="en-US">
              <a:solidFill>
                <a:srgbClr val="FFFFFF"/>
              </a:solidFill>
            </a:endParaRP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3953550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GB"/>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AA70F276-1833-4A75-9C1D-A56E2295A68D}" type="datetimeFigureOut">
              <a:rPr lang="en-US" smtClean="0"/>
              <a:pPr/>
              <a:t>10/11/2026</a:t>
            </a:fld>
            <a:endParaRPr lang="en-US" dirty="0"/>
          </a:p>
        </p:txBody>
      </p:sp>
      <p:sp>
        <p:nvSpPr>
          <p:cNvPr id="5" name="Footer Placeholder 4"/>
          <p:cNvSpPr>
            <a:spLocks noGrp="1"/>
          </p:cNvSpPr>
          <p:nvPr>
            <p:ph type="ftr" sz="quarter" idx="11"/>
          </p:nvPr>
        </p:nvSpPr>
        <p:spPr/>
        <p:txBody>
          <a:bodyPr/>
          <a:lstStyle/>
          <a:p>
            <a:endParaRPr lang="en-US">
              <a:solidFill>
                <a:srgbClr val="FFFFFF"/>
              </a:solidFill>
            </a:endParaRP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425794552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A70F276-1833-4A75-9C1D-A56E2295A68D}" type="datetimeFigureOut">
              <a:rPr lang="en-US" smtClean="0"/>
              <a:pPr/>
              <a:t>10/11/2026</a:t>
            </a:fld>
            <a:endParaRPr lang="en-US" dirty="0"/>
          </a:p>
        </p:txBody>
      </p:sp>
      <p:sp>
        <p:nvSpPr>
          <p:cNvPr id="4" name="Footer Placeholder 4"/>
          <p:cNvSpPr>
            <a:spLocks noGrp="1"/>
          </p:cNvSpPr>
          <p:nvPr>
            <p:ph type="ftr" sz="quarter" idx="11"/>
          </p:nvPr>
        </p:nvSpPr>
        <p:spPr/>
        <p:txBody>
          <a:bodyPr/>
          <a:lstStyle/>
          <a:p>
            <a:endParaRPr lang="en-US">
              <a:solidFill>
                <a:srgbClr val="FFFFFF"/>
              </a:solidFill>
            </a:endParaRP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347893905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GB"/>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AA70F276-1833-4A75-9C1D-A56E2295A68D}" type="datetimeFigureOut">
              <a:rPr lang="en-US" smtClean="0"/>
              <a:pPr/>
              <a:t>10/11/2026</a:t>
            </a:fld>
            <a:endParaRPr lang="en-US" dirty="0"/>
          </a:p>
        </p:txBody>
      </p:sp>
      <p:sp>
        <p:nvSpPr>
          <p:cNvPr id="4" name="Footer Placeholder 4"/>
          <p:cNvSpPr>
            <a:spLocks noGrp="1"/>
          </p:cNvSpPr>
          <p:nvPr>
            <p:ph type="ftr" sz="quarter" idx="11"/>
          </p:nvPr>
        </p:nvSpPr>
        <p:spPr/>
        <p:txBody>
          <a:bodyPr/>
          <a:lstStyle/>
          <a:p>
            <a:endParaRPr lang="en-US">
              <a:solidFill>
                <a:srgbClr val="FFFFFF"/>
              </a:solidFill>
            </a:endParaRPr>
          </a:p>
        </p:txBody>
      </p:sp>
      <p:sp>
        <p:nvSpPr>
          <p:cNvPr id="6" name="Slide Number Placeholder 5"/>
          <p:cNvSpPr>
            <a:spLocks noGrp="1"/>
          </p:cNvSpPr>
          <p:nvPr>
            <p:ph type="sldNum" sz="quarter" idx="12"/>
          </p:nvPr>
        </p:nvSpPr>
        <p:spPr/>
        <p:txBody>
          <a:bodyPr/>
          <a:lstStyle/>
          <a:p>
            <a:fld id="{28844951-7827-47D4-8276-7DDE1FA7D85A}" type="slidenum">
              <a:rPr lang="en-US" smtClean="0"/>
              <a:pPr/>
              <a:t>‹#›</a:t>
            </a:fld>
            <a:endParaRPr lang="en-US"/>
          </a:p>
        </p:txBody>
      </p:sp>
    </p:spTree>
    <p:extLst>
      <p:ext uri="{BB962C8B-B14F-4D97-AF65-F5344CB8AC3E}">
        <p14:creationId xmlns:p14="http://schemas.microsoft.com/office/powerpoint/2010/main" val="59280565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144620502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GB"/>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AA70F276-1833-4A75-9C1D-A56E2295A68D}" type="datetimeFigureOut">
              <a:rPr lang="en-US" smtClean="0"/>
              <a:t>10/11/2026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8844951-7827-47D4-8276-7DDE1FA7D85A}" type="slidenum">
              <a:rPr lang="en-US" smtClean="0"/>
              <a:t>‹#›</a:t>
            </a:fld>
            <a:endParaRPr lang="en-US"/>
          </a:p>
        </p:txBody>
      </p:sp>
    </p:spTree>
    <p:extLst>
      <p:ext uri="{BB962C8B-B14F-4D97-AF65-F5344CB8AC3E}">
        <p14:creationId xmlns:p14="http://schemas.microsoft.com/office/powerpoint/2010/main" val="491120655"/>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_Agenda">
    <p:bg>
      <p:bgRef idx="1001">
        <a:schemeClr val="bg2"/>
      </p:bgRef>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4019F8-742E-9EEF-F591-C9666AC32AF1}"/>
              </a:ext>
            </a:extLst>
          </p:cNvPr>
          <p:cNvSpPr>
            <a:spLocks noGrp="1"/>
          </p:cNvSpPr>
          <p:nvPr>
            <p:ph type="title"/>
          </p:nvPr>
        </p:nvSpPr>
        <p:spPr>
          <a:xfrm>
            <a:off x="429768" y="411480"/>
            <a:ext cx="11045952" cy="1828800"/>
          </a:xfrm>
        </p:spPr>
        <p:txBody>
          <a:bodyPr anchor="t">
            <a:normAutofit/>
          </a:bodyPr>
          <a:lstStyle>
            <a:lvl1pPr>
              <a:defRPr sz="8000"/>
            </a:lvl1pPr>
          </a:lstStyle>
          <a:p>
            <a:r>
              <a:rPr lang="en-GB"/>
              <a:t>Click to edit Master title style</a:t>
            </a:r>
            <a:endParaRPr lang="en-US"/>
          </a:p>
        </p:txBody>
      </p:sp>
      <p:sp>
        <p:nvSpPr>
          <p:cNvPr id="7" name="Content Placeholder 6">
            <a:extLst>
              <a:ext uri="{FF2B5EF4-FFF2-40B4-BE49-F238E27FC236}">
                <a16:creationId xmlns:a16="http://schemas.microsoft.com/office/drawing/2014/main" id="{28C8B19A-6FC1-2B71-0BFB-9274CBF396B9}"/>
              </a:ext>
            </a:extLst>
          </p:cNvPr>
          <p:cNvSpPr>
            <a:spLocks noGrp="1"/>
          </p:cNvSpPr>
          <p:nvPr>
            <p:ph sz="quarter" idx="13"/>
          </p:nvPr>
        </p:nvSpPr>
        <p:spPr>
          <a:xfrm>
            <a:off x="6272784" y="2423160"/>
            <a:ext cx="5202936" cy="3858768"/>
          </a:xfrm>
        </p:spPr>
        <p:txBody>
          <a:bodyPr vert="horz" lIns="91440" tIns="45720" rIns="91440" bIns="45720" rtlCol="0">
            <a:normAutofit/>
          </a:bodyPr>
          <a:lstStyle>
            <a:lvl1pPr marL="457200" indent="-457200">
              <a:buFont typeface="+mj-lt"/>
              <a:buAutoNum type="arabicPeriod"/>
              <a:defRPr lang="en-US" dirty="0"/>
            </a:lvl1pPr>
            <a:lvl2pPr marL="571500" indent="-342900">
              <a:buFont typeface="+mj-lt"/>
              <a:buAutoNum type="alphaLcPeriod"/>
              <a:defRPr lang="en-US" dirty="0"/>
            </a:lvl2pPr>
            <a:lvl3pPr marL="800100" indent="-342900">
              <a:buFont typeface="+mj-lt"/>
              <a:buAutoNum type="romanLcPeriod"/>
              <a:defRPr lang="en-US" dirty="0"/>
            </a:lvl3pPr>
            <a:lvl4pPr marL="914400" indent="-228600">
              <a:buFont typeface="+mj-lt"/>
              <a:buAutoNum type="arabicParenR"/>
              <a:defRPr lang="en-US" dirty="0"/>
            </a:lvl4pPr>
            <a:lvl5pPr marL="1143000" indent="-228600">
              <a:buFont typeface="+mj-lt"/>
              <a:buAutoNum type="alphaLcParenR"/>
              <a:defRPr lang="en-US" dirty="0"/>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3" name="Date Placeholder 2">
            <a:extLst>
              <a:ext uri="{FF2B5EF4-FFF2-40B4-BE49-F238E27FC236}">
                <a16:creationId xmlns:a16="http://schemas.microsoft.com/office/drawing/2014/main" id="{6CC77F2D-39D2-22F7-CF0B-39D63EBF00B7}"/>
              </a:ext>
            </a:extLst>
          </p:cNvPr>
          <p:cNvSpPr>
            <a:spLocks noGrp="1"/>
          </p:cNvSpPr>
          <p:nvPr>
            <p:ph type="dt" sz="half" idx="10"/>
          </p:nvPr>
        </p:nvSpPr>
        <p:spPr/>
        <p:txBody>
          <a:bodyPr/>
          <a:lstStyle/>
          <a:p>
            <a:fld id="{E244D5D5-F2FF-4BCB-BACC-FA9A736697CB}" type="datetime1">
              <a:rPr lang="en-US" smtClean="0"/>
              <a:t>10/11/2026</a:t>
            </a:fld>
            <a:endParaRPr lang="en-US"/>
          </a:p>
        </p:txBody>
      </p:sp>
      <p:sp>
        <p:nvSpPr>
          <p:cNvPr id="4" name="Footer Placeholder 3">
            <a:extLst>
              <a:ext uri="{FF2B5EF4-FFF2-40B4-BE49-F238E27FC236}">
                <a16:creationId xmlns:a16="http://schemas.microsoft.com/office/drawing/2014/main" id="{0B12CFE6-D05E-5478-B3A4-81DC4DCD7410}"/>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626B86D3-24E1-029E-BA22-9F17F9517D65}"/>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1980579602"/>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GB"/>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AA70F276-1833-4A75-9C1D-A56E2295A68D}" type="datetimeFigureOut">
              <a:rPr lang="en-US" smtClean="0"/>
              <a:pPr/>
              <a:t>10/11/2026</a:t>
            </a:fld>
            <a:endParaRPr lang="en-US" dirty="0"/>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US">
              <a:solidFill>
                <a:srgbClr val="FFFFFF"/>
              </a:solidFill>
            </a:endParaRPr>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28844951-7827-47D4-8276-7DDE1FA7D85A}" type="slidenum">
              <a:rPr lang="en-US" smtClean="0"/>
              <a:pPr/>
              <a:t>‹#›</a:t>
            </a:fld>
            <a:endParaRPr lang="en-US"/>
          </a:p>
        </p:txBody>
      </p:sp>
    </p:spTree>
    <p:extLst>
      <p:ext uri="{BB962C8B-B14F-4D97-AF65-F5344CB8AC3E}">
        <p14:creationId xmlns:p14="http://schemas.microsoft.com/office/powerpoint/2010/main" val="1461692839"/>
      </p:ext>
    </p:extLst>
  </p:cSld>
  <p:clrMap bg1="dk1" tx1="lt1" bg2="dk2" tx2="lt2" accent1="accent1" accent2="accent2" accent3="accent3" accent4="accent4" accent5="accent5" accent6="accent6" hlink="hlink" folHlink="folHlink"/>
  <p:sldLayoutIdLst>
    <p:sldLayoutId id="2147484783" r:id="rId1"/>
    <p:sldLayoutId id="2147484784" r:id="rId2"/>
    <p:sldLayoutId id="2147484785" r:id="rId3"/>
    <p:sldLayoutId id="2147484786" r:id="rId4"/>
    <p:sldLayoutId id="2147484787" r:id="rId5"/>
    <p:sldLayoutId id="2147484788" r:id="rId6"/>
    <p:sldLayoutId id="2147484789" r:id="rId7"/>
    <p:sldLayoutId id="2147484790" r:id="rId8"/>
    <p:sldLayoutId id="2147484791" r:id="rId9"/>
    <p:sldLayoutId id="2147484792" r:id="rId10"/>
    <p:sldLayoutId id="2147484793" r:id="rId11"/>
    <p:sldLayoutId id="2147484794" r:id="rId12"/>
    <p:sldLayoutId id="2147484795" r:id="rId13"/>
    <p:sldLayoutId id="2147484796" r:id="rId14"/>
    <p:sldLayoutId id="2147484797" r:id="rId15"/>
    <p:sldLayoutId id="2147484798" r:id="rId16"/>
    <p:sldLayoutId id="2147484799" r:id="rId17"/>
    <p:sldLayoutId id="2147484800"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6.jpeg"/><Relationship Id="rId3" Type="http://schemas.openxmlformats.org/officeDocument/2006/relationships/image" Target="../media/image1.jpe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18.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image/435924/free-photo-image-baby-kid-toddler" TargetMode="External"/><Relationship Id="rId2" Type="http://schemas.openxmlformats.org/officeDocument/2006/relationships/image" Target="../media/image10.png"/><Relationship Id="rId1" Type="http://schemas.openxmlformats.org/officeDocument/2006/relationships/slideLayout" Target="../slideLayouts/slideLayout1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9.xml.rels><?xml version="1.0" encoding="UTF-8" standalone="yes"?>
<Relationships xmlns="http://schemas.openxmlformats.org/package/2006/relationships"><Relationship Id="rId3" Type="http://schemas.openxmlformats.org/officeDocument/2006/relationships/hyperlink" Target="https://quoimedia.com/les-personnes-qui-soccupent-de-jeunes-enfants-ont-besoin-dun-autre-type-de-masque/" TargetMode="External"/><Relationship Id="rId2" Type="http://schemas.openxmlformats.org/officeDocument/2006/relationships/image" Target="../media/image11.jpg"/><Relationship Id="rId1" Type="http://schemas.openxmlformats.org/officeDocument/2006/relationships/slideLayout" Target="../slideLayouts/slideLayout11.xml"/><Relationship Id="rId4" Type="http://schemas.openxmlformats.org/officeDocument/2006/relationships/hyperlink" Target="https://creativecommons.org/licenses/by-nd/3.0/" TargetMode="Externa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DF19BAF3-7E20-4B9D-B544-BABAEEA1FA7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23" name="Picture 22">
            <a:extLst>
              <a:ext uri="{FF2B5EF4-FFF2-40B4-BE49-F238E27FC236}">
                <a16:creationId xmlns:a16="http://schemas.microsoft.com/office/drawing/2014/main" id="{950648F4-ABCD-4DF0-8641-76CFB235472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29" name="Oval 28">
            <a:extLst>
              <a:ext uri="{FF2B5EF4-FFF2-40B4-BE49-F238E27FC236}">
                <a16:creationId xmlns:a16="http://schemas.microsoft.com/office/drawing/2014/main" id="{989BE678-777B-482A-A616-FEDC47B162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31" name="Picture 30">
            <a:extLst>
              <a:ext uri="{FF2B5EF4-FFF2-40B4-BE49-F238E27FC236}">
                <a16:creationId xmlns:a16="http://schemas.microsoft.com/office/drawing/2014/main" id="{CF1EB4BD-9C7E-4AA3-9681-C7EB0DA6250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33" name="Picture 32">
            <a:extLst>
              <a:ext uri="{FF2B5EF4-FFF2-40B4-BE49-F238E27FC236}">
                <a16:creationId xmlns:a16="http://schemas.microsoft.com/office/drawing/2014/main" id="{94AAE3AA-3759-4D28-B0EF-575F25A514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35" name="Rectangle 34">
            <a:extLst>
              <a:ext uri="{FF2B5EF4-FFF2-40B4-BE49-F238E27FC236}">
                <a16:creationId xmlns:a16="http://schemas.microsoft.com/office/drawing/2014/main" id="{D28BE0C3-2102-4820-B88B-A448B1840D1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7" name="Rectangle 36">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0A38E9-D21E-DE68-38AC-F56AEA15B379}"/>
              </a:ext>
            </a:extLst>
          </p:cNvPr>
          <p:cNvSpPr>
            <a:spLocks noGrp="1"/>
          </p:cNvSpPr>
          <p:nvPr>
            <p:ph type="title"/>
          </p:nvPr>
        </p:nvSpPr>
        <p:spPr>
          <a:xfrm>
            <a:off x="648930" y="629266"/>
            <a:ext cx="6188190" cy="1622321"/>
          </a:xfrm>
        </p:spPr>
        <p:txBody>
          <a:bodyPr vert="horz" lIns="91440" tIns="45720" rIns="91440" bIns="45720" rtlCol="0" anchor="t">
            <a:normAutofit/>
          </a:bodyPr>
          <a:lstStyle/>
          <a:p>
            <a:br>
              <a:rPr lang="en-US" sz="4200">
                <a:solidFill>
                  <a:srgbClr val="EBEBEB"/>
                </a:solidFill>
              </a:rPr>
            </a:br>
            <a:endParaRPr lang="en-US" sz="4200">
              <a:solidFill>
                <a:srgbClr val="EBEBEB"/>
              </a:solidFill>
            </a:endParaRPr>
          </a:p>
        </p:txBody>
      </p:sp>
      <p:sp>
        <p:nvSpPr>
          <p:cNvPr id="3" name="Subtitle 2">
            <a:extLst>
              <a:ext uri="{FF2B5EF4-FFF2-40B4-BE49-F238E27FC236}">
                <a16:creationId xmlns:a16="http://schemas.microsoft.com/office/drawing/2014/main" id="{7604D864-A6BD-C75F-9B88-BAB58775ABDD}"/>
              </a:ext>
            </a:extLst>
          </p:cNvPr>
          <p:cNvSpPr>
            <a:spLocks noGrp="1"/>
          </p:cNvSpPr>
          <p:nvPr>
            <p:ph sz="quarter" idx="13"/>
          </p:nvPr>
        </p:nvSpPr>
        <p:spPr>
          <a:xfrm>
            <a:off x="648930" y="2438400"/>
            <a:ext cx="6188189" cy="3785419"/>
          </a:xfrm>
        </p:spPr>
        <p:txBody>
          <a:bodyPr vert="horz" lIns="91440" tIns="45720" rIns="91440" bIns="45720" rtlCol="0">
            <a:normAutofit/>
          </a:bodyPr>
          <a:lstStyle/>
          <a:p>
            <a:pPr indent="-228600">
              <a:buFont typeface="Wingdings 3" charset="2"/>
              <a:buChar char=""/>
            </a:pPr>
            <a:r>
              <a:rPr lang="en-US" dirty="0">
                <a:solidFill>
                  <a:srgbClr val="FFFFFF"/>
                </a:solidFill>
              </a:rPr>
              <a:t>Name: Iram Bashir</a:t>
            </a:r>
          </a:p>
          <a:p>
            <a:pPr indent="-228600">
              <a:buFont typeface="Wingdings 3" charset="2"/>
              <a:buChar char=""/>
            </a:pPr>
            <a:r>
              <a:rPr lang="en-US" dirty="0">
                <a:solidFill>
                  <a:srgbClr val="FFFFFF"/>
                </a:solidFill>
              </a:rPr>
              <a:t>Student ID: 2523258</a:t>
            </a:r>
          </a:p>
          <a:p>
            <a:pPr indent="-228600">
              <a:buFont typeface="Wingdings 3" charset="2"/>
              <a:buChar char=""/>
            </a:pPr>
            <a:r>
              <a:rPr lang="en-US" dirty="0">
                <a:solidFill>
                  <a:srgbClr val="FFFFFF"/>
                </a:solidFill>
              </a:rPr>
              <a:t>Module Code: LCHS4010</a:t>
            </a:r>
          </a:p>
          <a:p>
            <a:pPr indent="-228600">
              <a:buFont typeface="Wingdings 3" charset="2"/>
              <a:buChar char=""/>
            </a:pPr>
            <a:r>
              <a:rPr lang="en-US" dirty="0">
                <a:solidFill>
                  <a:srgbClr val="FFFFFF"/>
                </a:solidFill>
              </a:rPr>
              <a:t>Module: Psychology In Health and Social Care</a:t>
            </a:r>
          </a:p>
          <a:p>
            <a:pPr indent="-228600">
              <a:buFont typeface="Wingdings 3" charset="2"/>
              <a:buChar char=""/>
            </a:pPr>
            <a:r>
              <a:rPr lang="en-US" dirty="0">
                <a:solidFill>
                  <a:srgbClr val="FFFFFF"/>
                </a:solidFill>
              </a:rPr>
              <a:t>Lecturer: Rizwan Nadim</a:t>
            </a:r>
          </a:p>
          <a:p>
            <a:pPr indent="-228600">
              <a:buFont typeface="Wingdings 3" charset="2"/>
              <a:buChar char=""/>
            </a:pPr>
            <a:endParaRPr lang="en-US" dirty="0">
              <a:solidFill>
                <a:srgbClr val="FFFFFF"/>
              </a:solidFill>
            </a:endParaRPr>
          </a:p>
          <a:p>
            <a:pPr indent="-228600">
              <a:buFont typeface="Wingdings 3" charset="2"/>
              <a:buChar char=""/>
            </a:pPr>
            <a:endParaRPr lang="en-US" dirty="0">
              <a:solidFill>
                <a:srgbClr val="FFFFFF"/>
              </a:solidFill>
            </a:endParaRPr>
          </a:p>
          <a:p>
            <a:pPr indent="-228600">
              <a:buFont typeface="Wingdings 3" charset="2"/>
              <a:buChar char=""/>
            </a:pPr>
            <a:endParaRPr lang="en-US" dirty="0">
              <a:solidFill>
                <a:srgbClr val="FFFFFF"/>
              </a:solidFill>
            </a:endParaRPr>
          </a:p>
        </p:txBody>
      </p:sp>
      <p:sp>
        <p:nvSpPr>
          <p:cNvPr id="39"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015974"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sp>
        <p:nvSpPr>
          <p:cNvPr id="18" name="Date Placeholder 3">
            <a:extLst>
              <a:ext uri="{FF2B5EF4-FFF2-40B4-BE49-F238E27FC236}">
                <a16:creationId xmlns:a16="http://schemas.microsoft.com/office/drawing/2014/main" id="{C244AD38-ABFE-9856-23A1-22A5BCD037D4}"/>
              </a:ext>
            </a:extLst>
          </p:cNvPr>
          <p:cNvSpPr>
            <a:spLocks noGrp="1"/>
          </p:cNvSpPr>
          <p:nvPr>
            <p:ph type="dt" sz="half" idx="10"/>
          </p:nvPr>
        </p:nvSpPr>
        <p:spPr>
          <a:xfrm>
            <a:off x="4846917" y="6355080"/>
            <a:ext cx="1990201" cy="304799"/>
          </a:xfrm>
        </p:spPr>
        <p:txBody>
          <a:bodyPr vert="horz" lIns="91440" tIns="45720" rIns="91440" bIns="45720" rtlCol="0" anchor="t">
            <a:normAutofit/>
          </a:bodyPr>
          <a:lstStyle/>
          <a:p>
            <a:pPr algn="r" defTabSz="914400">
              <a:spcAft>
                <a:spcPts val="600"/>
              </a:spcAft>
            </a:pPr>
            <a:fld id="{E244D5D5-F2FF-4BCB-BACC-FA9A736697CB}" type="datetime1">
              <a:rPr lang="en-US">
                <a:solidFill>
                  <a:schemeClr val="tx1">
                    <a:alpha val="60000"/>
                  </a:schemeClr>
                </a:solidFill>
              </a:rPr>
              <a:pPr algn="r" defTabSz="914400">
                <a:spcAft>
                  <a:spcPts val="600"/>
                </a:spcAft>
              </a:pPr>
              <a:t>10/11/2026</a:t>
            </a:fld>
            <a:endParaRPr lang="en-US">
              <a:solidFill>
                <a:schemeClr val="tx1">
                  <a:alpha val="60000"/>
                </a:schemeClr>
              </a:solidFill>
            </a:endParaRPr>
          </a:p>
        </p:txBody>
      </p:sp>
      <p:pic>
        <p:nvPicPr>
          <p:cNvPr id="4" name="Picture 3">
            <a:extLst>
              <a:ext uri="{FF2B5EF4-FFF2-40B4-BE49-F238E27FC236}">
                <a16:creationId xmlns:a16="http://schemas.microsoft.com/office/drawing/2014/main" id="{0EFD993D-CD21-5A75-B289-9015960708AD}"/>
              </a:ext>
            </a:extLst>
          </p:cNvPr>
          <p:cNvPicPr>
            <a:picLocks noChangeAspect="1"/>
          </p:cNvPicPr>
          <p:nvPr/>
        </p:nvPicPr>
        <p:blipFill>
          <a:blip r:embed="rId8"/>
          <a:srcRect l="17325" r="31472" b="-1"/>
          <a:stretch>
            <a:fillRect/>
          </a:stretch>
        </p:blipFill>
        <p:spPr>
          <a:xfrm>
            <a:off x="7229175" y="1"/>
            <a:ext cx="4963245" cy="6858001"/>
          </a:xfrm>
          <a:custGeom>
            <a:avLst/>
            <a:gdLst/>
            <a:ahLst/>
            <a:cxnLst/>
            <a:rect l="l" t="t" r="r" b="b"/>
            <a:pathLst>
              <a:path w="4963245" h="6858001">
                <a:moveTo>
                  <a:pt x="1177" y="0"/>
                </a:moveTo>
                <a:lnTo>
                  <a:pt x="1344715" y="0"/>
                </a:lnTo>
                <a:lnTo>
                  <a:pt x="1344715" y="1"/>
                </a:lnTo>
                <a:lnTo>
                  <a:pt x="4963245" y="1"/>
                </a:lnTo>
                <a:lnTo>
                  <a:pt x="4963244" y="6858001"/>
                </a:lnTo>
                <a:lnTo>
                  <a:pt x="900697" y="6858001"/>
                </a:lnTo>
                <a:lnTo>
                  <a:pt x="900697" y="6858000"/>
                </a:lnTo>
                <a:lnTo>
                  <a:pt x="0" y="6858000"/>
                </a:lnTo>
                <a:lnTo>
                  <a:pt x="5883" y="6817538"/>
                </a:lnTo>
                <a:lnTo>
                  <a:pt x="23196" y="6698894"/>
                </a:lnTo>
                <a:lnTo>
                  <a:pt x="35299" y="6612483"/>
                </a:lnTo>
                <a:lnTo>
                  <a:pt x="48073" y="6509613"/>
                </a:lnTo>
                <a:lnTo>
                  <a:pt x="63369" y="6387541"/>
                </a:lnTo>
                <a:lnTo>
                  <a:pt x="79506" y="6252438"/>
                </a:lnTo>
                <a:lnTo>
                  <a:pt x="96483" y="6100191"/>
                </a:lnTo>
                <a:lnTo>
                  <a:pt x="114469" y="5934227"/>
                </a:lnTo>
                <a:lnTo>
                  <a:pt x="132454" y="5753862"/>
                </a:lnTo>
                <a:lnTo>
                  <a:pt x="150776" y="5561838"/>
                </a:lnTo>
                <a:lnTo>
                  <a:pt x="167753" y="5354726"/>
                </a:lnTo>
                <a:lnTo>
                  <a:pt x="184058" y="5138013"/>
                </a:lnTo>
                <a:lnTo>
                  <a:pt x="198849" y="4908956"/>
                </a:lnTo>
                <a:lnTo>
                  <a:pt x="212969" y="4670298"/>
                </a:lnTo>
                <a:lnTo>
                  <a:pt x="226248" y="4421352"/>
                </a:lnTo>
                <a:lnTo>
                  <a:pt x="230955" y="4293793"/>
                </a:lnTo>
                <a:lnTo>
                  <a:pt x="236165" y="4163492"/>
                </a:lnTo>
                <a:lnTo>
                  <a:pt x="241040" y="4031133"/>
                </a:lnTo>
                <a:lnTo>
                  <a:pt x="244234" y="3898087"/>
                </a:lnTo>
                <a:lnTo>
                  <a:pt x="247091" y="3762299"/>
                </a:lnTo>
                <a:lnTo>
                  <a:pt x="250117" y="3625139"/>
                </a:lnTo>
                <a:lnTo>
                  <a:pt x="252134" y="3485236"/>
                </a:lnTo>
                <a:lnTo>
                  <a:pt x="252134" y="3343961"/>
                </a:lnTo>
                <a:lnTo>
                  <a:pt x="253142" y="3201315"/>
                </a:lnTo>
                <a:lnTo>
                  <a:pt x="252134" y="3057297"/>
                </a:lnTo>
                <a:lnTo>
                  <a:pt x="250117" y="2911221"/>
                </a:lnTo>
                <a:lnTo>
                  <a:pt x="248268" y="2765146"/>
                </a:lnTo>
                <a:lnTo>
                  <a:pt x="244234" y="2617013"/>
                </a:lnTo>
                <a:lnTo>
                  <a:pt x="240032" y="2467509"/>
                </a:lnTo>
                <a:lnTo>
                  <a:pt x="235157" y="2318004"/>
                </a:lnTo>
                <a:lnTo>
                  <a:pt x="228266" y="2167128"/>
                </a:lnTo>
                <a:lnTo>
                  <a:pt x="220029" y="2014881"/>
                </a:lnTo>
                <a:lnTo>
                  <a:pt x="212129" y="1861947"/>
                </a:lnTo>
                <a:lnTo>
                  <a:pt x="202044" y="1709014"/>
                </a:lnTo>
                <a:lnTo>
                  <a:pt x="189941" y="1554023"/>
                </a:lnTo>
                <a:lnTo>
                  <a:pt x="177839" y="1401090"/>
                </a:lnTo>
                <a:lnTo>
                  <a:pt x="163887" y="1245413"/>
                </a:lnTo>
                <a:lnTo>
                  <a:pt x="148591" y="1089051"/>
                </a:lnTo>
                <a:lnTo>
                  <a:pt x="132455" y="934746"/>
                </a:lnTo>
                <a:lnTo>
                  <a:pt x="113629" y="778383"/>
                </a:lnTo>
                <a:lnTo>
                  <a:pt x="93458" y="622707"/>
                </a:lnTo>
                <a:lnTo>
                  <a:pt x="73455" y="466344"/>
                </a:lnTo>
                <a:lnTo>
                  <a:pt x="50091" y="310668"/>
                </a:lnTo>
                <a:lnTo>
                  <a:pt x="26222" y="155677"/>
                </a:lnTo>
                <a:close/>
              </a:path>
            </a:pathLst>
          </a:custGeom>
        </p:spPr>
      </p:pic>
      <p:sp>
        <p:nvSpPr>
          <p:cNvPr id="13" name="Slide Number Placeholder 12">
            <a:extLst>
              <a:ext uri="{FF2B5EF4-FFF2-40B4-BE49-F238E27FC236}">
                <a16:creationId xmlns:a16="http://schemas.microsoft.com/office/drawing/2014/main" id="{6247F861-42CF-FE05-F8FD-7EBB0D76F029}"/>
              </a:ext>
            </a:extLst>
          </p:cNvPr>
          <p:cNvSpPr>
            <a:spLocks noGrp="1"/>
          </p:cNvSpPr>
          <p:nvPr>
            <p:ph type="sldNum" sz="quarter" idx="12"/>
          </p:nvPr>
        </p:nvSpPr>
        <p:spPr>
          <a:xfrm>
            <a:off x="10352540" y="295729"/>
            <a:ext cx="838199" cy="767687"/>
          </a:xfrm>
        </p:spPr>
        <p:txBody>
          <a:bodyPr vert="horz" lIns="91440" tIns="45720" rIns="91440" bIns="45720" rtlCol="0" anchor="b">
            <a:normAutofit/>
          </a:bodyPr>
          <a:lstStyle/>
          <a:p>
            <a:pPr lvl="0" defTabSz="914400">
              <a:spcAft>
                <a:spcPts val="600"/>
              </a:spcAft>
            </a:pPr>
            <a:fld id="{84C450F2-3BB4-4AE4-8A35-A9D7AEA4C850}" type="slidenum">
              <a:rPr lang="en-US" noProof="0">
                <a:solidFill>
                  <a:srgbClr val="FFFFFF"/>
                </a:solidFill>
              </a:rPr>
              <a:pPr lvl="0" defTabSz="914400">
                <a:spcAft>
                  <a:spcPts val="600"/>
                </a:spcAft>
              </a:pPr>
              <a:t>1</a:t>
            </a:fld>
            <a:endParaRPr lang="en-US" noProof="0">
              <a:solidFill>
                <a:srgbClr val="FFFFFF"/>
              </a:solidFill>
            </a:endParaRPr>
          </a:p>
        </p:txBody>
      </p:sp>
    </p:spTree>
    <p:extLst>
      <p:ext uri="{BB962C8B-B14F-4D97-AF65-F5344CB8AC3E}">
        <p14:creationId xmlns:p14="http://schemas.microsoft.com/office/powerpoint/2010/main" val="41826145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249B1-7F47-5B1E-3D59-CC59FA3D1CE8}"/>
              </a:ext>
            </a:extLst>
          </p:cNvPr>
          <p:cNvSpPr>
            <a:spLocks noGrp="1"/>
          </p:cNvSpPr>
          <p:nvPr>
            <p:ph type="title"/>
          </p:nvPr>
        </p:nvSpPr>
        <p:spPr>
          <a:xfrm>
            <a:off x="429769" y="182736"/>
            <a:ext cx="9404723" cy="1400530"/>
          </a:xfrm>
        </p:spPr>
        <p:txBody>
          <a:bodyPr>
            <a:normAutofit/>
          </a:bodyPr>
          <a:lstStyle/>
          <a:p>
            <a:r>
              <a:rPr lang="en-GB" sz="3600" b="1" dirty="0"/>
              <a:t>Presentation: Understanding Shona’s Development</a:t>
            </a:r>
          </a:p>
        </p:txBody>
      </p:sp>
      <p:sp>
        <p:nvSpPr>
          <p:cNvPr id="6" name="TextBox 5">
            <a:extLst>
              <a:ext uri="{FF2B5EF4-FFF2-40B4-BE49-F238E27FC236}">
                <a16:creationId xmlns:a16="http://schemas.microsoft.com/office/drawing/2014/main" id="{AA439612-9789-C41E-A0F6-BBA33554D34A}"/>
              </a:ext>
            </a:extLst>
          </p:cNvPr>
          <p:cNvSpPr txBox="1"/>
          <p:nvPr/>
        </p:nvSpPr>
        <p:spPr>
          <a:xfrm>
            <a:off x="429769" y="2717800"/>
            <a:ext cx="4836498" cy="1384995"/>
          </a:xfrm>
          <a:prstGeom prst="rect">
            <a:avLst/>
          </a:prstGeom>
          <a:noFill/>
        </p:spPr>
        <p:txBody>
          <a:bodyPr wrap="square" rtlCol="0">
            <a:spAutoFit/>
          </a:bodyPr>
          <a:lstStyle/>
          <a:p>
            <a:r>
              <a:rPr lang="en-GB" sz="2800" dirty="0"/>
              <a:t>Applying Bowlby’s Attachment Theory In Early Years</a:t>
            </a:r>
          </a:p>
        </p:txBody>
      </p:sp>
      <p:pic>
        <p:nvPicPr>
          <p:cNvPr id="8" name="Picture 7">
            <a:extLst>
              <a:ext uri="{FF2B5EF4-FFF2-40B4-BE49-F238E27FC236}">
                <a16:creationId xmlns:a16="http://schemas.microsoft.com/office/drawing/2014/main" id="{9D6697D6-8BDB-ACB5-114B-9BB9ED5F6DB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461000" y="1583266"/>
            <a:ext cx="6730999" cy="4893733"/>
          </a:xfrm>
          <a:prstGeom prst="rect">
            <a:avLst/>
          </a:prstGeom>
        </p:spPr>
      </p:pic>
    </p:spTree>
    <p:extLst>
      <p:ext uri="{BB962C8B-B14F-4D97-AF65-F5344CB8AC3E}">
        <p14:creationId xmlns:p14="http://schemas.microsoft.com/office/powerpoint/2010/main" val="19008657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7A1F99-28AD-A557-3895-2D1A37808A16}"/>
              </a:ext>
            </a:extLst>
          </p:cNvPr>
          <p:cNvSpPr>
            <a:spLocks noGrp="1"/>
          </p:cNvSpPr>
          <p:nvPr>
            <p:ph type="title"/>
          </p:nvPr>
        </p:nvSpPr>
        <p:spPr/>
        <p:txBody>
          <a:bodyPr>
            <a:normAutofit/>
          </a:bodyPr>
          <a:lstStyle/>
          <a:p>
            <a:r>
              <a:rPr lang="en-GB" sz="3600" b="1" dirty="0"/>
              <a:t>Shona’s Situation and Development Needs</a:t>
            </a:r>
          </a:p>
        </p:txBody>
      </p:sp>
      <p:sp>
        <p:nvSpPr>
          <p:cNvPr id="3" name="Content Placeholder 2">
            <a:extLst>
              <a:ext uri="{FF2B5EF4-FFF2-40B4-BE49-F238E27FC236}">
                <a16:creationId xmlns:a16="http://schemas.microsoft.com/office/drawing/2014/main" id="{687ED57B-0521-47C7-3690-0BCF31F708AF}"/>
              </a:ext>
            </a:extLst>
          </p:cNvPr>
          <p:cNvSpPr>
            <a:spLocks noGrp="1"/>
          </p:cNvSpPr>
          <p:nvPr>
            <p:ph sz="quarter" idx="4294967295"/>
          </p:nvPr>
        </p:nvSpPr>
        <p:spPr>
          <a:xfrm>
            <a:off x="0" y="1663430"/>
            <a:ext cx="11153775" cy="4618308"/>
          </a:xfrm>
        </p:spPr>
        <p:txBody>
          <a:bodyPr>
            <a:normAutofit fontScale="77500" lnSpcReduction="20000"/>
          </a:bodyPr>
          <a:lstStyle/>
          <a:p>
            <a:pPr marL="0" indent="0">
              <a:buNone/>
            </a:pPr>
            <a:r>
              <a:rPr lang="en-GB" sz="1800" dirty="0"/>
              <a:t>Shona is a 3-year-old child who has recently joined a nursery. </a:t>
            </a:r>
            <a:br>
              <a:rPr lang="en-GB" sz="1800" dirty="0"/>
            </a:br>
            <a:r>
              <a:rPr lang="en-GB" sz="1800" dirty="0"/>
              <a:t>She is showing signs</a:t>
            </a:r>
          </a:p>
          <a:p>
            <a:pPr marL="0" indent="0">
              <a:buNone/>
            </a:pPr>
            <a:endParaRPr lang="en-GB" sz="1800" dirty="0"/>
          </a:p>
          <a:p>
            <a:pPr marL="285750" indent="-285750">
              <a:buClr>
                <a:schemeClr val="tx1"/>
              </a:buClr>
              <a:buFont typeface="Wingdings" panose="05000000000000000000" pitchFamily="2" charset="2"/>
              <a:buChar char="Ø"/>
            </a:pPr>
            <a:r>
              <a:rPr lang="en-GB" sz="1900" dirty="0"/>
              <a:t> Anxiety when separated from her carers</a:t>
            </a:r>
          </a:p>
          <a:p>
            <a:pPr>
              <a:buClr>
                <a:schemeClr val="tx1"/>
              </a:buClr>
              <a:buFont typeface="Wingdings" panose="05000000000000000000" pitchFamily="2" charset="2"/>
              <a:buChar char="Ø"/>
            </a:pPr>
            <a:r>
              <a:rPr lang="en-GB" sz="1900" dirty="0"/>
              <a:t>Limited verbal communication</a:t>
            </a:r>
          </a:p>
          <a:p>
            <a:pPr>
              <a:buClr>
                <a:schemeClr val="tx1"/>
              </a:buClr>
              <a:buFont typeface="Wingdings" panose="05000000000000000000" pitchFamily="2" charset="2"/>
              <a:buChar char="Ø"/>
            </a:pPr>
            <a:r>
              <a:rPr lang="en-GB" sz="1900" dirty="0"/>
              <a:t>Difficulty engaging in group play</a:t>
            </a:r>
          </a:p>
          <a:p>
            <a:pPr>
              <a:buClr>
                <a:schemeClr val="tx1"/>
              </a:buClr>
              <a:buFont typeface="Wingdings" panose="05000000000000000000" pitchFamily="2" charset="2"/>
              <a:buChar char="Ø"/>
            </a:pPr>
            <a:r>
              <a:rPr lang="en-GB" sz="1900" dirty="0"/>
              <a:t>Possible need for reassurance and emotional security</a:t>
            </a:r>
          </a:p>
          <a:p>
            <a:pPr>
              <a:buClr>
                <a:schemeClr val="tx1"/>
              </a:buClr>
              <a:buFont typeface="Wingdings" panose="05000000000000000000" pitchFamily="2" charset="2"/>
              <a:buChar char="Ø"/>
            </a:pPr>
            <a:endParaRPr lang="en-GB" sz="1900" dirty="0"/>
          </a:p>
          <a:p>
            <a:pPr marL="0" indent="0">
              <a:buClr>
                <a:schemeClr val="tx1"/>
              </a:buClr>
              <a:buNone/>
            </a:pPr>
            <a:r>
              <a:rPr lang="en-GB" sz="1900" b="1" dirty="0"/>
              <a:t>Developmental needs:</a:t>
            </a:r>
          </a:p>
          <a:p>
            <a:pPr marL="0" indent="0">
              <a:buClr>
                <a:schemeClr val="tx1"/>
              </a:buClr>
              <a:buNone/>
            </a:pPr>
            <a:endParaRPr lang="en-GB" sz="1900" b="1" dirty="0"/>
          </a:p>
          <a:p>
            <a:pPr marL="342900" indent="-342900">
              <a:buClr>
                <a:schemeClr val="tx1"/>
              </a:buClr>
              <a:buFont typeface="Wingdings" panose="05000000000000000000" pitchFamily="2" charset="2"/>
              <a:buChar char="Ø"/>
            </a:pPr>
            <a:r>
              <a:rPr lang="en-GB" sz="1900" dirty="0"/>
              <a:t>Emotional security and reassurance</a:t>
            </a:r>
          </a:p>
          <a:p>
            <a:pPr marL="342900" indent="-342900">
              <a:buClr>
                <a:schemeClr val="tx1"/>
              </a:buClr>
              <a:buFont typeface="Wingdings" panose="05000000000000000000" pitchFamily="2" charset="2"/>
              <a:buChar char="Ø"/>
            </a:pPr>
            <a:r>
              <a:rPr lang="en-GB" sz="1900" dirty="0"/>
              <a:t>Opportunities for social interaction</a:t>
            </a:r>
          </a:p>
          <a:p>
            <a:pPr marL="342900" indent="-342900">
              <a:buClr>
                <a:schemeClr val="tx1"/>
              </a:buClr>
              <a:buFont typeface="Wingdings" panose="05000000000000000000" pitchFamily="2" charset="2"/>
              <a:buChar char="Ø"/>
            </a:pPr>
            <a:r>
              <a:rPr lang="en-GB" sz="1900" dirty="0"/>
              <a:t>Support with communication</a:t>
            </a:r>
          </a:p>
          <a:p>
            <a:pPr marL="342900" indent="-342900">
              <a:buClr>
                <a:schemeClr val="tx1"/>
              </a:buClr>
              <a:buFont typeface="Wingdings" panose="05000000000000000000" pitchFamily="2" charset="2"/>
              <a:buChar char="Ø"/>
            </a:pPr>
            <a:r>
              <a:rPr lang="en-GB" sz="1900" dirty="0"/>
              <a:t>Safe opportunities for physical exploration</a:t>
            </a:r>
          </a:p>
          <a:p>
            <a:pPr marL="0" indent="0">
              <a:buClr>
                <a:schemeClr val="tx1"/>
              </a:buClr>
              <a:buNone/>
            </a:pPr>
            <a:r>
              <a:rPr lang="en-GB" sz="1900" b="1" dirty="0"/>
              <a:t>(Bowlby, 1969; McIntosh et al., 2024)</a:t>
            </a:r>
          </a:p>
          <a:p>
            <a:pPr>
              <a:buClr>
                <a:schemeClr val="tx1"/>
              </a:buClr>
              <a:buFont typeface="Wingdings" panose="05000000000000000000" pitchFamily="2" charset="2"/>
              <a:buChar char="Ø"/>
            </a:pPr>
            <a:endParaRPr lang="en-GB" dirty="0"/>
          </a:p>
        </p:txBody>
      </p:sp>
      <p:pic>
        <p:nvPicPr>
          <p:cNvPr id="7" name="Picture 6">
            <a:extLst>
              <a:ext uri="{FF2B5EF4-FFF2-40B4-BE49-F238E27FC236}">
                <a16:creationId xmlns:a16="http://schemas.microsoft.com/office/drawing/2014/main" id="{23B5224E-FD79-DD17-D01C-B55B80AA15BF}"/>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007769" y="1564105"/>
            <a:ext cx="5895474" cy="4227095"/>
          </a:xfrm>
          <a:prstGeom prst="rect">
            <a:avLst/>
          </a:prstGeom>
        </p:spPr>
      </p:pic>
      <p:sp>
        <p:nvSpPr>
          <p:cNvPr id="4" name="TextBox 3">
            <a:extLst>
              <a:ext uri="{FF2B5EF4-FFF2-40B4-BE49-F238E27FC236}">
                <a16:creationId xmlns:a16="http://schemas.microsoft.com/office/drawing/2014/main" id="{58DFC18F-890C-A28D-EF31-E93210DDF9AB}"/>
              </a:ext>
            </a:extLst>
          </p:cNvPr>
          <p:cNvSpPr txBox="1"/>
          <p:nvPr/>
        </p:nvSpPr>
        <p:spPr>
          <a:xfrm>
            <a:off x="6192253" y="5791200"/>
            <a:ext cx="2655215" cy="338554"/>
          </a:xfrm>
          <a:prstGeom prst="rect">
            <a:avLst/>
          </a:prstGeom>
          <a:noFill/>
        </p:spPr>
        <p:txBody>
          <a:bodyPr wrap="square" rtlCol="0">
            <a:spAutoFit/>
          </a:bodyPr>
          <a:lstStyle/>
          <a:p>
            <a:r>
              <a:rPr lang="en-GB" sz="1600" dirty="0"/>
              <a:t>Google AI Generated </a:t>
            </a:r>
          </a:p>
        </p:txBody>
      </p:sp>
    </p:spTree>
    <p:extLst>
      <p:ext uri="{BB962C8B-B14F-4D97-AF65-F5344CB8AC3E}">
        <p14:creationId xmlns:p14="http://schemas.microsoft.com/office/powerpoint/2010/main" val="7555341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530E7-8E7E-C30A-8D5C-9B535F3810FC}"/>
              </a:ext>
            </a:extLst>
          </p:cNvPr>
          <p:cNvSpPr>
            <a:spLocks noGrp="1"/>
          </p:cNvSpPr>
          <p:nvPr>
            <p:ph type="title"/>
          </p:nvPr>
        </p:nvSpPr>
        <p:spPr>
          <a:xfrm>
            <a:off x="1089550" y="384996"/>
            <a:ext cx="8825659" cy="1981200"/>
          </a:xfrm>
        </p:spPr>
        <p:txBody>
          <a:bodyPr/>
          <a:lstStyle/>
          <a:p>
            <a:r>
              <a:rPr lang="en-GB" sz="4400" b="1" dirty="0"/>
              <a:t>Bowlby’s Attachment Theory</a:t>
            </a:r>
          </a:p>
        </p:txBody>
      </p:sp>
      <p:sp>
        <p:nvSpPr>
          <p:cNvPr id="3" name="Text Placeholder 2">
            <a:extLst>
              <a:ext uri="{FF2B5EF4-FFF2-40B4-BE49-F238E27FC236}">
                <a16:creationId xmlns:a16="http://schemas.microsoft.com/office/drawing/2014/main" id="{90DBAEF6-06F9-39C2-EB67-DA5410E3CECC}"/>
              </a:ext>
            </a:extLst>
          </p:cNvPr>
          <p:cNvSpPr>
            <a:spLocks noGrp="1"/>
          </p:cNvSpPr>
          <p:nvPr>
            <p:ph type="body" sz="half" idx="2"/>
          </p:nvPr>
        </p:nvSpPr>
        <p:spPr>
          <a:xfrm>
            <a:off x="254000" y="2029326"/>
            <a:ext cx="8825659" cy="3777916"/>
          </a:xfrm>
        </p:spPr>
        <p:txBody>
          <a:bodyPr>
            <a:noAutofit/>
          </a:bodyPr>
          <a:lstStyle/>
          <a:p>
            <a:pPr marL="285750" indent="-285750">
              <a:buFont typeface="Wingdings" panose="05000000000000000000" pitchFamily="2" charset="2"/>
              <a:buChar char="Ø"/>
            </a:pPr>
            <a:r>
              <a:rPr lang="en-GB" b="1" dirty="0"/>
              <a:t>Attachment bond- </a:t>
            </a:r>
            <a:r>
              <a:rPr lang="en-GB" dirty="0"/>
              <a:t>An attachment bond is strong</a:t>
            </a:r>
          </a:p>
          <a:p>
            <a:r>
              <a:rPr lang="en-GB" dirty="0"/>
              <a:t>     Emotional connection between a child and their main caregiver. </a:t>
            </a:r>
            <a:endParaRPr lang="en-GB" b="1" dirty="0"/>
          </a:p>
          <a:p>
            <a:pPr marL="285750" indent="-285750">
              <a:buFont typeface="Wingdings" panose="05000000000000000000" pitchFamily="2" charset="2"/>
              <a:buChar char="Ø"/>
            </a:pPr>
            <a:r>
              <a:rPr lang="en-GB" b="1" dirty="0"/>
              <a:t>Secure base- </a:t>
            </a:r>
            <a:r>
              <a:rPr lang="en-GB" dirty="0"/>
              <a:t>When a child feels safe and confident because they trust that a caregiver is available to support them.</a:t>
            </a:r>
            <a:endParaRPr lang="en-GB" b="1" dirty="0"/>
          </a:p>
          <a:p>
            <a:pPr marL="285750" indent="-285750">
              <a:buFont typeface="Wingdings" panose="05000000000000000000" pitchFamily="2" charset="2"/>
              <a:buChar char="Ø"/>
            </a:pPr>
            <a:r>
              <a:rPr lang="en-GB" b="1" dirty="0"/>
              <a:t>Separation anxiety- </a:t>
            </a:r>
            <a:r>
              <a:rPr lang="en-GB" dirty="0"/>
              <a:t>When a child becomes upset or worried about being</a:t>
            </a:r>
          </a:p>
          <a:p>
            <a:r>
              <a:rPr lang="en-GB" dirty="0"/>
              <a:t>     From their parent or main caregiver.</a:t>
            </a:r>
          </a:p>
          <a:p>
            <a:pPr marL="285750" indent="-285750">
              <a:buFont typeface="Wingdings" panose="05000000000000000000" pitchFamily="2" charset="2"/>
              <a:buChar char="Ø"/>
            </a:pPr>
            <a:r>
              <a:rPr lang="en-GB" b="1" dirty="0"/>
              <a:t>Internal working model- </a:t>
            </a:r>
            <a:r>
              <a:rPr lang="en-GB" dirty="0"/>
              <a:t>The child’s developing understanding of themselves, other people and relationships, based on their experience with caregivers.</a:t>
            </a:r>
          </a:p>
          <a:p>
            <a:pPr marL="285750" indent="-285750">
              <a:buFont typeface="Wingdings" panose="05000000000000000000" pitchFamily="2" charset="2"/>
              <a:buChar char="Ø"/>
            </a:pPr>
            <a:r>
              <a:rPr lang="en-GB" b="1" dirty="0"/>
              <a:t>Safe haven- </a:t>
            </a:r>
            <a:r>
              <a:rPr lang="en-GB" dirty="0"/>
              <a:t>When the child can turn to for comfort, protection, and</a:t>
            </a:r>
          </a:p>
          <a:p>
            <a:r>
              <a:rPr lang="en-GB" dirty="0"/>
              <a:t>    Reassurance when they feel frightened, upset or overwhelmed.</a:t>
            </a:r>
          </a:p>
          <a:p>
            <a:r>
              <a:rPr lang="en-GB" sz="1400" b="1" dirty="0"/>
              <a:t>     (Brace, 2021) </a:t>
            </a:r>
          </a:p>
          <a:p>
            <a:endParaRPr lang="en-GB" sz="1400" b="1" dirty="0"/>
          </a:p>
          <a:p>
            <a:endParaRPr lang="en-GB" b="1" dirty="0"/>
          </a:p>
        </p:txBody>
      </p:sp>
      <p:pic>
        <p:nvPicPr>
          <p:cNvPr id="8" name="Picture 7">
            <a:extLst>
              <a:ext uri="{FF2B5EF4-FFF2-40B4-BE49-F238E27FC236}">
                <a16:creationId xmlns:a16="http://schemas.microsoft.com/office/drawing/2014/main" id="{242A5921-6111-971E-1A1A-4B173947282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99620" y="2390260"/>
            <a:ext cx="2938379" cy="2887591"/>
          </a:xfrm>
          <a:prstGeom prst="rect">
            <a:avLst/>
          </a:prstGeom>
        </p:spPr>
      </p:pic>
      <p:sp>
        <p:nvSpPr>
          <p:cNvPr id="4" name="TextBox 3">
            <a:extLst>
              <a:ext uri="{FF2B5EF4-FFF2-40B4-BE49-F238E27FC236}">
                <a16:creationId xmlns:a16="http://schemas.microsoft.com/office/drawing/2014/main" id="{53AAE005-1BAB-B512-E650-DCE2DFBB2D06}"/>
              </a:ext>
            </a:extLst>
          </p:cNvPr>
          <p:cNvSpPr txBox="1"/>
          <p:nvPr/>
        </p:nvSpPr>
        <p:spPr>
          <a:xfrm>
            <a:off x="9079659" y="5301915"/>
            <a:ext cx="2799519" cy="369332"/>
          </a:xfrm>
          <a:prstGeom prst="rect">
            <a:avLst/>
          </a:prstGeom>
          <a:noFill/>
        </p:spPr>
        <p:txBody>
          <a:bodyPr wrap="square" rtlCol="0">
            <a:spAutoFit/>
          </a:bodyPr>
          <a:lstStyle/>
          <a:p>
            <a:r>
              <a:rPr lang="en-GB" sz="1600" dirty="0"/>
              <a:t>(Google AI Generated</a:t>
            </a:r>
            <a:r>
              <a:rPr lang="en-GB" dirty="0"/>
              <a:t>)</a:t>
            </a:r>
          </a:p>
        </p:txBody>
      </p:sp>
    </p:spTree>
    <p:extLst>
      <p:ext uri="{BB962C8B-B14F-4D97-AF65-F5344CB8AC3E}">
        <p14:creationId xmlns:p14="http://schemas.microsoft.com/office/powerpoint/2010/main" val="211585809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7D3108-65B2-E3A3-68DE-F8007CBA0D50}"/>
              </a:ext>
            </a:extLst>
          </p:cNvPr>
          <p:cNvSpPr>
            <a:spLocks noGrp="1"/>
          </p:cNvSpPr>
          <p:nvPr>
            <p:ph type="title"/>
          </p:nvPr>
        </p:nvSpPr>
        <p:spPr>
          <a:xfrm>
            <a:off x="1154954" y="525294"/>
            <a:ext cx="8825659" cy="2903706"/>
          </a:xfrm>
        </p:spPr>
        <p:txBody>
          <a:bodyPr/>
          <a:lstStyle/>
          <a:p>
            <a:r>
              <a:rPr lang="en-GB" b="1" dirty="0"/>
              <a:t>Applying Attachment theory</a:t>
            </a:r>
          </a:p>
        </p:txBody>
      </p:sp>
      <p:sp>
        <p:nvSpPr>
          <p:cNvPr id="3" name="Text Placeholder 2">
            <a:extLst>
              <a:ext uri="{FF2B5EF4-FFF2-40B4-BE49-F238E27FC236}">
                <a16:creationId xmlns:a16="http://schemas.microsoft.com/office/drawing/2014/main" id="{D6DD77FD-4270-C7D2-3FC2-4A9AAC60F315}"/>
              </a:ext>
            </a:extLst>
          </p:cNvPr>
          <p:cNvSpPr>
            <a:spLocks noGrp="1"/>
          </p:cNvSpPr>
          <p:nvPr>
            <p:ph type="body" sz="half" idx="2"/>
          </p:nvPr>
        </p:nvSpPr>
        <p:spPr>
          <a:xfrm>
            <a:off x="1154953" y="1750531"/>
            <a:ext cx="8825659" cy="4698459"/>
          </a:xfrm>
        </p:spPr>
        <p:txBody>
          <a:bodyPr>
            <a:normAutofit fontScale="47500" lnSpcReduction="20000"/>
          </a:bodyPr>
          <a:lstStyle/>
          <a:p>
            <a:r>
              <a:rPr lang="en-GB" sz="5100" b="1" dirty="0"/>
              <a:t>Why might Shona be anxious?</a:t>
            </a:r>
          </a:p>
          <a:p>
            <a:r>
              <a:rPr lang="en-GB" sz="5100" dirty="0"/>
              <a:t>Starting nursery is a significant change for a three- year-old.</a:t>
            </a:r>
          </a:p>
          <a:p>
            <a:r>
              <a:rPr lang="en-GB" sz="5100" dirty="0"/>
              <a:t>Shona moves from:</a:t>
            </a:r>
          </a:p>
          <a:p>
            <a:pPr marL="285750" indent="-285750">
              <a:buFont typeface="Wingdings" panose="05000000000000000000" pitchFamily="2" charset="2"/>
              <a:buChar char="§"/>
            </a:pPr>
            <a:r>
              <a:rPr lang="en-GB" sz="6700" dirty="0"/>
              <a:t>Familiar home environment</a:t>
            </a:r>
          </a:p>
          <a:p>
            <a:pPr marL="285750" indent="-285750">
              <a:buFont typeface="Wingdings" panose="05000000000000000000" pitchFamily="2" charset="2"/>
              <a:buChar char="§"/>
            </a:pPr>
            <a:r>
              <a:rPr lang="en-GB" sz="6700" dirty="0"/>
              <a:t>Separation from familiar carers</a:t>
            </a:r>
          </a:p>
          <a:p>
            <a:pPr marL="285750" indent="-285750">
              <a:buFont typeface="Wingdings" panose="05000000000000000000" pitchFamily="2" charset="2"/>
              <a:buChar char="§"/>
            </a:pPr>
            <a:r>
              <a:rPr lang="en-GB" sz="6700" dirty="0"/>
              <a:t>Unfamiliar nursery environment</a:t>
            </a:r>
          </a:p>
          <a:p>
            <a:pPr marL="285750" indent="-285750">
              <a:buFont typeface="Wingdings" panose="05000000000000000000" pitchFamily="2" charset="2"/>
              <a:buChar char="§"/>
            </a:pPr>
            <a:r>
              <a:rPr lang="en-GB" sz="6700" dirty="0"/>
              <a:t>Uncertainty/anxiety</a:t>
            </a:r>
          </a:p>
          <a:p>
            <a:pPr marL="285750" indent="-285750">
              <a:buFont typeface="Wingdings" panose="05000000000000000000" pitchFamily="2" charset="2"/>
              <a:buChar char="§"/>
            </a:pPr>
            <a:r>
              <a:rPr lang="en-GB" sz="6700" dirty="0"/>
              <a:t>Seeking reassurance</a:t>
            </a:r>
          </a:p>
          <a:p>
            <a:r>
              <a:rPr lang="en-GB" sz="3400" b="1" dirty="0"/>
              <a:t>(Cooke et al., 2021).</a:t>
            </a:r>
          </a:p>
          <a:p>
            <a:endParaRPr lang="en-GB" sz="3400" b="1" dirty="0"/>
          </a:p>
          <a:p>
            <a:pPr lvl="2" algn="r"/>
            <a:endParaRPr lang="en-GB" dirty="0"/>
          </a:p>
        </p:txBody>
      </p:sp>
    </p:spTree>
    <p:extLst>
      <p:ext uri="{BB962C8B-B14F-4D97-AF65-F5344CB8AC3E}">
        <p14:creationId xmlns:p14="http://schemas.microsoft.com/office/powerpoint/2010/main" val="25448447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344B230D-99C1-6B13-655F-3BB7432A3B77}"/>
              </a:ext>
            </a:extLst>
          </p:cNvPr>
          <p:cNvSpPr>
            <a:spLocks noGrp="1"/>
          </p:cNvSpPr>
          <p:nvPr>
            <p:ph type="title"/>
          </p:nvPr>
        </p:nvSpPr>
        <p:spPr>
          <a:xfrm>
            <a:off x="1079823" y="217715"/>
            <a:ext cx="8825659" cy="1611086"/>
          </a:xfrm>
        </p:spPr>
        <p:txBody>
          <a:bodyPr/>
          <a:lstStyle/>
          <a:p>
            <a:r>
              <a:rPr lang="en-GB" sz="4000" b="1" dirty="0"/>
              <a:t>Supporting Shona in the Nursery</a:t>
            </a:r>
          </a:p>
        </p:txBody>
      </p:sp>
      <p:sp>
        <p:nvSpPr>
          <p:cNvPr id="7" name="Text Placeholder 6">
            <a:extLst>
              <a:ext uri="{FF2B5EF4-FFF2-40B4-BE49-F238E27FC236}">
                <a16:creationId xmlns:a16="http://schemas.microsoft.com/office/drawing/2014/main" id="{7EFC962F-3E5A-6C5A-BD7E-E780E0A9BABD}"/>
              </a:ext>
            </a:extLst>
          </p:cNvPr>
          <p:cNvSpPr>
            <a:spLocks noGrp="1"/>
          </p:cNvSpPr>
          <p:nvPr>
            <p:ph type="body" sz="half" idx="2"/>
          </p:nvPr>
        </p:nvSpPr>
        <p:spPr>
          <a:xfrm>
            <a:off x="1079823" y="2186152"/>
            <a:ext cx="8116729" cy="3387334"/>
          </a:xfrm>
        </p:spPr>
        <p:txBody>
          <a:bodyPr>
            <a:normAutofit fontScale="25000" lnSpcReduction="20000"/>
          </a:bodyPr>
          <a:lstStyle/>
          <a:p>
            <a:pPr marL="285750" indent="-285750">
              <a:buFont typeface="Wingdings" panose="05000000000000000000" pitchFamily="2" charset="2"/>
              <a:buChar char="§"/>
            </a:pPr>
            <a:r>
              <a:rPr lang="en-GB" sz="11200" dirty="0"/>
              <a:t>Provide a consistent key person</a:t>
            </a:r>
          </a:p>
          <a:p>
            <a:pPr marL="285750" indent="-285750">
              <a:buFont typeface="Wingdings" panose="05000000000000000000" pitchFamily="2" charset="2"/>
              <a:buChar char="§"/>
            </a:pPr>
            <a:r>
              <a:rPr lang="en-GB" sz="11200" dirty="0"/>
              <a:t>Establish predictable routines</a:t>
            </a:r>
          </a:p>
          <a:p>
            <a:pPr marL="285750" indent="-285750">
              <a:buFont typeface="Wingdings" panose="05000000000000000000" pitchFamily="2" charset="2"/>
              <a:buChar char="§"/>
            </a:pPr>
            <a:r>
              <a:rPr lang="en-GB" sz="11200" dirty="0"/>
              <a:t>Introduce group activities gradually</a:t>
            </a:r>
          </a:p>
          <a:p>
            <a:pPr marL="285750" indent="-285750">
              <a:buFont typeface="Wingdings" panose="05000000000000000000" pitchFamily="2" charset="2"/>
              <a:buChar char="§"/>
            </a:pPr>
            <a:r>
              <a:rPr lang="en-GB" sz="11200" dirty="0"/>
              <a:t>Give calm reassurance when carers leave</a:t>
            </a:r>
          </a:p>
          <a:p>
            <a:pPr marL="285750" indent="-285750">
              <a:buFont typeface="Wingdings" panose="05000000000000000000" pitchFamily="2" charset="2"/>
              <a:buChar char="§"/>
            </a:pPr>
            <a:r>
              <a:rPr lang="en-GB" sz="11200" dirty="0"/>
              <a:t>Introduce group activities gradually</a:t>
            </a:r>
          </a:p>
          <a:p>
            <a:pPr marL="285750" indent="-285750">
              <a:buFont typeface="Wingdings" panose="05000000000000000000" pitchFamily="2" charset="2"/>
              <a:buChar char="§"/>
            </a:pPr>
            <a:r>
              <a:rPr lang="en-GB" sz="11200" dirty="0"/>
              <a:t>Use songs. Stories and play to encourage communication</a:t>
            </a:r>
          </a:p>
          <a:p>
            <a:pPr marL="285750" indent="-285750">
              <a:buFont typeface="Wingdings" panose="05000000000000000000" pitchFamily="2" charset="2"/>
              <a:buChar char="§"/>
            </a:pPr>
            <a:r>
              <a:rPr lang="en-GB" sz="11200" dirty="0"/>
              <a:t>Allow Shona to build relationships at her own pace</a:t>
            </a:r>
          </a:p>
          <a:p>
            <a:pPr marL="285750" indent="-285750">
              <a:buFont typeface="Wingdings" panose="05000000000000000000" pitchFamily="2" charset="2"/>
              <a:buChar char="§"/>
            </a:pPr>
            <a:r>
              <a:rPr lang="en-GB" sz="11200" dirty="0"/>
              <a:t>Observe her progress regularly</a:t>
            </a:r>
          </a:p>
          <a:p>
            <a:r>
              <a:rPr lang="en-GB" sz="6400" b="1" dirty="0"/>
              <a:t>(Cooke et al., 2021).</a:t>
            </a:r>
          </a:p>
          <a:p>
            <a:endParaRPr lang="en-GB" dirty="0"/>
          </a:p>
        </p:txBody>
      </p:sp>
      <p:pic>
        <p:nvPicPr>
          <p:cNvPr id="11" name="Picture 10">
            <a:extLst>
              <a:ext uri="{FF2B5EF4-FFF2-40B4-BE49-F238E27FC236}">
                <a16:creationId xmlns:a16="http://schemas.microsoft.com/office/drawing/2014/main" id="{600E68F9-B01A-020D-82BF-E74A77D04C51}"/>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02486" y="1284514"/>
            <a:ext cx="3026228" cy="2732315"/>
          </a:xfrm>
          <a:prstGeom prst="rect">
            <a:avLst/>
          </a:prstGeom>
        </p:spPr>
      </p:pic>
    </p:spTree>
    <p:extLst>
      <p:ext uri="{BB962C8B-B14F-4D97-AF65-F5344CB8AC3E}">
        <p14:creationId xmlns:p14="http://schemas.microsoft.com/office/powerpoint/2010/main" val="50581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C9C32D-315B-C2D3-45D7-B092B88249F8}"/>
              </a:ext>
            </a:extLst>
          </p:cNvPr>
          <p:cNvSpPr>
            <a:spLocks noGrp="1"/>
          </p:cNvSpPr>
          <p:nvPr>
            <p:ph type="title"/>
          </p:nvPr>
        </p:nvSpPr>
        <p:spPr>
          <a:xfrm>
            <a:off x="618928" y="294290"/>
            <a:ext cx="9361686" cy="1502979"/>
          </a:xfrm>
        </p:spPr>
        <p:txBody>
          <a:bodyPr/>
          <a:lstStyle/>
          <a:p>
            <a:r>
              <a:rPr lang="en-GB" sz="2800" b="1" dirty="0"/>
              <a:t>Shona’s Social, Cognitive and Physical Development</a:t>
            </a:r>
          </a:p>
        </p:txBody>
      </p:sp>
      <p:sp>
        <p:nvSpPr>
          <p:cNvPr id="3" name="Text Placeholder 2">
            <a:extLst>
              <a:ext uri="{FF2B5EF4-FFF2-40B4-BE49-F238E27FC236}">
                <a16:creationId xmlns:a16="http://schemas.microsoft.com/office/drawing/2014/main" id="{A4AEDE22-2C56-7F27-395B-788081A16332}"/>
              </a:ext>
            </a:extLst>
          </p:cNvPr>
          <p:cNvSpPr>
            <a:spLocks noGrp="1"/>
          </p:cNvSpPr>
          <p:nvPr>
            <p:ph type="body" sz="half" idx="2"/>
          </p:nvPr>
        </p:nvSpPr>
        <p:spPr>
          <a:xfrm>
            <a:off x="1417713" y="1250732"/>
            <a:ext cx="8825659" cy="5031828"/>
          </a:xfrm>
        </p:spPr>
        <p:txBody>
          <a:bodyPr>
            <a:noAutofit/>
          </a:bodyPr>
          <a:lstStyle/>
          <a:p>
            <a:r>
              <a:rPr lang="en-GB" b="1" dirty="0"/>
              <a:t>Cognitive development</a:t>
            </a:r>
          </a:p>
          <a:p>
            <a:r>
              <a:rPr lang="en-GB" dirty="0"/>
              <a:t>Practitioners can support learning through:</a:t>
            </a:r>
          </a:p>
          <a:p>
            <a:r>
              <a:rPr lang="en-GB" b="1" dirty="0"/>
              <a:t>Social development</a:t>
            </a:r>
          </a:p>
          <a:p>
            <a:pPr marL="285750" indent="-285750">
              <a:buFont typeface="Wingdings" panose="05000000000000000000" pitchFamily="2" charset="2"/>
              <a:buChar char="§"/>
            </a:pPr>
            <a:r>
              <a:rPr lang="en-GB" dirty="0"/>
              <a:t>Stories </a:t>
            </a:r>
          </a:p>
          <a:p>
            <a:pPr marL="285750" indent="-285750">
              <a:buFont typeface="Wingdings" panose="05000000000000000000" pitchFamily="2" charset="2"/>
              <a:buChar char="§"/>
            </a:pPr>
            <a:r>
              <a:rPr lang="en-GB" dirty="0"/>
              <a:t>Songs</a:t>
            </a:r>
          </a:p>
          <a:p>
            <a:pPr marL="285750" indent="-285750">
              <a:buFont typeface="Wingdings" panose="05000000000000000000" pitchFamily="2" charset="2"/>
              <a:buChar char="§"/>
            </a:pPr>
            <a:r>
              <a:rPr lang="en-GB" dirty="0"/>
              <a:t>Puzzles</a:t>
            </a:r>
          </a:p>
          <a:p>
            <a:pPr marL="285750" indent="-285750">
              <a:buFont typeface="Wingdings" panose="05000000000000000000" pitchFamily="2" charset="2"/>
              <a:buChar char="§"/>
            </a:pPr>
            <a:r>
              <a:rPr lang="en-GB" dirty="0"/>
              <a:t>Drawing</a:t>
            </a:r>
          </a:p>
          <a:p>
            <a:pPr marL="285750" indent="-285750">
              <a:buFont typeface="Wingdings" panose="05000000000000000000" pitchFamily="2" charset="2"/>
              <a:buChar char="§"/>
            </a:pPr>
            <a:r>
              <a:rPr lang="en-GB" dirty="0"/>
              <a:t>Role play</a:t>
            </a:r>
          </a:p>
          <a:p>
            <a:pPr marL="285750" indent="-285750">
              <a:buFont typeface="Wingdings" panose="05000000000000000000" pitchFamily="2" charset="2"/>
              <a:buChar char="§"/>
            </a:pPr>
            <a:r>
              <a:rPr lang="en-GB" dirty="0"/>
              <a:t>Questions and conversations</a:t>
            </a:r>
          </a:p>
          <a:p>
            <a:r>
              <a:rPr lang="en-GB" b="1" dirty="0"/>
              <a:t>Physical development</a:t>
            </a:r>
          </a:p>
          <a:p>
            <a:pPr marL="285750" indent="-285750">
              <a:buFont typeface="Wingdings" panose="05000000000000000000" pitchFamily="2" charset="2"/>
              <a:buChar char="§"/>
            </a:pPr>
            <a:r>
              <a:rPr lang="en-GB" dirty="0"/>
              <a:t>Outdoor play: running and climbing</a:t>
            </a:r>
          </a:p>
          <a:p>
            <a:pPr marL="285750" indent="-285750">
              <a:buFont typeface="Wingdings" panose="05000000000000000000" pitchFamily="2" charset="2"/>
              <a:buChar char="§"/>
            </a:pPr>
            <a:r>
              <a:rPr lang="en-GB" dirty="0"/>
              <a:t>Fine motor skills </a:t>
            </a:r>
          </a:p>
          <a:p>
            <a:pPr marL="285750" indent="-285750">
              <a:buFont typeface="Wingdings" panose="05000000000000000000" pitchFamily="2" charset="2"/>
              <a:buChar char="§"/>
            </a:pPr>
            <a:r>
              <a:rPr lang="en-GB" dirty="0"/>
              <a:t>Dancing and movement</a:t>
            </a:r>
          </a:p>
          <a:p>
            <a:pPr marL="285750" indent="-285750">
              <a:buFont typeface="Wingdings" panose="05000000000000000000" pitchFamily="2" charset="2"/>
              <a:buChar char="§"/>
            </a:pPr>
            <a:r>
              <a:rPr lang="en-GB" dirty="0"/>
              <a:t>Creative activities                                                      (</a:t>
            </a:r>
            <a:r>
              <a:rPr lang="en-GB" sz="1600" b="1" dirty="0"/>
              <a:t>Bruce and Meggitt (2021</a:t>
            </a:r>
            <a:r>
              <a:rPr lang="en-GB" dirty="0"/>
              <a:t>)</a:t>
            </a:r>
          </a:p>
        </p:txBody>
      </p:sp>
    </p:spTree>
    <p:extLst>
      <p:ext uri="{BB962C8B-B14F-4D97-AF65-F5344CB8AC3E}">
        <p14:creationId xmlns:p14="http://schemas.microsoft.com/office/powerpoint/2010/main" val="1864637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E4FF9-B903-6E8C-85F5-04810B68A2F4}"/>
              </a:ext>
            </a:extLst>
          </p:cNvPr>
          <p:cNvSpPr>
            <a:spLocks noGrp="1"/>
          </p:cNvSpPr>
          <p:nvPr>
            <p:ph type="title"/>
          </p:nvPr>
        </p:nvSpPr>
        <p:spPr>
          <a:xfrm>
            <a:off x="1154954" y="264695"/>
            <a:ext cx="8825659" cy="938463"/>
          </a:xfrm>
        </p:spPr>
        <p:txBody>
          <a:bodyPr/>
          <a:lstStyle/>
          <a:p>
            <a:r>
              <a:rPr lang="en-GB" b="1" dirty="0"/>
              <a:t>Nature and Nurture</a:t>
            </a:r>
          </a:p>
        </p:txBody>
      </p:sp>
      <p:sp>
        <p:nvSpPr>
          <p:cNvPr id="3" name="Text Placeholder 2">
            <a:extLst>
              <a:ext uri="{FF2B5EF4-FFF2-40B4-BE49-F238E27FC236}">
                <a16:creationId xmlns:a16="http://schemas.microsoft.com/office/drawing/2014/main" id="{F5FAD7D1-4FA5-D5AE-A608-9E1FC54C397F}"/>
              </a:ext>
            </a:extLst>
          </p:cNvPr>
          <p:cNvSpPr>
            <a:spLocks noGrp="1"/>
          </p:cNvSpPr>
          <p:nvPr>
            <p:ph type="body" sz="half" idx="2"/>
          </p:nvPr>
        </p:nvSpPr>
        <p:spPr>
          <a:xfrm>
            <a:off x="996116" y="2101516"/>
            <a:ext cx="8825659" cy="3645014"/>
          </a:xfrm>
        </p:spPr>
        <p:txBody>
          <a:bodyPr>
            <a:noAutofit/>
          </a:bodyPr>
          <a:lstStyle/>
          <a:p>
            <a:r>
              <a:rPr lang="en-GB" dirty="0"/>
              <a:t>In Shona’s development, consider both nature and nurture.</a:t>
            </a:r>
          </a:p>
          <a:p>
            <a:r>
              <a:rPr lang="en-GB" b="1" dirty="0"/>
              <a:t>Nature:</a:t>
            </a:r>
          </a:p>
          <a:p>
            <a:pPr marL="285750" indent="-285750">
              <a:buFont typeface="Wingdings" panose="05000000000000000000" pitchFamily="2" charset="2"/>
              <a:buChar char="§"/>
            </a:pPr>
            <a:r>
              <a:rPr lang="en-GB" dirty="0"/>
              <a:t>Temperament - how she reacts.</a:t>
            </a:r>
          </a:p>
          <a:p>
            <a:pPr marL="285750" indent="-285750">
              <a:buFont typeface="Wingdings" panose="05000000000000000000" pitchFamily="2" charset="2"/>
              <a:buChar char="§"/>
            </a:pPr>
            <a:r>
              <a:rPr lang="en-GB" dirty="0"/>
              <a:t>Biological characteristics – like her health, growth, and brain development.</a:t>
            </a:r>
          </a:p>
          <a:p>
            <a:pPr marL="285750" indent="-285750">
              <a:buFont typeface="Wingdings" panose="05000000000000000000" pitchFamily="2" charset="2"/>
              <a:buChar char="§"/>
            </a:pPr>
            <a:r>
              <a:rPr lang="en-GB" dirty="0"/>
              <a:t>Individual differences – every child has their own natural way of being.</a:t>
            </a:r>
          </a:p>
          <a:p>
            <a:pPr marL="285750" indent="-285750">
              <a:buFont typeface="Wingdings" panose="05000000000000000000" pitchFamily="2" charset="2"/>
              <a:buChar char="§"/>
            </a:pPr>
            <a:endParaRPr lang="en-GB" dirty="0"/>
          </a:p>
          <a:p>
            <a:pPr marL="285750" indent="-285750">
              <a:buFont typeface="Wingdings" panose="05000000000000000000" pitchFamily="2" charset="2"/>
              <a:buChar char="§"/>
            </a:pPr>
            <a:r>
              <a:rPr lang="en-GB" dirty="0"/>
              <a:t>Genetic influence – things passed down from her parents through genes</a:t>
            </a:r>
          </a:p>
          <a:p>
            <a:r>
              <a:rPr lang="en-GB" b="1" dirty="0"/>
              <a:t>Nurture:</a:t>
            </a:r>
          </a:p>
          <a:p>
            <a:pPr marL="285750" indent="-285750">
              <a:buFont typeface="Wingdings" panose="05000000000000000000" pitchFamily="2" charset="2"/>
              <a:buChar char="§"/>
            </a:pPr>
            <a:r>
              <a:rPr lang="en-GB" dirty="0"/>
              <a:t>Parenting and caregiving – how parents and carers look after her, give love and attention.</a:t>
            </a:r>
          </a:p>
          <a:p>
            <a:pPr marL="285750" indent="-285750">
              <a:buFont typeface="Wingdings" panose="05000000000000000000" pitchFamily="2" charset="2"/>
              <a:buChar char="§"/>
            </a:pPr>
            <a:r>
              <a:rPr lang="en-GB" dirty="0"/>
              <a:t>Family relationships – the bond and interaction she has with family and friends.</a:t>
            </a:r>
          </a:p>
          <a:p>
            <a:pPr marL="285750" indent="-285750">
              <a:buFont typeface="Wingdings" panose="05000000000000000000" pitchFamily="2" charset="2"/>
              <a:buChar char="§"/>
            </a:pPr>
            <a:r>
              <a:rPr lang="en-GB" dirty="0"/>
              <a:t>Experiences at home- routines, activities, daily life at home.</a:t>
            </a:r>
          </a:p>
          <a:p>
            <a:pPr marL="285750" indent="-285750">
              <a:buFont typeface="Wingdings" panose="05000000000000000000" pitchFamily="2" charset="2"/>
              <a:buChar char="§"/>
            </a:pPr>
            <a:r>
              <a:rPr lang="en-GB" dirty="0"/>
              <a:t>Nursery experiences – learning skills with her peers. </a:t>
            </a:r>
          </a:p>
          <a:p>
            <a:r>
              <a:rPr lang="en-GB" sz="1600" dirty="0"/>
              <a:t> </a:t>
            </a:r>
            <a:r>
              <a:rPr lang="en-GB" sz="1600" b="1" dirty="0"/>
              <a:t>(Keller, 2018)</a:t>
            </a:r>
          </a:p>
        </p:txBody>
      </p:sp>
    </p:spTree>
    <p:extLst>
      <p:ext uri="{BB962C8B-B14F-4D97-AF65-F5344CB8AC3E}">
        <p14:creationId xmlns:p14="http://schemas.microsoft.com/office/powerpoint/2010/main" val="2213007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31B6B7-F601-E1DC-930F-308910F50402}"/>
              </a:ext>
            </a:extLst>
          </p:cNvPr>
          <p:cNvSpPr>
            <a:spLocks noGrp="1"/>
          </p:cNvSpPr>
          <p:nvPr>
            <p:ph type="title"/>
          </p:nvPr>
        </p:nvSpPr>
        <p:spPr>
          <a:xfrm>
            <a:off x="241738" y="493986"/>
            <a:ext cx="9738875" cy="2207173"/>
          </a:xfrm>
        </p:spPr>
        <p:txBody>
          <a:bodyPr/>
          <a:lstStyle/>
          <a:p>
            <a:r>
              <a:rPr lang="en-GB" sz="4000" b="1" dirty="0"/>
              <a:t>Strengths and Limitations of the Attachment Theory</a:t>
            </a:r>
          </a:p>
        </p:txBody>
      </p:sp>
      <p:sp>
        <p:nvSpPr>
          <p:cNvPr id="3" name="Text Placeholder 2">
            <a:extLst>
              <a:ext uri="{FF2B5EF4-FFF2-40B4-BE49-F238E27FC236}">
                <a16:creationId xmlns:a16="http://schemas.microsoft.com/office/drawing/2014/main" id="{A04DE64C-6C74-46BD-5E22-AA2B2C664209}"/>
              </a:ext>
            </a:extLst>
          </p:cNvPr>
          <p:cNvSpPr>
            <a:spLocks noGrp="1"/>
          </p:cNvSpPr>
          <p:nvPr>
            <p:ph type="body" sz="half" idx="2"/>
          </p:nvPr>
        </p:nvSpPr>
        <p:spPr>
          <a:xfrm>
            <a:off x="241738" y="1839311"/>
            <a:ext cx="9738875" cy="4180490"/>
          </a:xfrm>
        </p:spPr>
        <p:txBody>
          <a:bodyPr>
            <a:normAutofit fontScale="92500" lnSpcReduction="10000"/>
          </a:bodyPr>
          <a:lstStyle/>
          <a:p>
            <a:r>
              <a:rPr lang="en-GB" sz="2400" b="1" dirty="0"/>
              <a:t>Limitations:</a:t>
            </a:r>
          </a:p>
          <a:p>
            <a:pPr marL="285750" indent="-285750">
              <a:buFont typeface="Wingdings" panose="05000000000000000000" pitchFamily="2" charset="2"/>
              <a:buChar char="Ø"/>
            </a:pPr>
            <a:r>
              <a:rPr lang="en-GB" sz="1400" dirty="0"/>
              <a:t>Helps practitioners understand children’s need for emotional security.</a:t>
            </a:r>
          </a:p>
          <a:p>
            <a:pPr marL="285750" indent="-285750">
              <a:buFont typeface="Wingdings" panose="05000000000000000000" pitchFamily="2" charset="2"/>
              <a:buChar char="Ø"/>
            </a:pPr>
            <a:r>
              <a:rPr lang="en-GB" sz="1400" dirty="0"/>
              <a:t>Can inform practical support strategies.</a:t>
            </a:r>
          </a:p>
          <a:p>
            <a:pPr marL="285750" indent="-285750">
              <a:buFont typeface="Wingdings" panose="05000000000000000000" pitchFamily="2" charset="2"/>
              <a:buChar char="Ø"/>
            </a:pPr>
            <a:r>
              <a:rPr lang="en-GB" sz="1400" dirty="0"/>
              <a:t>Encourages practitioners to develop consistent relationships.</a:t>
            </a:r>
          </a:p>
          <a:p>
            <a:pPr marL="285750" indent="-285750">
              <a:buFont typeface="Wingdings" panose="05000000000000000000" pitchFamily="2" charset="2"/>
              <a:buChar char="Ø"/>
            </a:pPr>
            <a:r>
              <a:rPr lang="en-GB" sz="1400" dirty="0"/>
              <a:t>Emphasises the importance of responsive caregiving</a:t>
            </a:r>
          </a:p>
          <a:p>
            <a:pPr marL="285750" indent="-285750">
              <a:buFont typeface="Wingdings" panose="05000000000000000000" pitchFamily="2" charset="2"/>
              <a:buChar char="Ø"/>
            </a:pPr>
            <a:r>
              <a:rPr lang="en-GB" sz="1400" dirty="0"/>
              <a:t>Helps explain why children may seek reassurance when distressed.</a:t>
            </a:r>
          </a:p>
          <a:p>
            <a:pPr marL="285750" indent="-285750">
              <a:buFont typeface="Wingdings" panose="05000000000000000000" pitchFamily="2" charset="2"/>
              <a:buChar char="Ø"/>
            </a:pPr>
            <a:r>
              <a:rPr lang="en-GB" sz="1400" dirty="0"/>
              <a:t>Children can form relationships with multiple caregivers.</a:t>
            </a:r>
          </a:p>
          <a:p>
            <a:r>
              <a:rPr lang="en-GB" sz="2800" b="1" dirty="0"/>
              <a:t>Strengths:</a:t>
            </a:r>
          </a:p>
          <a:p>
            <a:pPr marL="285750" indent="-285750">
              <a:buFont typeface="Wingdings" panose="05000000000000000000" pitchFamily="2" charset="2"/>
              <a:buChar char="§"/>
            </a:pPr>
            <a:r>
              <a:rPr lang="en-GB" sz="1400" b="1" dirty="0"/>
              <a:t>Foundational to UK early years practice – the key person requirement in the EYFS comes directly from Bowlby’s work</a:t>
            </a:r>
          </a:p>
          <a:p>
            <a:pPr marL="285750" indent="-285750">
              <a:buFont typeface="Wingdings" panose="05000000000000000000" pitchFamily="2" charset="2"/>
              <a:buChar char="§"/>
            </a:pPr>
            <a:r>
              <a:rPr lang="en-GB" sz="1400" b="1" dirty="0"/>
              <a:t>Person-centred approach – helps practitioners see behaviour as communication, not naughtiness</a:t>
            </a:r>
          </a:p>
          <a:p>
            <a:pPr marL="285750" indent="-285750">
              <a:buFont typeface="Wingdings" panose="05000000000000000000" pitchFamily="2" charset="2"/>
              <a:buChar char="§"/>
            </a:pPr>
            <a:r>
              <a:rPr lang="en-GB" sz="1400" b="1" dirty="0"/>
              <a:t>Use multiple observations and family perspectives – do observations on children to see if they are meeting their milestones</a:t>
            </a:r>
          </a:p>
          <a:p>
            <a:r>
              <a:rPr lang="en-GB" sz="1400" b="1" dirty="0"/>
              <a:t>(McIntosh et al., 2024)</a:t>
            </a:r>
          </a:p>
        </p:txBody>
      </p:sp>
      <p:pic>
        <p:nvPicPr>
          <p:cNvPr id="5" name="Picture 4">
            <a:extLst>
              <a:ext uri="{FF2B5EF4-FFF2-40B4-BE49-F238E27FC236}">
                <a16:creationId xmlns:a16="http://schemas.microsoft.com/office/drawing/2014/main" id="{ED969A4D-1B4A-775B-80BB-806E70CE6F01}"/>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034194" y="1502426"/>
            <a:ext cx="3037490" cy="2933215"/>
          </a:xfrm>
          <a:prstGeom prst="rect">
            <a:avLst/>
          </a:prstGeom>
        </p:spPr>
      </p:pic>
      <p:sp>
        <p:nvSpPr>
          <p:cNvPr id="6" name="TextBox 5">
            <a:extLst>
              <a:ext uri="{FF2B5EF4-FFF2-40B4-BE49-F238E27FC236}">
                <a16:creationId xmlns:a16="http://schemas.microsoft.com/office/drawing/2014/main" id="{19D6A758-B32D-AF57-68A8-9D7B8EB89DCC}"/>
              </a:ext>
            </a:extLst>
          </p:cNvPr>
          <p:cNvSpPr txBox="1"/>
          <p:nvPr/>
        </p:nvSpPr>
        <p:spPr>
          <a:xfrm>
            <a:off x="7609490" y="6858000"/>
            <a:ext cx="3623424" cy="230832"/>
          </a:xfrm>
          <a:prstGeom prst="rect">
            <a:avLst/>
          </a:prstGeom>
          <a:noFill/>
        </p:spPr>
        <p:txBody>
          <a:bodyPr wrap="square" rtlCol="0">
            <a:spAutoFit/>
          </a:bodyPr>
          <a:lstStyle/>
          <a:p>
            <a:r>
              <a:rPr lang="en-GB" sz="900">
                <a:hlinkClick r:id="rId3" tooltip="https://quoimedia.com/les-personnes-qui-soccupent-de-jeunes-enfants-ont-besoin-dun-autre-type-de-masque/"/>
              </a:rPr>
              <a:t>This Photo</a:t>
            </a:r>
            <a:r>
              <a:rPr lang="en-GB" sz="900"/>
              <a:t> by Unknown Author is licensed under </a:t>
            </a:r>
            <a:r>
              <a:rPr lang="en-GB" sz="900">
                <a:hlinkClick r:id="rId4" tooltip="https://creativecommons.org/licenses/by-nd/3.0/"/>
              </a:rPr>
              <a:t>CC BY-ND</a:t>
            </a:r>
            <a:endParaRPr lang="en-GB" sz="900"/>
          </a:p>
        </p:txBody>
      </p:sp>
    </p:spTree>
    <p:extLst>
      <p:ext uri="{BB962C8B-B14F-4D97-AF65-F5344CB8AC3E}">
        <p14:creationId xmlns:p14="http://schemas.microsoft.com/office/powerpoint/2010/main" val="131741197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9BAFB4-9302-C72E-FD11-D3CE4A064504}"/>
              </a:ext>
            </a:extLst>
          </p:cNvPr>
          <p:cNvSpPr>
            <a:spLocks noGrp="1"/>
          </p:cNvSpPr>
          <p:nvPr>
            <p:ph type="title"/>
          </p:nvPr>
        </p:nvSpPr>
        <p:spPr/>
        <p:txBody>
          <a:bodyPr/>
          <a:lstStyle/>
          <a:p>
            <a:r>
              <a:rPr lang="en-GB" b="1" dirty="0"/>
              <a:t>         Conclusions  </a:t>
            </a:r>
          </a:p>
        </p:txBody>
      </p:sp>
      <p:sp>
        <p:nvSpPr>
          <p:cNvPr id="3" name="Text Placeholder 2">
            <a:extLst>
              <a:ext uri="{FF2B5EF4-FFF2-40B4-BE49-F238E27FC236}">
                <a16:creationId xmlns:a16="http://schemas.microsoft.com/office/drawing/2014/main" id="{F540C2B4-3929-C645-95D1-3F1D6BF13176}"/>
              </a:ext>
            </a:extLst>
          </p:cNvPr>
          <p:cNvSpPr>
            <a:spLocks noGrp="1"/>
          </p:cNvSpPr>
          <p:nvPr>
            <p:ph type="body" sz="half" idx="2"/>
          </p:nvPr>
        </p:nvSpPr>
        <p:spPr>
          <a:xfrm>
            <a:off x="1154954" y="2430379"/>
            <a:ext cx="8825659" cy="3589421"/>
          </a:xfrm>
        </p:spPr>
        <p:txBody>
          <a:bodyPr>
            <a:normAutofit/>
          </a:bodyPr>
          <a:lstStyle/>
          <a:p>
            <a:r>
              <a:rPr lang="en-GB" dirty="0"/>
              <a:t>In this conclusion, it is explained that Shona is 3 years old, has started a new nursery and is feeling very anxious. Shona is finding it hard to separate from her main carer. Shona’s transition to nursery shows how both nature and nurture work together to shape her behaviour. Her natural instinct to stay close to familiar caregivers means separation creates anxiety- this is normal and expected, not a sign of difficulty. Bowlby’s Attachment Theory reminds us that emotional security comes first: until Shona builds a trusting, secure bond with key workers, she will not feel confident enough to explore, play, or learn fully. By providing consistent care, patience and gentle support, supporting her emotional needs now lays the foundation for all her future developments </a:t>
            </a:r>
          </a:p>
        </p:txBody>
      </p:sp>
    </p:spTree>
    <p:extLst>
      <p:ext uri="{BB962C8B-B14F-4D97-AF65-F5344CB8AC3E}">
        <p14:creationId xmlns:p14="http://schemas.microsoft.com/office/powerpoint/2010/main" val="299184100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5A3480-2883-2C21-8C58-A6CD78ED4F37}"/>
              </a:ext>
            </a:extLst>
          </p:cNvPr>
          <p:cNvSpPr>
            <a:spLocks noGrp="1"/>
          </p:cNvSpPr>
          <p:nvPr>
            <p:ph type="title"/>
          </p:nvPr>
        </p:nvSpPr>
        <p:spPr>
          <a:xfrm>
            <a:off x="1026616" y="364958"/>
            <a:ext cx="8825659" cy="5089358"/>
          </a:xfrm>
        </p:spPr>
        <p:txBody>
          <a:bodyPr/>
          <a:lstStyle/>
          <a:p>
            <a:r>
              <a:rPr lang="en-GB" sz="3200" b="1" dirty="0"/>
              <a:t>References: </a:t>
            </a:r>
            <a:br>
              <a:rPr lang="en-GB" sz="1600" dirty="0"/>
            </a:br>
            <a:br>
              <a:rPr lang="en-GB" sz="1600" dirty="0"/>
            </a:br>
            <a:r>
              <a:rPr lang="en-GB" sz="1600" dirty="0"/>
              <a:t>Bruce, T. and Meggitt, C.(2021) Child Development. 7</a:t>
            </a:r>
            <a:r>
              <a:rPr lang="en-GB" sz="1600" baseline="30000" dirty="0"/>
              <a:t>th</a:t>
            </a:r>
            <a:r>
              <a:rPr lang="en-GB" sz="1600" dirty="0"/>
              <a:t> </a:t>
            </a:r>
            <a:r>
              <a:rPr lang="en-GB" sz="1600" dirty="0" err="1"/>
              <a:t>edn</a:t>
            </a:r>
            <a:r>
              <a:rPr lang="en-GB" sz="1600" dirty="0"/>
              <a:t>. London: Hodder Education.</a:t>
            </a:r>
            <a:br>
              <a:rPr lang="en-GB" sz="1600" dirty="0"/>
            </a:br>
            <a:br>
              <a:rPr lang="en-GB" sz="1600" dirty="0"/>
            </a:br>
            <a:r>
              <a:rPr lang="en-GB" sz="1600" dirty="0"/>
              <a:t>Brace, N. (2021) Introducing Psychology: A Graphic Guide. London: Icon Books, </a:t>
            </a:r>
            <a:br>
              <a:rPr lang="en-GB" sz="1600" dirty="0"/>
            </a:br>
            <a:br>
              <a:rPr lang="en-GB" sz="1600" dirty="0"/>
            </a:br>
            <a:r>
              <a:rPr lang="en-GB" sz="1600" dirty="0"/>
              <a:t>Bowlby, J. (1969) Attachment and Loss, Volume 1 – Attachment. London: Hodder Education. </a:t>
            </a:r>
            <a:br>
              <a:rPr lang="en-GB" sz="1600" dirty="0"/>
            </a:br>
            <a:br>
              <a:rPr lang="en-GB" sz="1600" dirty="0"/>
            </a:br>
            <a:r>
              <a:rPr lang="en-GB" sz="1600" dirty="0"/>
              <a:t>Cooke, V., Haddon, E. and Williams, J. (2021) Supporting Transitions in the Early Years: A Practical Guide. London: Routledge.</a:t>
            </a:r>
            <a:br>
              <a:rPr lang="en-GB" sz="1600" dirty="0"/>
            </a:br>
            <a:br>
              <a:rPr lang="en-GB" sz="1600" dirty="0"/>
            </a:br>
            <a:r>
              <a:rPr lang="en-GB" sz="1800" dirty="0"/>
              <a:t>Keller, H. (2018) ‘Nature and nurture in human development: a cultural </a:t>
            </a:r>
            <a:br>
              <a:rPr lang="en-GB" sz="1800" dirty="0"/>
            </a:br>
            <a:r>
              <a:rPr lang="en-GB" sz="1800" dirty="0"/>
              <a:t>perspective ’, European Journal of Developmental Psychology, 15(1), pp. 17-32. doi:10.1080/17405629.2017.1338195.</a:t>
            </a:r>
            <a:br>
              <a:rPr lang="en-GB" sz="1800" dirty="0"/>
            </a:br>
            <a:br>
              <a:rPr lang="en-GB" sz="2000" dirty="0"/>
            </a:br>
            <a:r>
              <a:rPr lang="en-GB" sz="1600" dirty="0"/>
              <a:t>McIntosh, J., Price, K. and Henderson, L. (2024) Understanding Child Development for Early Years. 3</a:t>
            </a:r>
            <a:r>
              <a:rPr lang="en-GB" sz="1600" baseline="30000" dirty="0"/>
              <a:t>rd</a:t>
            </a:r>
            <a:r>
              <a:rPr lang="en-GB" sz="1600" dirty="0"/>
              <a:t> </a:t>
            </a:r>
            <a:r>
              <a:rPr lang="en-GB" sz="1600" dirty="0" err="1"/>
              <a:t>edn</a:t>
            </a:r>
            <a:r>
              <a:rPr lang="en-GB" sz="1600" dirty="0"/>
              <a:t>. London: Hodder Education.</a:t>
            </a:r>
            <a:br>
              <a:rPr lang="en-GB" sz="1600" dirty="0"/>
            </a:br>
            <a:endParaRPr lang="en-GB" sz="1600" dirty="0"/>
          </a:p>
        </p:txBody>
      </p:sp>
      <p:sp>
        <p:nvSpPr>
          <p:cNvPr id="3" name="Text Placeholder 2">
            <a:extLst>
              <a:ext uri="{FF2B5EF4-FFF2-40B4-BE49-F238E27FC236}">
                <a16:creationId xmlns:a16="http://schemas.microsoft.com/office/drawing/2014/main" id="{A10F2E8F-75C3-E6A8-4509-E8620A6F581A}"/>
              </a:ext>
            </a:extLst>
          </p:cNvPr>
          <p:cNvSpPr>
            <a:spLocks noGrp="1"/>
          </p:cNvSpPr>
          <p:nvPr>
            <p:ph type="body" sz="half" idx="2"/>
          </p:nvPr>
        </p:nvSpPr>
        <p:spPr>
          <a:xfrm flipV="1">
            <a:off x="850154" y="6035842"/>
            <a:ext cx="8825659" cy="196515"/>
          </a:xfrm>
        </p:spPr>
        <p:txBody>
          <a:bodyPr>
            <a:normAutofit fontScale="40000" lnSpcReduction="20000"/>
          </a:bodyPr>
          <a:lstStyle/>
          <a:p>
            <a:endParaRPr lang="en-GB" dirty="0"/>
          </a:p>
        </p:txBody>
      </p:sp>
    </p:spTree>
    <p:extLst>
      <p:ext uri="{BB962C8B-B14F-4D97-AF65-F5344CB8AC3E}">
        <p14:creationId xmlns:p14="http://schemas.microsoft.com/office/powerpoint/2010/main" val="3175854821"/>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Background xmlns="71af3243-3dd4-4a8d-8c0d-dd76da1f02a5">false</Background>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xsi:nil="true"/>
    <MediaServiceKeyPoints xmlns="71af3243-3dd4-4a8d-8c0d-dd76da1f02a5" xsi:nil="true"/>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30" ma:contentTypeDescription="Create a new document." ma:contentTypeScope="" ma:versionID="cec0622158e8f13124e9e8fd4de31bd1">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3b52f30ab005d15df08657af532e6e38"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Status" minOccurs="0"/>
                <xsd:element ref="ns2:Image" minOccurs="0"/>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1:_ip_UnifiedCompliancePolicyProperties" minOccurs="0"/>
                <xsd:element ref="ns1:_ip_UnifiedCompliancePolicyUIAction" minOccurs="0"/>
                <xsd:element ref="ns4:TaxCatchAll" minOccurs="0"/>
                <xsd:element ref="ns2:ImageTagsTaxHTField" minOccurs="0"/>
                <xsd:element ref="ns2:MediaServiceLocation" minOccurs="0"/>
                <xsd:element ref="ns2:MediaLengthInSeconds" minOccurs="0"/>
                <xsd:element ref="ns2:Background" minOccurs="0"/>
                <xsd:element ref="ns2:MediaServiceSearchProperties" minOccurs="0"/>
                <xsd:element ref="ns2:MediaServiceDocTags" minOccurs="0"/>
                <xsd:element ref="ns2:MediaServiceObjectDetectorVersions" minOccurs="0"/>
                <xsd:element ref="ns2:MediaServiceSystemTags" minOccurs="0"/>
                <xsd:element ref="ns2:MediaServiceBilling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ma:readOnly="false">
      <xsd:simpleType>
        <xsd:restriction base="dms:Note"/>
      </xsd:simpleType>
    </xsd:element>
    <xsd:element name="_ip_UnifiedCompliancePolicyUIAction" ma:index="21" nillable="true" ma:displayName="Unified Compliance Policy UI Action" ma:hidden="true" ma:internalName="_ip_UnifiedCompliancePolicyUIAction" ma:readOnly="fals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Status" ma:index="2" nillable="true" ma:displayName="Status" ma:default="Not started" ma:format="Dropdown" ma:hidden="true" ma:internalName="Status" ma:readOnly="false">
      <xsd:simpleType>
        <xsd:restriction base="dms:Choice">
          <xsd:enumeration value="Not started"/>
          <xsd:enumeration value="In Progress"/>
          <xsd:enumeration value="Completed"/>
        </xsd:restriction>
      </xsd:simpleType>
    </xsd:element>
    <xsd:element name="Image" ma:index="3" nillable="true" ma:displayName="Image" ma:format="Image" ma:hidden="true" ma:internalName="Image" ma:readOnly="false">
      <xsd:complexType>
        <xsd:complexContent>
          <xsd:extension base="dms:URL">
            <xsd:sequence>
              <xsd:element name="Url" type="dms:ValidUrl" minOccurs="0" nillable="true"/>
              <xsd:element name="Description" type="xsd:string" nillable="true"/>
            </xsd:sequence>
          </xsd:extension>
        </xsd:complexContent>
      </xsd:complexType>
    </xsd:element>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hidden="true" ma:internalName="MediaServiceOCR" ma:readOnly="true">
      <xsd:simpleType>
        <xsd:restriction base="dms:Note"/>
      </xsd:simpleType>
    </xsd:element>
    <xsd:element name="MediaServiceAutoTags" ma:index="11" nillable="true" ma:displayName="MediaServiceAutoTags" ma:hidden="true"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hidden="true" ma:internalName="MediaServiceKeyPoints" ma:readOnly="false">
      <xsd:simpleType>
        <xsd:restriction base="dms:Note"/>
      </xsd:simpleType>
    </xsd:element>
    <xsd:element name="MediaServiceDateTaken" ma:index="18" nillable="true" ma:displayName="MediaServiceDateTaken" ma:hidden="true" ma:internalName="MediaServiceDateTaken" ma:readOnly="true">
      <xsd:simpleType>
        <xsd:restriction base="dms:Text"/>
      </xsd:simple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hidden="true" ma:internalName="MediaServiceLocation" ma:readOnly="true">
      <xsd:simpleType>
        <xsd:restriction base="dms:Text"/>
      </xsd:simpleType>
    </xsd:element>
    <xsd:element name="MediaLengthInSeconds" ma:index="27" nillable="true" ma:displayName="MediaLengthInSeconds" ma:hidden="true" ma:internalName="MediaLengthInSeconds" ma:readOnly="true">
      <xsd:simpleType>
        <xsd:restriction base="dms:Unknown"/>
      </xsd:simpleType>
    </xsd:element>
    <xsd:element name="Background" ma:index="28" nillable="true" ma:displayName="Background" ma:default="0" ma:format="Dropdown" ma:hidden="true" ma:internalName="Background" ma:readOnly="false">
      <xsd:simpleType>
        <xsd:restriction base="dms:Boolean"/>
      </xsd:simpleType>
    </xsd:element>
    <xsd:element name="MediaServiceSearchProperties" ma:index="29" nillable="true" ma:displayName="MediaServiceSearchProperties" ma:hidden="true" ma:internalName="MediaServiceSearchProperties" ma:readOnly="true">
      <xsd:simpleType>
        <xsd:restriction base="dms:Note"/>
      </xsd:simpleType>
    </xsd:element>
    <xsd:element name="MediaServiceDocTags" ma:index="30" nillable="true" ma:displayName="MediaServiceDocTags" ma:hidden="true" ma:internalName="MediaServiceDocTags" ma:readOnly="true">
      <xsd:simpleType>
        <xsd:restriction base="dms:Note"/>
      </xsd:simpleType>
    </xsd:element>
    <xsd:element name="MediaServiceObjectDetectorVersions" ma:index="31" nillable="true" ma:displayName="MediaServiceObjectDetectorVersions" ma:description="" ma:hidden="true" ma:indexed="true" ma:internalName="MediaServiceObjectDetectorVersions" ma:readOnly="true">
      <xsd:simpleType>
        <xsd:restriction base="dms:Text"/>
      </xsd:simpleType>
    </xsd:element>
    <xsd:element name="MediaServiceSystemTags" ma:index="32" nillable="true" ma:displayName="MediaServiceSystemTags" ma:hidden="true" ma:internalName="MediaServiceSystemTags" ma:readOnly="true">
      <xsd:simpleType>
        <xsd:restriction base="dms:Note"/>
      </xsd:simpleType>
    </xsd:element>
    <xsd:element name="MediaServiceBillingMetadata" ma:index="33" nillable="true" ma:displayName="MediaServiceBillingMetadata" ma:hidden="true" ma:internalName="MediaServiceBillingMetadata"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hidden="true"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hidden="true" ma:internalName="SharedWithDetails"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readOnly="false"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displayName="Content Type"/>
        <xsd:element ref="dc:title" minOccurs="0" maxOccurs="1" ma:index="1"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6282DC-5D67-4C19-9A05-C65D9BF7BC78}">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2.xml><?xml version="1.0" encoding="utf-8"?>
<ds:datastoreItem xmlns:ds="http://schemas.openxmlformats.org/officeDocument/2006/customXml" ds:itemID="{12135656-72CC-4564-823F-B30D0299644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73667383-B7F3-43FC-8965-135FDDEABCC5}">
  <ds:schemaRefs>
    <ds:schemaRef ds:uri="http://schemas.microsoft.com/sharepoint/v3/contenttype/forms"/>
  </ds:schemaRefs>
</ds:datastoreItem>
</file>

<file path=docMetadata/LabelInfo.xml><?xml version="1.0" encoding="utf-8"?>
<clbl:labelList xmlns:clbl="http://schemas.microsoft.com/office/2020/mipLabelMetadata"/>
</file>

<file path=docProps/app.xml><?xml version="1.0" encoding="utf-8"?>
<Properties xmlns="http://schemas.openxmlformats.org/officeDocument/2006/extended-properties" xmlns:vt="http://schemas.openxmlformats.org/officeDocument/2006/docPropsVTypes">
  <Template/>
  <TotalTime>3245</TotalTime>
  <Words>947</Words>
  <Application>Microsoft Office PowerPoint</Application>
  <PresentationFormat>Widescreen</PresentationFormat>
  <Paragraphs>106</Paragraphs>
  <Slides>11</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Calibri</vt:lpstr>
      <vt:lpstr>Century Gothic</vt:lpstr>
      <vt:lpstr>Wingdings</vt:lpstr>
      <vt:lpstr>Wingdings 3</vt:lpstr>
      <vt:lpstr>Ion</vt:lpstr>
      <vt:lpstr> </vt:lpstr>
      <vt:lpstr>Presentation: Understanding Shona’s Development</vt:lpstr>
      <vt:lpstr>Shona’s Situation and Development Needs</vt:lpstr>
      <vt:lpstr>Bowlby’s Attachment Theory</vt:lpstr>
      <vt:lpstr>Applying Attachment theory</vt:lpstr>
      <vt:lpstr>Supporting Shona in the Nursery</vt:lpstr>
      <vt:lpstr>Shona’s Social, Cognitive and Physical Development</vt:lpstr>
      <vt:lpstr>Nature and Nurture</vt:lpstr>
      <vt:lpstr>Strengths and Limitations of the Attachment Theory</vt:lpstr>
      <vt:lpstr>         Conclusions  </vt:lpstr>
      <vt:lpstr>References:   Bruce, T. and Meggitt, C.(2021) Child Development. 7th edn. London: Hodder Education.  Brace, N. (2021) Introducing Psychology: A Graphic Guide. London: Icon Books,   Bowlby, J. (1969) Attachment and Loss, Volume 1 – Attachment. London: Hodder Education.   Cooke, V., Haddon, E. and Williams, J. (2021) Supporting Transitions in the Early Years: A Practical Guide. London: Routledge.  Keller, H. (2018) ‘Nature and nurture in human development: a cultural  perspective ’, European Journal of Developmental Psychology, 15(1), pp. 17-32. doi:10.1080/17405629.2017.1338195.  McIntosh, J., Price, K. and Henderson, L. (2024) Understanding Child Development for Early Years. 3rd edn. London: Hodder Education.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iram bashir</dc:creator>
  <cp:lastModifiedBy>iram bashir</cp:lastModifiedBy>
  <cp:revision>2</cp:revision>
  <dcterms:created xsi:type="dcterms:W3CDTF">2026-10-03T08:37:22Z</dcterms:created>
  <dcterms:modified xsi:type="dcterms:W3CDTF">2026-10-11T18:37:22Z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y fmtid="{D5CDD505-2E9C-101B-9397-08002B2CF9AE}" pid="3" name="MediaServiceImageTags">
    <vt:lpwstr/>
  </property>
</Properties>
</file>