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11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3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75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1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105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091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830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501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43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60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07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4516157-F75F-4BA4-B85A-A6DAF3C04A2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928E54A-D302-4A22-853F-C08B1F0D3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19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ystem1group.com/ad-of-the-week/the-perfect-blend-nespresso-earns-the-benefit-of-clooney-consistency" TargetMode="External"/><Relationship Id="rId2" Type="http://schemas.openxmlformats.org/officeDocument/2006/relationships/hyperlink" Target="https://blog.contactpigeon.com/nespresso-marketing-strateg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22B5E-2C1D-03B1-05EE-912C7A925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9732" y="4190163"/>
            <a:ext cx="9532536" cy="1546808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2"/>
                </a:solidFill>
                <a:latin typeface="Arial Black" panose="020B0A04020102020204" pitchFamily="34" charset="0"/>
              </a:rPr>
              <a:t>Celebrity Endorsements in Business Marketing</a:t>
            </a:r>
            <a:endParaRPr lang="en-GB" sz="3200" dirty="0">
              <a:solidFill>
                <a:schemeClr val="bg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3CDE52-56EA-6CAB-2880-0776AEA694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5751127"/>
            <a:ext cx="7071360" cy="47353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7030A0"/>
                </a:solidFill>
                <a:latin typeface="Arial Black" panose="020B0A04020102020204" pitchFamily="34" charset="0"/>
              </a:rPr>
              <a:t>Presenter: Emil Daniel Malutan </a:t>
            </a:r>
          </a:p>
        </p:txBody>
      </p:sp>
      <p:pic>
        <p:nvPicPr>
          <p:cNvPr id="4" name="Picture 3" descr="A collage of different brands of products&#10;&#10;AI-generated content may be incorrect.">
            <a:extLst>
              <a:ext uri="{FF2B5EF4-FFF2-40B4-BE49-F238E27FC236}">
                <a16:creationId xmlns:a16="http://schemas.microsoft.com/office/drawing/2014/main" id="{AD55F938-8C6D-7167-4A1C-151E80119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83" r="1" b="66"/>
          <a:stretch>
            <a:fillRect/>
          </a:stretch>
        </p:blipFill>
        <p:spPr>
          <a:xfrm>
            <a:off x="1329733" y="145043"/>
            <a:ext cx="9532536" cy="4183955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186791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C793A-6D3A-B7C7-F2E4-A01BB324D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30" y="312563"/>
            <a:ext cx="6117019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 Black" panose="020B0A04020102020204" pitchFamily="34" charset="0"/>
              </a:rPr>
              <a:t>Insights from Research on Celebrity Influence</a:t>
            </a: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799C6-5304-DB04-B833-52D8C363B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854" y="2647030"/>
            <a:ext cx="5152170" cy="30425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suggests that endorsements strengthen purchase intention when consumers identify or regard the celebrity positively (Elango &amp; Suryakumar, 2022). 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endorsements depend on a strong connection between the celebrity's personal image and the brand and make it feel authentic. 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also shows that celebrity endorsements do not only increase sales, but they can also affect investor beliefs and purchasing behavior related to stock (Shiva et al., 2022).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credibility of the celebrity, their expertise and trust still tend to be value behind positive consumer behavior (Rocha &amp; al., 2020).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19AE42-F5CA-4C3B-268F-AD96B02AA0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3561" y="1280160"/>
            <a:ext cx="3265683" cy="23203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147A151-CD3A-40D0-0301-1732DB905E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0113" y="4073461"/>
            <a:ext cx="2880360" cy="24660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3820C2-23FA-1D46-8087-B763801835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8466" y="2106273"/>
            <a:ext cx="2724282" cy="3827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988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D307C-EEB5-1A0A-6A65-8D13485D0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322" y="573708"/>
            <a:ext cx="4879901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George Clooney and Nespresso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F8D37-A8CE-9403-6A31-4C868D17D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99" y="2676099"/>
            <a:ext cx="4879901" cy="27950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George Clooney has been the international brand ambassador for Nespresso for more than 10 years.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Clooney's classy and dependable persona connects with the Nespresso premium brand image and creates a meaningful "meaning transfer" effect that resonates with consumers (Rocha et al., 2020).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he has been connected to the brand for a longer period, it adds another layer of authenticity which often increases loyalty and familiarity (Elango &amp; Suryakumar, 2022).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factors play into a consumer's purchase behavior, but research has shown that endorsement is often stronger when it is perceived as consistent and credible (Arora &amp; Sahu, 2013).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A8B63E-393A-1354-81A2-96304111F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6763" y="2024292"/>
            <a:ext cx="2161366" cy="19090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5D26C4-6971-96C5-75FD-B021C9129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3830" y="645922"/>
            <a:ext cx="3320380" cy="25450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462795-536D-F946-B770-F71362507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2011" y="4628775"/>
            <a:ext cx="3534480" cy="19793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C42167-239B-8941-C940-30B2BEAA84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1454" y="3667059"/>
            <a:ext cx="2329244" cy="216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8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72724FD-9E54-D39D-4B42-07274C233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7451" y="3477760"/>
            <a:ext cx="2970223" cy="22617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B50AF-6DB9-8FA8-1EA6-56BA4E654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999" y="321733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Evaluation of 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2EBD8-D8B3-74EA-E1C7-5E28FF978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3999" y="2127183"/>
            <a:ext cx="6123326" cy="304254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alignment of a celebrity’s values with those of a brand strengthens credibility, emotional appeal, and brand narrative (Rocha et al., 2020).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Endorsement can move the needle on consumer purchasing and impact the decisions of investors; more broadly, the endorsement of a celebrity has very significant implications (Shiva et al., 2022).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case of endorsement, when the values of a celebrity are aligned to the values of the brand being endorsed, the endorsement message is likely much more persuasive (Elango &amp; Suryakumar, 2022).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 brand is highly reliant on the profile of a celebrity for endorsement, it could create great risk should the public image of the celebrity improve, decline or change all together.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a wide variety of brands may diminish the effectiveness of the endorsement.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Celebrity endorsement has a high potential for effectiveness through relevance, authenticity, and connection.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7420B7-BF06-B24E-CDF3-7CF63A1589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454" y="321733"/>
            <a:ext cx="4599008" cy="273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170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D9C2-59BE-EE95-0274-D784CF709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A6682-65E8-1045-A806-A6256929B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Arora, A. and Sahu, K., 2013. Celebrity endorsement: An effective marketing tool. </a:t>
            </a:r>
            <a:r>
              <a:rPr lang="en-GB" sz="12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 Prudence, </a:t>
            </a: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5(2), p.27.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Elango, S. and Suryakumar, M., 2022. Entrepreneurial celebrity endorsement and its influences on purchase behaviour. </a:t>
            </a:r>
            <a:r>
              <a:rPr lang="en-GB" sz="12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System Assurance Engineering and Management</a:t>
            </a: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pp.1–9.</a:t>
            </a:r>
          </a:p>
          <a:p>
            <a:pPr>
              <a:lnSpc>
                <a:spcPct val="90000"/>
              </a:lnSpc>
            </a:pPr>
            <a:r>
              <a:rPr lang="en-US" sz="12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Nzuva</a:t>
            </a:r>
            <a:r>
              <a:rPr lang="en-US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S.M., 2021. Celebrity endorsement: Is it still useful as a strategic marketing tool? A focus on medium and large-size enterprises. </a:t>
            </a:r>
            <a:r>
              <a:rPr lang="en-US" sz="12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Economics and Management Studies</a:t>
            </a:r>
            <a:r>
              <a:rPr lang="en-US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8(5), pp.10-14445.</a:t>
            </a:r>
            <a:endParaRPr lang="en-GB" sz="12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Rocha, P.I., Caldeira de Oliveira, J.H. and Giraldi, J.D.M.E., 2020. Marketing communications via celebrity endorsement: An integrative review. </a:t>
            </a:r>
            <a:r>
              <a:rPr lang="en-GB" sz="12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Benchmarking: An International Journal</a:t>
            </a: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27(7), pp.2233–2259.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Shiva, A., Arora, N. and Rishi, B., 2022. Do celebrity endorsements influence stock investment intentions? </a:t>
            </a:r>
            <a:r>
              <a:rPr lang="en-GB" sz="12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Planning, </a:t>
            </a:r>
            <a:r>
              <a:rPr lang="en-GB" sz="12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40(6), pp.804–819.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https://blog.contactpigeon.com/nespresso-marketing-strategy/</a:t>
            </a: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https://system1group.com/ad-of-the-week/the-perfect-blend-nespresso-earns-the-benefit-of-clooney-consistency</a:t>
            </a: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8154072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106</TotalTime>
  <Words>616</Words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Arial Black</vt:lpstr>
      <vt:lpstr>Gill Sans MT</vt:lpstr>
      <vt:lpstr>Parcel</vt:lpstr>
      <vt:lpstr>Celebrity Endorsements in Business Marketing</vt:lpstr>
      <vt:lpstr>Insights from Research on Celebrity Influence</vt:lpstr>
      <vt:lpstr>George Clooney and Nespresso</vt:lpstr>
      <vt:lpstr>Evaluation of Effectiveness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2025-11-20T23:56:02Z</dcterms:created>
  <dcterms:modified xsi:type="dcterms:W3CDTF">2025-11-23T14:38:34Z</dcterms:modified>
</cp:coreProperties>
</file>