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36"/>
  </p:notesMasterIdLst>
  <p:sldIdLst>
    <p:sldId id="256" r:id="rId2"/>
    <p:sldId id="284" r:id="rId3"/>
    <p:sldId id="269" r:id="rId4"/>
    <p:sldId id="299" r:id="rId5"/>
    <p:sldId id="301" r:id="rId6"/>
    <p:sldId id="304" r:id="rId7"/>
    <p:sldId id="306" r:id="rId8"/>
    <p:sldId id="307" r:id="rId9"/>
    <p:sldId id="303" r:id="rId10"/>
    <p:sldId id="309" r:id="rId11"/>
    <p:sldId id="310" r:id="rId12"/>
    <p:sldId id="311" r:id="rId13"/>
    <p:sldId id="315" r:id="rId14"/>
    <p:sldId id="319" r:id="rId15"/>
    <p:sldId id="316" r:id="rId16"/>
    <p:sldId id="318" r:id="rId17"/>
    <p:sldId id="308" r:id="rId18"/>
    <p:sldId id="317" r:id="rId19"/>
    <p:sldId id="322" r:id="rId20"/>
    <p:sldId id="341" r:id="rId21"/>
    <p:sldId id="342" r:id="rId22"/>
    <p:sldId id="343" r:id="rId23"/>
    <p:sldId id="344" r:id="rId24"/>
    <p:sldId id="345" r:id="rId25"/>
    <p:sldId id="347" r:id="rId26"/>
    <p:sldId id="338" r:id="rId27"/>
    <p:sldId id="357" r:id="rId28"/>
    <p:sldId id="348" r:id="rId29"/>
    <p:sldId id="339" r:id="rId30"/>
    <p:sldId id="358" r:id="rId31"/>
    <p:sldId id="327" r:id="rId32"/>
    <p:sldId id="336" r:id="rId33"/>
    <p:sldId id="264" r:id="rId34"/>
    <p:sldId id="265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12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BF594-4C07-4B24-BD6E-38EA3BB78285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8CFEE-8C2C-49E1-8BDF-85CD2EEEC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8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33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034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864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AF6FB7-27AA-011A-0BE2-347522DF31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0CCA0-B59C-131A-DEC1-CBC044F0B0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E80302-D9AF-B0BF-7948-7256580826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89C8AF-E322-8E35-E4FC-CD50B9AB38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02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496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3499A7-9126-D6F3-EF16-76B3BDB7D5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9BB789-A946-938B-B8A9-05AE9D172A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F3763-DD61-E28B-8C86-224BDC6815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76441-F218-CEF8-EF57-5ED4593052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823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hyperlink" Target="https://librarysearch.uwtsd.ac.uk/discovery/search?vid=44WHELF_UWTSD:44WHELF_UWTSD_VU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mailto:library@uwtsd.ac.u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intranet.uwtsd.ac.uk/departments/library-and-learning-resources/academic-and-infoskills/finding-and-using-informa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worldcat.org/" TargetMode="External"/><Relationship Id="rId2" Type="http://schemas.openxmlformats.org/officeDocument/2006/relationships/hyperlink" Target="https://access.sconul.ac.uk/sconul-acces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" TargetMode="External"/><Relationship Id="rId2" Type="http://schemas.openxmlformats.org/officeDocument/2006/relationships/hyperlink" Target="https://intranet.uwtsd.ac.uk/departments/library-and-learning-resources/getting-started-guid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tranet.uwtsd.ac.uk/departments/library-and-learning-resources/need-more" TargetMode="External"/><Relationship Id="rId5" Type="http://schemas.openxmlformats.org/officeDocument/2006/relationships/hyperlink" Target="https://www.youtube.com/watch?v=Cw_PGuyIg5Q" TargetMode="External"/><Relationship Id="rId4" Type="http://schemas.openxmlformats.org/officeDocument/2006/relationships/hyperlink" Target="https://digitalskills.uwtsd.ac.uk/students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HPFY3001: Academic Survival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2: Library Skills and Referencing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A230-CDE3-2F54-606F-F67D9792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Introductions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Time management and study strategies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Using the library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Using Moodle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062C4-30CC-5C67-6C7C-9E5535BC2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r>
              <a:rPr lang="en-GB" dirty="0"/>
              <a:t>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040A5-42C9-F67D-E021-8FE01C793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GB" sz="1700" dirty="0"/>
              <a:t>Hopefully you’re all familiar with where it is!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Individual tours (about 30 mins) bookable through Library website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Library catalogue: </a:t>
            </a:r>
            <a:r>
              <a:rPr lang="en-GB" sz="1600" dirty="0">
                <a:hlinkClick r:id="rId2"/>
              </a:rPr>
              <a:t>Ex Libris Discovery (uwtsd.ac.uk)</a:t>
            </a:r>
            <a:endParaRPr lang="en-GB" sz="1700" dirty="0"/>
          </a:p>
          <a:p>
            <a:pPr>
              <a:lnSpc>
                <a:spcPct val="100000"/>
              </a:lnSpc>
            </a:pPr>
            <a:r>
              <a:rPr lang="en-GB" sz="1700" b="1" dirty="0"/>
              <a:t>Term-time opening: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Monday to Friday: 8.30 am to 12 midnight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Saturdays and Sundays: Midday to 9 pm.</a:t>
            </a:r>
          </a:p>
          <a:p>
            <a:pPr>
              <a:lnSpc>
                <a:spcPct val="100000"/>
              </a:lnSpc>
            </a:pPr>
            <a:endParaRPr lang="en-GB" sz="1700" dirty="0"/>
          </a:p>
          <a:p>
            <a:pPr>
              <a:lnSpc>
                <a:spcPct val="100000"/>
              </a:lnSpc>
            </a:pPr>
            <a:r>
              <a:rPr lang="en-GB" sz="1700" dirty="0"/>
              <a:t>Library website: </a:t>
            </a:r>
            <a:r>
              <a:rPr lang="en-GB" sz="1600" dirty="0">
                <a:hlinkClick r:id="rId3"/>
              </a:rPr>
              <a:t>Library and Learning Resources | University of Wales Trinity Saint David (uwtsd.ac.uk)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/>
              <a:t>Email: </a:t>
            </a:r>
            <a:r>
              <a:rPr lang="en-GB" sz="1600" dirty="0">
                <a:hlinkClick r:id="rId4"/>
              </a:rPr>
              <a:t>library@uwtsd.ac.uk</a:t>
            </a:r>
            <a:endParaRPr lang="en-GB" sz="1600" dirty="0"/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61D9DC-F48D-03AA-2A6C-AFABB64BE7C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013" r="15222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60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Physical and electronic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Starting point for both is the library catalogue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Search catalogue: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Book title/Author – if you are looking for a specific item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Subject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Key words – get specific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914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0CDD1-AF94-5FE2-6BD4-6F0842411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06290-978D-15FD-FCB5-34E4DB512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Library catalogue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Searching by book title/author or by journal article title/author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Quick task: Find the following items using Library Search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Mahmood Mamdani, </a:t>
            </a:r>
            <a:r>
              <a:rPr lang="en-GB" sz="2800" i="1" dirty="0"/>
              <a:t>Citizen and Subject: Contemporary Africa and the Legacy of Late Colonialism </a:t>
            </a:r>
            <a:r>
              <a:rPr lang="en-GB" sz="2800" dirty="0"/>
              <a:t>(Princeton University Press, 2018).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Samuel </a:t>
            </a:r>
            <a:r>
              <a:rPr lang="en-GB" sz="2800" dirty="0" err="1"/>
              <a:t>Leze</a:t>
            </a:r>
            <a:r>
              <a:rPr lang="en-GB" sz="2800" dirty="0"/>
              <a:t>, ‘</a:t>
            </a:r>
            <a:r>
              <a:rPr lang="en-GB" sz="2800" dirty="0" err="1"/>
              <a:t>Madnesss</a:t>
            </a:r>
            <a:r>
              <a:rPr lang="en-GB" sz="2800" dirty="0"/>
              <a:t> and spiritualist philosophy of mind: Maine de Biran and A. A. Royer-Collard on a “true dualism”’, </a:t>
            </a:r>
            <a:r>
              <a:rPr lang="en-GB" sz="2800" i="1" dirty="0"/>
              <a:t>British Journal for the History of Philosophy </a:t>
            </a:r>
            <a:r>
              <a:rPr lang="en-GB" sz="2800" dirty="0"/>
              <a:t>28:5 (2020), 885-902.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522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CE380-49E3-DFE9-72AB-68CADEF51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552D8-5AD7-1026-E521-F89B0245E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But what if you want to search for information on a topic and don’t have a specific book in mind?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You’ll need to do a literature search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Define what you’re looking for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Decide where to look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Develop a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30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98A6D-F97D-3087-5C38-795687C7F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F8E3B-F104-5FDA-108B-14C5DEC02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have been set the following essay question:</a:t>
            </a:r>
          </a:p>
          <a:p>
            <a:r>
              <a:rPr lang="en-GB" dirty="0"/>
              <a:t>Does the gender of politicians affect how they are portrayed in the press?</a:t>
            </a:r>
          </a:p>
          <a:p>
            <a:r>
              <a:rPr lang="en-GB" dirty="0"/>
              <a:t>What keywords might you use?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Identify the most important terms in the essay title e.g. gender, politicians, press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Think of alternative terms e.g. women instead of gender, media instead of press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Perhaps broaden your search to find literature on the wider topic – e.g. gender and media, politics and media</a:t>
            </a:r>
          </a:p>
        </p:txBody>
      </p:sp>
    </p:spTree>
    <p:extLst>
      <p:ext uri="{BB962C8B-B14F-4D97-AF65-F5344CB8AC3E}">
        <p14:creationId xmlns:p14="http://schemas.microsoft.com/office/powerpoint/2010/main" val="3567989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5687A-5963-C086-A80F-36BF7A97E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on library searches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ACEE0-2606-32D4-9B58-C24A36C5C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Library has an e-learning course on searching for information: </a:t>
            </a:r>
            <a:r>
              <a:rPr lang="en-GB" dirty="0">
                <a:hlinkClick r:id="rId2"/>
              </a:rPr>
              <a:t>Finding and Using Information | UWTSD Intranet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24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0954E-0A4F-3DA6-0763-BB094E7F4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SCONUL Access Scheme/</a:t>
            </a:r>
            <a:r>
              <a:rPr lang="en-GB" dirty="0" err="1"/>
              <a:t>WorldCat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5CF7D-566E-A2B9-9B66-C2672BA4A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SCONUL Access | SCONUL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 scheme allowing university library users to use study spaces or books and journals at other libraries which belong to the scheme – some libraries will let you borrow books too!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Access to 160 libraries across the UK</a:t>
            </a:r>
          </a:p>
          <a:p>
            <a:r>
              <a:rPr lang="en-GB" dirty="0">
                <a:hlinkClick r:id="rId3"/>
              </a:rPr>
              <a:t>WorldCat.org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Catalogue connecting thousands of libraries worldwide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Can search for items by distance from your postcode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Useful for bibliographic information if this isn’t on the library catalogue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619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A8E9-4E3F-3102-972C-6E2BB2198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useful library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FBB2D-E133-72EE-D16E-7FC599462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Getting Started Guides | UWTSD Intranet</a:t>
            </a:r>
            <a:r>
              <a:rPr lang="en-GB" dirty="0"/>
              <a:t> – Guide to the library for each subject/discipline</a:t>
            </a:r>
          </a:p>
          <a:p>
            <a:r>
              <a:rPr lang="en-GB" dirty="0">
                <a:hlinkClick r:id="rId3"/>
              </a:rPr>
              <a:t>Academic and </a:t>
            </a:r>
            <a:r>
              <a:rPr lang="en-GB" dirty="0" err="1">
                <a:hlinkClick r:id="rId3"/>
              </a:rPr>
              <a:t>InfoSkills</a:t>
            </a:r>
            <a:r>
              <a:rPr lang="en-GB" dirty="0">
                <a:hlinkClick r:id="rId3"/>
              </a:rPr>
              <a:t> | UWTSD Intranet</a:t>
            </a:r>
            <a:r>
              <a:rPr lang="en-GB" dirty="0"/>
              <a:t> – Short Moodle courses on important research/library skills</a:t>
            </a:r>
          </a:p>
          <a:p>
            <a:r>
              <a:rPr lang="en-GB" dirty="0">
                <a:hlinkClick r:id="rId4"/>
              </a:rPr>
              <a:t>Digital skills for Students - The </a:t>
            </a:r>
            <a:r>
              <a:rPr lang="en-GB" dirty="0" err="1">
                <a:hlinkClick r:id="rId4"/>
              </a:rPr>
              <a:t>DigiCentre</a:t>
            </a:r>
            <a:r>
              <a:rPr lang="en-GB" dirty="0">
                <a:hlinkClick r:id="rId4"/>
              </a:rPr>
              <a:t> UWTSD</a:t>
            </a:r>
            <a:r>
              <a:rPr lang="en-GB" dirty="0"/>
              <a:t> – Assess your own digital skills, identify areas for improvement, and undertake short Moodle courses to boost your confidence and skills.</a:t>
            </a:r>
          </a:p>
          <a:p>
            <a:r>
              <a:rPr lang="en-GB" dirty="0">
                <a:hlinkClick r:id="rId5"/>
              </a:rPr>
              <a:t>Getting Started with UWTSD Library 2021 (youtube.com)</a:t>
            </a:r>
            <a:r>
              <a:rPr lang="en-GB" dirty="0"/>
              <a:t> – Video guide to UWTSD Library</a:t>
            </a:r>
          </a:p>
          <a:p>
            <a:r>
              <a:rPr lang="en-GB" dirty="0">
                <a:hlinkClick r:id="rId6"/>
              </a:rPr>
              <a:t>Need More? | UWTSD Intranet</a:t>
            </a:r>
            <a:r>
              <a:rPr lang="en-GB" dirty="0"/>
              <a:t> – Library FAQs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99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40D78-B5A5-9A34-F5D4-4FC81A8442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629E78-EC55-ED94-46BA-42508C2FF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281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A0052-F5EF-027B-6C43-D68DDD3C9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DA1C7-B96A-3A07-4A83-030FA19A16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It’ll take a bit of time to get used to!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Better to get to grips with it sooner than later…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90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106"/>
    </mc:Choice>
    <mc:Fallback xmlns="">
      <p:transition spd="slow" advTm="12810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0B151-6B22-8D59-76AF-CE157C070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Why do we reference?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BAF7B1FD-37CC-BD2C-5A49-9F62532A2C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417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DEC11-9795-91A6-1A0E-C8220E589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anchor="t"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56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15"/>
    </mc:Choice>
    <mc:Fallback xmlns="">
      <p:transition spd="slow" advTm="801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46872-5726-69F6-CE5E-54170F464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reference?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392A1-4920-66B4-7C0D-05BE26540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Citing your sources – showing where you got your information from, acknowledging the work of others in your own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Shows awareness of other ideas.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Helps others to find relevant information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Supports and strengthens your work – gives your work credibility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Demonstrates that you have been reading (and that your sources are credible and relevant)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An expected practice in academia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Failing to reference is considered plagiarism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14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882"/>
    </mc:Choice>
    <mc:Fallback xmlns="">
      <p:transition spd="slow" advTm="12888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76A22-B6AD-AE9D-9930-33F03A0BE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7386"/>
            <a:ext cx="5369169" cy="1570986"/>
          </a:xfrm>
        </p:spPr>
        <p:txBody>
          <a:bodyPr>
            <a:normAutofit/>
          </a:bodyPr>
          <a:lstStyle/>
          <a:p>
            <a:r>
              <a:rPr lang="en-GB" dirty="0"/>
              <a:t>How do we reference?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57798-B33B-86F0-B785-6DC530974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56598"/>
            <a:ext cx="5355276" cy="3636159"/>
          </a:xfrm>
        </p:spPr>
        <p:txBody>
          <a:bodyPr anchor="t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Usually done in two places in each essay – once in the text/in footnotes, and again in a final bibliography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Using bibliographic information</a:t>
            </a:r>
          </a:p>
          <a:p>
            <a:endParaRPr lang="en-GB" dirty="0"/>
          </a:p>
        </p:txBody>
      </p:sp>
      <p:pic>
        <p:nvPicPr>
          <p:cNvPr id="7" name="Graphic 6" descr="Closed Quotation Mark">
            <a:extLst>
              <a:ext uri="{FF2B5EF4-FFF2-40B4-BE49-F238E27FC236}">
                <a16:creationId xmlns:a16="http://schemas.microsoft.com/office/drawing/2014/main" id="{68A22DC0-D973-3253-D9AE-01778764C3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43866" y="2175847"/>
            <a:ext cx="3956501" cy="395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644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802"/>
    </mc:Choice>
    <mc:Fallback xmlns="">
      <p:transition spd="slow" advTm="7180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8F6E9-0C99-50B5-839C-F9EFFC70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Bibliographic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1A52-EE27-3C57-5861-64EF7E43F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5"/>
            <a:ext cx="5588281" cy="4199636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Keep a note of the bibliographic information for anything that you use in your research -  you will need to reference these appropriately in your work.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Author’s surname and first name or initials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Date of publication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Title of book/article/essay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of journal (if a journal article) or book (if an edited collection)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Issue and volume numbers (if a journal article)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and location of publisher (if a book)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Page numbers (if an essay or article)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9AB15-438D-2310-B2C3-B4D9C888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6769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34633-D495-BA0E-6A95-A3317F662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82B85-05C6-3741-1D60-0530FB4F5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Different departments/disciplines/publishers/journals use different referencing styles</a:t>
            </a:r>
          </a:p>
          <a:p>
            <a:r>
              <a:rPr lang="en-GB" sz="2800" dirty="0"/>
              <a:t>There are many!</a:t>
            </a:r>
          </a:p>
          <a:p>
            <a:r>
              <a:rPr lang="en-GB" sz="2800" dirty="0"/>
              <a:t>You will need the same bibliographic information for most styles.</a:t>
            </a:r>
          </a:p>
          <a:p>
            <a:r>
              <a:rPr lang="en-GB" sz="2800" dirty="0"/>
              <a:t>UWTSD recognises 4, of which we’re concerned with 2 in Humanities (MHRA and Harvard). Check with your module tutors which style to use in their classes – in this module you are welcome to use either MHRA or Harvard.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662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380"/>
    </mc:Choice>
    <mc:Fallback xmlns="">
      <p:transition spd="slow" advTm="8638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5DA6A-F0AE-2C29-0438-F028E97A8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resources should I be using?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9EC4E-2AE6-A66A-1120-B835A92C2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Academic sources: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Academic books/edited collections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Peer-reviewed journals (other academics have assessed the work)</a:t>
            </a:r>
          </a:p>
          <a:p>
            <a:r>
              <a:rPr lang="en-GB" sz="3600" dirty="0"/>
              <a:t>Can use some other sources – depending on the kind of assignment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14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61"/>
    </mc:Choice>
    <mc:Fallback xmlns="">
      <p:transition spd="slow" advTm="72061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724A2-7FE4-CC2B-1BB0-56DD911C1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basics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1D312-BD7B-5989-B60A-1532EFE21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800" dirty="0"/>
              <a:t>Harvard: In-text citations, reference list or bibliography at the end of the work:</a:t>
            </a:r>
          </a:p>
          <a:p>
            <a:r>
              <a:rPr lang="en-GB" sz="2800" dirty="0"/>
              <a:t>Referencing is a integral academic skill (Pears and Shields, 2022, p. 1).</a:t>
            </a:r>
          </a:p>
          <a:p>
            <a:endParaRPr lang="en-GB" sz="2800" dirty="0"/>
          </a:p>
          <a:p>
            <a:r>
              <a:rPr lang="en-GB" sz="2800" dirty="0"/>
              <a:t>MHRA: Footnotes, reference list or bibliography at the end of the work:</a:t>
            </a:r>
          </a:p>
          <a:p>
            <a:r>
              <a:rPr lang="en-GB" sz="2800" dirty="0"/>
              <a:t>¹ Richard Pears and Graham Shields, </a:t>
            </a:r>
            <a:r>
              <a:rPr lang="en-GB" sz="2800" i="1" dirty="0"/>
              <a:t>Cite Them Right: The Essential Referencing Guide</a:t>
            </a:r>
            <a:r>
              <a:rPr lang="en-GB" sz="2800" dirty="0"/>
              <a:t>, 10th </a:t>
            </a:r>
            <a:r>
              <a:rPr lang="en-GB" sz="2800" dirty="0" err="1"/>
              <a:t>edn</a:t>
            </a:r>
            <a:r>
              <a:rPr lang="en-GB" sz="2800" dirty="0"/>
              <a:t>. (London: Palgrave, 2016), p. 121</a:t>
            </a:r>
          </a:p>
          <a:p>
            <a:r>
              <a:rPr lang="en-GB" sz="2800" dirty="0"/>
              <a:t>Subsequent footnotes can take a shortened form e.g. </a:t>
            </a:r>
          </a:p>
          <a:p>
            <a:r>
              <a:rPr lang="en-GB" sz="2800" dirty="0"/>
              <a:t>¹ Pears and Shields, </a:t>
            </a:r>
            <a:r>
              <a:rPr lang="en-GB" sz="2800" i="1" dirty="0"/>
              <a:t>Cite Them Right, </a:t>
            </a:r>
            <a:r>
              <a:rPr lang="en-GB" sz="2800" dirty="0"/>
              <a:t>p. 121.</a:t>
            </a:r>
          </a:p>
        </p:txBody>
      </p:sp>
    </p:spTree>
    <p:extLst>
      <p:ext uri="{BB962C8B-B14F-4D97-AF65-F5344CB8AC3E}">
        <p14:creationId xmlns:p14="http://schemas.microsoft.com/office/powerpoint/2010/main" val="67706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062"/>
    </mc:Choice>
    <mc:Fallback xmlns="">
      <p:transition spd="slow" advTm="13506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Books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609600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Harvard</a:t>
            </a:r>
          </a:p>
          <a:p>
            <a:r>
              <a:rPr lang="en-GB" b="1" dirty="0"/>
              <a:t>In-text: </a:t>
            </a:r>
            <a:r>
              <a:rPr lang="en-GB" dirty="0"/>
              <a:t>Author’s surname, year of publication, page number</a:t>
            </a:r>
          </a:p>
          <a:p>
            <a:endParaRPr lang="en-GB" dirty="0"/>
          </a:p>
          <a:p>
            <a:r>
              <a:rPr lang="en-GB" dirty="0"/>
              <a:t>(Smith, 2016, p. 5)</a:t>
            </a:r>
          </a:p>
          <a:p>
            <a:endParaRPr lang="en-GB" dirty="0"/>
          </a:p>
          <a:p>
            <a:r>
              <a:rPr lang="en-GB" b="1" dirty="0"/>
              <a:t>Bibliography/reference list: </a:t>
            </a:r>
            <a:r>
              <a:rPr lang="en-GB" dirty="0"/>
              <a:t>Author/editor, publication year (in round brackets), title (in italics), edition (if not the first), place of publication: publisher. </a:t>
            </a:r>
          </a:p>
          <a:p>
            <a:endParaRPr lang="en-GB" dirty="0"/>
          </a:p>
          <a:p>
            <a:r>
              <a:rPr lang="en-GB" dirty="0"/>
              <a:t>Smith, E. (2016) </a:t>
            </a:r>
            <a:r>
              <a:rPr lang="en-GB" i="1" dirty="0"/>
              <a:t>How to improve your research project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Plymouth: Kiln Press.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397308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MHRA</a:t>
            </a:r>
          </a:p>
          <a:p>
            <a:r>
              <a:rPr lang="en-GB" b="1" dirty="0"/>
              <a:t>First footnote: </a:t>
            </a:r>
            <a:r>
              <a:rPr lang="en-GB" dirty="0"/>
              <a:t>Author’s name (forename first), title in italics, edition (if relevant), place of publication: publisher, date published in brackets, page number</a:t>
            </a:r>
          </a:p>
          <a:p>
            <a:r>
              <a:rPr lang="en-GB" dirty="0"/>
              <a:t>¹ Emma Smith, </a:t>
            </a:r>
            <a:r>
              <a:rPr lang="en-GB" i="1" dirty="0"/>
              <a:t>How To Improve Your Research Project</a:t>
            </a:r>
            <a:r>
              <a:rPr lang="en-GB" dirty="0"/>
              <a:t>, 2nd </a:t>
            </a:r>
            <a:r>
              <a:rPr lang="en-GB" dirty="0" err="1"/>
              <a:t>edn</a:t>
            </a:r>
            <a:r>
              <a:rPr lang="en-GB" dirty="0"/>
              <a:t>. (Plymouth: Kiln Press, 2016), p. 5</a:t>
            </a:r>
          </a:p>
          <a:p>
            <a:r>
              <a:rPr lang="en-GB" b="1" dirty="0"/>
              <a:t>Subsequent footnotes – shortened form: </a:t>
            </a:r>
          </a:p>
          <a:p>
            <a:r>
              <a:rPr lang="en-GB" dirty="0"/>
              <a:t>² Smith</a:t>
            </a:r>
            <a:r>
              <a:rPr lang="en-GB" i="1" dirty="0"/>
              <a:t>, How To Improve</a:t>
            </a:r>
            <a:r>
              <a:rPr lang="en-GB" dirty="0"/>
              <a:t>, p. 5.</a:t>
            </a:r>
          </a:p>
          <a:p>
            <a:endParaRPr lang="en-GB" dirty="0"/>
          </a:p>
          <a:p>
            <a:r>
              <a:rPr lang="en-GB" b="1" dirty="0"/>
              <a:t>Bibliography/reference list:</a:t>
            </a:r>
          </a:p>
          <a:p>
            <a:r>
              <a:rPr lang="en-GB" dirty="0"/>
              <a:t>Author’s surname, forename followed by comma, title in italics, edition (if relevant), place of publication: publisher, publication year in brackets, indent on second and subsequent lines</a:t>
            </a:r>
          </a:p>
          <a:p>
            <a:endParaRPr lang="en-GB" dirty="0"/>
          </a:p>
          <a:p>
            <a:r>
              <a:rPr lang="en-GB" dirty="0"/>
              <a:t>Smith, Emma, </a:t>
            </a:r>
            <a:r>
              <a:rPr lang="en-GB" i="1" dirty="0"/>
              <a:t>How To Improve Your Research 	Project</a:t>
            </a:r>
            <a:r>
              <a:rPr lang="en-GB" dirty="0"/>
              <a:t>, 2nd </a:t>
            </a:r>
            <a:r>
              <a:rPr lang="en-GB" dirty="0" err="1"/>
              <a:t>edn</a:t>
            </a:r>
            <a:r>
              <a:rPr lang="en-GB" dirty="0"/>
              <a:t>. (Plymouth: Kiln Press, 	2016)</a:t>
            </a:r>
          </a:p>
        </p:txBody>
      </p:sp>
    </p:spTree>
    <p:extLst>
      <p:ext uri="{BB962C8B-B14F-4D97-AF65-F5344CB8AC3E}">
        <p14:creationId xmlns:p14="http://schemas.microsoft.com/office/powerpoint/2010/main" val="291308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844"/>
    </mc:Choice>
    <mc:Fallback xmlns="">
      <p:transition spd="slow" advTm="158844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Books with 2 or 3 authors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402866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Harvard</a:t>
            </a:r>
          </a:p>
          <a:p>
            <a:r>
              <a:rPr lang="en-GB" sz="2800" b="1" dirty="0"/>
              <a:t>In-text: </a:t>
            </a:r>
            <a:r>
              <a:rPr lang="en-GB" sz="2800" dirty="0"/>
              <a:t>(Phillips and Renton, 2012, p. 54)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b="1" dirty="0"/>
              <a:t>Bibliography/reference list: </a:t>
            </a:r>
            <a:r>
              <a:rPr lang="en-GB" sz="2800" dirty="0"/>
              <a:t>Phillips, E.O. and Renton, P. (2012) </a:t>
            </a:r>
            <a:r>
              <a:rPr lang="en-GB" sz="2800" i="1" dirty="0"/>
              <a:t>Teaching Mathematics Today. </a:t>
            </a:r>
            <a:r>
              <a:rPr lang="en-GB" sz="2800" dirty="0"/>
              <a:t>Reading: Canalside Press.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174671" y="1375577"/>
            <a:ext cx="5839749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MHRA</a:t>
            </a:r>
          </a:p>
          <a:p>
            <a:r>
              <a:rPr lang="en-GB" sz="2800" dirty="0"/>
              <a:t>³ Eric O. Phillips and Paul Renton</a:t>
            </a:r>
            <a:r>
              <a:rPr lang="en-GB" sz="2800" i="1" dirty="0"/>
              <a:t>, Teaching Mathematics Today </a:t>
            </a:r>
            <a:r>
              <a:rPr lang="en-GB" sz="2800" dirty="0"/>
              <a:t>(Reading: Canalside Press, 2012), p. 54</a:t>
            </a:r>
          </a:p>
          <a:p>
            <a:endParaRPr lang="en-GB" sz="2800" dirty="0"/>
          </a:p>
          <a:p>
            <a:r>
              <a:rPr lang="en-GB" sz="2800" b="1" dirty="0"/>
              <a:t>Bibliography/reference list:</a:t>
            </a:r>
          </a:p>
          <a:p>
            <a:r>
              <a:rPr lang="en-GB" sz="2800" dirty="0"/>
              <a:t>Phillips, Eric O. and Paul Renton, 	</a:t>
            </a:r>
            <a:r>
              <a:rPr lang="en-GB" sz="2800" i="1" dirty="0"/>
              <a:t>Teaching Mathematics Today 	</a:t>
            </a:r>
            <a:r>
              <a:rPr lang="en-GB" sz="2800" dirty="0"/>
              <a:t>(Reading: Canalside 	Press, 	2012</a:t>
            </a:r>
          </a:p>
        </p:txBody>
      </p:sp>
    </p:spTree>
    <p:extLst>
      <p:ext uri="{BB962C8B-B14F-4D97-AF65-F5344CB8AC3E}">
        <p14:creationId xmlns:p14="http://schemas.microsoft.com/office/powerpoint/2010/main" val="1189189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570"/>
    </mc:Choice>
    <mc:Fallback xmlns="">
      <p:transition spd="slow" advTm="7057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Books with 4 or more authors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609600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Harvard</a:t>
            </a:r>
          </a:p>
          <a:p>
            <a:r>
              <a:rPr lang="en-GB" sz="2800" b="1" dirty="0"/>
              <a:t>In-text: </a:t>
            </a:r>
            <a:r>
              <a:rPr lang="fr-FR" sz="2800" dirty="0"/>
              <a:t>(Morton </a:t>
            </a:r>
            <a:r>
              <a:rPr lang="fr-FR" sz="2800" i="1" dirty="0"/>
              <a:t>et al</a:t>
            </a:r>
            <a:r>
              <a:rPr lang="fr-FR" sz="2800" dirty="0"/>
              <a:t>., 2014, p. 37)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b="1" dirty="0"/>
              <a:t>Bibliography/reference list: </a:t>
            </a:r>
            <a:r>
              <a:rPr lang="en-GB" sz="2800" dirty="0"/>
              <a:t>Morton, A.C., Jones, B., Collins, S. and Zhen, K. (2014) </a:t>
            </a:r>
            <a:r>
              <a:rPr lang="en-GB" sz="2800" i="1" dirty="0"/>
              <a:t>Walking and learning.</a:t>
            </a:r>
            <a:r>
              <a:rPr lang="en-GB" sz="2800" dirty="0"/>
              <a:t> Swansea: Sandpaper Press.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397308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MHRA</a:t>
            </a:r>
          </a:p>
          <a:p>
            <a:r>
              <a:rPr lang="en-GB" sz="2800" dirty="0"/>
              <a:t>⁵ Adam C. Morton and others, </a:t>
            </a:r>
            <a:r>
              <a:rPr lang="en-GB" sz="2800" i="1" dirty="0"/>
              <a:t>Walking And Learning </a:t>
            </a:r>
            <a:r>
              <a:rPr lang="en-GB" sz="2800" dirty="0"/>
              <a:t>(Swansea: Sandpaper Press, 2014), p. 37</a:t>
            </a:r>
          </a:p>
          <a:p>
            <a:r>
              <a:rPr lang="en-GB" sz="2800" b="1" dirty="0"/>
              <a:t>Bibliography/reference list:</a:t>
            </a:r>
          </a:p>
          <a:p>
            <a:r>
              <a:rPr lang="en-GB" sz="2800" dirty="0"/>
              <a:t>Morton, Adam C. and others, 	</a:t>
            </a:r>
            <a:r>
              <a:rPr lang="en-GB" sz="2800" i="1" dirty="0"/>
              <a:t>Walking And Learning 	</a:t>
            </a:r>
            <a:r>
              <a:rPr lang="en-GB" sz="2800" dirty="0"/>
              <a:t>(Swansea: Sandpaper 	Press, 2014).</a:t>
            </a:r>
          </a:p>
        </p:txBody>
      </p:sp>
    </p:spTree>
    <p:extLst>
      <p:ext uri="{BB962C8B-B14F-4D97-AF65-F5344CB8AC3E}">
        <p14:creationId xmlns:p14="http://schemas.microsoft.com/office/powerpoint/2010/main" val="156878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830"/>
    </mc:Choice>
    <mc:Fallback xmlns="">
      <p:transition spd="slow" advTm="9283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Chapter in an edited collection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609600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Harvard</a:t>
            </a:r>
          </a:p>
          <a:p>
            <a:r>
              <a:rPr lang="en-GB" sz="2000" b="1" dirty="0"/>
              <a:t>In-text: </a:t>
            </a:r>
            <a:r>
              <a:rPr lang="en-GB" sz="2000" dirty="0"/>
              <a:t>(Hardy, 2015, p. 53)</a:t>
            </a:r>
          </a:p>
          <a:p>
            <a:endParaRPr lang="en-GB" sz="2000" dirty="0"/>
          </a:p>
          <a:p>
            <a:r>
              <a:rPr lang="en-GB" sz="2000" b="1" dirty="0"/>
              <a:t>Bibliography/reference list: </a:t>
            </a:r>
            <a:r>
              <a:rPr lang="en-GB" sz="2000" dirty="0"/>
              <a:t>Hardy, P. (2015) ‘Outdoor play and how it can help learning’, in Walker, E. (ed.) </a:t>
            </a:r>
            <a:r>
              <a:rPr lang="en-GB" sz="2000" i="1" dirty="0"/>
              <a:t>A New approach to teaching in the primary school. </a:t>
            </a:r>
            <a:r>
              <a:rPr lang="en-GB" sz="2000" dirty="0"/>
              <a:t>London: </a:t>
            </a:r>
            <a:r>
              <a:rPr lang="en-GB" sz="2000" dirty="0" err="1"/>
              <a:t>Todcaster</a:t>
            </a:r>
            <a:r>
              <a:rPr lang="en-GB" sz="2000" dirty="0"/>
              <a:t> and Frome, pp. 37-54.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1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397308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MHRA</a:t>
            </a:r>
          </a:p>
          <a:p>
            <a:r>
              <a:rPr lang="en-GB" sz="2000" dirty="0"/>
              <a:t>⁵ Paula Hardy, ‘Outdoor Play And How It Can Help Learning’, in </a:t>
            </a:r>
            <a:r>
              <a:rPr lang="en-GB" sz="2000" i="1" dirty="0"/>
              <a:t>A New Approach To Teaching In The Primary School</a:t>
            </a:r>
            <a:r>
              <a:rPr lang="en-GB" sz="2000" dirty="0"/>
              <a:t>, ed. by Ethan Walker (London: </a:t>
            </a:r>
            <a:r>
              <a:rPr lang="en-GB" sz="2000" dirty="0" err="1"/>
              <a:t>Todcaster</a:t>
            </a:r>
            <a:r>
              <a:rPr lang="en-GB" sz="2000" dirty="0"/>
              <a:t> and Frome, 2015), pp. 37-54 (p. 53).</a:t>
            </a:r>
          </a:p>
          <a:p>
            <a:endParaRPr lang="en-GB" sz="2000" b="1" dirty="0"/>
          </a:p>
          <a:p>
            <a:r>
              <a:rPr lang="en-GB" sz="2000" b="1" dirty="0"/>
              <a:t>Bibliography/reference list:</a:t>
            </a:r>
          </a:p>
          <a:p>
            <a:r>
              <a:rPr lang="en-GB" sz="2000" dirty="0"/>
              <a:t>Hardy, Paula, ‘Outdoor Play And How It Can 	Help Learning’, in </a:t>
            </a:r>
            <a:r>
              <a:rPr lang="en-GB" sz="2000" i="1" dirty="0"/>
              <a:t>A New Approach To 	Teaching In The Primary School</a:t>
            </a:r>
            <a:r>
              <a:rPr lang="en-GB" sz="2000" dirty="0"/>
              <a:t>, ed. 	by Ethan Walker (London: </a:t>
            </a:r>
            <a:r>
              <a:rPr lang="en-GB" sz="2000" dirty="0" err="1"/>
              <a:t>Todcaster</a:t>
            </a:r>
            <a:r>
              <a:rPr lang="en-GB" sz="2000" dirty="0"/>
              <a:t> 	and Frome, 2015), pp. 37-54</a:t>
            </a:r>
            <a:r>
              <a:rPr lang="en-GB" sz="20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38349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7142"/>
    </mc:Choice>
    <mc:Fallback xmlns="">
      <p:transition spd="slow" advTm="187142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B5E7-58FC-6A42-570F-CFDAD2C8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0014"/>
            <a:ext cx="10972800" cy="1325563"/>
          </a:xfrm>
        </p:spPr>
        <p:txBody>
          <a:bodyPr/>
          <a:lstStyle/>
          <a:p>
            <a:r>
              <a:rPr lang="en-GB" dirty="0"/>
              <a:t>Journal articles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F18D74-0C0D-9F5A-8153-8769CC2F4774}"/>
              </a:ext>
            </a:extLst>
          </p:cNvPr>
          <p:cNvSpPr/>
          <p:nvPr/>
        </p:nvSpPr>
        <p:spPr>
          <a:xfrm>
            <a:off x="609600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Harvard</a:t>
            </a:r>
          </a:p>
          <a:p>
            <a:r>
              <a:rPr lang="en-GB" sz="2000" b="1" dirty="0"/>
              <a:t>In-text: (</a:t>
            </a:r>
            <a:r>
              <a:rPr lang="en-GB" sz="2000" dirty="0"/>
              <a:t>Smith and Gray, 2019, p. 554).</a:t>
            </a:r>
          </a:p>
          <a:p>
            <a:endParaRPr lang="en-GB" sz="2000" dirty="0"/>
          </a:p>
          <a:p>
            <a:r>
              <a:rPr lang="en-GB" sz="2000" dirty="0"/>
              <a:t> </a:t>
            </a:r>
            <a:r>
              <a:rPr lang="en-GB" sz="2000" b="1" dirty="0"/>
              <a:t>Bibliography/reference list: </a:t>
            </a:r>
            <a:r>
              <a:rPr lang="en-GB" sz="2000" dirty="0"/>
              <a:t>Smith, R. and Gray, P. (2019) ‘The changing shape of youth justice: models or practice’, </a:t>
            </a:r>
            <a:r>
              <a:rPr lang="en-GB" sz="2000" i="1" dirty="0"/>
              <a:t>Criminology &amp; Criminal Justice</a:t>
            </a:r>
            <a:r>
              <a:rPr lang="en-GB" sz="2000" dirty="0"/>
              <a:t>, 19(5), pp. 554-571</a:t>
            </a:r>
          </a:p>
          <a:p>
            <a:r>
              <a:rPr lang="en-GB" sz="2000" dirty="0"/>
              <a:t>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1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F9A06C-0012-5CF1-1F2B-83D34D0FF64F}"/>
              </a:ext>
            </a:extLst>
          </p:cNvPr>
          <p:cNvSpPr/>
          <p:nvPr/>
        </p:nvSpPr>
        <p:spPr>
          <a:xfrm>
            <a:off x="6420312" y="1375577"/>
            <a:ext cx="5486400" cy="52256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MHRA</a:t>
            </a:r>
          </a:p>
          <a:p>
            <a:r>
              <a:rPr lang="en-GB" sz="2000" dirty="0"/>
              <a:t>⁵ R. Smith and P. Gray, ‘The Changing Shape of Youth Justice: Models or Practice’, </a:t>
            </a:r>
            <a:r>
              <a:rPr lang="en-GB" sz="2000" i="1" dirty="0"/>
              <a:t>Criminology &amp; Criminal Justice, </a:t>
            </a:r>
            <a:r>
              <a:rPr lang="en-GB" sz="2000" dirty="0"/>
              <a:t>19.5 (2019), 554-571 (p. 554) </a:t>
            </a:r>
          </a:p>
          <a:p>
            <a:endParaRPr lang="en-GB" sz="2000" b="1" dirty="0"/>
          </a:p>
          <a:p>
            <a:r>
              <a:rPr lang="en-GB" sz="2000" b="1" dirty="0"/>
              <a:t>Bibliography/reference list:</a:t>
            </a:r>
          </a:p>
          <a:p>
            <a:r>
              <a:rPr lang="en-GB" sz="2000" dirty="0"/>
              <a:t>Smith, R., and P. Gray, ‘The Changing Shape 	of Youth Justice: Models or Practice’, 	</a:t>
            </a:r>
            <a:r>
              <a:rPr lang="en-GB" sz="2000" i="1" dirty="0"/>
              <a:t>Criminology &amp; Criminal Justice, </a:t>
            </a:r>
            <a:r>
              <a:rPr lang="en-GB" sz="2000" dirty="0"/>
              <a:t>19.5 	(2019), 554-571.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03420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1396"/>
    </mc:Choice>
    <mc:Fallback xmlns="">
      <p:transition spd="slow" advTm="221396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85213-4D40-4787-89BC-790B94935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364608"/>
            <a:ext cx="10972800" cy="1325563"/>
          </a:xfrm>
        </p:spPr>
        <p:txBody>
          <a:bodyPr/>
          <a:lstStyle/>
          <a:p>
            <a:r>
              <a:rPr lang="en-GB" dirty="0"/>
              <a:t>Direct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FCE36-6974-186B-D1B6-AA62F43E2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8430"/>
            <a:ext cx="10972800" cy="5461396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Direct quotations in your text must be in quotation marks.</a:t>
            </a:r>
          </a:p>
          <a:p>
            <a:r>
              <a:rPr lang="en-GB" sz="3600" b="1" dirty="0"/>
              <a:t>Harvard style: </a:t>
            </a:r>
            <a:r>
              <a:rPr lang="en-GB" sz="3600" dirty="0"/>
              <a:t>in-text citation, with date and page number.</a:t>
            </a:r>
          </a:p>
          <a:p>
            <a:r>
              <a:rPr lang="en-GB" sz="3600" dirty="0"/>
              <a:t>e.g. </a:t>
            </a:r>
          </a:p>
          <a:p>
            <a:r>
              <a:rPr lang="en-GB" sz="3600" dirty="0"/>
              <a:t>Birtha Kundrus (2005, 301) states that “the perpetration of uncontrolled violence in a colonial context is, however, not a specifically German phenomenon”</a:t>
            </a:r>
          </a:p>
        </p:txBody>
      </p:sp>
    </p:spTree>
    <p:extLst>
      <p:ext uri="{BB962C8B-B14F-4D97-AF65-F5344CB8AC3E}">
        <p14:creationId xmlns:p14="http://schemas.microsoft.com/office/powerpoint/2010/main" val="426426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11"/>
    </mc:Choice>
    <mc:Fallback xmlns="">
      <p:transition spd="slow" advTm="90711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8D2D78-6AA0-C7C5-071D-89C3EABEC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88925-796A-C890-4490-39D7C5921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364608"/>
            <a:ext cx="10972800" cy="1325563"/>
          </a:xfrm>
        </p:spPr>
        <p:txBody>
          <a:bodyPr/>
          <a:lstStyle/>
          <a:p>
            <a:r>
              <a:rPr lang="en-GB" dirty="0"/>
              <a:t>Direct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A2D39-953A-DFFC-D46C-517183EF6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8430"/>
            <a:ext cx="10972800" cy="5461396"/>
          </a:xfrm>
        </p:spPr>
        <p:txBody>
          <a:bodyPr>
            <a:normAutofit fontScale="92500"/>
          </a:bodyPr>
          <a:lstStyle/>
          <a:p>
            <a:r>
              <a:rPr lang="en-GB" sz="2800" b="1" dirty="0"/>
              <a:t>MHRA style: </a:t>
            </a:r>
            <a:r>
              <a:rPr lang="en-GB" sz="2800" dirty="0"/>
              <a:t>Footnotes.</a:t>
            </a:r>
          </a:p>
          <a:p>
            <a:r>
              <a:rPr lang="en-GB" sz="2800" dirty="0"/>
              <a:t>e.g. </a:t>
            </a:r>
          </a:p>
          <a:p>
            <a:r>
              <a:rPr lang="en-GB" sz="2800" dirty="0"/>
              <a:t>Birtha Kundrus states that “the perpetration of uncontrolled violence in a colonial context is, however, not a specifically German phenomenon”.</a:t>
            </a:r>
            <a:r>
              <a:rPr lang="en-GB" sz="2800" baseline="30000" dirty="0"/>
              <a:t>1</a:t>
            </a:r>
          </a:p>
          <a:p>
            <a:r>
              <a:rPr lang="en-GB" sz="2800" baseline="30000" dirty="0"/>
              <a:t>-----</a:t>
            </a:r>
          </a:p>
          <a:p>
            <a:r>
              <a:rPr lang="en-GB" sz="2800" baseline="30000" dirty="0"/>
              <a:t>1</a:t>
            </a:r>
            <a:r>
              <a:rPr lang="en-GB" sz="2800" dirty="0"/>
              <a:t>Birtha Kundrus, ‘From the Herero to the Holocaust? Some Remarks on the Current Debate’, </a:t>
            </a:r>
            <a:r>
              <a:rPr lang="en-GB" sz="2800" i="1" dirty="0"/>
              <a:t>Afrika Spectrum, </a:t>
            </a:r>
            <a:r>
              <a:rPr lang="en-GB" sz="2800" dirty="0"/>
              <a:t>40 (2005), 299-308 (p.301).</a:t>
            </a:r>
          </a:p>
          <a:p>
            <a:r>
              <a:rPr lang="en-GB" sz="2800" dirty="0"/>
              <a:t>Longer quotations can be indented from text and do not need to be in quotation marks (but do need the in-text citation (Harvard) or footnotes (MHRA).</a:t>
            </a:r>
          </a:p>
        </p:txBody>
      </p:sp>
    </p:spTree>
    <p:extLst>
      <p:ext uri="{BB962C8B-B14F-4D97-AF65-F5344CB8AC3E}">
        <p14:creationId xmlns:p14="http://schemas.microsoft.com/office/powerpoint/2010/main" val="137517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11"/>
    </mc:Choice>
    <mc:Fallback xmlns="">
      <p:transition spd="slow" advTm="90711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DB552-8DED-EB72-B8DD-8C25BA630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handbooks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B2308-0B96-008F-32C2-A8A7BA3C6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Example citations for other types of resources (newspaper articles, websites, blogs, and more…) available in the Referencing Handbooks provided by the library:</a:t>
            </a:r>
          </a:p>
          <a:p>
            <a:r>
              <a:rPr lang="en-GB" sz="3200" dirty="0">
                <a:hlinkClick r:id="rId2"/>
              </a:rPr>
              <a:t>Referencing Handbooks - Digital Services | University of Wales Trinity Saint David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5048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72"/>
    </mc:Choice>
    <mc:Fallback xmlns="">
      <p:transition spd="slow" advTm="17872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85779-586E-DC19-09C6-DC4172660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your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3839D-703D-BDDF-5721-B2C641B6C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b="1" dirty="0"/>
              <a:t>Shortening quotations</a:t>
            </a:r>
            <a:r>
              <a:rPr lang="en-GB" sz="2800" dirty="0"/>
              <a:t> – use 3 dots to show where words are missing e.g.</a:t>
            </a:r>
          </a:p>
          <a:p>
            <a:r>
              <a:rPr lang="en-GB" sz="2800" dirty="0"/>
              <a:t>Birtha Kundrus (2005, p.301) states that “the perpetration of uncontrolled violence…is…not a specifically German phenomenon” </a:t>
            </a:r>
          </a:p>
          <a:p>
            <a:r>
              <a:rPr lang="en-GB" sz="2800" b="1" dirty="0"/>
              <a:t>Adding in words </a:t>
            </a:r>
            <a:r>
              <a:rPr lang="en-GB" sz="2800" dirty="0"/>
              <a:t>(for clarity):</a:t>
            </a:r>
          </a:p>
          <a:p>
            <a:r>
              <a:rPr lang="en-GB" sz="2800" dirty="0"/>
              <a:t>E.g. Birtha Kundrus (2005, p. 301) states that “the perpetration of uncontrolled violence in a colonial context [in Africa] is, however, not a specifically German phenomenon”</a:t>
            </a:r>
          </a:p>
        </p:txBody>
      </p:sp>
    </p:spTree>
    <p:extLst>
      <p:ext uri="{BB962C8B-B14F-4D97-AF65-F5344CB8AC3E}">
        <p14:creationId xmlns:p14="http://schemas.microsoft.com/office/powerpoint/2010/main" val="2275480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092"/>
    </mc:Choice>
    <mc:Fallback xmlns="">
      <p:transition spd="slow" advTm="130092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4D3BC7-D412-859A-3045-11196D83E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A7F37-28FA-457D-65EA-70BC25476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your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F8FB0-F551-C34A-BBD7-73B7E9CBD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600" b="1" dirty="0"/>
              <a:t>Noting an error in the original source: </a:t>
            </a:r>
            <a:r>
              <a:rPr lang="en-GB" sz="3600" dirty="0"/>
              <a:t>use [sic] e.g.</a:t>
            </a:r>
          </a:p>
          <a:p>
            <a:r>
              <a:rPr lang="en-GB" sz="3600" dirty="0"/>
              <a:t>“There [sic] painting was appreciated”.</a:t>
            </a:r>
          </a:p>
          <a:p>
            <a:r>
              <a:rPr lang="en-GB" sz="3600" b="1" dirty="0"/>
              <a:t>Adding emphasis: </a:t>
            </a:r>
            <a:r>
              <a:rPr lang="en-GB" sz="3600" dirty="0"/>
              <a:t>use italics and note you’ve added emphasis e.g. </a:t>
            </a:r>
          </a:p>
          <a:p>
            <a:r>
              <a:rPr lang="en-GB" sz="3600" dirty="0"/>
              <a:t>“The perpetration of uncontrolled violence in a colonial context is, however, </a:t>
            </a:r>
            <a:r>
              <a:rPr lang="en-GB" sz="3600" i="1" dirty="0"/>
              <a:t>not a specifically German phenomenon</a:t>
            </a:r>
            <a:r>
              <a:rPr lang="en-GB" sz="3600" dirty="0"/>
              <a:t>” (Kundrus, 2005, p. 301, my emphasis)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76103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092"/>
    </mc:Choice>
    <mc:Fallback xmlns="">
      <p:transition spd="slow" advTm="130092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58055-E05E-D1BA-D8C4-832880069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doesn’t need citing?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A2233-6A6F-29F2-2DB8-5FE2B2B0D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Common knowledge – e.g. generally accepted facts: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William Shakespeare was a playwright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Cats are mammals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World War II ended in 1945.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How do you know what’s common knowledge?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If you can find 5 academic sources where the facts don’t have a citation attached, it’s safe enough to assume.</a:t>
            </a:r>
          </a:p>
        </p:txBody>
      </p:sp>
    </p:spTree>
    <p:extLst>
      <p:ext uri="{BB962C8B-B14F-4D97-AF65-F5344CB8AC3E}">
        <p14:creationId xmlns:p14="http://schemas.microsoft.com/office/powerpoint/2010/main" val="1962838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17"/>
    </mc:Choice>
    <mc:Fallback xmlns="">
      <p:transition spd="slow" advTm="65417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942E5-D7E3-0D4F-F37D-66457226C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What doesn’t need citing?</a:t>
            </a:r>
          </a:p>
        </p:txBody>
      </p:sp>
      <p:pic>
        <p:nvPicPr>
          <p:cNvPr id="22" name="Picture 21" descr="Magnifying glass and question mark">
            <a:extLst>
              <a:ext uri="{FF2B5EF4-FFF2-40B4-BE49-F238E27FC236}">
                <a16:creationId xmlns:a16="http://schemas.microsoft.com/office/drawing/2014/main" id="{ED32F4F7-1272-CF7F-6CA4-0727816E3E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04" r="24756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E2D8E51-255A-881D-A267-82D72C308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4"/>
            <a:ext cx="5904056" cy="4169831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Your own information, observation, ideas, experiences, conclusions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Findings from your own field data or experiments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Your own images (though always best to include a caption stating they’re your own anyway!)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Common knowledge</a:t>
            </a: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dirty="0"/>
              <a:t>If you have any doubts, it’s best to include a citation!</a:t>
            </a:r>
          </a:p>
        </p:txBody>
      </p:sp>
    </p:spTree>
    <p:extLst>
      <p:ext uri="{BB962C8B-B14F-4D97-AF65-F5344CB8AC3E}">
        <p14:creationId xmlns:p14="http://schemas.microsoft.com/office/powerpoint/2010/main" val="127264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45"/>
    </mc:Choice>
    <mc:Fallback xmlns="">
      <p:transition spd="slow" advTm="30645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Writing reflectively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Please </a:t>
            </a:r>
            <a:r>
              <a:rPr lang="en-GB" dirty="0"/>
              <a:t>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2253</Words>
  <Application>Microsoft Office PowerPoint</Application>
  <PresentationFormat>Widescreen</PresentationFormat>
  <Paragraphs>224</Paragraphs>
  <Slides>34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Aptos</vt:lpstr>
      <vt:lpstr>Arial</vt:lpstr>
      <vt:lpstr>Avenir Next LT Pro</vt:lpstr>
      <vt:lpstr>Posterama</vt:lpstr>
      <vt:lpstr>SplashVTI</vt:lpstr>
      <vt:lpstr>HPFY3001: Academic Survival Skills  Session 2: Library Skills and Referencing</vt:lpstr>
      <vt:lpstr>Last session - review</vt:lpstr>
      <vt:lpstr>In this session:</vt:lpstr>
      <vt:lpstr>The Library</vt:lpstr>
      <vt:lpstr>Finding items in the library</vt:lpstr>
      <vt:lpstr>Finding items in the library</vt:lpstr>
      <vt:lpstr>Finding items in the library</vt:lpstr>
      <vt:lpstr>Scenario</vt:lpstr>
      <vt:lpstr>More on library searches</vt:lpstr>
      <vt:lpstr>SCONUL Access Scheme/WorldCat</vt:lpstr>
      <vt:lpstr>Other useful library resources</vt:lpstr>
      <vt:lpstr>Referencing</vt:lpstr>
      <vt:lpstr>Referencing</vt:lpstr>
      <vt:lpstr>Why do we reference?</vt:lpstr>
      <vt:lpstr>Why do we reference?</vt:lpstr>
      <vt:lpstr>How do we reference?</vt:lpstr>
      <vt:lpstr>Bibliographic information</vt:lpstr>
      <vt:lpstr>Referencing styles</vt:lpstr>
      <vt:lpstr>What resources should I be using?</vt:lpstr>
      <vt:lpstr>The basics</vt:lpstr>
      <vt:lpstr>Books</vt:lpstr>
      <vt:lpstr>Books with 2 or 3 authors</vt:lpstr>
      <vt:lpstr>Books with 4 or more authors</vt:lpstr>
      <vt:lpstr>Chapter in an edited collection</vt:lpstr>
      <vt:lpstr>Journal articles</vt:lpstr>
      <vt:lpstr>Direct quotations</vt:lpstr>
      <vt:lpstr>Direct quotations</vt:lpstr>
      <vt:lpstr>Referencing handbooks</vt:lpstr>
      <vt:lpstr>Changing your quotations</vt:lpstr>
      <vt:lpstr>Changing your quotations</vt:lpstr>
      <vt:lpstr>What doesn’t need citing?</vt:lpstr>
      <vt:lpstr>What doesn’t need citing?</vt:lpstr>
      <vt:lpstr>Over to you: any questions?</vt:lpstr>
      <vt:lpstr>Next time: Writing reflectively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6</cp:revision>
  <dcterms:created xsi:type="dcterms:W3CDTF">2024-09-11T12:44:55Z</dcterms:created>
  <dcterms:modified xsi:type="dcterms:W3CDTF">2026-10-05T07:10:26Z</dcterms:modified>
</cp:coreProperties>
</file>