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38"/>
  </p:notesMasterIdLst>
  <p:sldIdLst>
    <p:sldId id="256" r:id="rId4"/>
    <p:sldId id="257" r:id="rId5"/>
    <p:sldId id="258" r:id="rId6"/>
    <p:sldId id="259" r:id="rId7"/>
    <p:sldId id="273" r:id="rId8"/>
    <p:sldId id="288" r:id="rId9"/>
    <p:sldId id="289" r:id="rId10"/>
    <p:sldId id="287" r:id="rId11"/>
    <p:sldId id="260" r:id="rId12"/>
    <p:sldId id="261" r:id="rId13"/>
    <p:sldId id="262" r:id="rId14"/>
    <p:sldId id="263" r:id="rId15"/>
    <p:sldId id="264" r:id="rId16"/>
    <p:sldId id="265" r:id="rId17"/>
    <p:sldId id="266"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67" r:id="rId32"/>
    <p:sldId id="268" r:id="rId33"/>
    <p:sldId id="269" r:id="rId34"/>
    <p:sldId id="270" r:id="rId35"/>
    <p:sldId id="271" r:id="rId36"/>
    <p:sldId id="27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9" autoAdjust="0"/>
    <p:restoredTop sz="94660"/>
  </p:normalViewPr>
  <p:slideViewPr>
    <p:cSldViewPr snapToGrid="0">
      <p:cViewPr varScale="1">
        <p:scale>
          <a:sx n="55" d="100"/>
          <a:sy n="55" d="100"/>
        </p:scale>
        <p:origin x="54" y="11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362F3C-F780-454F-83FD-B696648025CF}" type="doc">
      <dgm:prSet loTypeId="urn:microsoft.com/office/officeart/2005/8/layout/cycle1" loCatId="cycle" qsTypeId="urn:microsoft.com/office/officeart/2005/8/quickstyle/3d1" qsCatId="3D" csTypeId="urn:microsoft.com/office/officeart/2005/8/colors/accent1_2" csCatId="accent1" phldr="1"/>
      <dgm:spPr/>
      <dgm:t>
        <a:bodyPr/>
        <a:lstStyle/>
        <a:p>
          <a:endParaRPr lang="en-GB"/>
        </a:p>
      </dgm:t>
    </dgm:pt>
    <dgm:pt modelId="{BF3042B2-3711-4B57-8180-2612383264BB}">
      <dgm:prSet phldrT="[Text]" phldr="0"/>
      <dgm:spPr/>
      <dgm:t>
        <a:bodyPr/>
        <a:lstStyle/>
        <a:p>
          <a:pPr rtl="0"/>
          <a:r>
            <a:rPr lang="en-GB" dirty="0">
              <a:solidFill>
                <a:schemeClr val="accent3">
                  <a:lumMod val="75000"/>
                </a:schemeClr>
              </a:solidFill>
              <a:latin typeface="Arial"/>
              <a:cs typeface="Arial"/>
            </a:rPr>
            <a:t>Ambitious capable learner</a:t>
          </a:r>
          <a:endParaRPr lang="en-GB" b="0" i="0" u="none" strike="noStrike" cap="none" baseline="0" noProof="0" dirty="0">
            <a:solidFill>
              <a:schemeClr val="accent3">
                <a:lumMod val="75000"/>
              </a:schemeClr>
            </a:solidFill>
            <a:latin typeface="Arial"/>
            <a:cs typeface="Arial"/>
          </a:endParaRPr>
        </a:p>
      </dgm:t>
    </dgm:pt>
    <dgm:pt modelId="{9E3B72B8-3712-493B-B7AF-7886439AF92F}" type="parTrans" cxnId="{BE080667-DB7E-4C19-81A1-AAB65F9DF7BB}">
      <dgm:prSet/>
      <dgm:spPr/>
      <dgm:t>
        <a:bodyPr/>
        <a:lstStyle/>
        <a:p>
          <a:endParaRPr lang="en-GB"/>
        </a:p>
      </dgm:t>
    </dgm:pt>
    <dgm:pt modelId="{4AD89CC8-0DA3-4155-A9EB-3868612B0E2C}" type="sibTrans" cxnId="{BE080667-DB7E-4C19-81A1-AAB65F9DF7BB}">
      <dgm:prSet/>
      <dgm:spPr/>
      <dgm:t>
        <a:bodyPr/>
        <a:lstStyle/>
        <a:p>
          <a:endParaRPr lang="en-GB"/>
        </a:p>
      </dgm:t>
    </dgm:pt>
    <dgm:pt modelId="{E8AB22E2-E4E1-43C2-AFB5-1C91383C9C42}">
      <dgm:prSet phldrT="[Text]" phldr="0"/>
      <dgm:spPr/>
      <dgm:t>
        <a:bodyPr/>
        <a:lstStyle/>
        <a:p>
          <a:pPr rtl="0"/>
          <a:r>
            <a:rPr lang="en-GB" dirty="0">
              <a:solidFill>
                <a:schemeClr val="accent3">
                  <a:lumMod val="75000"/>
                </a:schemeClr>
              </a:solidFill>
              <a:latin typeface="Arial"/>
              <a:cs typeface="Arial"/>
            </a:rPr>
            <a:t>Enterprising creative contributor</a:t>
          </a:r>
        </a:p>
      </dgm:t>
    </dgm:pt>
    <dgm:pt modelId="{BF1A6B2A-FAD6-4C13-9D6A-B97BA41BD67D}" type="parTrans" cxnId="{938DA396-3D7F-4DA5-BA5C-7CE0AFE63D22}">
      <dgm:prSet/>
      <dgm:spPr/>
      <dgm:t>
        <a:bodyPr/>
        <a:lstStyle/>
        <a:p>
          <a:endParaRPr lang="en-GB"/>
        </a:p>
      </dgm:t>
    </dgm:pt>
    <dgm:pt modelId="{A02B9C90-97C5-41AF-A70F-8BE85224BF8B}" type="sibTrans" cxnId="{938DA396-3D7F-4DA5-BA5C-7CE0AFE63D22}">
      <dgm:prSet/>
      <dgm:spPr/>
      <dgm:t>
        <a:bodyPr/>
        <a:lstStyle/>
        <a:p>
          <a:endParaRPr lang="en-GB"/>
        </a:p>
      </dgm:t>
    </dgm:pt>
    <dgm:pt modelId="{4B52575A-77FC-4A56-9F83-75802348D4E5}">
      <dgm:prSet phldrT="[Text]" phldr="0"/>
      <dgm:spPr/>
      <dgm:t>
        <a:bodyPr/>
        <a:lstStyle/>
        <a:p>
          <a:pPr rtl="0"/>
          <a:r>
            <a:rPr lang="en-GB" dirty="0">
              <a:solidFill>
                <a:schemeClr val="accent3">
                  <a:lumMod val="75000"/>
                </a:schemeClr>
              </a:solidFill>
              <a:latin typeface="Arial"/>
              <a:cs typeface="Arial"/>
            </a:rPr>
            <a:t>Healthy confident individual</a:t>
          </a:r>
        </a:p>
      </dgm:t>
    </dgm:pt>
    <dgm:pt modelId="{C1B7C0FE-1CF2-4314-B51A-B6ED7DAE7B22}" type="parTrans" cxnId="{2A933A6F-BDF1-4EF8-AB23-E43CE12BE430}">
      <dgm:prSet/>
      <dgm:spPr/>
      <dgm:t>
        <a:bodyPr/>
        <a:lstStyle/>
        <a:p>
          <a:endParaRPr lang="en-GB"/>
        </a:p>
      </dgm:t>
    </dgm:pt>
    <dgm:pt modelId="{7474A3FB-3E5D-40C8-9EE3-59AB3051CA6A}" type="sibTrans" cxnId="{2A933A6F-BDF1-4EF8-AB23-E43CE12BE430}">
      <dgm:prSet/>
      <dgm:spPr/>
      <dgm:t>
        <a:bodyPr/>
        <a:lstStyle/>
        <a:p>
          <a:endParaRPr lang="en-GB"/>
        </a:p>
      </dgm:t>
    </dgm:pt>
    <dgm:pt modelId="{6A54E097-DA65-4FE7-BD40-D0C886EF890A}">
      <dgm:prSet phldrT="[Text]" phldr="0"/>
      <dgm:spPr/>
      <dgm:t>
        <a:bodyPr/>
        <a:lstStyle/>
        <a:p>
          <a:pPr rtl="0"/>
          <a:r>
            <a:rPr lang="en-GB" dirty="0">
              <a:solidFill>
                <a:schemeClr val="accent3">
                  <a:lumMod val="75000"/>
                </a:schemeClr>
              </a:solidFill>
              <a:latin typeface="Arial"/>
              <a:cs typeface="Arial"/>
            </a:rPr>
            <a:t>Ethical informed citizen</a:t>
          </a:r>
        </a:p>
      </dgm:t>
    </dgm:pt>
    <dgm:pt modelId="{C01D5767-C650-4F3A-928E-308E3C18A118}" type="parTrans" cxnId="{BC146E5E-F598-42C4-9F55-EF84E4D6CA43}">
      <dgm:prSet/>
      <dgm:spPr/>
      <dgm:t>
        <a:bodyPr/>
        <a:lstStyle/>
        <a:p>
          <a:endParaRPr lang="en-GB"/>
        </a:p>
      </dgm:t>
    </dgm:pt>
    <dgm:pt modelId="{FE8531EA-BC03-4572-94F8-4DF763EE25E0}" type="sibTrans" cxnId="{BC146E5E-F598-42C4-9F55-EF84E4D6CA43}">
      <dgm:prSet/>
      <dgm:spPr/>
      <dgm:t>
        <a:bodyPr/>
        <a:lstStyle/>
        <a:p>
          <a:endParaRPr lang="en-GB"/>
        </a:p>
      </dgm:t>
    </dgm:pt>
    <dgm:pt modelId="{414ED50D-1B26-4C28-A51D-2556CE22A865}" type="pres">
      <dgm:prSet presAssocID="{B4362F3C-F780-454F-83FD-B696648025CF}" presName="cycle" presStyleCnt="0">
        <dgm:presLayoutVars>
          <dgm:dir/>
          <dgm:resizeHandles val="exact"/>
        </dgm:presLayoutVars>
      </dgm:prSet>
      <dgm:spPr/>
      <dgm:t>
        <a:bodyPr/>
        <a:lstStyle/>
        <a:p>
          <a:endParaRPr lang="en-US"/>
        </a:p>
      </dgm:t>
    </dgm:pt>
    <dgm:pt modelId="{DC1C750B-028D-48A6-BFD9-44A3DA13FC02}" type="pres">
      <dgm:prSet presAssocID="{BF3042B2-3711-4B57-8180-2612383264BB}" presName="dummy" presStyleCnt="0"/>
      <dgm:spPr/>
    </dgm:pt>
    <dgm:pt modelId="{3039B806-7303-4D73-8A0B-DD6BB3F4A490}" type="pres">
      <dgm:prSet presAssocID="{BF3042B2-3711-4B57-8180-2612383264BB}" presName="node" presStyleLbl="revTx" presStyleIdx="0" presStyleCnt="4">
        <dgm:presLayoutVars>
          <dgm:bulletEnabled val="1"/>
        </dgm:presLayoutVars>
      </dgm:prSet>
      <dgm:spPr/>
      <dgm:t>
        <a:bodyPr/>
        <a:lstStyle/>
        <a:p>
          <a:endParaRPr lang="en-US"/>
        </a:p>
      </dgm:t>
    </dgm:pt>
    <dgm:pt modelId="{943BE2E2-5481-410C-8D14-42F62E626FB3}" type="pres">
      <dgm:prSet presAssocID="{4AD89CC8-0DA3-4155-A9EB-3868612B0E2C}" presName="sibTrans" presStyleLbl="node1" presStyleIdx="0" presStyleCnt="4"/>
      <dgm:spPr/>
      <dgm:t>
        <a:bodyPr/>
        <a:lstStyle/>
        <a:p>
          <a:endParaRPr lang="en-US"/>
        </a:p>
      </dgm:t>
    </dgm:pt>
    <dgm:pt modelId="{5A58A06E-E92C-4F95-A792-49D580AE3E0D}" type="pres">
      <dgm:prSet presAssocID="{E8AB22E2-E4E1-43C2-AFB5-1C91383C9C42}" presName="dummy" presStyleCnt="0"/>
      <dgm:spPr/>
    </dgm:pt>
    <dgm:pt modelId="{7A9FF702-B440-454B-856F-739990DB5938}" type="pres">
      <dgm:prSet presAssocID="{E8AB22E2-E4E1-43C2-AFB5-1C91383C9C42}" presName="node" presStyleLbl="revTx" presStyleIdx="1" presStyleCnt="4">
        <dgm:presLayoutVars>
          <dgm:bulletEnabled val="1"/>
        </dgm:presLayoutVars>
      </dgm:prSet>
      <dgm:spPr/>
      <dgm:t>
        <a:bodyPr/>
        <a:lstStyle/>
        <a:p>
          <a:endParaRPr lang="en-US"/>
        </a:p>
      </dgm:t>
    </dgm:pt>
    <dgm:pt modelId="{7758F9C5-9ACF-443F-84F4-26525615422B}" type="pres">
      <dgm:prSet presAssocID="{A02B9C90-97C5-41AF-A70F-8BE85224BF8B}" presName="sibTrans" presStyleLbl="node1" presStyleIdx="1" presStyleCnt="4"/>
      <dgm:spPr/>
      <dgm:t>
        <a:bodyPr/>
        <a:lstStyle/>
        <a:p>
          <a:endParaRPr lang="en-US"/>
        </a:p>
      </dgm:t>
    </dgm:pt>
    <dgm:pt modelId="{D31D1B4B-6584-4EC0-9D03-4BDCF78B4F14}" type="pres">
      <dgm:prSet presAssocID="{4B52575A-77FC-4A56-9F83-75802348D4E5}" presName="dummy" presStyleCnt="0"/>
      <dgm:spPr/>
    </dgm:pt>
    <dgm:pt modelId="{130DC00D-8E95-49E6-8CAE-87BFB53F117E}" type="pres">
      <dgm:prSet presAssocID="{4B52575A-77FC-4A56-9F83-75802348D4E5}" presName="node" presStyleLbl="revTx" presStyleIdx="2" presStyleCnt="4">
        <dgm:presLayoutVars>
          <dgm:bulletEnabled val="1"/>
        </dgm:presLayoutVars>
      </dgm:prSet>
      <dgm:spPr/>
      <dgm:t>
        <a:bodyPr/>
        <a:lstStyle/>
        <a:p>
          <a:endParaRPr lang="en-US"/>
        </a:p>
      </dgm:t>
    </dgm:pt>
    <dgm:pt modelId="{40979F98-2FAD-48C2-BCB4-B7F14F98DA0A}" type="pres">
      <dgm:prSet presAssocID="{7474A3FB-3E5D-40C8-9EE3-59AB3051CA6A}" presName="sibTrans" presStyleLbl="node1" presStyleIdx="2" presStyleCnt="4"/>
      <dgm:spPr/>
      <dgm:t>
        <a:bodyPr/>
        <a:lstStyle/>
        <a:p>
          <a:endParaRPr lang="en-US"/>
        </a:p>
      </dgm:t>
    </dgm:pt>
    <dgm:pt modelId="{07FD7428-EFCE-4668-8C0B-73E1D09887A1}" type="pres">
      <dgm:prSet presAssocID="{6A54E097-DA65-4FE7-BD40-D0C886EF890A}" presName="dummy" presStyleCnt="0"/>
      <dgm:spPr/>
    </dgm:pt>
    <dgm:pt modelId="{C335CF4D-8700-41E5-AA29-8CFE98E58C90}" type="pres">
      <dgm:prSet presAssocID="{6A54E097-DA65-4FE7-BD40-D0C886EF890A}" presName="node" presStyleLbl="revTx" presStyleIdx="3" presStyleCnt="4">
        <dgm:presLayoutVars>
          <dgm:bulletEnabled val="1"/>
        </dgm:presLayoutVars>
      </dgm:prSet>
      <dgm:spPr/>
      <dgm:t>
        <a:bodyPr/>
        <a:lstStyle/>
        <a:p>
          <a:endParaRPr lang="en-US"/>
        </a:p>
      </dgm:t>
    </dgm:pt>
    <dgm:pt modelId="{ED3B940F-494F-45B0-8229-96F2F10D77C1}" type="pres">
      <dgm:prSet presAssocID="{FE8531EA-BC03-4572-94F8-4DF763EE25E0}" presName="sibTrans" presStyleLbl="node1" presStyleIdx="3" presStyleCnt="4"/>
      <dgm:spPr/>
      <dgm:t>
        <a:bodyPr/>
        <a:lstStyle/>
        <a:p>
          <a:endParaRPr lang="en-US"/>
        </a:p>
      </dgm:t>
    </dgm:pt>
  </dgm:ptLst>
  <dgm:cxnLst>
    <dgm:cxn modelId="{0A0C174F-7876-407E-BE40-7E42716B5C2C}" type="presOf" srcId="{7474A3FB-3E5D-40C8-9EE3-59AB3051CA6A}" destId="{40979F98-2FAD-48C2-BCB4-B7F14F98DA0A}" srcOrd="0" destOrd="0" presId="urn:microsoft.com/office/officeart/2005/8/layout/cycle1"/>
    <dgm:cxn modelId="{CADB7145-6824-466D-8741-93793CBB0E63}" type="presOf" srcId="{B4362F3C-F780-454F-83FD-B696648025CF}" destId="{414ED50D-1B26-4C28-A51D-2556CE22A865}" srcOrd="0" destOrd="0" presId="urn:microsoft.com/office/officeart/2005/8/layout/cycle1"/>
    <dgm:cxn modelId="{BE080667-DB7E-4C19-81A1-AAB65F9DF7BB}" srcId="{B4362F3C-F780-454F-83FD-B696648025CF}" destId="{BF3042B2-3711-4B57-8180-2612383264BB}" srcOrd="0" destOrd="0" parTransId="{9E3B72B8-3712-493B-B7AF-7886439AF92F}" sibTransId="{4AD89CC8-0DA3-4155-A9EB-3868612B0E2C}"/>
    <dgm:cxn modelId="{829090AE-5193-415A-B77D-8691FBA7721E}" type="presOf" srcId="{BF3042B2-3711-4B57-8180-2612383264BB}" destId="{3039B806-7303-4D73-8A0B-DD6BB3F4A490}" srcOrd="0" destOrd="0" presId="urn:microsoft.com/office/officeart/2005/8/layout/cycle1"/>
    <dgm:cxn modelId="{F65C101A-EB8D-4279-8C80-54166962AA5B}" type="presOf" srcId="{E8AB22E2-E4E1-43C2-AFB5-1C91383C9C42}" destId="{7A9FF702-B440-454B-856F-739990DB5938}" srcOrd="0" destOrd="0" presId="urn:microsoft.com/office/officeart/2005/8/layout/cycle1"/>
    <dgm:cxn modelId="{938DA396-3D7F-4DA5-BA5C-7CE0AFE63D22}" srcId="{B4362F3C-F780-454F-83FD-B696648025CF}" destId="{E8AB22E2-E4E1-43C2-AFB5-1C91383C9C42}" srcOrd="1" destOrd="0" parTransId="{BF1A6B2A-FAD6-4C13-9D6A-B97BA41BD67D}" sibTransId="{A02B9C90-97C5-41AF-A70F-8BE85224BF8B}"/>
    <dgm:cxn modelId="{979C06EE-9CDB-47D2-ACDA-3841B4CDA587}" type="presOf" srcId="{FE8531EA-BC03-4572-94F8-4DF763EE25E0}" destId="{ED3B940F-494F-45B0-8229-96F2F10D77C1}" srcOrd="0" destOrd="0" presId="urn:microsoft.com/office/officeart/2005/8/layout/cycle1"/>
    <dgm:cxn modelId="{B8292376-A200-47AB-B0E2-221BBFD3B0E6}" type="presOf" srcId="{6A54E097-DA65-4FE7-BD40-D0C886EF890A}" destId="{C335CF4D-8700-41E5-AA29-8CFE98E58C90}" srcOrd="0" destOrd="0" presId="urn:microsoft.com/office/officeart/2005/8/layout/cycle1"/>
    <dgm:cxn modelId="{091D9A24-1BA2-45C6-B657-8990DD1BFCB3}" type="presOf" srcId="{A02B9C90-97C5-41AF-A70F-8BE85224BF8B}" destId="{7758F9C5-9ACF-443F-84F4-26525615422B}" srcOrd="0" destOrd="0" presId="urn:microsoft.com/office/officeart/2005/8/layout/cycle1"/>
    <dgm:cxn modelId="{2A933A6F-BDF1-4EF8-AB23-E43CE12BE430}" srcId="{B4362F3C-F780-454F-83FD-B696648025CF}" destId="{4B52575A-77FC-4A56-9F83-75802348D4E5}" srcOrd="2" destOrd="0" parTransId="{C1B7C0FE-1CF2-4314-B51A-B6ED7DAE7B22}" sibTransId="{7474A3FB-3E5D-40C8-9EE3-59AB3051CA6A}"/>
    <dgm:cxn modelId="{81855DF7-C90F-4718-B0C9-01BC45F9725D}" type="presOf" srcId="{4B52575A-77FC-4A56-9F83-75802348D4E5}" destId="{130DC00D-8E95-49E6-8CAE-87BFB53F117E}" srcOrd="0" destOrd="0" presId="urn:microsoft.com/office/officeart/2005/8/layout/cycle1"/>
    <dgm:cxn modelId="{74DEA7EC-E06C-4520-879A-E747921E1A8C}" type="presOf" srcId="{4AD89CC8-0DA3-4155-A9EB-3868612B0E2C}" destId="{943BE2E2-5481-410C-8D14-42F62E626FB3}" srcOrd="0" destOrd="0" presId="urn:microsoft.com/office/officeart/2005/8/layout/cycle1"/>
    <dgm:cxn modelId="{BC146E5E-F598-42C4-9F55-EF84E4D6CA43}" srcId="{B4362F3C-F780-454F-83FD-B696648025CF}" destId="{6A54E097-DA65-4FE7-BD40-D0C886EF890A}" srcOrd="3" destOrd="0" parTransId="{C01D5767-C650-4F3A-928E-308E3C18A118}" sibTransId="{FE8531EA-BC03-4572-94F8-4DF763EE25E0}"/>
    <dgm:cxn modelId="{FAB61818-082B-4007-870F-699818C048E9}" type="presParOf" srcId="{414ED50D-1B26-4C28-A51D-2556CE22A865}" destId="{DC1C750B-028D-48A6-BFD9-44A3DA13FC02}" srcOrd="0" destOrd="0" presId="urn:microsoft.com/office/officeart/2005/8/layout/cycle1"/>
    <dgm:cxn modelId="{E40E769F-DE23-4A81-8E60-88082E37A49B}" type="presParOf" srcId="{414ED50D-1B26-4C28-A51D-2556CE22A865}" destId="{3039B806-7303-4D73-8A0B-DD6BB3F4A490}" srcOrd="1" destOrd="0" presId="urn:microsoft.com/office/officeart/2005/8/layout/cycle1"/>
    <dgm:cxn modelId="{6FE717BA-6D0D-4E2E-91FA-9106D4B95992}" type="presParOf" srcId="{414ED50D-1B26-4C28-A51D-2556CE22A865}" destId="{943BE2E2-5481-410C-8D14-42F62E626FB3}" srcOrd="2" destOrd="0" presId="urn:microsoft.com/office/officeart/2005/8/layout/cycle1"/>
    <dgm:cxn modelId="{58BDB625-88F4-456D-B6DD-927E9DE5572C}" type="presParOf" srcId="{414ED50D-1B26-4C28-A51D-2556CE22A865}" destId="{5A58A06E-E92C-4F95-A792-49D580AE3E0D}" srcOrd="3" destOrd="0" presId="urn:microsoft.com/office/officeart/2005/8/layout/cycle1"/>
    <dgm:cxn modelId="{2827EB19-52C9-4C61-BF73-3BAD3FBEBACF}" type="presParOf" srcId="{414ED50D-1B26-4C28-A51D-2556CE22A865}" destId="{7A9FF702-B440-454B-856F-739990DB5938}" srcOrd="4" destOrd="0" presId="urn:microsoft.com/office/officeart/2005/8/layout/cycle1"/>
    <dgm:cxn modelId="{F9D0B0CF-B9F8-4CAB-B340-6EC9EE8FA834}" type="presParOf" srcId="{414ED50D-1B26-4C28-A51D-2556CE22A865}" destId="{7758F9C5-9ACF-443F-84F4-26525615422B}" srcOrd="5" destOrd="0" presId="urn:microsoft.com/office/officeart/2005/8/layout/cycle1"/>
    <dgm:cxn modelId="{1A60F23D-9750-4B75-A1A3-F04316798FBB}" type="presParOf" srcId="{414ED50D-1B26-4C28-A51D-2556CE22A865}" destId="{D31D1B4B-6584-4EC0-9D03-4BDCF78B4F14}" srcOrd="6" destOrd="0" presId="urn:microsoft.com/office/officeart/2005/8/layout/cycle1"/>
    <dgm:cxn modelId="{E1042DAB-EDA1-44EF-8FF7-05BDC5010899}" type="presParOf" srcId="{414ED50D-1B26-4C28-A51D-2556CE22A865}" destId="{130DC00D-8E95-49E6-8CAE-87BFB53F117E}" srcOrd="7" destOrd="0" presId="urn:microsoft.com/office/officeart/2005/8/layout/cycle1"/>
    <dgm:cxn modelId="{C631C652-CF17-44D4-8EA5-90F36C7BEF41}" type="presParOf" srcId="{414ED50D-1B26-4C28-A51D-2556CE22A865}" destId="{40979F98-2FAD-48C2-BCB4-B7F14F98DA0A}" srcOrd="8" destOrd="0" presId="urn:microsoft.com/office/officeart/2005/8/layout/cycle1"/>
    <dgm:cxn modelId="{0708D4B7-B55D-432F-B17C-22222A29B148}" type="presParOf" srcId="{414ED50D-1B26-4C28-A51D-2556CE22A865}" destId="{07FD7428-EFCE-4668-8C0B-73E1D09887A1}" srcOrd="9" destOrd="0" presId="urn:microsoft.com/office/officeart/2005/8/layout/cycle1"/>
    <dgm:cxn modelId="{7E907B57-F2A1-46E3-9615-8706071A2D7E}" type="presParOf" srcId="{414ED50D-1B26-4C28-A51D-2556CE22A865}" destId="{C335CF4D-8700-41E5-AA29-8CFE98E58C90}" srcOrd="10" destOrd="0" presId="urn:microsoft.com/office/officeart/2005/8/layout/cycle1"/>
    <dgm:cxn modelId="{995CF4AC-DACB-4E94-930A-E69236C308E7}" type="presParOf" srcId="{414ED50D-1B26-4C28-A51D-2556CE22A865}" destId="{ED3B940F-494F-45B0-8229-96F2F10D77C1}"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9B806-7303-4D73-8A0B-DD6BB3F4A490}">
      <dsp:nvSpPr>
        <dsp:cNvPr id="0" name=""/>
        <dsp:cNvSpPr/>
      </dsp:nvSpPr>
      <dsp:spPr>
        <a:xfrm>
          <a:off x="2742775" y="80706"/>
          <a:ext cx="1281033" cy="1281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en-GB" sz="1800" kern="1200" dirty="0">
              <a:solidFill>
                <a:schemeClr val="accent3">
                  <a:lumMod val="75000"/>
                </a:schemeClr>
              </a:solidFill>
              <a:latin typeface="Arial"/>
              <a:cs typeface="Arial"/>
            </a:rPr>
            <a:t>Ambitious capable learner</a:t>
          </a:r>
          <a:endParaRPr lang="en-GB" sz="1800" b="0" i="0" u="none" strike="noStrike" kern="1200" cap="none" baseline="0" noProof="0" dirty="0">
            <a:solidFill>
              <a:schemeClr val="accent3">
                <a:lumMod val="75000"/>
              </a:schemeClr>
            </a:solidFill>
            <a:latin typeface="Arial"/>
            <a:cs typeface="Arial"/>
          </a:endParaRPr>
        </a:p>
      </dsp:txBody>
      <dsp:txXfrm>
        <a:off x="2742775" y="80706"/>
        <a:ext cx="1281033" cy="1281033"/>
      </dsp:txXfrm>
    </dsp:sp>
    <dsp:sp modelId="{943BE2E2-5481-410C-8D14-42F62E626FB3}">
      <dsp:nvSpPr>
        <dsp:cNvPr id="0" name=""/>
        <dsp:cNvSpPr/>
      </dsp:nvSpPr>
      <dsp:spPr>
        <a:xfrm>
          <a:off x="481244" y="-877"/>
          <a:ext cx="3624148" cy="3624148"/>
        </a:xfrm>
        <a:prstGeom prst="circularArrow">
          <a:avLst>
            <a:gd name="adj1" fmla="val 6893"/>
            <a:gd name="adj2" fmla="val 464608"/>
            <a:gd name="adj3" fmla="val 552545"/>
            <a:gd name="adj4" fmla="val 20582847"/>
            <a:gd name="adj5" fmla="val 8041"/>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7A9FF702-B440-454B-856F-739990DB5938}">
      <dsp:nvSpPr>
        <dsp:cNvPr id="0" name=""/>
        <dsp:cNvSpPr/>
      </dsp:nvSpPr>
      <dsp:spPr>
        <a:xfrm>
          <a:off x="2742775" y="2260654"/>
          <a:ext cx="1281033" cy="1281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en-GB" sz="1800" kern="1200" dirty="0">
              <a:solidFill>
                <a:schemeClr val="accent3">
                  <a:lumMod val="75000"/>
                </a:schemeClr>
              </a:solidFill>
              <a:latin typeface="Arial"/>
              <a:cs typeface="Arial"/>
            </a:rPr>
            <a:t>Enterprising creative contributor</a:t>
          </a:r>
        </a:p>
      </dsp:txBody>
      <dsp:txXfrm>
        <a:off x="2742775" y="2260654"/>
        <a:ext cx="1281033" cy="1281033"/>
      </dsp:txXfrm>
    </dsp:sp>
    <dsp:sp modelId="{7758F9C5-9ACF-443F-84F4-26525615422B}">
      <dsp:nvSpPr>
        <dsp:cNvPr id="0" name=""/>
        <dsp:cNvSpPr/>
      </dsp:nvSpPr>
      <dsp:spPr>
        <a:xfrm>
          <a:off x="481244" y="-877"/>
          <a:ext cx="3624148" cy="3624148"/>
        </a:xfrm>
        <a:prstGeom prst="circularArrow">
          <a:avLst>
            <a:gd name="adj1" fmla="val 6893"/>
            <a:gd name="adj2" fmla="val 464608"/>
            <a:gd name="adj3" fmla="val 5952545"/>
            <a:gd name="adj4" fmla="val 4382847"/>
            <a:gd name="adj5" fmla="val 8041"/>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130DC00D-8E95-49E6-8CAE-87BFB53F117E}">
      <dsp:nvSpPr>
        <dsp:cNvPr id="0" name=""/>
        <dsp:cNvSpPr/>
      </dsp:nvSpPr>
      <dsp:spPr>
        <a:xfrm>
          <a:off x="562827" y="2260654"/>
          <a:ext cx="1281033" cy="1281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en-GB" sz="1800" kern="1200" dirty="0">
              <a:solidFill>
                <a:schemeClr val="accent3">
                  <a:lumMod val="75000"/>
                </a:schemeClr>
              </a:solidFill>
              <a:latin typeface="Arial"/>
              <a:cs typeface="Arial"/>
            </a:rPr>
            <a:t>Healthy confident individual</a:t>
          </a:r>
        </a:p>
      </dsp:txBody>
      <dsp:txXfrm>
        <a:off x="562827" y="2260654"/>
        <a:ext cx="1281033" cy="1281033"/>
      </dsp:txXfrm>
    </dsp:sp>
    <dsp:sp modelId="{40979F98-2FAD-48C2-BCB4-B7F14F98DA0A}">
      <dsp:nvSpPr>
        <dsp:cNvPr id="0" name=""/>
        <dsp:cNvSpPr/>
      </dsp:nvSpPr>
      <dsp:spPr>
        <a:xfrm>
          <a:off x="481244" y="-877"/>
          <a:ext cx="3624148" cy="3624148"/>
        </a:xfrm>
        <a:prstGeom prst="circularArrow">
          <a:avLst>
            <a:gd name="adj1" fmla="val 6893"/>
            <a:gd name="adj2" fmla="val 464608"/>
            <a:gd name="adj3" fmla="val 11352545"/>
            <a:gd name="adj4" fmla="val 9782847"/>
            <a:gd name="adj5" fmla="val 8041"/>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C335CF4D-8700-41E5-AA29-8CFE98E58C90}">
      <dsp:nvSpPr>
        <dsp:cNvPr id="0" name=""/>
        <dsp:cNvSpPr/>
      </dsp:nvSpPr>
      <dsp:spPr>
        <a:xfrm>
          <a:off x="562827" y="80706"/>
          <a:ext cx="1281033" cy="1281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en-GB" sz="1800" kern="1200" dirty="0">
              <a:solidFill>
                <a:schemeClr val="accent3">
                  <a:lumMod val="75000"/>
                </a:schemeClr>
              </a:solidFill>
              <a:latin typeface="Arial"/>
              <a:cs typeface="Arial"/>
            </a:rPr>
            <a:t>Ethical informed citizen</a:t>
          </a:r>
        </a:p>
      </dsp:txBody>
      <dsp:txXfrm>
        <a:off x="562827" y="80706"/>
        <a:ext cx="1281033" cy="1281033"/>
      </dsp:txXfrm>
    </dsp:sp>
    <dsp:sp modelId="{ED3B940F-494F-45B0-8229-96F2F10D77C1}">
      <dsp:nvSpPr>
        <dsp:cNvPr id="0" name=""/>
        <dsp:cNvSpPr/>
      </dsp:nvSpPr>
      <dsp:spPr>
        <a:xfrm>
          <a:off x="481244" y="-877"/>
          <a:ext cx="3624148" cy="3624148"/>
        </a:xfrm>
        <a:prstGeom prst="circularArrow">
          <a:avLst>
            <a:gd name="adj1" fmla="val 6893"/>
            <a:gd name="adj2" fmla="val 464608"/>
            <a:gd name="adj3" fmla="val 16752545"/>
            <a:gd name="adj4" fmla="val 15182847"/>
            <a:gd name="adj5" fmla="val 8041"/>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57621-0186-4CD3-91B6-C77370799A4B}" type="datetimeFigureOut">
              <a:rPr lang="en-GB" smtClean="0"/>
              <a:t>25/01/2021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001E65-E8ED-4C17-B2EE-CA83ECA054AF}" type="slidenum">
              <a:rPr lang="en-GB" smtClean="0"/>
              <a:t>‹#›</a:t>
            </a:fld>
            <a:endParaRPr lang="en-GB"/>
          </a:p>
        </p:txBody>
      </p:sp>
    </p:spTree>
    <p:extLst>
      <p:ext uri="{BB962C8B-B14F-4D97-AF65-F5344CB8AC3E}">
        <p14:creationId xmlns:p14="http://schemas.microsoft.com/office/powerpoint/2010/main" val="228903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transitiontownpeterborough.ca/temp/shift.pdf"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4732495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of key events of 20</a:t>
            </a:r>
            <a:r>
              <a:rPr lang="en-GB" baseline="30000" dirty="0" smtClean="0"/>
              <a:t>th</a:t>
            </a:r>
            <a:r>
              <a:rPr lang="en-GB" dirty="0" smtClean="0"/>
              <a:t> c was 1992 un conference on environment and development attended by world leaders and activists from all over the world. This event, which became known as the first earth summit recognised that human activity was increasingly threatening the environment or biosphere – that narrow zone of earth, air and water on which all life (plants, creatures, humans) depends. It also recognised that issues of development </a:t>
            </a:r>
            <a:r>
              <a:rPr lang="en-GB" dirty="0" err="1" smtClean="0"/>
              <a:t>ie</a:t>
            </a:r>
            <a:r>
              <a:rPr lang="en-GB" dirty="0" smtClean="0"/>
              <a:t>. global wealth and poverty were threatening people’s life chances in both rich and poor countries. The welfare of planet and people, issues of environment and development were thus recognised as being inextricably related. One of the terms often used to describe these concerns is ‘sustainable development’. In the 2002 earth summit in </a:t>
            </a:r>
            <a:r>
              <a:rPr lang="en-GB" dirty="0" err="1" smtClean="0"/>
              <a:t>johannesburg</a:t>
            </a:r>
            <a:r>
              <a:rPr lang="en-GB" dirty="0" smtClean="0"/>
              <a:t> again 10 years on to discuss </a:t>
            </a:r>
            <a:r>
              <a:rPr lang="en-GB" dirty="0"/>
              <a:t>sustainable </a:t>
            </a:r>
            <a:r>
              <a:rPr lang="en-GB" dirty="0" smtClean="0"/>
              <a:t>development. Earth </a:t>
            </a:r>
            <a:r>
              <a:rPr lang="en-GB" dirty="0"/>
              <a:t>summit </a:t>
            </a:r>
            <a:r>
              <a:rPr lang="en-GB" dirty="0" smtClean="0"/>
              <a:t>J</a:t>
            </a:r>
            <a:r>
              <a:rPr lang="en-GB" dirty="0"/>
              <a:t>o</a:t>
            </a:r>
            <a:r>
              <a:rPr lang="en-GB" dirty="0" smtClean="0"/>
              <a:t>hannesburg </a:t>
            </a:r>
            <a:r>
              <a:rPr lang="en-GB" dirty="0"/>
              <a:t>- agreement was made to restore the world's depleted fisheries for 2015</a:t>
            </a:r>
          </a:p>
          <a:p>
            <a:endParaRPr lang="en-GB" dirty="0" smtClean="0"/>
          </a:p>
          <a:p>
            <a:r>
              <a:rPr lang="en-GB" dirty="0" smtClean="0"/>
              <a:t>Agenda 21 refers to aiming to improve education and awareness of sustainability in order to be better place for 21 century.</a:t>
            </a:r>
          </a:p>
          <a:p>
            <a:r>
              <a:rPr lang="en-GB" dirty="0" smtClean="0"/>
              <a:t>Un also recognised that education had a crucial part to play in </a:t>
            </a:r>
            <a:r>
              <a:rPr lang="en-GB" dirty="0" err="1" smtClean="0"/>
              <a:t>exproling</a:t>
            </a:r>
            <a:r>
              <a:rPr lang="en-GB" dirty="0" smtClean="0"/>
              <a:t> resolution to these issues among the terms used to describe this is </a:t>
            </a:r>
            <a:r>
              <a:rPr lang="en-GB" dirty="0" err="1" smtClean="0"/>
              <a:t>educat</a:t>
            </a:r>
            <a:r>
              <a:rPr lang="en-GB" dirty="0" smtClean="0"/>
              <a:t> for sustainable development and the un declared 2005 – 14 to be the decade of </a:t>
            </a:r>
            <a:r>
              <a:rPr lang="en-GB" dirty="0" err="1" smtClean="0"/>
              <a:t>ed</a:t>
            </a:r>
            <a:r>
              <a:rPr lang="en-GB" dirty="0" smtClean="0"/>
              <a:t> for sustainable development.</a:t>
            </a:r>
          </a:p>
          <a:p>
            <a:r>
              <a:rPr lang="en-GB" dirty="0" smtClean="0"/>
              <a:t>Do they remember from last year in lines of enquiry how people view sustainable development differently. Remind them of economists they believe no limits to growth whilst ecologists recognise finite nature of earth’s natural systems.</a:t>
            </a:r>
          </a:p>
          <a:p>
            <a:r>
              <a:rPr lang="en-GB" dirty="0" smtClean="0"/>
              <a:t>Growth </a:t>
            </a:r>
            <a:r>
              <a:rPr lang="en-GB" dirty="0" err="1" smtClean="0"/>
              <a:t>ie</a:t>
            </a:r>
            <a:r>
              <a:rPr lang="en-GB" dirty="0" smtClean="0"/>
              <a:t> economy getting bigger is not the same as sustainable development which should aim to improve both human and environmental well-being.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801273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096889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what the welsh government have come up with ESDGC</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53009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 you think of an example of some way children in schools can become aware of the impact of their choices on other people, the economy or the environment. Maybe getting them to think about choosing fair trade products, choosing to recycle, choosing to live in a green way – walking to school instead of bus/car, choosing to buy locally instead of in a supermarket – how will this affect the local town/business.</a:t>
            </a:r>
          </a:p>
          <a:p>
            <a:r>
              <a:rPr lang="en-GB" dirty="0"/>
              <a:t>It also aims to encourage schools to challenge learners to engage in culturally diverse experiences, critically evaluate their own values and attitudes, and develop skills that will enable them to challenge injustice, prejudice and discrimination.  </a:t>
            </a:r>
            <a:endParaRPr lang="en-GB" dirty="0" smtClean="0"/>
          </a:p>
          <a:p>
            <a:r>
              <a:rPr lang="en-GB" dirty="0" smtClean="0"/>
              <a:t>Impact of their choices </a:t>
            </a:r>
            <a:r>
              <a:rPr lang="en-GB" dirty="0" err="1" smtClean="0"/>
              <a:t>eg</a:t>
            </a:r>
            <a:r>
              <a:rPr lang="en-GB" dirty="0" smtClean="0"/>
              <a:t>. If they know that electricity comes at the press of a switch and water at the touch of a tap, but if they are not taught to ask questions about the why and how of this, they will become yet another </a:t>
            </a:r>
            <a:r>
              <a:rPr lang="en-GB" dirty="0" err="1" smtClean="0"/>
              <a:t>gereration</a:t>
            </a:r>
            <a:r>
              <a:rPr lang="en-GB" dirty="0" smtClean="0"/>
              <a:t> committed to unsustainable practices. </a:t>
            </a:r>
          </a:p>
          <a:p>
            <a:r>
              <a:rPr lang="en-GB" dirty="0" smtClean="0"/>
              <a:t>Impact of their choices – one school monitor electricity consumption this data viewed half hourly, daily weekly and </a:t>
            </a:r>
            <a:r>
              <a:rPr lang="en-GB" dirty="0" err="1" smtClean="0"/>
              <a:t>monthy</a:t>
            </a:r>
            <a:r>
              <a:rPr lang="en-GB" dirty="0" smtClean="0"/>
              <a:t> so that pupils can see the impact of their actions </a:t>
            </a:r>
            <a:r>
              <a:rPr lang="en-GB" dirty="0" err="1" smtClean="0"/>
              <a:t>throught</a:t>
            </a:r>
            <a:r>
              <a:rPr lang="en-GB" dirty="0" smtClean="0"/>
              <a:t> heir use of the system</a:t>
            </a:r>
            <a:endParaRPr lang="en-GB" dirty="0"/>
          </a:p>
          <a:p>
            <a:r>
              <a:rPr lang="en-GB" dirty="0"/>
              <a:t> </a:t>
            </a:r>
            <a:endParaRPr lang="en-GB" dirty="0" smtClean="0"/>
          </a:p>
          <a:p>
            <a:r>
              <a:rPr lang="en-GB" dirty="0" smtClean="0"/>
              <a:t>How can they contribute to the lives of others? Oxfam water week, operation </a:t>
            </a:r>
            <a:r>
              <a:rPr lang="en-GB" dirty="0" err="1" smtClean="0"/>
              <a:t>xmas</a:t>
            </a:r>
            <a:r>
              <a:rPr lang="en-GB" dirty="0" smtClean="0"/>
              <a:t> child, singing at local old peoples’ home. Helping out in a charity, scouts.</a:t>
            </a:r>
          </a:p>
          <a:p>
            <a:r>
              <a:rPr lang="en-GB" dirty="0" smtClean="0"/>
              <a:t>Understanding the impact of their choices locally on national and international – </a:t>
            </a:r>
            <a:r>
              <a:rPr lang="en-GB" dirty="0" err="1" smtClean="0"/>
              <a:t>eg</a:t>
            </a:r>
            <a:r>
              <a:rPr lang="en-GB" dirty="0" smtClean="0"/>
              <a:t> shopping locally, less air miles</a:t>
            </a:r>
          </a:p>
          <a:p>
            <a:r>
              <a:rPr lang="en-GB" dirty="0" smtClean="0"/>
              <a:t>Sustainable skills within community – the things that will affect the community in the future. Growing own food, buying locally, supporting local business, speaking welsh to sustain the language, looking after ourselves better – less strain on </a:t>
            </a:r>
            <a:r>
              <a:rPr lang="en-GB" dirty="0" err="1" smtClean="0"/>
              <a:t>nhs</a:t>
            </a:r>
            <a:r>
              <a:rPr lang="en-GB" dirty="0" smtClean="0"/>
              <a:t>.</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80D843-849B-43C6-A8B7-756F238440D6}"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5370587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might these things look? Passion and conviction, philosophical </a:t>
            </a:r>
            <a:r>
              <a:rPr lang="en-GB" dirty="0" err="1" smtClean="0"/>
              <a:t>dimention</a:t>
            </a:r>
            <a:r>
              <a:rPr lang="en-GB" dirty="0" smtClean="0"/>
              <a:t>. Sustainability at heart of the school and ethos which pervades all aspects of the school and its external relationships.</a:t>
            </a:r>
          </a:p>
          <a:p>
            <a:r>
              <a:rPr lang="en-GB" dirty="0" smtClean="0"/>
              <a:t>Successful schools often inward looking, focussed on attainment and good management and the </a:t>
            </a:r>
            <a:r>
              <a:rPr lang="en-GB" dirty="0" err="1" smtClean="0"/>
              <a:t>gloval</a:t>
            </a:r>
            <a:r>
              <a:rPr lang="en-GB" dirty="0" smtClean="0"/>
              <a:t> dimension is low on priorities. But sustainable schools look </a:t>
            </a:r>
            <a:r>
              <a:rPr lang="en-GB" dirty="0" err="1" smtClean="0"/>
              <a:t>owtward</a:t>
            </a:r>
            <a:r>
              <a:rPr lang="en-GB" dirty="0" smtClean="0"/>
              <a:t> to engage their local communities and have a global perspective. This wider, more inclusive vision is also seen in the strong pupil voice and involvement of pupils in decision making.</a:t>
            </a:r>
          </a:p>
          <a:p>
            <a:r>
              <a:rPr lang="en-GB" dirty="0" smtClean="0"/>
              <a:t>Can they think of examples?</a:t>
            </a:r>
          </a:p>
          <a:p>
            <a:r>
              <a:rPr lang="en-GB" dirty="0" smtClean="0"/>
              <a:t>What do we mean ‘required to do as well as teach it’ – key </a:t>
            </a:r>
            <a:r>
              <a:rPr lang="en-GB" dirty="0" err="1" smtClean="0"/>
              <a:t>qualiities</a:t>
            </a:r>
            <a:r>
              <a:rPr lang="en-GB" dirty="0" smtClean="0"/>
              <a:t> are that school leaders are optimistic and </a:t>
            </a:r>
            <a:r>
              <a:rPr lang="en-GB" dirty="0" err="1" smtClean="0"/>
              <a:t>owtward</a:t>
            </a:r>
            <a:r>
              <a:rPr lang="en-GB" dirty="0" smtClean="0"/>
              <a:t> looking. </a:t>
            </a:r>
            <a:r>
              <a:rPr lang="en-GB" dirty="0" err="1" smtClean="0"/>
              <a:t>Tlhey</a:t>
            </a:r>
            <a:r>
              <a:rPr lang="en-GB" dirty="0" smtClean="0"/>
              <a:t> are conscious of the place of the school in the local and global community they have a </a:t>
            </a:r>
            <a:r>
              <a:rPr lang="en-GB" dirty="0" err="1" smtClean="0"/>
              <a:t>sytemic</a:t>
            </a:r>
            <a:r>
              <a:rPr lang="en-GB" dirty="0" smtClean="0"/>
              <a:t> understanding of the world and their place in it and can communicate this to others. They </a:t>
            </a:r>
            <a:r>
              <a:rPr lang="en-GB" dirty="0" err="1" smtClean="0"/>
              <a:t>understan</a:t>
            </a:r>
            <a:r>
              <a:rPr lang="en-GB" dirty="0" smtClean="0"/>
              <a:t> the interconnectedness of society, the environment and individuals within these contexts.</a:t>
            </a:r>
          </a:p>
          <a:p>
            <a:r>
              <a:rPr lang="en-GB" dirty="0" smtClean="0"/>
              <a:t>Everyone in the school aware of </a:t>
            </a:r>
            <a:r>
              <a:rPr lang="en-GB" dirty="0" err="1" smtClean="0"/>
              <a:t>sustainablility</a:t>
            </a:r>
            <a:r>
              <a:rPr lang="en-GB" dirty="0" smtClean="0"/>
              <a:t>  - pupils responded well to tasks that involved </a:t>
            </a:r>
            <a:r>
              <a:rPr lang="en-GB" dirty="0" err="1" smtClean="0"/>
              <a:t>practiacal</a:t>
            </a:r>
            <a:r>
              <a:rPr lang="en-GB" dirty="0" smtClean="0"/>
              <a:t> </a:t>
            </a:r>
            <a:r>
              <a:rPr lang="en-GB" dirty="0" err="1" smtClean="0"/>
              <a:t>activieies</a:t>
            </a:r>
            <a:r>
              <a:rPr lang="en-GB" dirty="0" smtClean="0"/>
              <a:t> inside and outside the </a:t>
            </a:r>
            <a:r>
              <a:rPr lang="en-GB" dirty="0" err="1" smtClean="0"/>
              <a:t>clas</a:t>
            </a:r>
            <a:r>
              <a:rPr lang="en-GB" dirty="0" smtClean="0"/>
              <a:t> and enabled them to research, plan and implement projects that made a clear difference to the school and local </a:t>
            </a:r>
            <a:r>
              <a:rPr lang="en-GB" dirty="0" err="1" smtClean="0"/>
              <a:t>communityl</a:t>
            </a:r>
            <a:endParaRPr lang="en-GB" dirty="0" smtClean="0"/>
          </a:p>
          <a:p>
            <a:r>
              <a:rPr lang="en-GB" dirty="0" smtClean="0"/>
              <a:t>Across national curriculum subjects  - high level of engagement of </a:t>
            </a:r>
            <a:r>
              <a:rPr lang="en-GB" dirty="0" err="1" smtClean="0"/>
              <a:t>te</a:t>
            </a:r>
            <a:r>
              <a:rPr lang="en-GB" dirty="0" smtClean="0"/>
              <a:t> pupils in work they perceived as relevant to their lives and future well – being.</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80D843-849B-43C6-A8B7-756F238440D6}"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2677337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the 9 concepts that the </a:t>
            </a:r>
            <a:r>
              <a:rPr lang="en-GB" dirty="0" err="1" smtClean="0"/>
              <a:t>gov</a:t>
            </a:r>
            <a:r>
              <a:rPr lang="en-GB" dirty="0" smtClean="0"/>
              <a:t> originally introduced but they were considered complicated to bring into school so simplified it with the 7 themes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80D843-849B-43C6-A8B7-756F238440D6}"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2742148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Task – students to fit in their global problems into these categories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2474003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Watch</a:t>
            </a:r>
            <a:r>
              <a:rPr lang="en-GB" baseline="0" dirty="0" smtClean="0"/>
              <a:t> the UNESCO video. Give students time to write their own definition of global citizenship and then demonstrate the Oxfam explanation.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80D843-849B-43C6-A8B7-756F238440D6}"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255387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F64663-BE81-4B3D-9275-B47496865F80}"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6520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3287668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Transformative</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4092714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Transition is a movement that has been growing since 2005.  It is about communities </a:t>
            </a:r>
            <a:r>
              <a:rPr lang="en-GB" b="1" dirty="0"/>
              <a:t>stepping up</a:t>
            </a:r>
            <a:r>
              <a:rPr lang="en-GB" dirty="0"/>
              <a:t> to address the big challenges they face by </a:t>
            </a:r>
            <a:r>
              <a:rPr lang="en-GB" b="1" dirty="0"/>
              <a:t>starting local</a:t>
            </a:r>
            <a:r>
              <a:rPr lang="en-GB" dirty="0"/>
              <a:t>.  By coming together, they are able to </a:t>
            </a:r>
            <a:r>
              <a:rPr lang="en-GB" b="1" dirty="0"/>
              <a:t>crowd-source solutions</a:t>
            </a:r>
            <a:r>
              <a:rPr lang="en-GB" dirty="0"/>
              <a:t>. They seek to </a:t>
            </a:r>
            <a:r>
              <a:rPr lang="en-GB" b="1" dirty="0"/>
              <a:t>nurture a caring culture</a:t>
            </a:r>
            <a:r>
              <a:rPr lang="en-GB" dirty="0"/>
              <a:t>, one focused on </a:t>
            </a:r>
            <a:r>
              <a:rPr lang="en-GB" b="1" dirty="0"/>
              <a:t>supporting each other</a:t>
            </a:r>
            <a:r>
              <a:rPr lang="en-GB" dirty="0"/>
              <a:t>, both as groups or as wider communities.</a:t>
            </a:r>
          </a:p>
          <a:p>
            <a:r>
              <a:rPr lang="en-GB" dirty="0"/>
              <a:t>In practice, they are </a:t>
            </a:r>
            <a:r>
              <a:rPr lang="en-GB" b="1" dirty="0"/>
              <a:t>reclaiming the economy</a:t>
            </a:r>
            <a:r>
              <a:rPr lang="en-GB" dirty="0"/>
              <a:t>, </a:t>
            </a:r>
            <a:r>
              <a:rPr lang="en-GB" b="1" dirty="0"/>
              <a:t>sparking entrepreneurship</a:t>
            </a:r>
            <a:r>
              <a:rPr lang="en-GB" dirty="0"/>
              <a:t>, </a:t>
            </a:r>
            <a:r>
              <a:rPr lang="en-GB" b="1" dirty="0"/>
              <a:t>reimagining work</a:t>
            </a:r>
            <a:r>
              <a:rPr lang="en-GB" dirty="0"/>
              <a:t>, </a:t>
            </a:r>
            <a:r>
              <a:rPr lang="en-GB" b="1" dirty="0"/>
              <a:t>reskilling</a:t>
            </a:r>
            <a:r>
              <a:rPr lang="en-GB" dirty="0"/>
              <a:t> themselves and </a:t>
            </a:r>
            <a:r>
              <a:rPr lang="en-GB" b="1" dirty="0"/>
              <a:t>weaving webs of connection and support</a:t>
            </a:r>
            <a:r>
              <a:rPr lang="en-GB" dirty="0"/>
              <a:t>.  It’s an approach that has spread now to over 50 countries, in thousands of groups: in towns, villages, cities, Universities, schools.</a:t>
            </a:r>
          </a:p>
          <a:p>
            <a:r>
              <a:rPr lang="en-GB" b="1" dirty="0"/>
              <a:t>The 25% Local Food Shift</a:t>
            </a:r>
            <a:r>
              <a:rPr lang="en-GB" dirty="0"/>
              <a:t>: Working with students of the two local post-secondary institutions and a number of not-for-profit partners, including Farms at Work, TTP has </a:t>
            </a:r>
            <a:r>
              <a:rPr lang="en-GB" dirty="0">
                <a:hlinkClick r:id="rId3"/>
              </a:rPr>
              <a:t>published research showing that a 25% shift in spending towards locally-produced food</a:t>
            </a:r>
            <a:r>
              <a:rPr lang="en-GB" dirty="0"/>
              <a:t> would benefit the local economy, in 10 years time, by $400 million </a:t>
            </a:r>
            <a:r>
              <a:rPr lang="en-GB" dirty="0" err="1"/>
              <a:t>Cdn</a:t>
            </a:r>
            <a:r>
              <a:rPr lang="en-GB" dirty="0"/>
              <a:t> a year. Having a robust economic case hugely helps making the case for intentional </a:t>
            </a:r>
            <a:r>
              <a:rPr lang="en-GB" dirty="0" smtClean="0"/>
              <a:t>localisation</a:t>
            </a:r>
          </a:p>
          <a:p>
            <a:r>
              <a:rPr lang="en-GB" dirty="0"/>
              <a:t>Every year the UK throws away 15 million tonnes of food and drink, half of which was perfectly edible when thrown away. Over a million people now rely on food handouts and Food Banks.  2 members of Transition Bro </a:t>
            </a:r>
            <a:r>
              <a:rPr lang="en-GB" dirty="0" err="1"/>
              <a:t>Gwaun</a:t>
            </a:r>
            <a:r>
              <a:rPr lang="en-GB" dirty="0"/>
              <a:t> (TBG) were visiting local shops looking for food waste to feed pigs, and realised how much perfectly good food was being thrown away, and that that presented a huge opportunity</a:t>
            </a:r>
            <a:r>
              <a:rPr lang="en-GB" dirty="0" smtClean="0"/>
              <a:t>.</a:t>
            </a:r>
          </a:p>
          <a:p>
            <a:endParaRPr lang="en-GB" dirty="0"/>
          </a:p>
          <a:p>
            <a:r>
              <a:rPr lang="en-GB" b="1" dirty="0"/>
              <a:t>Transition Community Café, </a:t>
            </a:r>
            <a:r>
              <a:rPr lang="en-GB" b="1" dirty="0" err="1"/>
              <a:t>Fishguard</a:t>
            </a:r>
            <a:r>
              <a:rPr lang="en-GB" b="1" dirty="0"/>
              <a:t>, Wales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496523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547894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5E26509-B14C-4AEE-B2F7-21CE754588D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C9943F-56EC-4B14-A70A-4BE493A6A229}" type="slidenum">
              <a:rPr lang="en-GB" smtClean="0"/>
              <a:t>‹#›</a:t>
            </a:fld>
            <a:endParaRPr lang="en-GB"/>
          </a:p>
        </p:txBody>
      </p:sp>
    </p:spTree>
    <p:extLst>
      <p:ext uri="{BB962C8B-B14F-4D97-AF65-F5344CB8AC3E}">
        <p14:creationId xmlns:p14="http://schemas.microsoft.com/office/powerpoint/2010/main" val="4046712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5E26509-B14C-4AEE-B2F7-21CE754588D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C9943F-56EC-4B14-A70A-4BE493A6A229}" type="slidenum">
              <a:rPr lang="en-GB" smtClean="0"/>
              <a:t>‹#›</a:t>
            </a:fld>
            <a:endParaRPr lang="en-GB"/>
          </a:p>
        </p:txBody>
      </p:sp>
    </p:spTree>
    <p:extLst>
      <p:ext uri="{BB962C8B-B14F-4D97-AF65-F5344CB8AC3E}">
        <p14:creationId xmlns:p14="http://schemas.microsoft.com/office/powerpoint/2010/main" val="1154989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5E26509-B14C-4AEE-B2F7-21CE754588D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C9943F-56EC-4B14-A70A-4BE493A6A229}" type="slidenum">
              <a:rPr lang="en-GB" smtClean="0"/>
              <a:t>‹#›</a:t>
            </a:fld>
            <a:endParaRPr lang="en-GB"/>
          </a:p>
        </p:txBody>
      </p:sp>
    </p:spTree>
    <p:extLst>
      <p:ext uri="{BB962C8B-B14F-4D97-AF65-F5344CB8AC3E}">
        <p14:creationId xmlns:p14="http://schemas.microsoft.com/office/powerpoint/2010/main" val="2350140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5E26509-B14C-4AEE-B2F7-21CE754588D4}"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C9943F-56EC-4B14-A70A-4BE493A6A229}" type="slidenum">
              <a:rPr lang="en-GB" smtClean="0"/>
              <a:t>‹#›</a:t>
            </a:fld>
            <a:endParaRPr lang="en-GB"/>
          </a:p>
        </p:txBody>
      </p:sp>
    </p:spTree>
    <p:extLst>
      <p:ext uri="{BB962C8B-B14F-4D97-AF65-F5344CB8AC3E}">
        <p14:creationId xmlns:p14="http://schemas.microsoft.com/office/powerpoint/2010/main" val="2023454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5E26509-B14C-4AEE-B2F7-21CE754588D4}" type="datetimeFigureOut">
              <a:rPr lang="en-GB" smtClean="0"/>
              <a:t>25/01/2021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C9943F-56EC-4B14-A70A-4BE493A6A229}" type="slidenum">
              <a:rPr lang="en-GB" smtClean="0"/>
              <a:t>‹#›</a:t>
            </a:fld>
            <a:endParaRPr lang="en-GB"/>
          </a:p>
        </p:txBody>
      </p:sp>
    </p:spTree>
    <p:extLst>
      <p:ext uri="{BB962C8B-B14F-4D97-AF65-F5344CB8AC3E}">
        <p14:creationId xmlns:p14="http://schemas.microsoft.com/office/powerpoint/2010/main" val="3451174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5E26509-B14C-4AEE-B2F7-21CE754588D4}" type="datetimeFigureOut">
              <a:rPr lang="en-GB" smtClean="0"/>
              <a:t>25/01/2021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C9943F-56EC-4B14-A70A-4BE493A6A229}" type="slidenum">
              <a:rPr lang="en-GB" smtClean="0"/>
              <a:t>‹#›</a:t>
            </a:fld>
            <a:endParaRPr lang="en-GB"/>
          </a:p>
        </p:txBody>
      </p:sp>
    </p:spTree>
    <p:extLst>
      <p:ext uri="{BB962C8B-B14F-4D97-AF65-F5344CB8AC3E}">
        <p14:creationId xmlns:p14="http://schemas.microsoft.com/office/powerpoint/2010/main" val="1419600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E26509-B14C-4AEE-B2F7-21CE754588D4}" type="datetimeFigureOut">
              <a:rPr lang="en-GB" smtClean="0"/>
              <a:t>25/01/2021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C9943F-56EC-4B14-A70A-4BE493A6A229}" type="slidenum">
              <a:rPr lang="en-GB" smtClean="0"/>
              <a:t>‹#›</a:t>
            </a:fld>
            <a:endParaRPr lang="en-GB"/>
          </a:p>
        </p:txBody>
      </p:sp>
    </p:spTree>
    <p:extLst>
      <p:ext uri="{BB962C8B-B14F-4D97-AF65-F5344CB8AC3E}">
        <p14:creationId xmlns:p14="http://schemas.microsoft.com/office/powerpoint/2010/main" val="4106756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5E26509-B14C-4AEE-B2F7-21CE754588D4}"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C9943F-56EC-4B14-A70A-4BE493A6A229}" type="slidenum">
              <a:rPr lang="en-GB" smtClean="0"/>
              <a:t>‹#›</a:t>
            </a:fld>
            <a:endParaRPr lang="en-GB"/>
          </a:p>
        </p:txBody>
      </p:sp>
    </p:spTree>
    <p:extLst>
      <p:ext uri="{BB962C8B-B14F-4D97-AF65-F5344CB8AC3E}">
        <p14:creationId xmlns:p14="http://schemas.microsoft.com/office/powerpoint/2010/main" val="4286221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5E26509-B14C-4AEE-B2F7-21CE754588D4}"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C9943F-56EC-4B14-A70A-4BE493A6A229}" type="slidenum">
              <a:rPr lang="en-GB" smtClean="0"/>
              <a:t>‹#›</a:t>
            </a:fld>
            <a:endParaRPr lang="en-GB"/>
          </a:p>
        </p:txBody>
      </p:sp>
    </p:spTree>
    <p:extLst>
      <p:ext uri="{BB962C8B-B14F-4D97-AF65-F5344CB8AC3E}">
        <p14:creationId xmlns:p14="http://schemas.microsoft.com/office/powerpoint/2010/main" val="2893496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5E26509-B14C-4AEE-B2F7-21CE754588D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C9943F-56EC-4B14-A70A-4BE493A6A229}" type="slidenum">
              <a:rPr lang="en-GB" smtClean="0"/>
              <a:t>‹#›</a:t>
            </a:fld>
            <a:endParaRPr lang="en-GB"/>
          </a:p>
        </p:txBody>
      </p:sp>
    </p:spTree>
    <p:extLst>
      <p:ext uri="{BB962C8B-B14F-4D97-AF65-F5344CB8AC3E}">
        <p14:creationId xmlns:p14="http://schemas.microsoft.com/office/powerpoint/2010/main" val="1755675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5E26509-B14C-4AEE-B2F7-21CE754588D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C9943F-56EC-4B14-A70A-4BE493A6A229}" type="slidenum">
              <a:rPr lang="en-GB" smtClean="0"/>
              <a:t>‹#›</a:t>
            </a:fld>
            <a:endParaRPr lang="en-GB"/>
          </a:p>
        </p:txBody>
      </p:sp>
    </p:spTree>
    <p:extLst>
      <p:ext uri="{BB962C8B-B14F-4D97-AF65-F5344CB8AC3E}">
        <p14:creationId xmlns:p14="http://schemas.microsoft.com/office/powerpoint/2010/main" val="22456729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p:cNvSpPr>
            <a:spLocks noEditPoints="1"/>
          </p:cNvSpPr>
          <p:nvPr/>
        </p:nvSpPr>
        <p:spPr bwMode="auto">
          <a:xfrm>
            <a:off x="-4764" y="285750"/>
            <a:ext cx="12193588"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sz="1800">
              <a:solidFill>
                <a:schemeClr val="lt1"/>
              </a:solidFill>
            </a:endParaRPr>
          </a:p>
        </p:txBody>
      </p:sp>
      <p:sp>
        <p:nvSpPr>
          <p:cNvPr id="3" name="Subtitle 2"/>
          <p:cNvSpPr>
            <a:spLocks noGrp="1"/>
          </p:cNvSpPr>
          <p:nvPr>
            <p:ph type="subTitle" idx="1"/>
          </p:nvPr>
        </p:nvSpPr>
        <p:spPr>
          <a:xfrm>
            <a:off x="1217931" y="5029200"/>
            <a:ext cx="7850644"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2" name="Title 1"/>
          <p:cNvSpPr>
            <a:spLocks noGrp="1"/>
          </p:cNvSpPr>
          <p:nvPr>
            <p:ph type="ctrTitle"/>
          </p:nvPr>
        </p:nvSpPr>
        <p:spPr>
          <a:xfrm>
            <a:off x="1217930" y="1828800"/>
            <a:ext cx="9756141" cy="3048001"/>
          </a:xfrm>
        </p:spPr>
        <p:txBody>
          <a:bodyPr>
            <a:normAutofit/>
          </a:bodyPr>
          <a:lstStyle>
            <a:lvl1pPr>
              <a:defRPr sz="4400"/>
            </a:lvl1pPr>
          </a:lstStyle>
          <a:p>
            <a:r>
              <a:rPr lang="en-US" smtClean="0"/>
              <a:t>Click to edit Master title style</a:t>
            </a:r>
            <a:endParaRPr/>
          </a:p>
        </p:txBody>
      </p:sp>
      <p:sp>
        <p:nvSpPr>
          <p:cNvPr id="4" name="Date Placeholder 3"/>
          <p:cNvSpPr>
            <a:spLocks noGrp="1"/>
          </p:cNvSpPr>
          <p:nvPr>
            <p:ph type="dt" sz="half" idx="10"/>
          </p:nvPr>
        </p:nvSpPr>
        <p:spPr/>
        <p:txBody>
          <a:bodyPr/>
          <a:lstStyle/>
          <a:p>
            <a:fld id="{EDF33987-6305-4E2A-BF18-EF013ECE927B}" type="datetimeFigureOut">
              <a:rPr lang="en-US" smtClean="0"/>
              <a:pPr/>
              <a:t>1/25/2021</a:t>
            </a:fld>
            <a:endParaRPr lang="en-US"/>
          </a:p>
        </p:txBody>
      </p:sp>
      <p:sp>
        <p:nvSpPr>
          <p:cNvPr id="5" name="Footer Placeholder 4"/>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pPr/>
              <a:t>‹#›</a:t>
            </a:fld>
            <a:endParaRPr lang="en-US"/>
          </a:p>
        </p:txBody>
      </p:sp>
    </p:spTree>
    <p:extLst>
      <p:ext uri="{BB962C8B-B14F-4D97-AF65-F5344CB8AC3E}">
        <p14:creationId xmlns:p14="http://schemas.microsoft.com/office/powerpoint/2010/main" val="973497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1906459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Text Placeholder 2"/>
          <p:cNvSpPr>
            <a:spLocks noGrp="1"/>
          </p:cNvSpPr>
          <p:nvPr>
            <p:ph type="body" idx="1"/>
          </p:nvPr>
        </p:nvSpPr>
        <p:spPr>
          <a:xfrm>
            <a:off x="1213466" y="685802"/>
            <a:ext cx="7855109"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 name="Title 1"/>
          <p:cNvSpPr>
            <a:spLocks noGrp="1"/>
          </p:cNvSpPr>
          <p:nvPr>
            <p:ph type="title"/>
          </p:nvPr>
        </p:nvSpPr>
        <p:spPr>
          <a:xfrm>
            <a:off x="1217931" y="3429001"/>
            <a:ext cx="9756141" cy="2362199"/>
          </a:xfrm>
        </p:spPr>
        <p:txBody>
          <a:bodyPr anchor="b">
            <a:normAutofit/>
          </a:bodyPr>
          <a:lstStyle>
            <a:lvl1pPr algn="l">
              <a:defRPr sz="4400" b="0" cap="all"/>
            </a:lvl1pPr>
          </a:lstStyle>
          <a:p>
            <a:r>
              <a:rPr lang="en-US" smtClean="0"/>
              <a:t>Click to edit Master title style</a:t>
            </a:r>
            <a:endParaRPr/>
          </a:p>
        </p:txBody>
      </p:sp>
    </p:spTree>
    <p:extLst>
      <p:ext uri="{BB962C8B-B14F-4D97-AF65-F5344CB8AC3E}">
        <p14:creationId xmlns:p14="http://schemas.microsoft.com/office/powerpoint/2010/main" val="1840657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DF33987-6305-4E2A-BF18-EF013ECE927B}"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4" name="Content Placeholder 3"/>
          <p:cNvSpPr>
            <a:spLocks noGrp="1"/>
          </p:cNvSpPr>
          <p:nvPr>
            <p:ph sz="half" idx="2"/>
          </p:nvPr>
        </p:nvSpPr>
        <p:spPr>
          <a:xfrm>
            <a:off x="626411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Content Placeholder 2"/>
          <p:cNvSpPr>
            <a:spLocks noGrp="1"/>
          </p:cNvSpPr>
          <p:nvPr>
            <p:ph sz="half" idx="1"/>
          </p:nvPr>
        </p:nvSpPr>
        <p:spPr>
          <a:xfrm>
            <a:off x="123360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1342768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EDF33987-6305-4E2A-BF18-EF013ECE927B}" type="datetimeFigureOut">
              <a:rPr lang="en-US" smtClean="0"/>
              <a:t>1/25/2021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6C87F6-986D-49E6-AF40-1B3A1EE8064D}" type="slidenum">
              <a:rPr lang="en-US" smtClean="0"/>
              <a:t>‹#›</a:t>
            </a:fld>
            <a:endParaRPr lang="en-US"/>
          </a:p>
        </p:txBody>
      </p:sp>
      <p:sp>
        <p:nvSpPr>
          <p:cNvPr id="6" name="Content Placeholder 5"/>
          <p:cNvSpPr>
            <a:spLocks noGrp="1"/>
          </p:cNvSpPr>
          <p:nvPr>
            <p:ph sz="quarter" idx="4"/>
          </p:nvPr>
        </p:nvSpPr>
        <p:spPr>
          <a:xfrm>
            <a:off x="6263685"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63685"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17931"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Text Placeholder 2"/>
          <p:cNvSpPr>
            <a:spLocks noGrp="1"/>
          </p:cNvSpPr>
          <p:nvPr>
            <p:ph type="body" idx="1"/>
          </p:nvPr>
        </p:nvSpPr>
        <p:spPr>
          <a:xfrm>
            <a:off x="1217931"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 name="Title 1"/>
          <p:cNvSpPr>
            <a:spLocks noGrp="1"/>
          </p:cNvSpPr>
          <p:nvPr>
            <p:ph type="title"/>
          </p:nvPr>
        </p:nvSpPr>
        <p:spPr>
          <a:xfrm>
            <a:off x="1217931" y="274638"/>
            <a:ext cx="9756141" cy="1325562"/>
          </a:xfrm>
        </p:spPr>
        <p:txBody>
          <a:bodyPr/>
          <a:lstStyle>
            <a:lvl1pPr>
              <a:defRPr/>
            </a:lvl1pPr>
          </a:lstStyle>
          <a:p>
            <a:r>
              <a:rPr lang="en-US" smtClean="0"/>
              <a:t>Click to edit Master title style</a:t>
            </a:r>
            <a:endParaRPr/>
          </a:p>
        </p:txBody>
      </p:sp>
    </p:spTree>
    <p:extLst>
      <p:ext uri="{BB962C8B-B14F-4D97-AF65-F5344CB8AC3E}">
        <p14:creationId xmlns:p14="http://schemas.microsoft.com/office/powerpoint/2010/main" val="1554343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DF33987-6305-4E2A-BF18-EF013ECE927B}" type="datetimeFigureOut">
              <a:rPr lang="en-US" smtClean="0"/>
              <a:t>1/25/2021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6C87F6-986D-49E6-AF40-1B3A1EE8064D}" type="slidenum">
              <a:rPr lang="en-US" smtClean="0"/>
              <a:t>‹#›</a:t>
            </a:fld>
            <a:endParaRPr lang="en-US"/>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3741063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F33987-6305-4E2A-BF18-EF013ECE927B}" type="datetimeFigureOut">
              <a:rPr lang="en-US" smtClean="0"/>
              <a:t>1/25/2021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942107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5" name="Date Placeholder 4"/>
          <p:cNvSpPr>
            <a:spLocks noGrp="1"/>
          </p:cNvSpPr>
          <p:nvPr>
            <p:ph type="dt" sz="half" idx="10"/>
          </p:nvPr>
        </p:nvSpPr>
        <p:spPr/>
        <p:txBody>
          <a:bodyPr/>
          <a:lstStyle/>
          <a:p>
            <a:fld id="{EDF33987-6305-4E2A-BF18-EF013ECE927B}"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3" name="Content Placeholder 2"/>
          <p:cNvSpPr>
            <a:spLocks noGrp="1"/>
          </p:cNvSpPr>
          <p:nvPr>
            <p:ph idx="1"/>
          </p:nvPr>
        </p:nvSpPr>
        <p:spPr>
          <a:xfrm>
            <a:off x="5867342" y="685800"/>
            <a:ext cx="5640269"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smtClean="0"/>
              <a:t>Click to edit Master title style</a:t>
            </a:r>
            <a:endParaRPr/>
          </a:p>
        </p:txBody>
      </p:sp>
    </p:spTree>
    <p:extLst>
      <p:ext uri="{BB962C8B-B14F-4D97-AF65-F5344CB8AC3E}">
        <p14:creationId xmlns:p14="http://schemas.microsoft.com/office/powerpoint/2010/main" val="3024645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5" name="Date Placeholder 4"/>
          <p:cNvSpPr>
            <a:spLocks noGrp="1"/>
          </p:cNvSpPr>
          <p:nvPr>
            <p:ph type="dt" sz="half" idx="10"/>
          </p:nvPr>
        </p:nvSpPr>
        <p:spPr/>
        <p:txBody>
          <a:bodyPr/>
          <a:lstStyle/>
          <a:p>
            <a:fld id="{EDF33987-6305-4E2A-BF18-EF013ECE927B}"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3" name="Picture Placeholder 2"/>
          <p:cNvSpPr>
            <a:spLocks noGrp="1"/>
          </p:cNvSpPr>
          <p:nvPr>
            <p:ph type="pic" idx="1"/>
          </p:nvPr>
        </p:nvSpPr>
        <p:spPr>
          <a:xfrm>
            <a:off x="5867341" y="685800"/>
            <a:ext cx="5640269"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smtClean="0"/>
              <a:t>Click to edit Master title style</a:t>
            </a:r>
            <a:endParaRPr/>
          </a:p>
        </p:txBody>
      </p:sp>
    </p:spTree>
    <p:extLst>
      <p:ext uri="{BB962C8B-B14F-4D97-AF65-F5344CB8AC3E}">
        <p14:creationId xmlns:p14="http://schemas.microsoft.com/office/powerpoint/2010/main" val="2846816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904764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Vertical Text Placeholder 2"/>
          <p:cNvSpPr>
            <a:spLocks noGrp="1"/>
          </p:cNvSpPr>
          <p:nvPr>
            <p:ph type="body" orient="vert" idx="1"/>
          </p:nvPr>
        </p:nvSpPr>
        <p:spPr>
          <a:xfrm>
            <a:off x="1217930" y="685800"/>
            <a:ext cx="7418070" cy="5486400"/>
          </a:xfrm>
        </p:spPr>
        <p:txBody>
          <a:bodyPr vert="eaVert"/>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Vertical Title 1"/>
          <p:cNvSpPr>
            <a:spLocks noGrp="1"/>
          </p:cNvSpPr>
          <p:nvPr>
            <p:ph type="title" orient="vert"/>
          </p:nvPr>
        </p:nvSpPr>
        <p:spPr>
          <a:xfrm>
            <a:off x="8839200" y="685800"/>
            <a:ext cx="2134871" cy="5486400"/>
          </a:xfrm>
        </p:spPr>
        <p:txBody>
          <a:bodyPr vert="eaVert"/>
          <a:lstStyle/>
          <a:p>
            <a:r>
              <a:rPr lang="en-US" smtClean="0"/>
              <a:t>Click to edit Master title style</a:t>
            </a:r>
            <a:endParaRPr/>
          </a:p>
        </p:txBody>
      </p:sp>
    </p:spTree>
    <p:extLst>
      <p:ext uri="{BB962C8B-B14F-4D97-AF65-F5344CB8AC3E}">
        <p14:creationId xmlns:p14="http://schemas.microsoft.com/office/powerpoint/2010/main" val="458181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78900570"/>
      </p:ext>
    </p:extLst>
  </p:cSld>
  <p:clrMapOvr>
    <a:masterClrMapping/>
  </p:clrMapOvr>
  <p:transition spd="med">
    <p:wip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78981341"/>
      </p:ext>
    </p:extLst>
  </p:cSld>
  <p:clrMapOvr>
    <a:masterClrMapping/>
  </p:clrMapOvr>
  <p:transition spd="med">
    <p:wip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72890296"/>
      </p:ext>
    </p:extLst>
  </p:cSld>
  <p:clrMapOvr>
    <a:masterClrMapping/>
  </p:clrMapOvr>
  <p:transition spd="med">
    <p:wip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82031250"/>
      </p:ext>
    </p:extLst>
  </p:cSld>
  <p:clrMapOvr>
    <a:masterClrMapping/>
  </p:clrMapOvr>
  <p:transition spd="med">
    <p:wip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94334976"/>
      </p:ext>
    </p:extLst>
  </p:cSld>
  <p:clrMapOvr>
    <a:masterClrMapping/>
  </p:clrMapOvr>
  <p:transition spd="med">
    <p:wip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4079562"/>
      </p:ext>
    </p:extLst>
  </p:cSld>
  <p:clrMapOvr>
    <a:masterClrMapping/>
  </p:clrMapOvr>
  <p:transition spd="med">
    <p:wip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20203300"/>
      </p:ext>
    </p:extLst>
  </p:cSld>
  <p:clrMapOvr>
    <a:masterClrMapping/>
  </p:clrMapOvr>
  <p:transition spd="med">
    <p:wip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0321361"/>
      </p:ext>
    </p:extLst>
  </p:cSld>
  <p:clrMapOvr>
    <a:masterClrMapping/>
  </p:clrMapOvr>
  <p:transition spd="med">
    <p:wip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5000705"/>
      </p:ext>
    </p:extLst>
  </p:cSld>
  <p:clrMapOvr>
    <a:masterClrMapping/>
  </p:clrMapOvr>
  <p:transition spd="med">
    <p:wip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4741387"/>
      </p:ext>
    </p:extLst>
  </p:cSld>
  <p:clrMapOvr>
    <a:masterClrMapping/>
  </p:clrMapOvr>
  <p:transition spd="med">
    <p:wip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1"/>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5601266"/>
      </p:ext>
    </p:extLst>
  </p:cSld>
  <p:clrMapOvr>
    <a:masterClrMapping/>
  </p:clrMapOvr>
  <p:transition spd="med">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E26509-B14C-4AEE-B2F7-21CE754588D4}" type="datetimeFigureOut">
              <a:rPr lang="en-GB" smtClean="0"/>
              <a:t>25/01/2021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C9943F-56EC-4B14-A70A-4BE493A6A229}" type="slidenum">
              <a:rPr lang="en-GB" smtClean="0"/>
              <a:t>‹#›</a:t>
            </a:fld>
            <a:endParaRPr lang="en-GB"/>
          </a:p>
        </p:txBody>
      </p:sp>
    </p:spTree>
    <p:extLst>
      <p:ext uri="{BB962C8B-B14F-4D97-AF65-F5344CB8AC3E}">
        <p14:creationId xmlns:p14="http://schemas.microsoft.com/office/powerpoint/2010/main" val="4640264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9000">
              <a:schemeClr val="bg1"/>
            </a:gs>
            <a:gs pos="40000">
              <a:schemeClr val="bg2"/>
            </a:gs>
            <a:gs pos="10000">
              <a:schemeClr val="bg1">
                <a:lumMod val="95000"/>
              </a:schemeClr>
            </a:gs>
            <a:gs pos="100000">
              <a:schemeClr val="bg2">
                <a:lumMod val="90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8" name="Rectangle 7"/>
          <p:cNvSpPr/>
          <p:nvPr userDrawn="1"/>
        </p:nvSpPr>
        <p:spPr bwMode="ltGray">
          <a:xfrm>
            <a:off x="1460" y="0"/>
            <a:ext cx="12192127" cy="6858000"/>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no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p>
        </p:txBody>
      </p:sp>
      <p:sp>
        <p:nvSpPr>
          <p:cNvPr id="4" name="Date Placeholder 3"/>
          <p:cNvSpPr>
            <a:spLocks noGrp="1"/>
          </p:cNvSpPr>
          <p:nvPr>
            <p:ph type="dt" sz="half" idx="2"/>
          </p:nvPr>
        </p:nvSpPr>
        <p:spPr>
          <a:xfrm>
            <a:off x="8153936" y="6448427"/>
            <a:ext cx="1396623" cy="180974"/>
          </a:xfrm>
          <a:prstGeom prst="rect">
            <a:avLst/>
          </a:prstGeom>
        </p:spPr>
        <p:txBody>
          <a:bodyPr vert="horz" lIns="91440" tIns="45720" rIns="91440" bIns="45720" rtlCol="0" anchor="ctr"/>
          <a:lstStyle>
            <a:lvl1pPr algn="r">
              <a:defRPr sz="1000">
                <a:solidFill>
                  <a:schemeClr val="tx1"/>
                </a:solidFill>
              </a:defRPr>
            </a:lvl1pPr>
          </a:lstStyle>
          <a:p>
            <a:fld id="{EDF33987-6305-4E2A-BF18-EF013ECE927B}" type="datetimeFigureOut">
              <a:rPr lang="en-US" smtClean="0"/>
              <a:pPr/>
              <a:t>1/25/2021</a:t>
            </a:fld>
            <a:endParaRPr lang="en-US"/>
          </a:p>
        </p:txBody>
      </p:sp>
      <p:sp>
        <p:nvSpPr>
          <p:cNvPr id="5" name="Footer Placeholder 4"/>
          <p:cNvSpPr>
            <a:spLocks noGrp="1"/>
          </p:cNvSpPr>
          <p:nvPr>
            <p:ph type="ftr" sz="quarter" idx="3"/>
          </p:nvPr>
        </p:nvSpPr>
        <p:spPr>
          <a:xfrm>
            <a:off x="1209151" y="6448427"/>
            <a:ext cx="6639905" cy="180974"/>
          </a:xfrm>
          <a:prstGeom prst="rect">
            <a:avLst/>
          </a:prstGeom>
        </p:spPr>
        <p:txBody>
          <a:bodyPr vert="horz" lIns="91440" tIns="45720" rIns="91440" bIns="45720" rtlCol="0" anchor="ctr"/>
          <a:lstStyle>
            <a:lvl1pPr algn="l">
              <a:defRPr sz="1000" cap="all" baseline="0">
                <a:solidFill>
                  <a:schemeClr val="tx1"/>
                </a:solidFill>
              </a:defRPr>
            </a:lvl1pPr>
          </a:lstStyle>
          <a:p>
            <a:endParaRPr lang="en-US"/>
          </a:p>
        </p:txBody>
      </p:sp>
      <p:sp>
        <p:nvSpPr>
          <p:cNvPr id="6" name="Slide Number Placeholder 5"/>
          <p:cNvSpPr>
            <a:spLocks noGrp="1"/>
          </p:cNvSpPr>
          <p:nvPr>
            <p:ph type="sldNum" sz="quarter" idx="4"/>
          </p:nvPr>
        </p:nvSpPr>
        <p:spPr>
          <a:xfrm>
            <a:off x="9830772" y="6448427"/>
            <a:ext cx="1143299" cy="180974"/>
          </a:xfrm>
          <a:prstGeom prst="rect">
            <a:avLst/>
          </a:prstGeom>
        </p:spPr>
        <p:txBody>
          <a:bodyPr vert="horz" lIns="91440" tIns="45720" rIns="91440" bIns="45720" rtlCol="0" anchor="ctr"/>
          <a:lstStyle>
            <a:lvl1pPr algn="r">
              <a:defRPr sz="1000">
                <a:solidFill>
                  <a:schemeClr val="tx1"/>
                </a:solidFill>
              </a:defRPr>
            </a:lvl1pPr>
          </a:lstStyle>
          <a:p>
            <a:fld id="{F36C87F6-986D-49E6-AF40-1B3A1EE8064D}" type="slidenum">
              <a:rPr lang="en-US" smtClean="0"/>
              <a:pPr/>
              <a:t>‹#›</a:t>
            </a:fld>
            <a:endParaRPr lang="en-US"/>
          </a:p>
        </p:txBody>
      </p:sp>
      <p:sp>
        <p:nvSpPr>
          <p:cNvPr id="3" name="Text Placeholder 2"/>
          <p:cNvSpPr>
            <a:spLocks noGrp="1"/>
          </p:cNvSpPr>
          <p:nvPr>
            <p:ph type="body" idx="1"/>
          </p:nvPr>
        </p:nvSpPr>
        <p:spPr>
          <a:xfrm>
            <a:off x="1217931" y="1828800"/>
            <a:ext cx="9756141"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Placeholder 1"/>
          <p:cNvSpPr>
            <a:spLocks noGrp="1"/>
          </p:cNvSpPr>
          <p:nvPr>
            <p:ph type="title"/>
          </p:nvPr>
        </p:nvSpPr>
        <p:spPr>
          <a:xfrm>
            <a:off x="1217931" y="274638"/>
            <a:ext cx="9756141" cy="1325562"/>
          </a:xfrm>
          <a:prstGeom prst="rect">
            <a:avLst/>
          </a:prstGeom>
        </p:spPr>
        <p:txBody>
          <a:bodyPr vert="horz" lIns="91440" tIns="45720" rIns="91440" bIns="45720" rtlCol="0" anchor="b">
            <a:normAutofit/>
          </a:bodyPr>
          <a:lstStyle/>
          <a:p>
            <a:r>
              <a:rPr lang="en-US" smtClean="0"/>
              <a:t>Click to edit Master title style</a:t>
            </a:r>
            <a:endParaRPr/>
          </a:p>
        </p:txBody>
      </p:sp>
    </p:spTree>
    <p:extLst>
      <p:ext uri="{BB962C8B-B14F-4D97-AF65-F5344CB8AC3E}">
        <p14:creationId xmlns:p14="http://schemas.microsoft.com/office/powerpoint/2010/main" val="19217554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914400" rtl="0" eaLnBrk="1" latinLnBrk="0" hangingPunct="1">
        <a:lnSpc>
          <a:spcPct val="90000"/>
        </a:lnSpc>
        <a:spcBef>
          <a:spcPct val="0"/>
        </a:spcBef>
        <a:buNone/>
        <a:defRPr sz="4000" kern="1200" cap="all" baseline="0">
          <a:solidFill>
            <a:schemeClr val="accent1"/>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1/25/2021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73619121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med">
    <p:wip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XVSgbU6WVSk" TargetMode="External"/><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png"/><Relationship Id="rId1" Type="http://schemas.openxmlformats.org/officeDocument/2006/relationships/slideLayout" Target="../slideLayouts/slideLayout2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jpe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24.xml"/><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image" Target="../media/image13.jpeg"/><Relationship Id="rId9" Type="http://schemas.openxmlformats.org/officeDocument/2006/relationships/image" Target="../media/image18.jpe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3.jpeg"/><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jpeg"/><Relationship Id="rId7" Type="http://schemas.openxmlformats.org/officeDocument/2006/relationships/image" Target="../media/image25.jpeg"/><Relationship Id="rId2" Type="http://schemas.openxmlformats.org/officeDocument/2006/relationships/image" Target="../media/image20.jpeg"/><Relationship Id="rId1" Type="http://schemas.openxmlformats.org/officeDocument/2006/relationships/slideLayout" Target="../slideLayouts/slideLayout26.xml"/><Relationship Id="rId6" Type="http://schemas.openxmlformats.org/officeDocument/2006/relationships/image" Target="../media/image24.jpeg"/><Relationship Id="rId5" Type="http://schemas.openxmlformats.org/officeDocument/2006/relationships/image" Target="../media/image23.jpeg"/><Relationship Id="rId10" Type="http://schemas.openxmlformats.org/officeDocument/2006/relationships/image" Target="../media/image28.jpeg"/><Relationship Id="rId4" Type="http://schemas.openxmlformats.org/officeDocument/2006/relationships/image" Target="../media/image22.png"/><Relationship Id="rId9"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9.jpeg"/><Relationship Id="rId1" Type="http://schemas.openxmlformats.org/officeDocument/2006/relationships/slideLayout" Target="../slideLayouts/slideLayout26.xml"/><Relationship Id="rId4" Type="http://schemas.openxmlformats.org/officeDocument/2006/relationships/image" Target="../media/image30.jpeg"/></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6.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14.jpeg"/></Relationships>
</file>

<file path=ppt/slides/_rels/slide23.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36.jpeg"/><Relationship Id="rId7" Type="http://schemas.openxmlformats.org/officeDocument/2006/relationships/image" Target="../media/image39.jpeg"/><Relationship Id="rId2" Type="http://schemas.openxmlformats.org/officeDocument/2006/relationships/image" Target="../media/image35.jpeg"/><Relationship Id="rId1" Type="http://schemas.openxmlformats.org/officeDocument/2006/relationships/slideLayout" Target="../slideLayouts/slideLayout31.xml"/><Relationship Id="rId6" Type="http://schemas.openxmlformats.org/officeDocument/2006/relationships/image" Target="../media/image12.jpeg"/><Relationship Id="rId5" Type="http://schemas.openxmlformats.org/officeDocument/2006/relationships/image" Target="../media/image38.jpeg"/><Relationship Id="rId4" Type="http://schemas.openxmlformats.org/officeDocument/2006/relationships/image" Target="../media/image37.jpeg"/><Relationship Id="rId9"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40.jpeg"/><Relationship Id="rId1" Type="http://schemas.openxmlformats.org/officeDocument/2006/relationships/slideLayout" Target="../slideLayouts/slideLayout26.xml"/><Relationship Id="rId4" Type="http://schemas.openxmlformats.org/officeDocument/2006/relationships/image" Target="../media/image30.jpeg"/></Relationships>
</file>

<file path=ppt/slides/_rels/slide2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42.png"/><Relationship Id="rId7" Type="http://schemas.openxmlformats.org/officeDocument/2006/relationships/image" Target="../media/image46.jpeg"/><Relationship Id="rId2" Type="http://schemas.openxmlformats.org/officeDocument/2006/relationships/image" Target="../media/image41.png"/><Relationship Id="rId1" Type="http://schemas.openxmlformats.org/officeDocument/2006/relationships/slideLayout" Target="../slideLayouts/slideLayout24.xml"/><Relationship Id="rId6" Type="http://schemas.openxmlformats.org/officeDocument/2006/relationships/image" Target="../media/image45.jpeg"/><Relationship Id="rId11" Type="http://schemas.openxmlformats.org/officeDocument/2006/relationships/image" Target="../media/image16.png"/><Relationship Id="rId5" Type="http://schemas.openxmlformats.org/officeDocument/2006/relationships/image" Target="../media/image44.jpeg"/><Relationship Id="rId10" Type="http://schemas.openxmlformats.org/officeDocument/2006/relationships/image" Target="../media/image48.jpeg"/><Relationship Id="rId4" Type="http://schemas.openxmlformats.org/officeDocument/2006/relationships/image" Target="../media/image43.jpeg"/><Relationship Id="rId9" Type="http://schemas.openxmlformats.org/officeDocument/2006/relationships/image" Target="../media/image47.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8" Type="http://schemas.openxmlformats.org/officeDocument/2006/relationships/hyperlink" Target="https://pont-mbale.org.uk/wp-content/uploads/2019/04/PONT-Logo-High-Res-1.jpeg/(Accessed" TargetMode="External"/><Relationship Id="rId13" Type="http://schemas.openxmlformats.org/officeDocument/2006/relationships/hyperlink" Target="https://cdn.sizeofwales.org.uk/wp-content/uploads/2018/04/30143830/sizeLogo-1024x670.png/" TargetMode="External"/><Relationship Id="rId3" Type="http://schemas.openxmlformats.org/officeDocument/2006/relationships/hyperlink" Target="https://metro.co.uk/2019/03/06/what-is-a-white-saviour-complex-8793979/" TargetMode="External"/><Relationship Id="rId7" Type="http://schemas.openxmlformats.org/officeDocument/2006/relationships/hyperlink" Target="https://www.keepwalestidy.cymru/Getimage.aspx?IDMF=14b4669c-c164-46ce-adc5-4a515083ee1a&amp;w-123&amp;h=175&amp;src=mc/" TargetMode="External"/><Relationship Id="rId12" Type="http://schemas.openxmlformats.org/officeDocument/2006/relationships/hyperlink" Target="http://www.leeds.ac.uk/educol/documents/150445.htm/" TargetMode="External"/><Relationship Id="rId2" Type="http://schemas.openxmlformats.org/officeDocument/2006/relationships/hyperlink" Target="https://www.youngpeopleshealth.org.uk/wp-content/uploads/2019/11/UNCRC-infographic.png/" TargetMode="External"/><Relationship Id="rId1" Type="http://schemas.openxmlformats.org/officeDocument/2006/relationships/slideLayout" Target="../slideLayouts/slideLayout24.xml"/><Relationship Id="rId6" Type="http://schemas.openxmlformats.org/officeDocument/2006/relationships/hyperlink" Target="https://iifwalesdotcom.files.wordpress.com/2018/11/2019-iif-logo-e1543422397725.png/" TargetMode="External"/><Relationship Id="rId11" Type="http://schemas.openxmlformats.org/officeDocument/2006/relationships/hyperlink" Target="https://www.p-c-f.org/wp-content/themes/genesis-child-PCF/images/logo.png/" TargetMode="External"/><Relationship Id="rId5" Type="http://schemas.openxmlformats.org/officeDocument/2006/relationships/hyperlink" Target="https://i2.wp.com/www.hhenvironmental.co.uk/wp-content/uploads/2016/11/Logo.jpg?fit=299%2C473&amp;ssl=1/" TargetMode="External"/><Relationship Id="rId10" Type="http://schemas.openxmlformats.org/officeDocument/2006/relationships/hyperlink" Target="https://www.p-c-f.org/shop/" TargetMode="External"/><Relationship Id="rId4" Type="http://schemas.openxmlformats.org/officeDocument/2006/relationships/hyperlink" Target="http://www.dropinthebucket.org/wp-content/uploads/2016/08/WaterWells_Africa_DropInTheBucket_BusumbuPrimary-Uganda01.jpg/%20(Accessed" TargetMode="External"/><Relationship Id="rId9" Type="http://schemas.openxmlformats.org/officeDocument/2006/relationships/hyperlink" Target="https://pont-mbale.org.uk/what-we-do/education/"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www.un.org/sustainabledevelopment/news/communications-material/%20(Accessed" TargetMode="External"/><Relationship Id="rId13" Type="http://schemas.openxmlformats.org/officeDocument/2006/relationships/hyperlink" Target="https://gemreportunesco.files.wordpress.com/2016/10/4-7.jpg?w=680&amp;h=694/" TargetMode="External"/><Relationship Id="rId3" Type="http://schemas.openxmlformats.org/officeDocument/2006/relationships/hyperlink" Target="https://www.sustrans.org.uk/media/5784/190816-sustransbigpedal-logo2020-eng-10thann-cmyk-ws.jpg?anchor=center&amp;mode=crop&amp;width=340&amp;height=190/" TargetMode="External"/><Relationship Id="rId7" Type="http://schemas.openxmlformats.org/officeDocument/2006/relationships/hyperlink" Target="https://sustainabledevelopment.un.org/partnership/?p=2373/" TargetMode="External"/><Relationship Id="rId12" Type="http://schemas.openxmlformats.org/officeDocument/2006/relationships/hyperlink" Target="https://hwb.gov.wales/storage/64105e3d-b8c8-4193-b00f-0fcfb94af7aa/designing-your-curriculum.jpg/" TargetMode="External"/><Relationship Id="rId2" Type="http://schemas.openxmlformats.org/officeDocument/2006/relationships/hyperlink" Target="https://www.sustrans.org.uk/media/1001/sustrans_logo_full.svg/" TargetMode="External"/><Relationship Id="rId1" Type="http://schemas.openxmlformats.org/officeDocument/2006/relationships/slideLayout" Target="../slideLayouts/slideLayout24.xml"/><Relationship Id="rId6" Type="http://schemas.openxmlformats.org/officeDocument/2006/relationships/hyperlink" Target="https://weshare.unicef.org/archive/ENGLISH---CRC-A4-booklet-2AM408TCH6MC.html/(Accessed" TargetMode="External"/><Relationship Id="rId11" Type="http://schemas.openxmlformats.org/officeDocument/2006/relationships/hyperlink" Target="https://hwb.gov.wales/curriculum-for-wales/" TargetMode="External"/><Relationship Id="rId5" Type="http://schemas.openxmlformats.org/officeDocument/2006/relationships/hyperlink" Target="http://uis.unesco.org/sites/default/files/documents/education-2030-incheon-framework-for-action-implementation-of-sdg4-2016-en_2.pdf/" TargetMode="External"/><Relationship Id="rId10" Type="http://schemas.openxmlformats.org/officeDocument/2006/relationships/hyperlink" Target="https://www.un.org/sustainabledevelopment/(Accessed" TargetMode="External"/><Relationship Id="rId4" Type="http://schemas.openxmlformats.org/officeDocument/2006/relationships/hyperlink" Target="https://www.sustrans.org.uk/for-professionals/education/" TargetMode="External"/><Relationship Id="rId9" Type="http://schemas.openxmlformats.org/officeDocument/2006/relationships/hyperlink" Target="https://www.un.org/sustainabledevelopment/wp-content/uploads/2019/08/E_SDG-Logo-2019-01.png/(Accessed"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hyperlink" Target="http://www.teaching4abetterworld.co.uk/docs/download18.pdf" TargetMode="External"/><Relationship Id="rId7" Type="http://schemas.openxmlformats.org/officeDocument/2006/relationships/hyperlink" Target="http://gov.wales/dcells/publications/publications/guidanceandinformation/outofclassroomlearning/outofclassroomlearninge.pdf?lang=en" TargetMode="External"/><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hyperlink" Target="http://www.unesco.org/education/tlsf/mods/theme_gs/mod0a.html" TargetMode="External"/><Relationship Id="rId5" Type="http://schemas.openxmlformats.org/officeDocument/2006/relationships/hyperlink" Target="https://www.estyn.gov.wales/sites/default/files/documents/ESDGC:%20Progress%20in%20education%20for%20sustainable%20development%20and%20global%20citizenship%20-%20June%202014.pdf" TargetMode="External"/><Relationship Id="rId4" Type="http://schemas.openxmlformats.org/officeDocument/2006/relationships/hyperlink" Target="https://www-dawsonera-com.ezproxy.uwtsd.ac.uk/readonline/97802031366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31777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r>
              <a:rPr lang="en-US" dirty="0" smtClean="0"/>
              <a:t>Heike Griffiths, </a:t>
            </a:r>
            <a:r>
              <a:rPr lang="en-US" dirty="0" smtClean="0"/>
              <a:t>Tracy </a:t>
            </a:r>
            <a:r>
              <a:rPr lang="en-US" dirty="0" err="1" smtClean="0"/>
              <a:t>Colmer</a:t>
            </a:r>
            <a:r>
              <a:rPr lang="en-US" dirty="0" smtClean="0"/>
              <a:t> 2021</a:t>
            </a:r>
            <a:r>
              <a:rPr lang="en-US" dirty="0" smtClean="0"/>
              <a:t> </a:t>
            </a:r>
            <a:endParaRPr lang="en-US" dirty="0"/>
          </a:p>
        </p:txBody>
      </p:sp>
      <p:sp>
        <p:nvSpPr>
          <p:cNvPr id="4" name="Title 3"/>
          <p:cNvSpPr>
            <a:spLocks noGrp="1"/>
          </p:cNvSpPr>
          <p:nvPr>
            <p:ph type="ctrTitle"/>
          </p:nvPr>
        </p:nvSpPr>
        <p:spPr/>
        <p:txBody>
          <a:bodyPr/>
          <a:lstStyle/>
          <a:p>
            <a:r>
              <a:rPr lang="en-US" dirty="0" smtClean="0"/>
              <a:t>SJIE6006 </a:t>
            </a:r>
            <a:br>
              <a:rPr lang="en-US" dirty="0" smtClean="0"/>
            </a:br>
            <a:r>
              <a:rPr lang="en-US" dirty="0" smtClean="0"/>
              <a:t>Global Perspectives on Education – Session 4</a:t>
            </a:r>
            <a:endParaRPr lang="en-US" dirty="0"/>
          </a:p>
        </p:txBody>
      </p:sp>
    </p:spTree>
    <p:extLst>
      <p:ext uri="{BB962C8B-B14F-4D97-AF65-F5344CB8AC3E}">
        <p14:creationId xmlns:p14="http://schemas.microsoft.com/office/powerpoint/2010/main" val="115462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fontScale="90000"/>
          </a:bodyPr>
          <a:lstStyle/>
          <a:p>
            <a:pPr algn="ctr">
              <a:defRPr/>
            </a:pPr>
            <a:r>
              <a:rPr lang="en-GB" dirty="0" smtClean="0"/>
              <a:t/>
            </a:r>
            <a:br>
              <a:rPr lang="en-GB" dirty="0" smtClean="0"/>
            </a:br>
            <a:r>
              <a:rPr lang="en-GB" dirty="0" smtClean="0"/>
              <a:t/>
            </a:r>
            <a:br>
              <a:rPr lang="en-GB" dirty="0" smtClean="0"/>
            </a:br>
            <a:r>
              <a:rPr lang="en-GB" dirty="0" smtClean="0"/>
              <a:t>SJIE6006 Session overview</a:t>
            </a:r>
            <a:endParaRPr lang="en-GB" i="1" dirty="0"/>
          </a:p>
        </p:txBody>
      </p:sp>
      <p:sp>
        <p:nvSpPr>
          <p:cNvPr id="5122" name="Rectangle 3"/>
          <p:cNvSpPr>
            <a:spLocks noGrp="1" noChangeArrowheads="1"/>
          </p:cNvSpPr>
          <p:nvPr>
            <p:ph idx="1"/>
          </p:nvPr>
        </p:nvSpPr>
        <p:spPr/>
        <p:txBody>
          <a:bodyPr>
            <a:normAutofit/>
          </a:bodyPr>
          <a:lstStyle/>
          <a:p>
            <a:pPr marL="109537" indent="0">
              <a:buNone/>
              <a:defRPr/>
            </a:pPr>
            <a:endParaRPr lang="en-US" altLang="en-US" sz="2800" dirty="0">
              <a:ea typeface="ＭＳ Ｐゴシック" pitchFamily="34" charset="-128"/>
            </a:endParaRPr>
          </a:p>
          <a:p>
            <a:pPr marL="365760" indent="-256032">
              <a:buFont typeface="Wingdings 3"/>
              <a:buChar char=""/>
              <a:defRPr/>
            </a:pPr>
            <a:endParaRPr lang="en-GB" altLang="en-US" sz="2800" dirty="0">
              <a:ea typeface="ＭＳ Ｐゴシック" pitchFamily="34" charset="-128"/>
            </a:endParaRPr>
          </a:p>
        </p:txBody>
      </p:sp>
      <p:sp>
        <p:nvSpPr>
          <p:cNvPr id="7171" name="Content Placeholder 6"/>
          <p:cNvSpPr>
            <a:spLocks noGrp="1"/>
          </p:cNvSpPr>
          <p:nvPr>
            <p:ph sz="half" idx="4294967295"/>
          </p:nvPr>
        </p:nvSpPr>
        <p:spPr>
          <a:xfrm>
            <a:off x="1981201" y="2819402"/>
            <a:ext cx="8686800" cy="4525963"/>
          </a:xfrm>
        </p:spPr>
        <p:txBody>
          <a:bodyPr>
            <a:normAutofit/>
          </a:bodyPr>
          <a:lstStyle/>
          <a:p>
            <a:pPr marL="365760" indent="-256032">
              <a:buFont typeface="Wingdings 3"/>
              <a:buChar char=""/>
              <a:defRPr/>
            </a:pPr>
            <a:r>
              <a:rPr lang="en-GB" sz="2800" i="1" dirty="0"/>
              <a:t>How ESDGC can promote understanding of global educational issues</a:t>
            </a:r>
          </a:p>
          <a:p>
            <a:pPr marL="365760" indent="-256032">
              <a:buFont typeface="Wingdings 3"/>
              <a:buChar char=""/>
              <a:defRPr/>
            </a:pPr>
            <a:r>
              <a:rPr lang="en-GB" sz="2800" i="1" dirty="0"/>
              <a:t>Link to presentation</a:t>
            </a:r>
          </a:p>
          <a:p>
            <a:pPr marL="365760" indent="-256032">
              <a:buFont typeface="Wingdings 3"/>
              <a:buChar char=""/>
              <a:defRPr/>
            </a:pPr>
            <a:endParaRPr lang="en-GB" dirty="0"/>
          </a:p>
          <a:p>
            <a:pPr marL="109537" indent="0">
              <a:buNone/>
              <a:defRPr/>
            </a:pPr>
            <a:endParaRPr lang="en-US" i="1" dirty="0"/>
          </a:p>
          <a:p>
            <a:pPr marL="365760" indent="-256032">
              <a:buFont typeface="Wingdings 3"/>
              <a:buChar char=""/>
              <a:defRPr/>
            </a:pPr>
            <a:endParaRPr lang="en-US" altLang="en-US" dirty="0">
              <a:ea typeface="ＭＳ Ｐゴシック" pitchFamily="34" charset="-128"/>
            </a:endParaRPr>
          </a:p>
        </p:txBody>
      </p:sp>
    </p:spTree>
    <p:extLst>
      <p:ext uri="{BB962C8B-B14F-4D97-AF65-F5344CB8AC3E}">
        <p14:creationId xmlns:p14="http://schemas.microsoft.com/office/powerpoint/2010/main" val="4253064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
            </a:r>
            <a:br>
              <a:rPr lang="en-GB" sz="3200" dirty="0"/>
            </a:br>
            <a:r>
              <a:rPr lang="en-GB" sz="3200" dirty="0"/>
              <a:t>Background to Sustainable Education</a:t>
            </a:r>
          </a:p>
        </p:txBody>
      </p:sp>
      <p:sp>
        <p:nvSpPr>
          <p:cNvPr id="6" name="Content Placeholder 5"/>
          <p:cNvSpPr>
            <a:spLocks noGrp="1"/>
          </p:cNvSpPr>
          <p:nvPr>
            <p:ph idx="1"/>
          </p:nvPr>
        </p:nvSpPr>
        <p:spPr/>
        <p:txBody>
          <a:bodyPr>
            <a:normAutofit/>
          </a:bodyPr>
          <a:lstStyle/>
          <a:p>
            <a:r>
              <a:rPr lang="en-GB" dirty="0" smtClean="0"/>
              <a:t>Key event UN Conference on Environment and Development – known as First Earth Summit (1992)</a:t>
            </a:r>
          </a:p>
          <a:p>
            <a:r>
              <a:rPr lang="en-GB" dirty="0" smtClean="0"/>
              <a:t>2002 Earth Summit in Johannesburg – link made between sustainability and education</a:t>
            </a:r>
            <a:endParaRPr lang="en-GB" dirty="0"/>
          </a:p>
          <a:p>
            <a:r>
              <a:rPr lang="en-GB" dirty="0" smtClean="0"/>
              <a:t>Human activity threatening environment</a:t>
            </a:r>
          </a:p>
        </p:txBody>
      </p:sp>
      <p:pic>
        <p:nvPicPr>
          <p:cNvPr id="2051" name="Picture 3" descr="C:\Users\Alison\AppData\Local\Microsoft\Windows\INetCache\IE\DJ4LQXPF\recycle2[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4112" y="3861048"/>
            <a:ext cx="2767792" cy="2767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6168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2423593" y="2072974"/>
            <a:ext cx="7034240" cy="4378931"/>
          </a:xfrm>
          <a:prstGeom prst="rect">
            <a:avLst/>
          </a:prstGeom>
        </p:spPr>
      </p:pic>
      <p:sp>
        <p:nvSpPr>
          <p:cNvPr id="3" name="Title 2"/>
          <p:cNvSpPr>
            <a:spLocks noGrp="1"/>
          </p:cNvSpPr>
          <p:nvPr>
            <p:ph type="title"/>
          </p:nvPr>
        </p:nvSpPr>
        <p:spPr>
          <a:xfrm>
            <a:off x="263352" y="274638"/>
            <a:ext cx="11593288" cy="1325562"/>
          </a:xfrm>
        </p:spPr>
        <p:txBody>
          <a:bodyPr>
            <a:normAutofit/>
          </a:bodyPr>
          <a:lstStyle/>
          <a:p>
            <a:r>
              <a:rPr lang="en-GB" sz="3600" dirty="0"/>
              <a:t>What are global perspectives in education?</a:t>
            </a:r>
          </a:p>
        </p:txBody>
      </p:sp>
      <p:sp>
        <p:nvSpPr>
          <p:cNvPr id="5" name="Footer Placeholder 4"/>
          <p:cNvSpPr>
            <a:spLocks noGrp="1"/>
          </p:cNvSpPr>
          <p:nvPr>
            <p:ph type="ftr" sz="quarter" idx="11"/>
          </p:nvPr>
        </p:nvSpPr>
        <p:spPr/>
        <p:txBody>
          <a:bodyPr/>
          <a:lstStyle/>
          <a:p>
            <a:r>
              <a:rPr lang="en-US">
                <a:solidFill>
                  <a:prstClr val="black"/>
                </a:solidFill>
                <a:latin typeface="Century Gothic" panose="020B0502020202020204"/>
              </a:rPr>
              <a:t>(Global Education, 2014)</a:t>
            </a:r>
          </a:p>
        </p:txBody>
      </p:sp>
      <p:sp>
        <p:nvSpPr>
          <p:cNvPr id="6" name="Slide Number Placeholder 5"/>
          <p:cNvSpPr>
            <a:spLocks noGrp="1"/>
          </p:cNvSpPr>
          <p:nvPr>
            <p:ph type="sldNum" sz="quarter" idx="12"/>
          </p:nvPr>
        </p:nvSpPr>
        <p:spPr/>
        <p:txBody>
          <a:bodyPr/>
          <a:lstStyle/>
          <a:p>
            <a:fld id="{F36C87F6-986D-49E6-AF40-1B3A1EE8064D}" type="slidenum">
              <a:rPr lang="en-US">
                <a:solidFill>
                  <a:prstClr val="black"/>
                </a:solidFill>
                <a:latin typeface="Century Gothic" panose="020B0502020202020204"/>
              </a:rPr>
              <a:pPr/>
              <a:t>5</a:t>
            </a:fld>
            <a:endParaRPr lang="en-US">
              <a:solidFill>
                <a:prstClr val="black"/>
              </a:solidFill>
              <a:latin typeface="Century Gothic" panose="020B0502020202020204"/>
            </a:endParaRPr>
          </a:p>
        </p:txBody>
      </p:sp>
    </p:spTree>
    <p:extLst>
      <p:ext uri="{BB962C8B-B14F-4D97-AF65-F5344CB8AC3E}">
        <p14:creationId xmlns:p14="http://schemas.microsoft.com/office/powerpoint/2010/main" val="4009541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45028" y="1920515"/>
            <a:ext cx="7970042" cy="4937485"/>
          </a:xfrm>
          <a:prstGeom prst="rect">
            <a:avLst/>
          </a:prstGeom>
        </p:spPr>
      </p:pic>
      <p:sp>
        <p:nvSpPr>
          <p:cNvPr id="3" name="Title 2"/>
          <p:cNvSpPr>
            <a:spLocks noGrp="1"/>
          </p:cNvSpPr>
          <p:nvPr>
            <p:ph type="title"/>
          </p:nvPr>
        </p:nvSpPr>
        <p:spPr/>
        <p:txBody>
          <a:bodyPr/>
          <a:lstStyle/>
          <a:p>
            <a:r>
              <a:rPr lang="en-GB" dirty="0" smtClean="0"/>
              <a:t>Policy Links International</a:t>
            </a:r>
            <a:endParaRPr lang="en-GB" dirty="0"/>
          </a:p>
        </p:txBody>
      </p:sp>
      <p:sp>
        <p:nvSpPr>
          <p:cNvPr id="5" name="Rectangle 4"/>
          <p:cNvSpPr/>
          <p:nvPr/>
        </p:nvSpPr>
        <p:spPr>
          <a:xfrm>
            <a:off x="9518469" y="5791200"/>
            <a:ext cx="2490651" cy="679269"/>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smtClean="0"/>
              <a:t>(2015)</a:t>
            </a:r>
            <a:endParaRPr lang="en-GB" sz="2400" dirty="0"/>
          </a:p>
        </p:txBody>
      </p:sp>
    </p:spTree>
    <p:extLst>
      <p:ext uri="{BB962C8B-B14F-4D97-AF65-F5344CB8AC3E}">
        <p14:creationId xmlns:p14="http://schemas.microsoft.com/office/powerpoint/2010/main" val="3789428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467224" y="1828799"/>
            <a:ext cx="3675289" cy="4900385"/>
          </a:xfrm>
          <a:prstGeom prst="rect">
            <a:avLst/>
          </a:prstGeom>
        </p:spPr>
      </p:pic>
      <p:sp>
        <p:nvSpPr>
          <p:cNvPr id="3" name="Title 2"/>
          <p:cNvSpPr>
            <a:spLocks noGrp="1"/>
          </p:cNvSpPr>
          <p:nvPr>
            <p:ph type="title"/>
          </p:nvPr>
        </p:nvSpPr>
        <p:spPr/>
        <p:txBody>
          <a:bodyPr/>
          <a:lstStyle/>
          <a:p>
            <a:r>
              <a:rPr lang="en-GB" dirty="0" smtClean="0"/>
              <a:t>Policy links international</a:t>
            </a:r>
            <a:endParaRPr lang="en-GB" dirty="0"/>
          </a:p>
        </p:txBody>
      </p:sp>
      <p:sp>
        <p:nvSpPr>
          <p:cNvPr id="5" name="Rectangle 4"/>
          <p:cNvSpPr/>
          <p:nvPr/>
        </p:nvSpPr>
        <p:spPr>
          <a:xfrm>
            <a:off x="8804366" y="6096000"/>
            <a:ext cx="2717074" cy="633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smtClean="0"/>
              <a:t>(1989)</a:t>
            </a:r>
            <a:endParaRPr lang="en-GB" sz="2400" dirty="0"/>
          </a:p>
        </p:txBody>
      </p:sp>
    </p:spTree>
    <p:extLst>
      <p:ext uri="{BB962C8B-B14F-4D97-AF65-F5344CB8AC3E}">
        <p14:creationId xmlns:p14="http://schemas.microsoft.com/office/powerpoint/2010/main" val="257831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34163" y="1959428"/>
            <a:ext cx="4004192" cy="3984171"/>
          </a:xfrm>
          <a:prstGeom prst="rect">
            <a:avLst/>
          </a:prstGeom>
        </p:spPr>
      </p:pic>
      <p:sp>
        <p:nvSpPr>
          <p:cNvPr id="3" name="Title 2"/>
          <p:cNvSpPr>
            <a:spLocks noGrp="1"/>
          </p:cNvSpPr>
          <p:nvPr>
            <p:ph type="title"/>
          </p:nvPr>
        </p:nvSpPr>
        <p:spPr/>
        <p:txBody>
          <a:bodyPr/>
          <a:lstStyle/>
          <a:p>
            <a:r>
              <a:rPr lang="en-GB" dirty="0" smtClean="0"/>
              <a:t>Policy links Wales</a:t>
            </a:r>
            <a:endParaRPr lang="en-GB" dirty="0"/>
          </a:p>
        </p:txBody>
      </p:sp>
      <p:sp>
        <p:nvSpPr>
          <p:cNvPr id="5" name="Rectangle 4"/>
          <p:cNvSpPr/>
          <p:nvPr/>
        </p:nvSpPr>
        <p:spPr>
          <a:xfrm>
            <a:off x="186118" y="6174375"/>
            <a:ext cx="4365226" cy="256903"/>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smtClean="0"/>
              <a:t>Wellbeing of Future Generations Act (2015)</a:t>
            </a:r>
            <a:endParaRPr lang="en-GB" sz="2400" dirty="0"/>
          </a:p>
        </p:txBody>
      </p:sp>
      <p:pic>
        <p:nvPicPr>
          <p:cNvPr id="9" name="Picture 8"/>
          <p:cNvPicPr>
            <a:picLocks noChangeAspect="1"/>
          </p:cNvPicPr>
          <p:nvPr/>
        </p:nvPicPr>
        <p:blipFill>
          <a:blip r:embed="rId3"/>
          <a:stretch>
            <a:fillRect/>
          </a:stretch>
        </p:blipFill>
        <p:spPr>
          <a:xfrm>
            <a:off x="6631018" y="1959428"/>
            <a:ext cx="4124068" cy="4082582"/>
          </a:xfrm>
          <a:prstGeom prst="rect">
            <a:avLst/>
          </a:prstGeom>
        </p:spPr>
      </p:pic>
      <p:sp>
        <p:nvSpPr>
          <p:cNvPr id="10" name="Rectangle 9"/>
          <p:cNvSpPr/>
          <p:nvPr/>
        </p:nvSpPr>
        <p:spPr>
          <a:xfrm>
            <a:off x="6631018" y="6365966"/>
            <a:ext cx="5203931" cy="391885"/>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smtClean="0"/>
              <a:t>Successful Futures (2015)</a:t>
            </a:r>
            <a:endParaRPr lang="en-GB" sz="2400" dirty="0"/>
          </a:p>
        </p:txBody>
      </p:sp>
    </p:spTree>
    <p:extLst>
      <p:ext uri="{BB962C8B-B14F-4D97-AF65-F5344CB8AC3E}">
        <p14:creationId xmlns:p14="http://schemas.microsoft.com/office/powerpoint/2010/main" val="602737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r>
            <a:br>
              <a:rPr lang="en-GB" dirty="0" smtClean="0"/>
            </a:br>
            <a:r>
              <a:rPr lang="en-GB" dirty="0" smtClean="0"/>
              <a:t>Welsh Government ESDGC</a:t>
            </a:r>
            <a:endParaRPr lang="en-GB" dirty="0"/>
          </a:p>
        </p:txBody>
      </p:sp>
      <p:sp>
        <p:nvSpPr>
          <p:cNvPr id="6" name="Content Placeholder 5"/>
          <p:cNvSpPr>
            <a:spLocks noGrp="1"/>
          </p:cNvSpPr>
          <p:nvPr>
            <p:ph idx="1"/>
          </p:nvPr>
        </p:nvSpPr>
        <p:spPr/>
        <p:txBody>
          <a:bodyPr>
            <a:noAutofit/>
          </a:bodyPr>
          <a:lstStyle/>
          <a:p>
            <a:r>
              <a:rPr lang="en-GB" dirty="0"/>
              <a:t>Education for Sustainable Development and Global Citizenship (ESDGC) seeks to give learners, at all stages of education, an understanding of the impact of their choices on other people, the economy and the environment</a:t>
            </a:r>
          </a:p>
        </p:txBody>
      </p:sp>
      <p:pic>
        <p:nvPicPr>
          <p:cNvPr id="8194" name="Picture 2" descr="C:\Users\Alison\AppData\Local\Microsoft\Windows\INetCache\IE\8307H8Z8\logo[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800" y="4331660"/>
            <a:ext cx="2133600" cy="2149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3995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teach ESDGC? </a:t>
            </a:r>
          </a:p>
        </p:txBody>
      </p:sp>
      <p:sp>
        <p:nvSpPr>
          <p:cNvPr id="23554" name="Content Placeholder 6"/>
          <p:cNvSpPr>
            <a:spLocks noGrp="1"/>
          </p:cNvSpPr>
          <p:nvPr>
            <p:ph idx="1"/>
          </p:nvPr>
        </p:nvSpPr>
        <p:spPr>
          <a:ln>
            <a:solidFill>
              <a:schemeClr val="bg1"/>
            </a:solidFill>
          </a:ln>
        </p:spPr>
        <p:style>
          <a:lnRef idx="2">
            <a:schemeClr val="dk1"/>
          </a:lnRef>
          <a:fillRef idx="1">
            <a:schemeClr val="lt1"/>
          </a:fillRef>
          <a:effectRef idx="0">
            <a:schemeClr val="dk1"/>
          </a:effectRef>
          <a:fontRef idx="minor">
            <a:schemeClr val="dk1"/>
          </a:fontRef>
        </p:style>
        <p:txBody>
          <a:bodyPr>
            <a:normAutofit/>
          </a:bodyPr>
          <a:lstStyle/>
          <a:p>
            <a:r>
              <a:rPr lang="en-GB" altLang="en-US" sz="2000" dirty="0">
                <a:ea typeface="ＭＳ Ｐゴシック" pitchFamily="34" charset="-128"/>
                <a:cs typeface="Lucida Sans Unicode" panose="020B0602030504020204" pitchFamily="34" charset="0"/>
              </a:rPr>
              <a:t>Gives learners an understanding of the impact of their choices on other people, the economy and the environment. </a:t>
            </a:r>
          </a:p>
          <a:p>
            <a:r>
              <a:rPr lang="en-GB" altLang="en-US" sz="2000" dirty="0">
                <a:ea typeface="ＭＳ Ｐゴシック" pitchFamily="34" charset="-128"/>
                <a:cs typeface="Lucida Sans Unicode" panose="020B0602030504020204" pitchFamily="34" charset="0"/>
              </a:rPr>
              <a:t>Challenges learners to see how they can contribute to the lives of others.  </a:t>
            </a:r>
          </a:p>
          <a:p>
            <a:r>
              <a:rPr lang="en-GB" altLang="en-US" sz="2000" dirty="0">
                <a:solidFill>
                  <a:schemeClr val="tx1"/>
                </a:solidFill>
                <a:ea typeface="ＭＳ Ｐゴシック" pitchFamily="34" charset="-128"/>
                <a:cs typeface="Lucida Sans Unicode" panose="020B0602030504020204" pitchFamily="34" charset="0"/>
              </a:rPr>
              <a:t>Makes links between  local, national and  international issues – aiming for equality across these areas.</a:t>
            </a:r>
          </a:p>
          <a:p>
            <a:r>
              <a:rPr lang="en-GB" altLang="en-US" sz="2000" dirty="0">
                <a:solidFill>
                  <a:schemeClr val="tx1"/>
                </a:solidFill>
                <a:ea typeface="ＭＳ Ｐゴシック" pitchFamily="34" charset="-128"/>
                <a:cs typeface="Lucida Sans Unicode" panose="020B0602030504020204" pitchFamily="34" charset="0"/>
              </a:rPr>
              <a:t>Creation of sustainable skills within communities</a:t>
            </a:r>
          </a:p>
        </p:txBody>
      </p:sp>
      <p:sp>
        <p:nvSpPr>
          <p:cNvPr id="5" name="Rectangle 2"/>
          <p:cNvSpPr txBox="1">
            <a:spLocks noChangeArrowheads="1"/>
          </p:cNvSpPr>
          <p:nvPr/>
        </p:nvSpPr>
        <p:spPr>
          <a:xfrm>
            <a:off x="1775520" y="721271"/>
            <a:ext cx="8326792" cy="1143000"/>
          </a:xfrm>
          <a:prstGeom prst="rect">
            <a:avLst/>
          </a:prstGeom>
        </p:spPr>
        <p:txBody>
          <a:bodyPr anchor="ctr">
            <a:no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ctr" eaLnBrk="1" fontAlgn="auto" hangingPunct="1">
              <a:spcAft>
                <a:spcPts val="0"/>
              </a:spcAft>
              <a:defRPr/>
            </a:pPr>
            <a:r>
              <a:rPr lang="en-GB" sz="3600" b="0" dirty="0">
                <a:solidFill>
                  <a:srgbClr val="44546A"/>
                </a:solidFill>
                <a:effectLst/>
                <a:latin typeface="Century Gothic" panose="020B0502020202020204"/>
                <a:cs typeface="+mj-cs"/>
              </a:rPr>
              <a:t> </a:t>
            </a:r>
            <a:br>
              <a:rPr lang="en-GB" sz="3600" b="0" dirty="0">
                <a:solidFill>
                  <a:srgbClr val="44546A"/>
                </a:solidFill>
                <a:effectLst/>
                <a:latin typeface="Century Gothic" panose="020B0502020202020204"/>
                <a:cs typeface="+mj-cs"/>
              </a:rPr>
            </a:br>
            <a:endParaRPr lang="en-GB" sz="3600" b="0" i="1" dirty="0">
              <a:solidFill>
                <a:srgbClr val="44546A"/>
              </a:solidFill>
              <a:effectLst/>
              <a:latin typeface="Century Gothic" panose="020B0502020202020204"/>
              <a:cs typeface="+mj-cs"/>
            </a:endParaRPr>
          </a:p>
        </p:txBody>
      </p:sp>
    </p:spTree>
    <p:extLst>
      <p:ext uri="{BB962C8B-B14F-4D97-AF65-F5344CB8AC3E}">
        <p14:creationId xmlns:p14="http://schemas.microsoft.com/office/powerpoint/2010/main" val="1357800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Schools</a:t>
            </a:r>
            <a:br>
              <a:rPr lang="en-GB" dirty="0"/>
            </a:br>
            <a:endParaRPr lang="en-GB" dirty="0"/>
          </a:p>
        </p:txBody>
      </p:sp>
      <p:sp>
        <p:nvSpPr>
          <p:cNvPr id="24578" name="Content Placeholder 6"/>
          <p:cNvSpPr>
            <a:spLocks noGrp="1"/>
          </p:cNvSpPr>
          <p:nvPr>
            <p:ph idx="1"/>
          </p:nvPr>
        </p:nvSpPr>
        <p:spPr>
          <a:xfrm>
            <a:off x="407368" y="1828800"/>
            <a:ext cx="10565434" cy="4343400"/>
          </a:xfrm>
          <a:ln>
            <a:solidFill>
              <a:schemeClr val="bg1"/>
            </a:solidFill>
          </a:ln>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US" altLang="en-US" sz="3200" dirty="0">
                <a:ea typeface="ＭＳ Ｐゴシック" pitchFamily="34" charset="-128"/>
              </a:rPr>
              <a:t>Co-ordinate and </a:t>
            </a:r>
            <a:r>
              <a:rPr lang="en-US" altLang="en-US" sz="3200" dirty="0">
                <a:solidFill>
                  <a:srgbClr val="FF0000"/>
                </a:solidFill>
                <a:ea typeface="ＭＳ Ｐゴシック" pitchFamily="34" charset="-128"/>
              </a:rPr>
              <a:t>embed</a:t>
            </a:r>
            <a:r>
              <a:rPr lang="en-US" altLang="en-US" sz="3200" dirty="0">
                <a:ea typeface="ＭＳ Ｐゴシック" pitchFamily="34" charset="-128"/>
              </a:rPr>
              <a:t>  ESDGC as part of the ethos, pedagogy and </a:t>
            </a:r>
            <a:r>
              <a:rPr lang="en-US" altLang="en-US" sz="3200" dirty="0" err="1">
                <a:ea typeface="ＭＳ Ｐゴシック" pitchFamily="34" charset="-128"/>
              </a:rPr>
              <a:t>organisation</a:t>
            </a:r>
            <a:r>
              <a:rPr lang="en-US" altLang="en-US" sz="3200" dirty="0">
                <a:ea typeface="ＭＳ Ｐゴシック" pitchFamily="34" charset="-128"/>
              </a:rPr>
              <a:t> of their institution</a:t>
            </a:r>
          </a:p>
          <a:p>
            <a:pPr>
              <a:defRPr/>
            </a:pPr>
            <a:r>
              <a:rPr lang="en-US" altLang="en-US" sz="3200" dirty="0">
                <a:ea typeface="ＭＳ Ｐゴシック" pitchFamily="34" charset="-128"/>
              </a:rPr>
              <a:t> Give clear ESDGC messages in the way the school is </a:t>
            </a:r>
            <a:r>
              <a:rPr lang="en-US" altLang="en-US" sz="3200" dirty="0" err="1">
                <a:ea typeface="ＭＳ Ｐゴシック" pitchFamily="34" charset="-128"/>
              </a:rPr>
              <a:t>organised</a:t>
            </a:r>
            <a:r>
              <a:rPr lang="en-US" altLang="en-US" sz="3200" dirty="0">
                <a:ea typeface="ＭＳ Ｐゴシック" pitchFamily="34" charset="-128"/>
              </a:rPr>
              <a:t> and managed</a:t>
            </a:r>
          </a:p>
          <a:p>
            <a:pPr>
              <a:defRPr/>
            </a:pPr>
            <a:r>
              <a:rPr lang="en-US" sz="3200" dirty="0"/>
              <a:t>Integrate ESDGC across the whole school, involving all teachers, ancillary staff, governors and the external partnerships that the school forms with </a:t>
            </a:r>
            <a:r>
              <a:rPr lang="en-US" sz="3200" dirty="0" err="1"/>
              <a:t>organisations</a:t>
            </a:r>
            <a:r>
              <a:rPr lang="en-US" sz="3200" dirty="0"/>
              <a:t> and the local community</a:t>
            </a:r>
          </a:p>
          <a:p>
            <a:pPr>
              <a:defRPr/>
            </a:pPr>
            <a:r>
              <a:rPr lang="en-US" sz="3200" dirty="0"/>
              <a:t>Required to “do”  it as well as teach it</a:t>
            </a:r>
          </a:p>
          <a:p>
            <a:endParaRPr lang="en-US" altLang="en-US" sz="2800" i="1" dirty="0">
              <a:ea typeface="ＭＳ Ｐゴシック" pitchFamily="34" charset="-128"/>
            </a:endParaRPr>
          </a:p>
        </p:txBody>
      </p:sp>
      <p:sp>
        <p:nvSpPr>
          <p:cNvPr id="5" name="Rectangle 2"/>
          <p:cNvSpPr txBox="1">
            <a:spLocks noChangeArrowheads="1"/>
          </p:cNvSpPr>
          <p:nvPr/>
        </p:nvSpPr>
        <p:spPr>
          <a:xfrm>
            <a:off x="1988391" y="381000"/>
            <a:ext cx="7980345" cy="1143000"/>
          </a:xfrm>
          <a:prstGeom prst="rect">
            <a:avLst/>
          </a:prstGeom>
        </p:spPr>
        <p:txBody>
          <a:bodyPr anchor="ctr">
            <a:no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endParaRPr lang="en-GB" sz="3600" b="0" dirty="0">
              <a:solidFill>
                <a:srgbClr val="44546A"/>
              </a:solidFill>
              <a:effectLst/>
              <a:latin typeface="Century Gothic" panose="020B0502020202020204"/>
              <a:cs typeface="+mj-cs"/>
            </a:endParaRPr>
          </a:p>
        </p:txBody>
      </p:sp>
    </p:spTree>
    <p:extLst>
      <p:ext uri="{BB962C8B-B14F-4D97-AF65-F5344CB8AC3E}">
        <p14:creationId xmlns:p14="http://schemas.microsoft.com/office/powerpoint/2010/main" val="2653613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9 ESDGC concepts </a:t>
            </a:r>
            <a:br>
              <a:rPr lang="en-GB" dirty="0"/>
            </a:br>
            <a:endParaRPr lang="en-GB" dirty="0"/>
          </a:p>
        </p:txBody>
      </p:sp>
      <p:sp>
        <p:nvSpPr>
          <p:cNvPr id="11266" name="Content Placeholder 6"/>
          <p:cNvSpPr>
            <a:spLocks noGrp="1"/>
          </p:cNvSpPr>
          <p:nvPr>
            <p:ph idx="1"/>
          </p:nvPr>
        </p:nvSpPr>
        <p:spPr>
          <a:ln>
            <a:noFill/>
          </a:ln>
        </p:spPr>
        <p:style>
          <a:lnRef idx="2">
            <a:schemeClr val="dk1"/>
          </a:lnRef>
          <a:fillRef idx="1">
            <a:schemeClr val="lt1"/>
          </a:fillRef>
          <a:effectRef idx="0">
            <a:schemeClr val="dk1"/>
          </a:effectRef>
          <a:fontRef idx="minor">
            <a:schemeClr val="dk1"/>
          </a:fontRef>
        </p:style>
        <p:txBody>
          <a:bodyPr>
            <a:normAutofit/>
          </a:bodyPr>
          <a:lstStyle/>
          <a:p>
            <a:pPr lvl="1"/>
            <a:r>
              <a:rPr lang="en-GB" altLang="en-US" i="1" dirty="0" smtClean="0">
                <a:ea typeface="ＭＳ Ｐゴシック" pitchFamily="34" charset="-128"/>
              </a:rPr>
              <a:t>Interdependence</a:t>
            </a:r>
          </a:p>
          <a:p>
            <a:pPr lvl="1"/>
            <a:r>
              <a:rPr lang="en-GB" altLang="en-US" i="1" dirty="0" smtClean="0">
                <a:ea typeface="ＭＳ Ｐゴシック" pitchFamily="34" charset="-128"/>
              </a:rPr>
              <a:t>Citizenship and stewardship</a:t>
            </a:r>
          </a:p>
          <a:p>
            <a:pPr lvl="1"/>
            <a:r>
              <a:rPr lang="en-GB" altLang="en-US" i="1" dirty="0" smtClean="0">
                <a:ea typeface="ＭＳ Ｐゴシック" pitchFamily="34" charset="-128"/>
              </a:rPr>
              <a:t>Needs and rights of future generations</a:t>
            </a:r>
          </a:p>
          <a:p>
            <a:pPr lvl="1"/>
            <a:r>
              <a:rPr lang="en-GB" altLang="en-US" i="1" dirty="0" smtClean="0">
                <a:ea typeface="ＭＳ Ｐゴシック" pitchFamily="34" charset="-128"/>
              </a:rPr>
              <a:t>Diversity</a:t>
            </a:r>
          </a:p>
          <a:p>
            <a:pPr lvl="1"/>
            <a:r>
              <a:rPr lang="en-GB" altLang="en-US" i="1" dirty="0" smtClean="0">
                <a:ea typeface="ＭＳ Ｐゴシック" pitchFamily="34" charset="-128"/>
              </a:rPr>
              <a:t>Quality of life, social justice and equity</a:t>
            </a:r>
          </a:p>
          <a:p>
            <a:pPr lvl="1"/>
            <a:r>
              <a:rPr lang="en-GB" altLang="en-US" i="1" dirty="0" smtClean="0">
                <a:ea typeface="ＭＳ Ｐゴシック" pitchFamily="34" charset="-128"/>
              </a:rPr>
              <a:t>Sustainable change</a:t>
            </a:r>
          </a:p>
          <a:p>
            <a:pPr lvl="1"/>
            <a:r>
              <a:rPr lang="en-GB" altLang="en-US" i="1" dirty="0" smtClean="0">
                <a:ea typeface="ＭＳ Ｐゴシック" pitchFamily="34" charset="-128"/>
              </a:rPr>
              <a:t>Uncertainty and precaution</a:t>
            </a:r>
          </a:p>
          <a:p>
            <a:pPr lvl="1"/>
            <a:r>
              <a:rPr lang="en-GB" altLang="en-US" i="1" dirty="0" smtClean="0">
                <a:ea typeface="ＭＳ Ｐゴシック" pitchFamily="34" charset="-128"/>
              </a:rPr>
              <a:t>Values and perceptions</a:t>
            </a:r>
          </a:p>
          <a:p>
            <a:pPr lvl="1"/>
            <a:r>
              <a:rPr lang="en-GB" altLang="en-US" i="1" dirty="0" smtClean="0">
                <a:ea typeface="ＭＳ Ｐゴシック" pitchFamily="34" charset="-128"/>
              </a:rPr>
              <a:t>Conflict resolution</a:t>
            </a:r>
          </a:p>
          <a:p>
            <a:endParaRPr lang="en-GB" altLang="en-US" sz="800" dirty="0">
              <a:ea typeface="ＭＳ Ｐゴシック" pitchFamily="34" charset="-128"/>
            </a:endParaRPr>
          </a:p>
        </p:txBody>
      </p:sp>
      <p:sp>
        <p:nvSpPr>
          <p:cNvPr id="5" name="Rectangle 2"/>
          <p:cNvSpPr txBox="1">
            <a:spLocks noChangeArrowheads="1"/>
          </p:cNvSpPr>
          <p:nvPr/>
        </p:nvSpPr>
        <p:spPr>
          <a:xfrm>
            <a:off x="1981200" y="417122"/>
            <a:ext cx="8229600" cy="1143000"/>
          </a:xfrm>
          <a:prstGeom prst="rect">
            <a:avLst/>
          </a:prstGeom>
        </p:spPr>
        <p:txBody>
          <a:bodyPr anchor="ctr">
            <a:no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endParaRPr lang="en-US" sz="4000" b="0" dirty="0">
              <a:solidFill>
                <a:srgbClr val="ED7D31"/>
              </a:solidFill>
              <a:effectLst/>
              <a:latin typeface="Century Gothic" panose="020B0502020202020204"/>
            </a:endParaRPr>
          </a:p>
        </p:txBody>
      </p:sp>
    </p:spTree>
    <p:extLst>
      <p:ext uri="{BB962C8B-B14F-4D97-AF65-F5344CB8AC3E}">
        <p14:creationId xmlns:p14="http://schemas.microsoft.com/office/powerpoint/2010/main" val="1503196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ESDGC 7 Themes</a:t>
            </a:r>
            <a:endParaRPr lang="en-GB" dirty="0"/>
          </a:p>
        </p:txBody>
      </p:sp>
      <p:sp>
        <p:nvSpPr>
          <p:cNvPr id="6" name="Content Placeholder 5"/>
          <p:cNvSpPr>
            <a:spLocks noGrp="1"/>
          </p:cNvSpPr>
          <p:nvPr>
            <p:ph idx="1"/>
          </p:nvPr>
        </p:nvSpPr>
        <p:spPr/>
        <p:txBody>
          <a:bodyPr>
            <a:normAutofit fontScale="92500" lnSpcReduction="10000"/>
          </a:bodyPr>
          <a:lstStyle/>
          <a:p>
            <a:r>
              <a:rPr lang="en-GB" dirty="0"/>
              <a:t>T</a:t>
            </a:r>
            <a:r>
              <a:rPr lang="en-GB" dirty="0" smtClean="0"/>
              <a:t>he </a:t>
            </a:r>
            <a:r>
              <a:rPr lang="en-GB" dirty="0"/>
              <a:t>natural environment</a:t>
            </a:r>
          </a:p>
          <a:p>
            <a:r>
              <a:rPr lang="en-GB" dirty="0"/>
              <a:t>C</a:t>
            </a:r>
            <a:r>
              <a:rPr lang="en-GB" dirty="0" smtClean="0"/>
              <a:t>onsumption </a:t>
            </a:r>
            <a:r>
              <a:rPr lang="en-GB" dirty="0"/>
              <a:t>and waste</a:t>
            </a:r>
          </a:p>
          <a:p>
            <a:r>
              <a:rPr lang="en-GB" dirty="0"/>
              <a:t>C</a:t>
            </a:r>
            <a:r>
              <a:rPr lang="en-GB" dirty="0" smtClean="0"/>
              <a:t>limate </a:t>
            </a:r>
            <a:r>
              <a:rPr lang="en-GB" dirty="0"/>
              <a:t>change</a:t>
            </a:r>
          </a:p>
          <a:p>
            <a:r>
              <a:rPr lang="en-GB" dirty="0"/>
              <a:t>W</a:t>
            </a:r>
            <a:r>
              <a:rPr lang="en-GB" dirty="0" smtClean="0"/>
              <a:t>ealth </a:t>
            </a:r>
            <a:r>
              <a:rPr lang="en-GB" dirty="0"/>
              <a:t>and poverty</a:t>
            </a:r>
          </a:p>
          <a:p>
            <a:r>
              <a:rPr lang="en-GB" dirty="0"/>
              <a:t>I</a:t>
            </a:r>
            <a:r>
              <a:rPr lang="en-GB" dirty="0" smtClean="0"/>
              <a:t>dentity </a:t>
            </a:r>
            <a:r>
              <a:rPr lang="en-GB" dirty="0"/>
              <a:t>and culture</a:t>
            </a:r>
          </a:p>
          <a:p>
            <a:r>
              <a:rPr lang="en-GB" dirty="0"/>
              <a:t>C</a:t>
            </a:r>
            <a:r>
              <a:rPr lang="en-GB" dirty="0" smtClean="0"/>
              <a:t>hoices </a:t>
            </a:r>
            <a:r>
              <a:rPr lang="en-GB" dirty="0"/>
              <a:t>and decisions</a:t>
            </a:r>
          </a:p>
          <a:p>
            <a:r>
              <a:rPr lang="en-GB" dirty="0"/>
              <a:t>H</a:t>
            </a:r>
            <a:r>
              <a:rPr lang="en-GB" dirty="0" smtClean="0"/>
              <a:t>ealth.</a:t>
            </a:r>
            <a:endParaRPr lang="en-GB" dirty="0"/>
          </a:p>
          <a:p>
            <a:r>
              <a:rPr lang="en-GB" dirty="0" smtClean="0">
                <a:solidFill>
                  <a:srgbClr val="FF0000"/>
                </a:solidFill>
              </a:rPr>
              <a:t>Can you fit your points about global educational issues into these themes?</a:t>
            </a:r>
            <a:endParaRPr lang="en-GB" dirty="0">
              <a:solidFill>
                <a:srgbClr val="FF0000"/>
              </a:solidFill>
            </a:endParaRPr>
          </a:p>
          <a:p>
            <a:endParaRPr lang="en-GB" dirty="0">
              <a:solidFill>
                <a:srgbClr val="FF0000"/>
              </a:solidFill>
            </a:endParaRPr>
          </a:p>
        </p:txBody>
      </p:sp>
      <p:pic>
        <p:nvPicPr>
          <p:cNvPr id="9219" name="Picture 3" descr="C:\Users\Alison\AppData\Local\Microsoft\Windows\INetCache\IE\8307H8Z8\logo[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2900" y="15817"/>
            <a:ext cx="1435100" cy="1445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8273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6"/>
          <p:cNvSpPr>
            <a:spLocks noGrp="1"/>
          </p:cNvSpPr>
          <p:nvPr>
            <p:ph sz="half" idx="4294967295"/>
          </p:nvPr>
        </p:nvSpPr>
        <p:spPr>
          <a:xfrm>
            <a:off x="839417" y="2092783"/>
            <a:ext cx="9042773" cy="4103688"/>
          </a:xfrm>
        </p:spPr>
        <p:style>
          <a:lnRef idx="2">
            <a:schemeClr val="dk1"/>
          </a:lnRef>
          <a:fillRef idx="1">
            <a:schemeClr val="lt1"/>
          </a:fillRef>
          <a:effectRef idx="0">
            <a:schemeClr val="dk1"/>
          </a:effectRef>
          <a:fontRef idx="minor">
            <a:schemeClr val="dk1"/>
          </a:fontRef>
        </p:style>
        <p:txBody>
          <a:bodyPr>
            <a:normAutofit/>
          </a:bodyPr>
          <a:lstStyle/>
          <a:p>
            <a:pPr marL="0" indent="0">
              <a:buNone/>
            </a:pPr>
            <a:r>
              <a:rPr lang="en-GB" altLang="en-US" sz="2800" b="1" i="1" dirty="0">
                <a:ea typeface="ＭＳ Ｐゴシック" pitchFamily="34" charset="-128"/>
              </a:rPr>
              <a:t>Education for global citizenship helps enable young people to develop the core competencies which allow them to actively engage with the world, and help to make it a more just and sustainable place.</a:t>
            </a:r>
          </a:p>
          <a:p>
            <a:pPr marL="0" indent="0">
              <a:buNone/>
            </a:pPr>
            <a:r>
              <a:rPr lang="en-GB" altLang="en-US" dirty="0">
                <a:ea typeface="ＭＳ Ｐゴシック" pitchFamily="34" charset="-128"/>
              </a:rPr>
              <a:t>(Oxfam Education</a:t>
            </a:r>
            <a:r>
              <a:rPr lang="en-GB" altLang="en-US" dirty="0" smtClean="0">
                <a:ea typeface="ＭＳ Ｐゴシック" pitchFamily="34" charset="-128"/>
              </a:rPr>
              <a:t>, 2014</a:t>
            </a:r>
            <a:r>
              <a:rPr lang="en-GB" altLang="en-US" dirty="0">
                <a:ea typeface="ＭＳ Ｐゴシック" pitchFamily="34" charset="-128"/>
              </a:rPr>
              <a:t>)</a:t>
            </a:r>
          </a:p>
        </p:txBody>
      </p:sp>
      <p:sp>
        <p:nvSpPr>
          <p:cNvPr id="47106" name="Rectangle 2"/>
          <p:cNvSpPr>
            <a:spLocks noGrp="1" noChangeArrowheads="1"/>
          </p:cNvSpPr>
          <p:nvPr>
            <p:ph type="title" idx="4294967295"/>
          </p:nvPr>
        </p:nvSpPr>
        <p:spPr>
          <a:xfrm>
            <a:off x="1950244" y="493714"/>
            <a:ext cx="5657925" cy="1143000"/>
          </a:xfrm>
        </p:spPr>
        <p:txBody>
          <a:bodyPr rtlCol="0">
            <a:noAutofit/>
          </a:bodyPr>
          <a:lstStyle/>
          <a:p>
            <a:pPr algn="r">
              <a:defRPr/>
            </a:pPr>
            <a:r>
              <a:rPr lang="en-US" sz="4400" dirty="0">
                <a:hlinkClick r:id="rId3"/>
              </a:rPr>
              <a:t>Global Citizenship</a:t>
            </a:r>
            <a:endParaRPr lang="en-GB" sz="4400" i="1" dirty="0"/>
          </a:p>
        </p:txBody>
      </p:sp>
    </p:spTree>
    <p:extLst>
      <p:ext uri="{BB962C8B-B14F-4D97-AF65-F5344CB8AC3E}">
        <p14:creationId xmlns:p14="http://schemas.microsoft.com/office/powerpoint/2010/main" val="840180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386">
                                            <p:bg/>
                                          </p:spTgt>
                                        </p:tgtEl>
                                        <p:attrNameLst>
                                          <p:attrName>style.visibility</p:attrName>
                                        </p:attrNameLst>
                                      </p:cBhvr>
                                      <p:to>
                                        <p:strVal val="visible"/>
                                      </p:to>
                                    </p:set>
                                    <p:animEffect transition="in" filter="fade">
                                      <p:cBhvr>
                                        <p:cTn id="7" dur="500"/>
                                        <p:tgtEl>
                                          <p:spTgt spid="1638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386">
                                            <p:txEl>
                                              <p:pRg st="0" end="0"/>
                                            </p:txEl>
                                          </p:spTgt>
                                        </p:tgtEl>
                                        <p:attrNameLst>
                                          <p:attrName>style.visibility</p:attrName>
                                        </p:attrNameLst>
                                      </p:cBhvr>
                                      <p:to>
                                        <p:strVal val="visible"/>
                                      </p:to>
                                    </p:set>
                                    <p:animEffect transition="in" filter="fade">
                                      <p:cBhvr>
                                        <p:cTn id="12" dur="500"/>
                                        <p:tgtEl>
                                          <p:spTgt spid="1638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386">
                                            <p:txEl>
                                              <p:pRg st="1" end="1"/>
                                            </p:txEl>
                                          </p:spTgt>
                                        </p:tgtEl>
                                        <p:attrNameLst>
                                          <p:attrName>style.visibility</p:attrName>
                                        </p:attrNameLst>
                                      </p:cBhvr>
                                      <p:to>
                                        <p:strVal val="visible"/>
                                      </p:to>
                                    </p:set>
                                    <p:animEffect transition="in" filter="fade">
                                      <p:cBhvr>
                                        <p:cTn id="17" dur="500"/>
                                        <p:tgtEl>
                                          <p:spTgt spid="1638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Examples of ESDGC for global perspectives in education in Schools</a:t>
            </a:r>
            <a:endParaRPr lang="en-GB" dirty="0"/>
          </a:p>
        </p:txBody>
      </p:sp>
      <p:sp>
        <p:nvSpPr>
          <p:cNvPr id="3" name="Content Placeholder 2"/>
          <p:cNvSpPr>
            <a:spLocks noGrp="1"/>
          </p:cNvSpPr>
          <p:nvPr>
            <p:ph idx="1"/>
          </p:nvPr>
        </p:nvSpPr>
        <p:spPr/>
        <p:txBody>
          <a:bodyPr>
            <a:normAutofit lnSpcReduction="10000"/>
          </a:bodyPr>
          <a:lstStyle/>
          <a:p>
            <a:pPr>
              <a:defRPr/>
            </a:pPr>
            <a:endParaRPr lang="en-GB" altLang="en-US" dirty="0" smtClean="0"/>
          </a:p>
          <a:p>
            <a:pPr>
              <a:defRPr/>
            </a:pPr>
            <a:r>
              <a:rPr lang="en-GB" altLang="en-US" dirty="0" smtClean="0"/>
              <a:t>Learning facts about educational and social inequalities, e.g. forging partnership with school in Zambia</a:t>
            </a:r>
            <a:endParaRPr lang="en-GB" altLang="en-US" dirty="0"/>
          </a:p>
          <a:p>
            <a:pPr>
              <a:defRPr/>
            </a:pPr>
            <a:r>
              <a:rPr lang="en-GB" altLang="en-US" dirty="0" smtClean="0"/>
              <a:t>Exploring </a:t>
            </a:r>
            <a:r>
              <a:rPr lang="en-GB" altLang="en-US" dirty="0"/>
              <a:t>rights and responsibilities within communities at local, national and global </a:t>
            </a:r>
            <a:r>
              <a:rPr lang="en-GB" altLang="en-US" dirty="0" smtClean="0"/>
              <a:t>levels, e.g. UNCRC</a:t>
            </a:r>
            <a:endParaRPr lang="en-GB" altLang="en-US" dirty="0"/>
          </a:p>
          <a:p>
            <a:pPr>
              <a:defRPr/>
            </a:pPr>
            <a:r>
              <a:rPr lang="en-GB" altLang="en-US" dirty="0"/>
              <a:t>Developing informed decision making and ability to take thoughtful, responsible action locally and </a:t>
            </a:r>
            <a:r>
              <a:rPr lang="en-GB" altLang="en-US" dirty="0" smtClean="0"/>
              <a:t>globally, e.g. Fairtrade</a:t>
            </a:r>
            <a:endParaRPr lang="en-GB" altLang="en-US" dirty="0"/>
          </a:p>
          <a:p>
            <a:pPr>
              <a:defRPr/>
            </a:pPr>
            <a:r>
              <a:rPr lang="en-GB" altLang="en-US" dirty="0"/>
              <a:t>Developing ability to be successful, effective and confident citizens now and in </a:t>
            </a:r>
            <a:r>
              <a:rPr lang="en-GB" altLang="en-US" dirty="0" smtClean="0"/>
              <a:t>future, e.g. learning about political participation</a:t>
            </a:r>
            <a:endParaRPr lang="en-GB" altLang="en-US" dirty="0"/>
          </a:p>
          <a:p>
            <a:endParaRPr lang="en-GB" dirty="0"/>
          </a:p>
        </p:txBody>
      </p:sp>
    </p:spTree>
    <p:extLst>
      <p:ext uri="{BB962C8B-B14F-4D97-AF65-F5344CB8AC3E}">
        <p14:creationId xmlns:p14="http://schemas.microsoft.com/office/powerpoint/2010/main" val="2074551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2" name="Rectangle 33">
            <a:extLst>
              <a:ext uri="{FF2B5EF4-FFF2-40B4-BE49-F238E27FC236}">
                <a16:creationId xmlns:a16="http://schemas.microsoft.com/office/drawing/2014/main" id="{71B2258F-86CA-4D4D-8270-BC05FCDEBF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23" descr="A picture containing table, colorful, blue, night&#10;&#10;Description generated with very high confidence">
            <a:extLst>
              <a:ext uri="{FF2B5EF4-FFF2-40B4-BE49-F238E27FC236}">
                <a16:creationId xmlns:a16="http://schemas.microsoft.com/office/drawing/2014/main" id="{51987DFF-FBA1-4480-BE27-0CCD53FF5FE8}"/>
              </a:ext>
            </a:extLst>
          </p:cNvPr>
          <p:cNvPicPr>
            <a:picLocks noChangeAspect="1"/>
          </p:cNvPicPr>
          <p:nvPr/>
        </p:nvPicPr>
        <p:blipFill rotWithShape="1">
          <a:blip r:embed="rId3">
            <a:alphaModFix amt="50000"/>
          </a:blip>
          <a:srcRect/>
          <a:stretch/>
        </p:blipFill>
        <p:spPr>
          <a:xfrm>
            <a:off x="20" y="1"/>
            <a:ext cx="12191980" cy="6857999"/>
          </a:xfrm>
          <a:prstGeom prst="rect">
            <a:avLst/>
          </a:prstGeom>
        </p:spPr>
      </p:pic>
      <p:sp>
        <p:nvSpPr>
          <p:cNvPr id="28" name="Title 27">
            <a:extLst>
              <a:ext uri="{FF2B5EF4-FFF2-40B4-BE49-F238E27FC236}">
                <a16:creationId xmlns:a16="http://schemas.microsoft.com/office/drawing/2014/main" id="{5ED02C5A-7797-48D8-B7B6-42EF5F326775}"/>
              </a:ext>
            </a:extLst>
          </p:cNvPr>
          <p:cNvSpPr>
            <a:spLocks noGrp="1"/>
          </p:cNvSpPr>
          <p:nvPr>
            <p:ph type="ctrTitle"/>
          </p:nvPr>
        </p:nvSpPr>
        <p:spPr>
          <a:xfrm>
            <a:off x="1524000" y="1122362"/>
            <a:ext cx="9144000" cy="2900518"/>
          </a:xfrm>
        </p:spPr>
        <p:txBody>
          <a:bodyPr>
            <a:normAutofit/>
          </a:bodyPr>
          <a:lstStyle/>
          <a:p>
            <a:r>
              <a:rPr lang="en-GB" sz="5600" b="1">
                <a:solidFill>
                  <a:srgbClr val="FFFFFF"/>
                </a:solidFill>
                <a:latin typeface="Arial"/>
                <a:ea typeface="+mj-lt"/>
                <a:cs typeface="+mj-lt"/>
              </a:rPr>
              <a:t>Education for Sustainable Development and </a:t>
            </a:r>
            <a:br>
              <a:rPr lang="en-GB" sz="5600" b="1">
                <a:solidFill>
                  <a:srgbClr val="FFFFFF"/>
                </a:solidFill>
                <a:latin typeface="Arial"/>
                <a:ea typeface="+mj-lt"/>
                <a:cs typeface="+mj-lt"/>
              </a:rPr>
            </a:br>
            <a:r>
              <a:rPr lang="en-GB" sz="5600" b="1">
                <a:solidFill>
                  <a:srgbClr val="FFFFFF"/>
                </a:solidFill>
                <a:latin typeface="Arial"/>
                <a:ea typeface="+mj-lt"/>
                <a:cs typeface="+mj-lt"/>
              </a:rPr>
              <a:t>Global Citizenship</a:t>
            </a:r>
            <a:r>
              <a:rPr lang="en-GB" sz="5600" b="1">
                <a:solidFill>
                  <a:srgbClr val="FFFFFF"/>
                </a:solidFill>
                <a:ea typeface="+mj-lt"/>
                <a:cs typeface="+mj-lt"/>
              </a:rPr>
              <a:t> </a:t>
            </a:r>
            <a:endParaRPr lang="en-US" sz="5600">
              <a:solidFill>
                <a:srgbClr val="FFFFFF"/>
              </a:solidFill>
            </a:endParaRPr>
          </a:p>
        </p:txBody>
      </p:sp>
      <p:sp>
        <p:nvSpPr>
          <p:cNvPr id="29" name="Subtitle 28">
            <a:extLst>
              <a:ext uri="{FF2B5EF4-FFF2-40B4-BE49-F238E27FC236}">
                <a16:creationId xmlns:a16="http://schemas.microsoft.com/office/drawing/2014/main" id="{39FF1CF4-85C9-431A-930A-E6628F766A6E}"/>
              </a:ext>
            </a:extLst>
          </p:cNvPr>
          <p:cNvSpPr>
            <a:spLocks noGrp="1"/>
          </p:cNvSpPr>
          <p:nvPr>
            <p:ph type="subTitle" idx="1"/>
          </p:nvPr>
        </p:nvSpPr>
        <p:spPr>
          <a:xfrm>
            <a:off x="8973403" y="6161075"/>
            <a:ext cx="3286836" cy="552485"/>
          </a:xfrm>
        </p:spPr>
        <p:txBody>
          <a:bodyPr vert="horz" lIns="91440" tIns="45720" rIns="91440" bIns="45720" rtlCol="0">
            <a:normAutofit/>
          </a:bodyPr>
          <a:lstStyle/>
          <a:p>
            <a:r>
              <a:rPr lang="en-GB" b="1">
                <a:solidFill>
                  <a:srgbClr val="FFFFFF"/>
                </a:solidFill>
                <a:latin typeface="Arial"/>
                <a:cs typeface="Calibri"/>
              </a:rPr>
              <a:t>Tracy Colmer</a:t>
            </a:r>
          </a:p>
        </p:txBody>
      </p:sp>
    </p:spTree>
    <p:extLst>
      <p:ext uri="{BB962C8B-B14F-4D97-AF65-F5344CB8AC3E}">
        <p14:creationId xmlns:p14="http://schemas.microsoft.com/office/powerpoint/2010/main" val="789882654"/>
      </p:ext>
    </p:extLst>
  </p:cSld>
  <p:clrMapOvr>
    <a:overrideClrMapping bg1="dk1" tx1="lt1" bg2="dk2" tx2="lt2" accent1="accent1" accent2="accent2" accent3="accent3" accent4="accent4" accent5="accent5" accent6="accent6" hlink="hlink" folHlink="folHlink"/>
  </p:clrMapOvr>
  <p:transition spd="med">
    <p:wip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02F3C71-C981-4614-98EA-D6C494F809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DE9FC63-5D29-4294-9819-FBBE70C69BF4}"/>
              </a:ext>
            </a:extLst>
          </p:cNvPr>
          <p:cNvSpPr>
            <a:spLocks noGrp="1"/>
          </p:cNvSpPr>
          <p:nvPr>
            <p:ph type="title"/>
          </p:nvPr>
        </p:nvSpPr>
        <p:spPr>
          <a:xfrm>
            <a:off x="333360" y="211638"/>
            <a:ext cx="6978889" cy="1344975"/>
          </a:xfrm>
        </p:spPr>
        <p:txBody>
          <a:bodyPr vert="horz" lIns="91440" tIns="45720" rIns="91440" bIns="45720" rtlCol="0" anchor="ctr">
            <a:normAutofit/>
          </a:bodyPr>
          <a:lstStyle/>
          <a:p>
            <a:r>
              <a:rPr lang="en-US" sz="3600" b="1" dirty="0">
                <a:solidFill>
                  <a:schemeClr val="accent3">
                    <a:lumMod val="50000"/>
                  </a:schemeClr>
                </a:solidFill>
                <a:latin typeface="Arial"/>
                <a:cs typeface="Arial"/>
              </a:rPr>
              <a:t>What is ESDGC? </a:t>
            </a:r>
          </a:p>
        </p:txBody>
      </p:sp>
      <p:sp>
        <p:nvSpPr>
          <p:cNvPr id="10" name="Content Placeholder 2">
            <a:extLst>
              <a:ext uri="{FF2B5EF4-FFF2-40B4-BE49-F238E27FC236}">
                <a16:creationId xmlns:a16="http://schemas.microsoft.com/office/drawing/2014/main" id="{5ECAF2F2-B908-4008-90EF-E22EAFA4D1AF}"/>
              </a:ext>
            </a:extLst>
          </p:cNvPr>
          <p:cNvSpPr>
            <a:spLocks noGrp="1"/>
          </p:cNvSpPr>
          <p:nvPr>
            <p:ph sz="half" idx="1"/>
          </p:nvPr>
        </p:nvSpPr>
        <p:spPr>
          <a:xfrm>
            <a:off x="333359" y="1764574"/>
            <a:ext cx="6978889" cy="3007793"/>
          </a:xfrm>
        </p:spPr>
        <p:txBody>
          <a:bodyPr vert="horz" lIns="91440" tIns="45720" rIns="91440" bIns="45720" rtlCol="0" anchor="t">
            <a:noAutofit/>
          </a:bodyPr>
          <a:lstStyle/>
          <a:p>
            <a:pPr marL="0" indent="0" algn="just">
              <a:spcBef>
                <a:spcPts val="0"/>
              </a:spcBef>
              <a:spcAft>
                <a:spcPts val="600"/>
              </a:spcAft>
              <a:buNone/>
            </a:pPr>
            <a:r>
              <a:rPr lang="en-US" sz="2400" dirty="0">
                <a:solidFill>
                  <a:schemeClr val="accent3">
                    <a:lumMod val="75000"/>
                  </a:schemeClr>
                </a:solidFill>
                <a:latin typeface="Arial"/>
                <a:cs typeface="Arial"/>
              </a:rPr>
              <a:t>SDG goal 4.7 aims to provide education for sustainable development and global citizenship (ESDGC). </a:t>
            </a:r>
            <a:endParaRPr lang="en-US">
              <a:solidFill>
                <a:schemeClr val="accent3">
                  <a:lumMod val="75000"/>
                </a:schemeClr>
              </a:solidFill>
            </a:endParaRPr>
          </a:p>
          <a:p>
            <a:pPr marL="0" indent="0" algn="just">
              <a:spcBef>
                <a:spcPts val="0"/>
              </a:spcBef>
              <a:spcAft>
                <a:spcPts val="600"/>
              </a:spcAft>
              <a:buNone/>
            </a:pPr>
            <a:endParaRPr lang="en-US" sz="2400" dirty="0">
              <a:solidFill>
                <a:schemeClr val="accent3">
                  <a:lumMod val="75000"/>
                </a:schemeClr>
              </a:solidFill>
              <a:latin typeface="Arial"/>
              <a:cs typeface="Arial"/>
            </a:endParaRPr>
          </a:p>
          <a:p>
            <a:pPr marL="0" indent="0" algn="just">
              <a:spcBef>
                <a:spcPts val="0"/>
              </a:spcBef>
              <a:spcAft>
                <a:spcPts val="600"/>
              </a:spcAft>
              <a:buNone/>
            </a:pPr>
            <a:r>
              <a:rPr lang="en-US" sz="2400" dirty="0">
                <a:solidFill>
                  <a:schemeClr val="accent3">
                    <a:lumMod val="75000"/>
                  </a:schemeClr>
                </a:solidFill>
                <a:latin typeface="Arial"/>
                <a:cs typeface="Arial"/>
              </a:rPr>
              <a:t>The goal of the ESDGC is to promote sustainable development including human rights, gender equality, peace and non-violence, global citizenship and appreciation of cultural diversity and of cultures contribution to sustainable development (UNUSECO, 2016).</a:t>
            </a:r>
          </a:p>
        </p:txBody>
      </p:sp>
      <p:grpSp>
        <p:nvGrpSpPr>
          <p:cNvPr id="14" name="Group 13">
            <a:extLst>
              <a:ext uri="{FF2B5EF4-FFF2-40B4-BE49-F238E27FC236}">
                <a16:creationId xmlns:a16="http://schemas.microsoft.com/office/drawing/2014/main" id="{357BF188-EA77-4FAC-BE92-1A3E61907527}"/>
              </a:ext>
            </a:extLst>
          </p:cNvPr>
          <p:cNvGrpSpPr/>
          <p:nvPr/>
        </p:nvGrpSpPr>
        <p:grpSpPr>
          <a:xfrm>
            <a:off x="8643769" y="118937"/>
            <a:ext cx="3665278" cy="2820347"/>
            <a:chOff x="7547811" y="2722680"/>
            <a:chExt cx="4796957" cy="3807084"/>
          </a:xfrm>
        </p:grpSpPr>
        <p:pic>
          <p:nvPicPr>
            <p:cNvPr id="8" name="Picture 9" descr="A close up of a sign&#10;&#10;Description generated with very high confidence">
              <a:extLst>
                <a:ext uri="{FF2B5EF4-FFF2-40B4-BE49-F238E27FC236}">
                  <a16:creationId xmlns:a16="http://schemas.microsoft.com/office/drawing/2014/main" id="{D85F6079-6460-47E4-B69F-7CA3ED88384E}"/>
                </a:ext>
              </a:extLst>
            </p:cNvPr>
            <p:cNvPicPr>
              <a:picLocks noChangeAspect="1"/>
            </p:cNvPicPr>
            <p:nvPr/>
          </p:nvPicPr>
          <p:blipFill rotWithShape="1">
            <a:blip r:embed="rId2"/>
            <a:srcRect l="83" r="3" b="3"/>
            <a:stretch/>
          </p:blipFill>
          <p:spPr>
            <a:xfrm>
              <a:off x="7725096" y="2722680"/>
              <a:ext cx="3211301" cy="337647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TextBox 10">
              <a:extLst>
                <a:ext uri="{FF2B5EF4-FFF2-40B4-BE49-F238E27FC236}">
                  <a16:creationId xmlns:a16="http://schemas.microsoft.com/office/drawing/2014/main" id="{C2A42872-881D-42B9-B338-39066575F6DC}"/>
                </a:ext>
              </a:extLst>
            </p:cNvPr>
            <p:cNvSpPr txBox="1"/>
            <p:nvPr/>
          </p:nvSpPr>
          <p:spPr>
            <a:xfrm>
              <a:off x="7547811" y="6186218"/>
              <a:ext cx="4796957" cy="3435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92500" lnSpcReduction="10000"/>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300" b="0" i="0" u="none" strike="noStrike" kern="1200" cap="none" spc="0" normalizeH="0" baseline="0" noProof="0" dirty="0">
                  <a:ln>
                    <a:noFill/>
                  </a:ln>
                  <a:solidFill>
                    <a:srgbClr val="36AFCE">
                      <a:lumMod val="50000"/>
                    </a:srgbClr>
                  </a:solidFill>
                  <a:effectLst/>
                  <a:uLnTx/>
                  <a:uFillTx/>
                  <a:latin typeface="Calibri" panose="020F0502020204030204"/>
                  <a:ea typeface="+mn-lt"/>
                  <a:cs typeface="Calibri" panose="020F0502020204030204"/>
                </a:rPr>
                <a:t>(ESDGC Logo. World Education Blog ,2016). </a:t>
              </a:r>
              <a:endParaRPr kumimoji="0" lang="en-US" sz="1300" b="0" i="0" u="none" strike="noStrike" kern="1200" cap="none" spc="0" normalizeH="0" baseline="0" noProof="0" dirty="0">
                <a:ln>
                  <a:noFill/>
                </a:ln>
                <a:solidFill>
                  <a:srgbClr val="36AFCE">
                    <a:lumMod val="50000"/>
                  </a:srgbClr>
                </a:solidFill>
                <a:effectLst/>
                <a:uLnTx/>
                <a:uFillTx/>
                <a:latin typeface="Calibri" panose="020F0502020204030204"/>
                <a:ea typeface="+mn-ea"/>
                <a:cs typeface="+mn-cs"/>
              </a:endParaRPr>
            </a:p>
          </p:txBody>
        </p:sp>
      </p:grpSp>
      <p:grpSp>
        <p:nvGrpSpPr>
          <p:cNvPr id="952" name="Group 951">
            <a:extLst>
              <a:ext uri="{FF2B5EF4-FFF2-40B4-BE49-F238E27FC236}">
                <a16:creationId xmlns:a16="http://schemas.microsoft.com/office/drawing/2014/main" id="{411FF489-9C30-4899-915B-FA61F874DD4E}"/>
              </a:ext>
            </a:extLst>
          </p:cNvPr>
          <p:cNvGrpSpPr/>
          <p:nvPr/>
        </p:nvGrpSpPr>
        <p:grpSpPr>
          <a:xfrm>
            <a:off x="7500937" y="2945607"/>
            <a:ext cx="4586637" cy="3675041"/>
            <a:chOff x="7477125" y="2945607"/>
            <a:chExt cx="4714874" cy="3710759"/>
          </a:xfrm>
        </p:grpSpPr>
        <p:grpSp>
          <p:nvGrpSpPr>
            <p:cNvPr id="878" name="Group 877">
              <a:extLst>
                <a:ext uri="{FF2B5EF4-FFF2-40B4-BE49-F238E27FC236}">
                  <a16:creationId xmlns:a16="http://schemas.microsoft.com/office/drawing/2014/main" id="{4091EB45-AAC6-4E93-8994-BFBF87139A11}"/>
                </a:ext>
              </a:extLst>
            </p:cNvPr>
            <p:cNvGrpSpPr/>
            <p:nvPr/>
          </p:nvGrpSpPr>
          <p:grpSpPr>
            <a:xfrm>
              <a:off x="7477125" y="2945607"/>
              <a:ext cx="4714874" cy="3657600"/>
              <a:chOff x="7393781" y="3052763"/>
              <a:chExt cx="4714874" cy="3657600"/>
            </a:xfrm>
          </p:grpSpPr>
          <p:graphicFrame>
            <p:nvGraphicFramePr>
              <p:cNvPr id="9" name="Diagram 11">
                <a:extLst>
                  <a:ext uri="{FF2B5EF4-FFF2-40B4-BE49-F238E27FC236}">
                    <a16:creationId xmlns:a16="http://schemas.microsoft.com/office/drawing/2014/main" id="{CB9E572C-3E21-42A0-B2F2-1D88F752078D}"/>
                  </a:ext>
                </a:extLst>
              </p:cNvPr>
              <p:cNvGraphicFramePr/>
              <p:nvPr>
                <p:extLst/>
              </p:nvPr>
            </p:nvGraphicFramePr>
            <p:xfrm>
              <a:off x="7393781" y="3052763"/>
              <a:ext cx="4714874"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3" descr="A picture containing room, clock&#10;&#10;Description generated with very high confidence">
                <a:extLst>
                  <a:ext uri="{FF2B5EF4-FFF2-40B4-BE49-F238E27FC236}">
                    <a16:creationId xmlns:a16="http://schemas.microsoft.com/office/drawing/2014/main" id="{0D0D4992-8DE3-4D4A-B5CF-BB5C25E2728F}"/>
                  </a:ext>
                </a:extLst>
              </p:cNvPr>
              <p:cNvPicPr>
                <a:picLocks noChangeAspect="1"/>
              </p:cNvPicPr>
              <p:nvPr/>
            </p:nvPicPr>
            <p:blipFill>
              <a:blip r:embed="rId8"/>
              <a:stretch>
                <a:fillRect/>
              </a:stretch>
            </p:blipFill>
            <p:spPr>
              <a:xfrm>
                <a:off x="8427245" y="3957631"/>
                <a:ext cx="2457447" cy="1716895"/>
              </a:xfrm>
              <a:prstGeom prst="ellipse">
                <a:avLst/>
              </a:prstGeom>
              <a:ln>
                <a:noFill/>
              </a:ln>
              <a:effectLst>
                <a:softEdge rad="112500"/>
              </a:effectLst>
            </p:spPr>
          </p:pic>
        </p:grpSp>
        <p:sp>
          <p:nvSpPr>
            <p:cNvPr id="942" name="TextBox 941">
              <a:extLst>
                <a:ext uri="{FF2B5EF4-FFF2-40B4-BE49-F238E27FC236}">
                  <a16:creationId xmlns:a16="http://schemas.microsoft.com/office/drawing/2014/main" id="{6D72CF46-591B-4C61-81C7-BB1BF379F39C}"/>
                </a:ext>
              </a:extLst>
            </p:cNvPr>
            <p:cNvSpPr txBox="1"/>
            <p:nvPr/>
          </p:nvSpPr>
          <p:spPr>
            <a:xfrm>
              <a:off x="9879805" y="6379367"/>
              <a:ext cx="229959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6AFCE">
                      <a:lumMod val="50000"/>
                    </a:srgbClr>
                  </a:solidFill>
                  <a:effectLst/>
                  <a:uLnTx/>
                  <a:uFillTx/>
                  <a:latin typeface="Arial"/>
                  <a:ea typeface="+mn-ea"/>
                  <a:cs typeface="Arial"/>
                </a:rPr>
                <a:t>Welsh Government, 2020 b)</a:t>
              </a:r>
            </a:p>
          </p:txBody>
        </p:sp>
      </p:grpSp>
    </p:spTree>
    <p:extLst>
      <p:ext uri="{BB962C8B-B14F-4D97-AF65-F5344CB8AC3E}">
        <p14:creationId xmlns:p14="http://schemas.microsoft.com/office/powerpoint/2010/main" val="315490103"/>
      </p:ext>
    </p:extLst>
  </p:cSld>
  <p:clrMapOvr>
    <a:masterClrMapping/>
  </p:clrMapOvr>
  <p:transition spd="med">
    <p:wip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1707FC24-6981-43D9-B525-C7832BA224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88DD2D-EEEF-40CD-8CF7-F903807C0446}"/>
              </a:ext>
            </a:extLst>
          </p:cNvPr>
          <p:cNvSpPr>
            <a:spLocks noGrp="1"/>
          </p:cNvSpPr>
          <p:nvPr>
            <p:ph type="title"/>
          </p:nvPr>
        </p:nvSpPr>
        <p:spPr>
          <a:xfrm>
            <a:off x="552451" y="766763"/>
            <a:ext cx="3988592" cy="4938712"/>
          </a:xfrm>
        </p:spPr>
        <p:txBody>
          <a:bodyPr vert="horz" lIns="91440" tIns="45720" rIns="91440" bIns="45720" rtlCol="0" anchor="ctr">
            <a:normAutofit fontScale="90000"/>
          </a:bodyPr>
          <a:lstStyle/>
          <a:p>
            <a:pPr algn="just"/>
            <a:r>
              <a:rPr lang="en-US" sz="3600" b="1" kern="1200" dirty="0">
                <a:solidFill>
                  <a:schemeClr val="bg2">
                    <a:lumMod val="90000"/>
                  </a:schemeClr>
                </a:solidFill>
                <a:latin typeface="Arial"/>
                <a:cs typeface="Arial"/>
              </a:rPr>
              <a:t>How is ESDGC </a:t>
            </a:r>
            <a:r>
              <a:rPr lang="en-US" sz="3600" b="1" dirty="0">
                <a:solidFill>
                  <a:schemeClr val="bg2">
                    <a:lumMod val="90000"/>
                  </a:schemeClr>
                </a:solidFill>
                <a:latin typeface="Arial"/>
                <a:cs typeface="Arial"/>
              </a:rPr>
              <a:t>implemented</a:t>
            </a:r>
            <a:r>
              <a:rPr lang="en-US" sz="3600" b="1" kern="1200" dirty="0">
                <a:solidFill>
                  <a:schemeClr val="bg2">
                    <a:lumMod val="90000"/>
                  </a:schemeClr>
                </a:solidFill>
                <a:latin typeface="Arial"/>
                <a:cs typeface="Arial"/>
              </a:rPr>
              <a:t>?</a:t>
            </a:r>
            <a:r>
              <a:rPr lang="en-US" dirty="0">
                <a:solidFill>
                  <a:schemeClr val="bg2">
                    <a:lumMod val="90000"/>
                  </a:schemeClr>
                </a:solidFill>
                <a:cs typeface="Calibri Light"/>
              </a:rPr>
              <a:t/>
            </a:r>
            <a:br>
              <a:rPr lang="en-US" dirty="0">
                <a:solidFill>
                  <a:schemeClr val="bg2">
                    <a:lumMod val="90000"/>
                  </a:schemeClr>
                </a:solidFill>
                <a:cs typeface="Calibri Light"/>
              </a:rPr>
            </a:br>
            <a:r>
              <a:rPr lang="en-US" dirty="0">
                <a:solidFill>
                  <a:schemeClr val="bg2">
                    <a:lumMod val="90000"/>
                  </a:schemeClr>
                </a:solidFill>
              </a:rPr>
              <a:t/>
            </a:r>
            <a:br>
              <a:rPr lang="en-US" dirty="0">
                <a:solidFill>
                  <a:schemeClr val="bg2">
                    <a:lumMod val="90000"/>
                  </a:schemeClr>
                </a:solidFill>
              </a:rPr>
            </a:br>
            <a:r>
              <a:rPr lang="en-GB" sz="2400" dirty="0">
                <a:solidFill>
                  <a:schemeClr val="bg2">
                    <a:lumMod val="90000"/>
                  </a:schemeClr>
                </a:solidFill>
                <a:latin typeface="Arial"/>
                <a:cs typeface="Calibri Light"/>
              </a:rPr>
              <a:t>The school uses a combination of discrete and infusion approaches to embed the framework of the ESDGD within the curriculum.</a:t>
            </a:r>
            <a:r>
              <a:rPr lang="en-GB" sz="2400" dirty="0">
                <a:latin typeface="Arial"/>
                <a:cs typeface="Calibri Light"/>
              </a:rPr>
              <a:t/>
            </a:r>
            <a:br>
              <a:rPr lang="en-GB" sz="2400" dirty="0">
                <a:latin typeface="Arial"/>
                <a:cs typeface="Calibri Light"/>
              </a:rPr>
            </a:br>
            <a:r>
              <a:rPr lang="en-GB" sz="2400" dirty="0">
                <a:solidFill>
                  <a:schemeClr val="bg2">
                    <a:lumMod val="90000"/>
                  </a:schemeClr>
                </a:solidFill>
                <a:latin typeface="Arial"/>
                <a:cs typeface="Calibri Light"/>
              </a:rPr>
              <a:t>Discrete approaches use specific resources and techniques in  workshops delivered by Non-Government Organisations. </a:t>
            </a:r>
            <a:r>
              <a:rPr lang="en-GB" sz="2400" dirty="0">
                <a:latin typeface="Arial"/>
                <a:cs typeface="Calibri Light"/>
              </a:rPr>
              <a:t/>
            </a:r>
            <a:br>
              <a:rPr lang="en-GB" sz="2400" dirty="0">
                <a:latin typeface="Arial"/>
                <a:cs typeface="Calibri Light"/>
              </a:rPr>
            </a:br>
            <a:r>
              <a:rPr lang="en-GB" sz="2400" dirty="0">
                <a:solidFill>
                  <a:schemeClr val="bg2">
                    <a:lumMod val="90000"/>
                  </a:schemeClr>
                </a:solidFill>
                <a:latin typeface="Arial"/>
                <a:cs typeface="Calibri Light"/>
              </a:rPr>
              <a:t>Infusion approaches are the strategies that enhance pedagogy in everyday teaching (Ridley, 2005) </a:t>
            </a:r>
            <a:r>
              <a:rPr lang="en-GB" sz="2000" dirty="0">
                <a:solidFill>
                  <a:srgbClr val="FFFFFF"/>
                </a:solidFill>
                <a:latin typeface="Arial"/>
                <a:cs typeface="Calibri Light"/>
              </a:rPr>
              <a:t> </a:t>
            </a:r>
            <a:endParaRPr lang="en-GB" sz="2000" kern="1200" dirty="0">
              <a:solidFill>
                <a:srgbClr val="FFFFFF"/>
              </a:solidFill>
              <a:latin typeface="Arial"/>
              <a:cs typeface="Arial"/>
            </a:endParaRPr>
          </a:p>
        </p:txBody>
      </p:sp>
      <p:pic>
        <p:nvPicPr>
          <p:cNvPr id="8" name="Picture 8" descr="A close up of a logo&#10;&#10;Description generated with very high confidence">
            <a:extLst>
              <a:ext uri="{FF2B5EF4-FFF2-40B4-BE49-F238E27FC236}">
                <a16:creationId xmlns:a16="http://schemas.microsoft.com/office/drawing/2014/main" id="{1005731B-11E8-42B1-A111-127419A881EB}"/>
              </a:ext>
            </a:extLst>
          </p:cNvPr>
          <p:cNvPicPr>
            <a:picLocks noChangeAspect="1"/>
          </p:cNvPicPr>
          <p:nvPr/>
        </p:nvPicPr>
        <p:blipFill>
          <a:blip r:embed="rId2"/>
          <a:stretch>
            <a:fillRect/>
          </a:stretch>
        </p:blipFill>
        <p:spPr>
          <a:xfrm>
            <a:off x="9711710" y="5128691"/>
            <a:ext cx="2280029" cy="148817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0" name="Picture 10" descr="A picture containing drawing&#10;&#10;Description generated with very high confidence">
            <a:extLst>
              <a:ext uri="{FF2B5EF4-FFF2-40B4-BE49-F238E27FC236}">
                <a16:creationId xmlns:a16="http://schemas.microsoft.com/office/drawing/2014/main" id="{0CAEC601-50B1-41AB-A76C-2BDAB2672E9C}"/>
              </a:ext>
            </a:extLst>
          </p:cNvPr>
          <p:cNvPicPr>
            <a:picLocks noChangeAspect="1"/>
          </p:cNvPicPr>
          <p:nvPr/>
        </p:nvPicPr>
        <p:blipFill>
          <a:blip r:embed="rId3"/>
          <a:stretch>
            <a:fillRect/>
          </a:stretch>
        </p:blipFill>
        <p:spPr>
          <a:xfrm rot="1260000">
            <a:off x="9861440" y="2889991"/>
            <a:ext cx="2010146" cy="106836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2" name="Picture 22" descr="A screenshot of a cell phone&#10;&#10;Description generated with very high confidence">
            <a:extLst>
              <a:ext uri="{FF2B5EF4-FFF2-40B4-BE49-F238E27FC236}">
                <a16:creationId xmlns:a16="http://schemas.microsoft.com/office/drawing/2014/main" id="{626B7A76-5456-48A8-AADF-5F83F2BBCB0F}"/>
              </a:ext>
            </a:extLst>
          </p:cNvPr>
          <p:cNvPicPr>
            <a:picLocks noChangeAspect="1"/>
          </p:cNvPicPr>
          <p:nvPr/>
        </p:nvPicPr>
        <p:blipFill>
          <a:blip r:embed="rId4"/>
          <a:stretch>
            <a:fillRect/>
          </a:stretch>
        </p:blipFill>
        <p:spPr>
          <a:xfrm rot="840000">
            <a:off x="4890140" y="3585957"/>
            <a:ext cx="1847850" cy="264795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grpSp>
        <p:nvGrpSpPr>
          <p:cNvPr id="11" name="Group 10">
            <a:extLst>
              <a:ext uri="{FF2B5EF4-FFF2-40B4-BE49-F238E27FC236}">
                <a16:creationId xmlns:a16="http://schemas.microsoft.com/office/drawing/2014/main" id="{A553C659-1DAF-4B15-B3DB-2374D5649DF3}"/>
              </a:ext>
            </a:extLst>
          </p:cNvPr>
          <p:cNvGrpSpPr/>
          <p:nvPr/>
        </p:nvGrpSpPr>
        <p:grpSpPr>
          <a:xfrm rot="-120000">
            <a:off x="6886530" y="249592"/>
            <a:ext cx="3093289" cy="1037057"/>
            <a:chOff x="6946061" y="356748"/>
            <a:chExt cx="3093289" cy="1037057"/>
          </a:xfrm>
        </p:grpSpPr>
        <p:pic>
          <p:nvPicPr>
            <p:cNvPr id="6" name="Picture 6" descr="A close up of a sign&#10;&#10;Description generated with very high confidence">
              <a:extLst>
                <a:ext uri="{FF2B5EF4-FFF2-40B4-BE49-F238E27FC236}">
                  <a16:creationId xmlns:a16="http://schemas.microsoft.com/office/drawing/2014/main" id="{C3CDEBE0-D6EC-4DE8-848F-BDD8161EAC21}"/>
                </a:ext>
              </a:extLst>
            </p:cNvPr>
            <p:cNvPicPr>
              <a:picLocks noChangeAspect="1"/>
            </p:cNvPicPr>
            <p:nvPr/>
          </p:nvPicPr>
          <p:blipFill>
            <a:blip r:embed="rId5"/>
            <a:stretch>
              <a:fillRect/>
            </a:stretch>
          </p:blipFill>
          <p:spPr>
            <a:xfrm>
              <a:off x="6946061" y="356748"/>
              <a:ext cx="2496143" cy="83284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E96CCAAB-FCD4-4BF1-9137-A2DA520D2C93}"/>
                </a:ext>
              </a:extLst>
            </p:cNvPr>
            <p:cNvSpPr txBox="1"/>
            <p:nvPr/>
          </p:nvSpPr>
          <p:spPr>
            <a:xfrm rot="21240000">
              <a:off x="8486775" y="1116806"/>
              <a:ext cx="155257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n-ea"/>
                  <a:cs typeface="Calibri"/>
                </a:rPr>
                <a:t>(PONT, 2020)</a:t>
              </a:r>
              <a:endParaRPr kumimoji="0" lang="en-GB" sz="1200" b="0" i="0" u="none" strike="noStrike" kern="1200" cap="none" spc="0" normalizeH="0" baseline="0" noProof="0" dirty="0">
                <a:ln>
                  <a:noFill/>
                </a:ln>
                <a:solidFill>
                  <a:prstClr val="black"/>
                </a:solidFill>
                <a:effectLst/>
                <a:uLnTx/>
                <a:uFillTx/>
                <a:latin typeface="Arial"/>
                <a:ea typeface="+mn-ea"/>
                <a:cs typeface="Calibri"/>
              </a:endParaRPr>
            </a:p>
          </p:txBody>
        </p:sp>
      </p:grpSp>
      <p:sp>
        <p:nvSpPr>
          <p:cNvPr id="5" name="TextBox 4">
            <a:extLst>
              <a:ext uri="{FF2B5EF4-FFF2-40B4-BE49-F238E27FC236}">
                <a16:creationId xmlns:a16="http://schemas.microsoft.com/office/drawing/2014/main" id="{0304507A-B1BA-4CC9-8C94-CD9272C7346B}"/>
              </a:ext>
            </a:extLst>
          </p:cNvPr>
          <p:cNvSpPr txBox="1"/>
          <p:nvPr/>
        </p:nvSpPr>
        <p:spPr>
          <a:xfrm rot="21300000">
            <a:off x="10570369" y="6450804"/>
            <a:ext cx="156448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black"/>
                </a:solidFill>
                <a:effectLst/>
                <a:uLnTx/>
                <a:uFillTx/>
                <a:latin typeface="Arial"/>
                <a:ea typeface="+mn-ea"/>
                <a:cs typeface="Arial"/>
              </a:rPr>
              <a:t>(Size of Wales, 2020)</a:t>
            </a:r>
          </a:p>
        </p:txBody>
      </p:sp>
      <p:grpSp>
        <p:nvGrpSpPr>
          <p:cNvPr id="9" name="Group 8">
            <a:extLst>
              <a:ext uri="{FF2B5EF4-FFF2-40B4-BE49-F238E27FC236}">
                <a16:creationId xmlns:a16="http://schemas.microsoft.com/office/drawing/2014/main" id="{BB607B5C-14DD-42EA-AD85-E18258C34C02}"/>
              </a:ext>
            </a:extLst>
          </p:cNvPr>
          <p:cNvGrpSpPr/>
          <p:nvPr/>
        </p:nvGrpSpPr>
        <p:grpSpPr>
          <a:xfrm>
            <a:off x="9744270" y="480430"/>
            <a:ext cx="1910480" cy="2330219"/>
            <a:chOff x="9744270" y="480430"/>
            <a:chExt cx="1910480" cy="2330219"/>
          </a:xfrm>
        </p:grpSpPr>
        <p:pic>
          <p:nvPicPr>
            <p:cNvPr id="14" name="Picture 14" descr="A picture containing food&#10;&#10;Description generated with very high confidence">
              <a:extLst>
                <a:ext uri="{FF2B5EF4-FFF2-40B4-BE49-F238E27FC236}">
                  <a16:creationId xmlns:a16="http://schemas.microsoft.com/office/drawing/2014/main" id="{BAEBC529-5A4E-459E-A4C1-54A9352C9BFA}"/>
                </a:ext>
              </a:extLst>
            </p:cNvPr>
            <p:cNvPicPr>
              <a:picLocks noChangeAspect="1"/>
            </p:cNvPicPr>
            <p:nvPr/>
          </p:nvPicPr>
          <p:blipFill>
            <a:blip r:embed="rId6"/>
            <a:stretch>
              <a:fillRect/>
            </a:stretch>
          </p:blipFill>
          <p:spPr>
            <a:xfrm rot="1680000">
              <a:off x="9744270" y="480430"/>
              <a:ext cx="1910480" cy="1922613"/>
            </a:xfrm>
            <a:prstGeom prst="rect">
              <a:avLst/>
            </a:prstGeom>
          </p:spPr>
        </p:pic>
        <p:sp>
          <p:nvSpPr>
            <p:cNvPr id="7" name="TextBox 6">
              <a:extLst>
                <a:ext uri="{FF2B5EF4-FFF2-40B4-BE49-F238E27FC236}">
                  <a16:creationId xmlns:a16="http://schemas.microsoft.com/office/drawing/2014/main" id="{0AA794E5-C678-460D-A664-33EEB13A98D7}"/>
                </a:ext>
              </a:extLst>
            </p:cNvPr>
            <p:cNvSpPr txBox="1"/>
            <p:nvPr/>
          </p:nvSpPr>
          <p:spPr>
            <a:xfrm rot="1800000">
              <a:off x="10248900" y="2533650"/>
              <a:ext cx="120729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n-ea"/>
                  <a:cs typeface="Arial"/>
                </a:rPr>
                <a:t>(IIF, 2016)</a:t>
              </a:r>
            </a:p>
          </p:txBody>
        </p:sp>
      </p:grpSp>
      <p:grpSp>
        <p:nvGrpSpPr>
          <p:cNvPr id="24" name="Group 23">
            <a:extLst>
              <a:ext uri="{FF2B5EF4-FFF2-40B4-BE49-F238E27FC236}">
                <a16:creationId xmlns:a16="http://schemas.microsoft.com/office/drawing/2014/main" id="{E9D3DBA5-705D-4A6A-9FCB-33C4250D3E56}"/>
              </a:ext>
            </a:extLst>
          </p:cNvPr>
          <p:cNvGrpSpPr/>
          <p:nvPr/>
        </p:nvGrpSpPr>
        <p:grpSpPr>
          <a:xfrm>
            <a:off x="7198519" y="5305425"/>
            <a:ext cx="2143123" cy="1281767"/>
            <a:chOff x="7162800" y="5055394"/>
            <a:chExt cx="2143123" cy="1281767"/>
          </a:xfrm>
        </p:grpSpPr>
        <p:sp>
          <p:nvSpPr>
            <p:cNvPr id="13" name="TextBox 12">
              <a:extLst>
                <a:ext uri="{FF2B5EF4-FFF2-40B4-BE49-F238E27FC236}">
                  <a16:creationId xmlns:a16="http://schemas.microsoft.com/office/drawing/2014/main" id="{8D5300D3-351E-45C8-90DC-37039C678462}"/>
                </a:ext>
              </a:extLst>
            </p:cNvPr>
            <p:cNvSpPr txBox="1"/>
            <p:nvPr/>
          </p:nvSpPr>
          <p:spPr>
            <a:xfrm>
              <a:off x="7768349" y="6060162"/>
              <a:ext cx="152876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n-ea"/>
                  <a:cs typeface="Arial"/>
                </a:rPr>
                <a:t>(Sustran, 2017a)</a:t>
              </a:r>
            </a:p>
          </p:txBody>
        </p:sp>
        <p:grpSp>
          <p:nvGrpSpPr>
            <p:cNvPr id="23" name="Group 22">
              <a:extLst>
                <a:ext uri="{FF2B5EF4-FFF2-40B4-BE49-F238E27FC236}">
                  <a16:creationId xmlns:a16="http://schemas.microsoft.com/office/drawing/2014/main" id="{E549AFB5-2DDE-420C-8C37-D7C0CB6D2F66}"/>
                </a:ext>
              </a:extLst>
            </p:cNvPr>
            <p:cNvGrpSpPr/>
            <p:nvPr/>
          </p:nvGrpSpPr>
          <p:grpSpPr>
            <a:xfrm>
              <a:off x="7162800" y="5055394"/>
              <a:ext cx="2143123" cy="1000124"/>
              <a:chOff x="7162800" y="5055394"/>
              <a:chExt cx="2143123" cy="1000124"/>
            </a:xfrm>
          </p:grpSpPr>
          <p:sp>
            <p:nvSpPr>
              <p:cNvPr id="21" name="Rectangle 20">
                <a:extLst>
                  <a:ext uri="{FF2B5EF4-FFF2-40B4-BE49-F238E27FC236}">
                    <a16:creationId xmlns:a16="http://schemas.microsoft.com/office/drawing/2014/main" id="{BEA305C0-0E40-40D8-A3B5-0041E8F53159}"/>
                  </a:ext>
                </a:extLst>
              </p:cNvPr>
              <p:cNvSpPr/>
              <p:nvPr/>
            </p:nvSpPr>
            <p:spPr>
              <a:xfrm>
                <a:off x="7162800" y="5055394"/>
                <a:ext cx="2143123" cy="10001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9" descr="A close up of a sign&#10;&#10;Description generated with high confidence">
                <a:extLst>
                  <a:ext uri="{FF2B5EF4-FFF2-40B4-BE49-F238E27FC236}">
                    <a16:creationId xmlns:a16="http://schemas.microsoft.com/office/drawing/2014/main" id="{B39FB351-7D29-4AD8-8D2C-A1210C1B2667}"/>
                  </a:ext>
                </a:extLst>
              </p:cNvPr>
              <p:cNvPicPr>
                <a:picLocks noChangeAspect="1"/>
              </p:cNvPicPr>
              <p:nvPr/>
            </p:nvPicPr>
            <p:blipFill>
              <a:blip r:embed="rId7"/>
              <a:stretch>
                <a:fillRect/>
              </a:stretch>
            </p:blipFill>
            <p:spPr>
              <a:xfrm>
                <a:off x="7274719" y="5210175"/>
                <a:ext cx="1905000" cy="771525"/>
              </a:xfrm>
              <a:prstGeom prst="rect">
                <a:avLst/>
              </a:prstGeom>
              <a:ln w="38100" cap="sq">
                <a:noFill/>
                <a:prstDash val="solid"/>
                <a:miter lim="800000"/>
              </a:ln>
              <a:effectLst>
                <a:outerShdw blurRad="50800" dist="38100" dir="2700000" algn="tl" rotWithShape="0">
                  <a:srgbClr val="000000">
                    <a:alpha val="43000"/>
                  </a:srgbClr>
                </a:outerShdw>
              </a:effectLst>
            </p:spPr>
          </p:pic>
        </p:grpSp>
      </p:grpSp>
      <p:sp>
        <p:nvSpPr>
          <p:cNvPr id="25" name="TextBox 24">
            <a:extLst>
              <a:ext uri="{FF2B5EF4-FFF2-40B4-BE49-F238E27FC236}">
                <a16:creationId xmlns:a16="http://schemas.microsoft.com/office/drawing/2014/main" id="{A541A7BD-B8F6-48A9-B55C-20E5F435F15E}"/>
              </a:ext>
            </a:extLst>
          </p:cNvPr>
          <p:cNvSpPr txBox="1"/>
          <p:nvPr/>
        </p:nvSpPr>
        <p:spPr>
          <a:xfrm rot="780000">
            <a:off x="10594181" y="4188618"/>
            <a:ext cx="138588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a:ea typeface="+mn-ea"/>
                <a:cs typeface="Arial"/>
              </a:rPr>
              <a:t>(PCF, 2016 b)</a:t>
            </a:r>
          </a:p>
        </p:txBody>
      </p:sp>
      <p:pic>
        <p:nvPicPr>
          <p:cNvPr id="4" name="Picture 4" descr="A picture containing clock, drawing&#10;&#10;Description generated with very high confidence">
            <a:extLst>
              <a:ext uri="{FF2B5EF4-FFF2-40B4-BE49-F238E27FC236}">
                <a16:creationId xmlns:a16="http://schemas.microsoft.com/office/drawing/2014/main" id="{3F41F9AD-BB8D-4E53-948B-6D21959ADD96}"/>
              </a:ext>
            </a:extLst>
          </p:cNvPr>
          <p:cNvPicPr>
            <a:picLocks noGrp="1" noChangeAspect="1"/>
          </p:cNvPicPr>
          <p:nvPr>
            <p:ph idx="1"/>
          </p:nvPr>
        </p:nvPicPr>
        <p:blipFill rotWithShape="1">
          <a:blip r:embed="rId8"/>
          <a:srcRect l="680" t="11428" r="-340" b="9608"/>
          <a:stretch/>
        </p:blipFill>
        <p:spPr>
          <a:xfrm>
            <a:off x="7034119" y="1587507"/>
            <a:ext cx="2389068" cy="3411602"/>
          </a:xfrm>
          <a:prstGeom prst="rect">
            <a:avLst/>
          </a:prstGeom>
        </p:spPr>
      </p:pic>
      <p:sp>
        <p:nvSpPr>
          <p:cNvPr id="26" name="TextBox 25">
            <a:extLst>
              <a:ext uri="{FF2B5EF4-FFF2-40B4-BE49-F238E27FC236}">
                <a16:creationId xmlns:a16="http://schemas.microsoft.com/office/drawing/2014/main" id="{648A30AF-6B61-41CE-9F08-C19E2F2C0096}"/>
              </a:ext>
            </a:extLst>
          </p:cNvPr>
          <p:cNvSpPr txBox="1"/>
          <p:nvPr/>
        </p:nvSpPr>
        <p:spPr>
          <a:xfrm>
            <a:off x="7200900" y="4760118"/>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n-ea"/>
                <a:cs typeface="Calibri"/>
              </a:rPr>
              <a:t>(Keep Wales Tidy, 2020)</a:t>
            </a:r>
            <a:endParaRPr kumimoji="0" lang="en-GB" sz="1200" b="0" i="0" u="none" strike="noStrike" kern="1200" cap="none" spc="0" normalizeH="0" baseline="0" noProof="0" dirty="0">
              <a:ln>
                <a:noFill/>
              </a:ln>
              <a:solidFill>
                <a:prstClr val="black"/>
              </a:solidFill>
              <a:effectLst/>
              <a:uLnTx/>
              <a:uFillTx/>
              <a:latin typeface="Arial"/>
              <a:ea typeface="+mn-ea"/>
              <a:cs typeface="Calibri"/>
            </a:endParaRPr>
          </a:p>
        </p:txBody>
      </p:sp>
      <p:pic>
        <p:nvPicPr>
          <p:cNvPr id="12" name="Picture 12" descr="A close up of a logo&#10;&#10;Description generated with very high confidence">
            <a:extLst>
              <a:ext uri="{FF2B5EF4-FFF2-40B4-BE49-F238E27FC236}">
                <a16:creationId xmlns:a16="http://schemas.microsoft.com/office/drawing/2014/main" id="{3D0A6795-9AB1-4E1D-8A4E-C048FAFAC6EF}"/>
              </a:ext>
            </a:extLst>
          </p:cNvPr>
          <p:cNvPicPr>
            <a:picLocks noChangeAspect="1"/>
          </p:cNvPicPr>
          <p:nvPr/>
        </p:nvPicPr>
        <p:blipFill>
          <a:blip r:embed="rId9"/>
          <a:stretch>
            <a:fillRect/>
          </a:stretch>
        </p:blipFill>
        <p:spPr>
          <a:xfrm>
            <a:off x="4931652" y="408829"/>
            <a:ext cx="1524745" cy="234905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8" name="TextBox 27">
            <a:extLst>
              <a:ext uri="{FF2B5EF4-FFF2-40B4-BE49-F238E27FC236}">
                <a16:creationId xmlns:a16="http://schemas.microsoft.com/office/drawing/2014/main" id="{AF85C7DE-316D-4841-A5DF-F201011A9E1E}"/>
              </a:ext>
            </a:extLst>
          </p:cNvPr>
          <p:cNvSpPr txBox="1"/>
          <p:nvPr/>
        </p:nvSpPr>
        <p:spPr>
          <a:xfrm rot="-480000">
            <a:off x="5688806" y="2545555"/>
            <a:ext cx="117157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n-ea"/>
                <a:cs typeface="Arial"/>
              </a:rPr>
              <a:t>(HHE, 2019)</a:t>
            </a:r>
          </a:p>
        </p:txBody>
      </p:sp>
      <p:sp>
        <p:nvSpPr>
          <p:cNvPr id="30" name="TextBox 29">
            <a:extLst>
              <a:ext uri="{FF2B5EF4-FFF2-40B4-BE49-F238E27FC236}">
                <a16:creationId xmlns:a16="http://schemas.microsoft.com/office/drawing/2014/main" id="{723D0F53-2045-4BBD-96D5-8E94FE0B2AA1}"/>
              </a:ext>
            </a:extLst>
          </p:cNvPr>
          <p:cNvSpPr txBox="1"/>
          <p:nvPr/>
        </p:nvSpPr>
        <p:spPr>
          <a:xfrm rot="540000">
            <a:off x="5403056" y="6105523"/>
            <a:ext cx="145732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n-ea"/>
                <a:cs typeface="Arial"/>
              </a:rPr>
              <a:t>(AYPH, 2020)</a:t>
            </a:r>
          </a:p>
        </p:txBody>
      </p:sp>
    </p:spTree>
    <p:extLst>
      <p:ext uri="{BB962C8B-B14F-4D97-AF65-F5344CB8AC3E}">
        <p14:creationId xmlns:p14="http://schemas.microsoft.com/office/powerpoint/2010/main" val="2645910119"/>
      </p:ext>
    </p:extLst>
  </p:cSld>
  <p:clrMapOvr>
    <a:masterClrMapping/>
  </p:clrMapOvr>
  <p:transition spd="med">
    <p:wip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3A93628A-4A26-42A6-859F-D1C95150AD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33A7B0-D7ED-49D9-AE32-134A1B0A8AD4}"/>
              </a:ext>
            </a:extLst>
          </p:cNvPr>
          <p:cNvSpPr>
            <a:spLocks noGrp="1"/>
          </p:cNvSpPr>
          <p:nvPr>
            <p:ph type="title"/>
          </p:nvPr>
        </p:nvSpPr>
        <p:spPr>
          <a:xfrm>
            <a:off x="1197864" y="891539"/>
            <a:ext cx="5715000" cy="1346693"/>
          </a:xfrm>
        </p:spPr>
        <p:txBody>
          <a:bodyPr vert="horz" lIns="91440" tIns="45720" rIns="91440" bIns="45720" rtlCol="0" anchor="ctr">
            <a:normAutofit fontScale="90000"/>
          </a:bodyPr>
          <a:lstStyle/>
          <a:p>
            <a:r>
              <a:rPr lang="en-US" sz="4000" b="1" dirty="0">
                <a:latin typeface="Arial"/>
                <a:cs typeface="Arial"/>
              </a:rPr>
              <a:t>ESDGC Topic: </a:t>
            </a:r>
            <a:br>
              <a:rPr lang="en-US" sz="4000" b="1" dirty="0">
                <a:latin typeface="Arial"/>
                <a:cs typeface="Arial"/>
              </a:rPr>
            </a:br>
            <a:r>
              <a:rPr lang="en-US" sz="4000" b="1" dirty="0">
                <a:latin typeface="Arial"/>
                <a:cs typeface="Arial"/>
              </a:rPr>
              <a:t>Choices and Decisions</a:t>
            </a:r>
          </a:p>
        </p:txBody>
      </p:sp>
      <p:sp>
        <p:nvSpPr>
          <p:cNvPr id="69" name="Rectangle 68">
            <a:extLst>
              <a:ext uri="{FF2B5EF4-FFF2-40B4-BE49-F238E27FC236}">
                <a16:creationId xmlns:a16="http://schemas.microsoft.com/office/drawing/2014/main" id="{DC61D707-5E7F-4B7C-910D-94A83595D5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Content Placeholder 12">
            <a:extLst>
              <a:ext uri="{FF2B5EF4-FFF2-40B4-BE49-F238E27FC236}">
                <a16:creationId xmlns:a16="http://schemas.microsoft.com/office/drawing/2014/main" id="{CFB0991E-0B4F-46A6-B27F-A9751F16F077}"/>
              </a:ext>
            </a:extLst>
          </p:cNvPr>
          <p:cNvSpPr>
            <a:spLocks noGrp="1"/>
          </p:cNvSpPr>
          <p:nvPr>
            <p:ph sz="half" idx="1"/>
          </p:nvPr>
        </p:nvSpPr>
        <p:spPr>
          <a:xfrm>
            <a:off x="1197864" y="2399100"/>
            <a:ext cx="7024687" cy="3563550"/>
          </a:xfrm>
        </p:spPr>
        <p:txBody>
          <a:bodyPr vert="horz" lIns="91440" tIns="45720" rIns="91440" bIns="45720" rtlCol="0" anchor="t">
            <a:noAutofit/>
          </a:bodyPr>
          <a:lstStyle/>
          <a:p>
            <a:pPr marL="0" indent="0">
              <a:buNone/>
            </a:pPr>
            <a:r>
              <a:rPr lang="en-US" sz="2400" dirty="0">
                <a:latin typeface="Arial"/>
                <a:cs typeface="Arial"/>
              </a:rPr>
              <a:t>The UNCRC   Article 12:  "Every child has the right to express their views, feelings and wishes in all matters affecting them, and to have their views considered and taken seriously" </a:t>
            </a:r>
          </a:p>
          <a:p>
            <a:pPr marL="0" indent="0">
              <a:buNone/>
            </a:pPr>
            <a:r>
              <a:rPr lang="en-US" sz="2400" dirty="0">
                <a:latin typeface="Arial"/>
                <a:cs typeface="Arial"/>
              </a:rPr>
              <a:t>(UNICEF, 2016 p.5)  </a:t>
            </a:r>
          </a:p>
          <a:p>
            <a:pPr marL="0" indent="0">
              <a:buNone/>
            </a:pPr>
            <a:r>
              <a:rPr lang="en-US" sz="2400" dirty="0">
                <a:latin typeface="Arial"/>
                <a:cs typeface="Arial"/>
              </a:rPr>
              <a:t>The pedagogical principles raises pupil awareness and involves them in considering local solutions to global issues and provides them the skills to imagine new futures.</a:t>
            </a:r>
          </a:p>
          <a:p>
            <a:pPr marL="0" indent="0">
              <a:buNone/>
            </a:pPr>
            <a:r>
              <a:rPr lang="en-US" sz="2400" dirty="0">
                <a:latin typeface="Arial"/>
                <a:cs typeface="Arial"/>
              </a:rPr>
              <a:t> (Peterson and Warwick, 2015).</a:t>
            </a:r>
            <a:endParaRPr lang="en-US" sz="2400">
              <a:latin typeface="Arial"/>
              <a:cs typeface="Arial"/>
            </a:endParaRPr>
          </a:p>
          <a:p>
            <a:pPr marL="0" indent="0">
              <a:buNone/>
            </a:pPr>
            <a:endParaRPr lang="en-US" sz="1600">
              <a:latin typeface="Arial"/>
              <a:cs typeface="Arial"/>
            </a:endParaRPr>
          </a:p>
        </p:txBody>
      </p:sp>
      <p:pic>
        <p:nvPicPr>
          <p:cNvPr id="12" name="Picture 13" descr="A screenshot of a cell phone&#10;&#10;Description generated with very high confidence">
            <a:extLst>
              <a:ext uri="{FF2B5EF4-FFF2-40B4-BE49-F238E27FC236}">
                <a16:creationId xmlns:a16="http://schemas.microsoft.com/office/drawing/2014/main" id="{A36D6653-B182-4AA9-837C-F704EFEE6E15}"/>
              </a:ext>
            </a:extLst>
          </p:cNvPr>
          <p:cNvPicPr>
            <a:picLocks noGrp="1" noChangeAspect="1"/>
          </p:cNvPicPr>
          <p:nvPr>
            <p:ph sz="half" idx="2"/>
          </p:nvPr>
        </p:nvPicPr>
        <p:blipFill rotWithShape="1">
          <a:blip r:embed="rId2"/>
          <a:srcRect b="355"/>
          <a:stretch/>
        </p:blipFill>
        <p:spPr>
          <a:xfrm>
            <a:off x="8506309" y="3189446"/>
            <a:ext cx="2290920" cy="323754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3" name="Picture 3" descr="A screenshot of a cell phone&#10;&#10;Description generated with very high confidence">
            <a:extLst>
              <a:ext uri="{FF2B5EF4-FFF2-40B4-BE49-F238E27FC236}">
                <a16:creationId xmlns:a16="http://schemas.microsoft.com/office/drawing/2014/main" id="{0146A2FD-2CEF-45D7-A4CE-82BADD532B0F}"/>
              </a:ext>
            </a:extLst>
          </p:cNvPr>
          <p:cNvPicPr>
            <a:picLocks noChangeAspect="1"/>
          </p:cNvPicPr>
          <p:nvPr/>
        </p:nvPicPr>
        <p:blipFill>
          <a:blip r:embed="rId3"/>
          <a:stretch>
            <a:fillRect/>
          </a:stretch>
        </p:blipFill>
        <p:spPr>
          <a:xfrm rot="1260000">
            <a:off x="8504401" y="677420"/>
            <a:ext cx="3064668" cy="221289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9" name="TextBox 1">
            <a:extLst>
              <a:ext uri="{FF2B5EF4-FFF2-40B4-BE49-F238E27FC236}">
                <a16:creationId xmlns:a16="http://schemas.microsoft.com/office/drawing/2014/main" id="{D285616B-2C02-4FAF-8E39-F4911F8DB3E6}"/>
              </a:ext>
            </a:extLst>
          </p:cNvPr>
          <p:cNvSpPr txBox="1"/>
          <p:nvPr/>
        </p:nvSpPr>
        <p:spPr>
          <a:xfrm rot="900000">
            <a:off x="9769056" y="2855567"/>
            <a:ext cx="1477993" cy="2462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a:ea typeface="+mn-ea"/>
                <a:cs typeface="Calibri"/>
              </a:rPr>
              <a:t>(UN, unknown date b)</a:t>
            </a:r>
          </a:p>
        </p:txBody>
      </p:sp>
      <p:sp>
        <p:nvSpPr>
          <p:cNvPr id="4" name="TextBox 3">
            <a:extLst>
              <a:ext uri="{FF2B5EF4-FFF2-40B4-BE49-F238E27FC236}">
                <a16:creationId xmlns:a16="http://schemas.microsoft.com/office/drawing/2014/main" id="{94F61E1D-A49B-4DFE-BC20-6BE7A874A159}"/>
              </a:ext>
            </a:extLst>
          </p:cNvPr>
          <p:cNvSpPr txBox="1"/>
          <p:nvPr/>
        </p:nvSpPr>
        <p:spPr>
          <a:xfrm rot="-480000">
            <a:off x="9927431" y="6153148"/>
            <a:ext cx="145732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n-ea"/>
                <a:cs typeface="Arial"/>
              </a:rPr>
              <a:t>(AYPH, 2020)</a:t>
            </a:r>
          </a:p>
        </p:txBody>
      </p:sp>
    </p:spTree>
    <p:extLst>
      <p:ext uri="{BB962C8B-B14F-4D97-AF65-F5344CB8AC3E}">
        <p14:creationId xmlns:p14="http://schemas.microsoft.com/office/powerpoint/2010/main" val="531538659"/>
      </p:ext>
    </p:extLst>
  </p:cSld>
  <p:clrMapOvr>
    <a:masterClrMapping/>
  </p:clrMapOvr>
  <p:transition spd="med">
    <p:wip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3AB00AE-4340-440F-82E1-9F69D1D551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A group of people posing for the camera&#10;&#10;Description generated with very high confidence">
            <a:extLst>
              <a:ext uri="{FF2B5EF4-FFF2-40B4-BE49-F238E27FC236}">
                <a16:creationId xmlns:a16="http://schemas.microsoft.com/office/drawing/2014/main" id="{5D055994-387A-48D7-B495-9E76139BE7E5}"/>
              </a:ext>
            </a:extLst>
          </p:cNvPr>
          <p:cNvPicPr>
            <a:picLocks noChangeAspect="1"/>
          </p:cNvPicPr>
          <p:nvPr/>
        </p:nvPicPr>
        <p:blipFill rotWithShape="1">
          <a:blip r:embed="rId2"/>
          <a:srcRect t="5931" r="-2" b="10329"/>
          <a:stretch/>
        </p:blipFill>
        <p:spPr>
          <a:xfrm>
            <a:off x="6676417" y="-356206"/>
            <a:ext cx="5577111" cy="4203710"/>
          </a:xfrm>
          <a:prstGeom prst="rect">
            <a:avLst/>
          </a:prstGeom>
          <a:effectLst>
            <a:softEdge rad="533400"/>
          </a:effectLst>
        </p:spPr>
      </p:pic>
      <p:pic>
        <p:nvPicPr>
          <p:cNvPr id="13" name="Picture 13" descr="A group of people sitting at a playground&#10;&#10;Description generated with very high confidence">
            <a:extLst>
              <a:ext uri="{FF2B5EF4-FFF2-40B4-BE49-F238E27FC236}">
                <a16:creationId xmlns:a16="http://schemas.microsoft.com/office/drawing/2014/main" id="{25EC96FA-6389-49D9-9036-3719A653C2C3}"/>
              </a:ext>
            </a:extLst>
          </p:cNvPr>
          <p:cNvPicPr>
            <a:picLocks noGrp="1" noChangeAspect="1"/>
          </p:cNvPicPr>
          <p:nvPr>
            <p:ph sz="half" idx="2"/>
          </p:nvPr>
        </p:nvPicPr>
        <p:blipFill rotWithShape="1">
          <a:blip r:embed="rId3"/>
          <a:srcRect t="2425" r="-1" b="7842"/>
          <a:stretch/>
        </p:blipFill>
        <p:spPr>
          <a:xfrm>
            <a:off x="6100343" y="2643741"/>
            <a:ext cx="6263640" cy="4215384"/>
          </a:xfrm>
          <a:prstGeom prst="rect">
            <a:avLst/>
          </a:prstGeom>
          <a:effectLst>
            <a:softEdge rad="533400"/>
          </a:effectLst>
        </p:spPr>
      </p:pic>
      <p:pic>
        <p:nvPicPr>
          <p:cNvPr id="22" name="Picture 21">
            <a:extLst>
              <a:ext uri="{FF2B5EF4-FFF2-40B4-BE49-F238E27FC236}">
                <a16:creationId xmlns:a16="http://schemas.microsoft.com/office/drawing/2014/main" id="{22901FED-4FC9-4ED5-8123-C98BCD1616B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BE748B5-4BE6-45D0-B98D-21B348553A34}"/>
              </a:ext>
            </a:extLst>
          </p:cNvPr>
          <p:cNvSpPr>
            <a:spLocks noGrp="1"/>
          </p:cNvSpPr>
          <p:nvPr>
            <p:ph type="title"/>
          </p:nvPr>
        </p:nvSpPr>
        <p:spPr>
          <a:xfrm>
            <a:off x="463804" y="275281"/>
            <a:ext cx="5803271" cy="1311664"/>
          </a:xfrm>
        </p:spPr>
        <p:txBody>
          <a:bodyPr vert="horz" lIns="91440" tIns="45720" rIns="91440" bIns="45720" rtlCol="0" anchor="ctr">
            <a:normAutofit fontScale="90000"/>
          </a:bodyPr>
          <a:lstStyle/>
          <a:p>
            <a:r>
              <a:rPr lang="en-US" sz="4000" b="1" dirty="0">
                <a:solidFill>
                  <a:schemeClr val="accent6">
                    <a:lumMod val="50000"/>
                  </a:schemeClr>
                </a:solidFill>
                <a:latin typeface="Arial"/>
                <a:cs typeface="Calibri Light"/>
              </a:rPr>
              <a:t>ESDGC Theme:</a:t>
            </a:r>
            <a:r>
              <a:rPr lang="en-US" sz="4000" b="1" dirty="0">
                <a:latin typeface="Arial"/>
                <a:cs typeface="Calibri Light"/>
              </a:rPr>
              <a:t/>
            </a:r>
            <a:br>
              <a:rPr lang="en-US" sz="4000" b="1" dirty="0">
                <a:latin typeface="Arial"/>
                <a:cs typeface="Calibri Light"/>
              </a:rPr>
            </a:br>
            <a:r>
              <a:rPr lang="en-US" sz="4000" b="1" dirty="0">
                <a:solidFill>
                  <a:schemeClr val="accent6">
                    <a:lumMod val="50000"/>
                  </a:schemeClr>
                </a:solidFill>
                <a:latin typeface="Arial"/>
                <a:cs typeface="Calibri Light"/>
              </a:rPr>
              <a:t>Consumption and Waste</a:t>
            </a:r>
            <a:endParaRPr lang="en-US" sz="4000" b="1" kern="1200" dirty="0">
              <a:solidFill>
                <a:schemeClr val="accent6">
                  <a:lumMod val="50000"/>
                </a:schemeClr>
              </a:solidFill>
              <a:latin typeface="Arial"/>
              <a:cs typeface="+mj-cs"/>
            </a:endParaRPr>
          </a:p>
        </p:txBody>
      </p:sp>
      <p:sp>
        <p:nvSpPr>
          <p:cNvPr id="17" name="Content Placeholder 16">
            <a:extLst>
              <a:ext uri="{FF2B5EF4-FFF2-40B4-BE49-F238E27FC236}">
                <a16:creationId xmlns:a16="http://schemas.microsoft.com/office/drawing/2014/main" id="{FCBBD6FC-2D60-4737-9F8F-09B367D5FADD}"/>
              </a:ext>
            </a:extLst>
          </p:cNvPr>
          <p:cNvSpPr>
            <a:spLocks noGrp="1"/>
          </p:cNvSpPr>
          <p:nvPr>
            <p:ph sz="half" idx="1"/>
          </p:nvPr>
        </p:nvSpPr>
        <p:spPr>
          <a:xfrm>
            <a:off x="1775764" y="2136444"/>
            <a:ext cx="4803637" cy="3788830"/>
          </a:xfrm>
          <a:solidFill>
            <a:schemeClr val="accent6">
              <a:lumMod val="20000"/>
              <a:lumOff val="80000"/>
            </a:schemeClr>
          </a:solidFill>
        </p:spPr>
        <p:txBody>
          <a:bodyPr vert="horz" lIns="91440" tIns="45720" rIns="91440" bIns="45720" rtlCol="0" anchor="t">
            <a:normAutofit/>
          </a:bodyPr>
          <a:lstStyle/>
          <a:p>
            <a:pPr marL="0" indent="0">
              <a:lnSpc>
                <a:spcPct val="100000"/>
              </a:lnSpc>
              <a:buNone/>
            </a:pPr>
            <a:endParaRPr lang="en-US" sz="1800" dirty="0">
              <a:solidFill>
                <a:schemeClr val="accent6">
                  <a:lumMod val="50000"/>
                </a:schemeClr>
              </a:solidFill>
              <a:latin typeface="Arial"/>
              <a:cs typeface="Calibri"/>
            </a:endParaRPr>
          </a:p>
          <a:p>
            <a:pPr marL="0" indent="0">
              <a:lnSpc>
                <a:spcPct val="100000"/>
              </a:lnSpc>
              <a:buNone/>
            </a:pPr>
            <a:endParaRPr lang="en-US">
              <a:solidFill>
                <a:schemeClr val="accent6">
                  <a:lumMod val="50000"/>
                </a:schemeClr>
              </a:solidFill>
              <a:cs typeface="Calibri"/>
            </a:endParaRPr>
          </a:p>
        </p:txBody>
      </p:sp>
      <p:sp>
        <p:nvSpPr>
          <p:cNvPr id="24" name="TextBox 23">
            <a:extLst>
              <a:ext uri="{FF2B5EF4-FFF2-40B4-BE49-F238E27FC236}">
                <a16:creationId xmlns:a16="http://schemas.microsoft.com/office/drawing/2014/main" id="{3DBA0A00-3190-45EA-9DE6-F70F156347C9}"/>
              </a:ext>
            </a:extLst>
          </p:cNvPr>
          <p:cNvSpPr txBox="1"/>
          <p:nvPr/>
        </p:nvSpPr>
        <p:spPr>
          <a:xfrm>
            <a:off x="6916455" y="2532344"/>
            <a:ext cx="5290158" cy="1323439"/>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F19D19">
                    <a:lumMod val="50000"/>
                  </a:srgbClr>
                </a:solidFill>
                <a:effectLst/>
                <a:uLnTx/>
                <a:uFillTx/>
                <a:latin typeface="Arial"/>
                <a:ea typeface="+mn-ea"/>
                <a:cs typeface="Arial"/>
              </a:rPr>
              <a:t>In the local community. </a:t>
            </a:r>
            <a:endParaRPr kumimoji="0" lang="en-US" sz="1800" b="1" i="0" u="none" strike="noStrike" kern="1200" cap="none" spc="0" normalizeH="0" baseline="0" noProof="0">
              <a:ln>
                <a:noFill/>
              </a:ln>
              <a:solidFill>
                <a:srgbClr val="F19D19">
                  <a:lumMod val="50000"/>
                </a:srgbClr>
              </a:solidFill>
              <a:effectLst/>
              <a:uLnTx/>
              <a:uFillTx/>
              <a:latin typeface="Calibri" panose="020F0502020204030204"/>
              <a:ea typeface="+mn-ea"/>
              <a:cs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F19D19">
                    <a:lumMod val="50000"/>
                  </a:srgbClr>
                </a:solidFill>
                <a:effectLst/>
                <a:uLnTx/>
                <a:uFillTx/>
                <a:latin typeface="Arial"/>
                <a:ea typeface="+mn-ea"/>
                <a:cs typeface="Calibri" panose="020F0502020204030204"/>
              </a:rPr>
              <a:t>The school is currently involved in an initiative to keep the local community clean and tidy. </a:t>
            </a:r>
          </a:p>
        </p:txBody>
      </p:sp>
      <p:grpSp>
        <p:nvGrpSpPr>
          <p:cNvPr id="30" name="Group 29">
            <a:extLst>
              <a:ext uri="{FF2B5EF4-FFF2-40B4-BE49-F238E27FC236}">
                <a16:creationId xmlns:a16="http://schemas.microsoft.com/office/drawing/2014/main" id="{3D4A08DA-B9A3-47FD-8F41-FA061EC3D4B6}"/>
              </a:ext>
            </a:extLst>
          </p:cNvPr>
          <p:cNvGrpSpPr/>
          <p:nvPr/>
        </p:nvGrpSpPr>
        <p:grpSpPr>
          <a:xfrm>
            <a:off x="1833628" y="2198969"/>
            <a:ext cx="4808236" cy="3960856"/>
            <a:chOff x="695847" y="2418175"/>
            <a:chExt cx="4808236" cy="3960856"/>
          </a:xfrm>
        </p:grpSpPr>
        <p:grpSp>
          <p:nvGrpSpPr>
            <p:cNvPr id="29" name="Group 28">
              <a:extLst>
                <a:ext uri="{FF2B5EF4-FFF2-40B4-BE49-F238E27FC236}">
                  <a16:creationId xmlns:a16="http://schemas.microsoft.com/office/drawing/2014/main" id="{D48E810E-F78B-432F-A76E-13BFE7570009}"/>
                </a:ext>
              </a:extLst>
            </p:cNvPr>
            <p:cNvGrpSpPr/>
            <p:nvPr/>
          </p:nvGrpSpPr>
          <p:grpSpPr>
            <a:xfrm>
              <a:off x="1621715" y="2588827"/>
              <a:ext cx="3882368" cy="3790204"/>
              <a:chOff x="1621715" y="2588827"/>
              <a:chExt cx="3882368" cy="3790204"/>
            </a:xfrm>
          </p:grpSpPr>
          <p:pic>
            <p:nvPicPr>
              <p:cNvPr id="15" name="Picture 9" descr="A close up of a sign&#10;&#10;Description generated with very high confidence">
                <a:extLst>
                  <a:ext uri="{FF2B5EF4-FFF2-40B4-BE49-F238E27FC236}">
                    <a16:creationId xmlns:a16="http://schemas.microsoft.com/office/drawing/2014/main" id="{692D8D6D-7367-43FA-A00F-488689489E6B}"/>
                  </a:ext>
                </a:extLst>
              </p:cNvPr>
              <p:cNvPicPr>
                <a:picLocks noChangeAspect="1"/>
              </p:cNvPicPr>
              <p:nvPr/>
            </p:nvPicPr>
            <p:blipFill>
              <a:blip r:embed="rId5"/>
              <a:stretch>
                <a:fillRect/>
              </a:stretch>
            </p:blipFill>
            <p:spPr>
              <a:xfrm rot="1560000">
                <a:off x="1621715" y="3990103"/>
                <a:ext cx="1745792" cy="238892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6" name="Picture 4" descr="A close up of a sign&#10;&#10;Description generated with very high confidence">
                <a:extLst>
                  <a:ext uri="{FF2B5EF4-FFF2-40B4-BE49-F238E27FC236}">
                    <a16:creationId xmlns:a16="http://schemas.microsoft.com/office/drawing/2014/main" id="{FFC071AD-BEF7-45E9-A4A7-8D3BC9E79803}"/>
                  </a:ext>
                </a:extLst>
              </p:cNvPr>
              <p:cNvPicPr>
                <a:picLocks noChangeAspect="1"/>
              </p:cNvPicPr>
              <p:nvPr/>
            </p:nvPicPr>
            <p:blipFill>
              <a:blip r:embed="rId6"/>
              <a:stretch>
                <a:fillRect/>
              </a:stretch>
            </p:blipFill>
            <p:spPr>
              <a:xfrm rot="20880000">
                <a:off x="3820782" y="4480089"/>
                <a:ext cx="915604" cy="179672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9" name="Picture 6" descr="A sign on the side of a box&#10;&#10;Description generated with high confidence">
                <a:extLst>
                  <a:ext uri="{FF2B5EF4-FFF2-40B4-BE49-F238E27FC236}">
                    <a16:creationId xmlns:a16="http://schemas.microsoft.com/office/drawing/2014/main" id="{ACBF50A3-48CC-4D6C-A4F1-B8F76CECBD97}"/>
                  </a:ext>
                </a:extLst>
              </p:cNvPr>
              <p:cNvPicPr>
                <a:picLocks noChangeAspect="1"/>
              </p:cNvPicPr>
              <p:nvPr/>
            </p:nvPicPr>
            <p:blipFill>
              <a:blip r:embed="rId7"/>
              <a:stretch>
                <a:fillRect/>
              </a:stretch>
            </p:blipFill>
            <p:spPr>
              <a:xfrm rot="1680000">
                <a:off x="4354974" y="2588827"/>
                <a:ext cx="1149109" cy="199505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grpSp>
        <p:sp>
          <p:nvSpPr>
            <p:cNvPr id="27" name="TextBox 26">
              <a:extLst>
                <a:ext uri="{FF2B5EF4-FFF2-40B4-BE49-F238E27FC236}">
                  <a16:creationId xmlns:a16="http://schemas.microsoft.com/office/drawing/2014/main" id="{7211A17F-27FB-4109-9C41-F0A8A59C9040}"/>
                </a:ext>
              </a:extLst>
            </p:cNvPr>
            <p:cNvSpPr txBox="1"/>
            <p:nvPr/>
          </p:nvSpPr>
          <p:spPr>
            <a:xfrm>
              <a:off x="695847" y="2418175"/>
              <a:ext cx="3578267"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19D19">
                      <a:lumMod val="50000"/>
                    </a:srgbClr>
                  </a:solidFill>
                  <a:effectLst/>
                  <a:uLnTx/>
                  <a:uFillTx/>
                  <a:latin typeface="Arial"/>
                  <a:ea typeface="+mn-ea"/>
                  <a:cs typeface="Arial"/>
                </a:rPr>
                <a:t>In and around school pupils are encouraged to recycle paper and turn off taps and lights when not being used. </a:t>
              </a:r>
              <a:r>
                <a:rPr kumimoji="0" lang="en-US" sz="1800" b="0" i="0" u="none" strike="noStrike" kern="1200" cap="none" spc="0" normalizeH="0" baseline="0" noProof="0" dirty="0">
                  <a:ln>
                    <a:noFill/>
                  </a:ln>
                  <a:solidFill>
                    <a:srgbClr val="F19D19">
                      <a:lumMod val="50000"/>
                    </a:srgbClr>
                  </a:solidFill>
                  <a:effectLst/>
                  <a:uLnTx/>
                  <a:uFillTx/>
                  <a:latin typeface="Arial"/>
                  <a:ea typeface="+mn-ea"/>
                  <a:cs typeface="Arial"/>
                </a:rPr>
                <a:t>  </a:t>
              </a:r>
              <a:endParaRPr kumimoji="0" lang="en-US" sz="1800" b="0" i="0" u="none" strike="noStrike" kern="1200" cap="none" spc="0" normalizeH="0" baseline="0" noProof="0" dirty="0">
                <a:ln>
                  <a:noFill/>
                </a:ln>
                <a:solidFill>
                  <a:srgbClr val="F19D19">
                    <a:lumMod val="50000"/>
                  </a:srgbClr>
                </a:solidFill>
                <a:effectLst/>
                <a:uLnTx/>
                <a:uFillTx/>
                <a:latin typeface="Calibri" panose="020F0502020204030204"/>
                <a:ea typeface="+mn-ea"/>
                <a:cs typeface="+mn-cs"/>
              </a:endParaRPr>
            </a:p>
          </p:txBody>
        </p:sp>
      </p:grpSp>
      <p:sp>
        <p:nvSpPr>
          <p:cNvPr id="28" name="TextBox 1">
            <a:extLst>
              <a:ext uri="{FF2B5EF4-FFF2-40B4-BE49-F238E27FC236}">
                <a16:creationId xmlns:a16="http://schemas.microsoft.com/office/drawing/2014/main" id="{DDFE2AE9-972D-4080-BF0D-06DD29FA3DB4}"/>
              </a:ext>
            </a:extLst>
          </p:cNvPr>
          <p:cNvSpPr txBox="1"/>
          <p:nvPr/>
        </p:nvSpPr>
        <p:spPr>
          <a:xfrm>
            <a:off x="15" y="5623674"/>
            <a:ext cx="1468498" cy="2462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000" b="0" i="0" u="none" strike="noStrike" kern="1200" cap="none" spc="0" normalizeH="0" baseline="0" noProof="0">
                <a:ln>
                  <a:noFill/>
                </a:ln>
                <a:solidFill>
                  <a:prstClr val="black"/>
                </a:solidFill>
                <a:effectLst/>
                <a:uLnTx/>
                <a:uFillTx/>
                <a:latin typeface="Arial"/>
                <a:ea typeface="+mn-ea"/>
                <a:cs typeface="Calibri"/>
              </a:rPr>
              <a:t>(UN, unknown date b)</a:t>
            </a:r>
          </a:p>
        </p:txBody>
      </p:sp>
      <p:pic>
        <p:nvPicPr>
          <p:cNvPr id="31" name="Picture 31" descr="A close up of a sign&#10;&#10;Description generated with high confidence">
            <a:extLst>
              <a:ext uri="{FF2B5EF4-FFF2-40B4-BE49-F238E27FC236}">
                <a16:creationId xmlns:a16="http://schemas.microsoft.com/office/drawing/2014/main" id="{FE81FF66-DAF6-43D4-9C62-518613F407E6}"/>
              </a:ext>
            </a:extLst>
          </p:cNvPr>
          <p:cNvPicPr>
            <a:picLocks noChangeAspect="1"/>
          </p:cNvPicPr>
          <p:nvPr/>
        </p:nvPicPr>
        <p:blipFill>
          <a:blip r:embed="rId8"/>
          <a:stretch>
            <a:fillRect/>
          </a:stretch>
        </p:blipFill>
        <p:spPr>
          <a:xfrm>
            <a:off x="226382" y="1823451"/>
            <a:ext cx="1162050" cy="11620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3" name="Picture 33" descr="A close up of a sign&#10;&#10;Description generated with high confidence">
            <a:extLst>
              <a:ext uri="{FF2B5EF4-FFF2-40B4-BE49-F238E27FC236}">
                <a16:creationId xmlns:a16="http://schemas.microsoft.com/office/drawing/2014/main" id="{FDA97627-B9DD-481E-BA8C-6BC4131756C2}"/>
              </a:ext>
            </a:extLst>
          </p:cNvPr>
          <p:cNvPicPr>
            <a:picLocks noChangeAspect="1"/>
          </p:cNvPicPr>
          <p:nvPr/>
        </p:nvPicPr>
        <p:blipFill>
          <a:blip r:embed="rId9"/>
          <a:stretch>
            <a:fillRect/>
          </a:stretch>
        </p:blipFill>
        <p:spPr>
          <a:xfrm>
            <a:off x="215976" y="3086003"/>
            <a:ext cx="1162963" cy="118384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 name="Picture 3" descr="A close up of a sign&#10;&#10;Description generated with high confidence">
            <a:extLst>
              <a:ext uri="{FF2B5EF4-FFF2-40B4-BE49-F238E27FC236}">
                <a16:creationId xmlns:a16="http://schemas.microsoft.com/office/drawing/2014/main" id="{9DE80260-3207-4B6D-956E-AF312338B989}"/>
              </a:ext>
            </a:extLst>
          </p:cNvPr>
          <p:cNvPicPr>
            <a:picLocks noChangeAspect="1"/>
          </p:cNvPicPr>
          <p:nvPr/>
        </p:nvPicPr>
        <p:blipFill>
          <a:blip r:embed="rId10"/>
          <a:stretch>
            <a:fillRect/>
          </a:stretch>
        </p:blipFill>
        <p:spPr>
          <a:xfrm rot="60000">
            <a:off x="225468" y="4400974"/>
            <a:ext cx="1167008" cy="114613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758178299"/>
      </p:ext>
    </p:extLst>
  </p:cSld>
  <p:clrMapOvr>
    <a:masterClrMapping/>
  </p:clrMapOvr>
  <p:transition spd="med">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B250C39F-3F6C-4D53-86D2-7BC6B2FF60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70A48D59-8581-41F7-B529-F4617FE07A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A view of a mountain&#10;&#10;Description generated with very high confidence">
            <a:extLst>
              <a:ext uri="{FF2B5EF4-FFF2-40B4-BE49-F238E27FC236}">
                <a16:creationId xmlns:a16="http://schemas.microsoft.com/office/drawing/2014/main" id="{BFC46DEF-1FAC-447F-822A-8BAE231390F0}"/>
              </a:ext>
            </a:extLst>
          </p:cNvPr>
          <p:cNvPicPr>
            <a:picLocks noGrp="1" noChangeAspect="1"/>
          </p:cNvPicPr>
          <p:nvPr>
            <p:ph sz="half" idx="1"/>
          </p:nvPr>
        </p:nvPicPr>
        <p:blipFill rotWithShape="1">
          <a:blip r:embed="rId2"/>
          <a:srcRect t="8537"/>
          <a:stretch/>
        </p:blipFill>
        <p:spPr>
          <a:xfrm>
            <a:off x="-1" y="10"/>
            <a:ext cx="12227719" cy="6857990"/>
          </a:xfrm>
          <a:prstGeom prst="rect">
            <a:avLst/>
          </a:prstGeom>
        </p:spPr>
      </p:pic>
      <p:sp>
        <p:nvSpPr>
          <p:cNvPr id="2" name="Title 1">
            <a:extLst>
              <a:ext uri="{FF2B5EF4-FFF2-40B4-BE49-F238E27FC236}">
                <a16:creationId xmlns:a16="http://schemas.microsoft.com/office/drawing/2014/main" id="{5FB3F2B4-6FE6-4000-9E31-45A6E14D7C40}"/>
              </a:ext>
            </a:extLst>
          </p:cNvPr>
          <p:cNvSpPr>
            <a:spLocks noGrp="1"/>
          </p:cNvSpPr>
          <p:nvPr>
            <p:ph type="title"/>
          </p:nvPr>
        </p:nvSpPr>
        <p:spPr>
          <a:xfrm>
            <a:off x="783431" y="303211"/>
            <a:ext cx="7403306" cy="894956"/>
          </a:xfrm>
        </p:spPr>
        <p:txBody>
          <a:bodyPr vert="horz" lIns="91440" tIns="45720" rIns="91440" bIns="45720" rtlCol="0" anchor="b">
            <a:normAutofit/>
          </a:bodyPr>
          <a:lstStyle/>
          <a:p>
            <a:r>
              <a:rPr lang="en-US" sz="3600" dirty="0">
                <a:solidFill>
                  <a:schemeClr val="bg1"/>
                </a:solidFill>
                <a:latin typeface="Arial"/>
                <a:cs typeface="Arial"/>
              </a:rPr>
              <a:t>ESDGC Theme: Climate Change</a:t>
            </a:r>
          </a:p>
        </p:txBody>
      </p:sp>
      <p:sp>
        <p:nvSpPr>
          <p:cNvPr id="10" name="Content Placeholder 9">
            <a:extLst>
              <a:ext uri="{FF2B5EF4-FFF2-40B4-BE49-F238E27FC236}">
                <a16:creationId xmlns:a16="http://schemas.microsoft.com/office/drawing/2014/main" id="{910273DC-E2EB-4645-9C0F-233E11FB99EC}"/>
              </a:ext>
            </a:extLst>
          </p:cNvPr>
          <p:cNvSpPr>
            <a:spLocks noGrp="1"/>
          </p:cNvSpPr>
          <p:nvPr>
            <p:ph sz="half" idx="2"/>
          </p:nvPr>
        </p:nvSpPr>
        <p:spPr>
          <a:xfrm>
            <a:off x="700088" y="2265861"/>
            <a:ext cx="6152616" cy="3015849"/>
          </a:xfrm>
        </p:spPr>
        <p:txBody>
          <a:bodyPr vert="horz" lIns="91440" tIns="45720" rIns="91440" bIns="45720" rtlCol="0" anchor="t">
            <a:noAutofit/>
          </a:bodyPr>
          <a:lstStyle/>
          <a:p>
            <a:pPr marL="0" indent="0">
              <a:buNone/>
            </a:pPr>
            <a:r>
              <a:rPr lang="en-US" sz="2400" b="1" dirty="0">
                <a:solidFill>
                  <a:schemeClr val="bg1"/>
                </a:solidFill>
                <a:latin typeface="Arial"/>
                <a:cs typeface="Arial"/>
              </a:rPr>
              <a:t>Size of Wales is a Welsh Non-Government Organization  that aims to sustain an area of tropical forest twice the size of Wales as part of their national response to climate change (Size of Wales, 2020)</a:t>
            </a:r>
            <a:endParaRPr lang="en-US" sz="2400" dirty="0">
              <a:solidFill>
                <a:schemeClr val="bg1"/>
              </a:solidFill>
            </a:endParaRPr>
          </a:p>
          <a:p>
            <a:pPr marL="0" indent="0">
              <a:buNone/>
            </a:pPr>
            <a:endParaRPr lang="en-US" sz="2200" b="1" dirty="0">
              <a:solidFill>
                <a:schemeClr val="bg1"/>
              </a:solidFill>
              <a:latin typeface="Arial"/>
              <a:cs typeface="Arial"/>
            </a:endParaRPr>
          </a:p>
        </p:txBody>
      </p:sp>
      <p:sp>
        <p:nvSpPr>
          <p:cNvPr id="52" name="Rectangle 51">
            <a:extLst>
              <a:ext uri="{FF2B5EF4-FFF2-40B4-BE49-F238E27FC236}">
                <a16:creationId xmlns:a16="http://schemas.microsoft.com/office/drawing/2014/main" id="{9DD005C1-8C51-42D6-9BEE-B9B8384974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771D619-21F2-483E-8202-3878DF8C4522}"/>
              </a:ext>
            </a:extLst>
          </p:cNvPr>
          <p:cNvSpPr/>
          <p:nvPr/>
        </p:nvSpPr>
        <p:spPr>
          <a:xfrm>
            <a:off x="10175081" y="3436146"/>
            <a:ext cx="1738310" cy="31075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7" descr="A close up of a logo&#10;&#10;Description generated with very high confidence">
            <a:extLst>
              <a:ext uri="{FF2B5EF4-FFF2-40B4-BE49-F238E27FC236}">
                <a16:creationId xmlns:a16="http://schemas.microsoft.com/office/drawing/2014/main" id="{2A424EF2-0F29-4422-9B2C-668130E6CEBB}"/>
              </a:ext>
            </a:extLst>
          </p:cNvPr>
          <p:cNvPicPr>
            <a:picLocks noChangeAspect="1"/>
          </p:cNvPicPr>
          <p:nvPr/>
        </p:nvPicPr>
        <p:blipFill>
          <a:blip r:embed="rId3"/>
          <a:stretch>
            <a:fillRect/>
          </a:stretch>
        </p:blipFill>
        <p:spPr>
          <a:xfrm>
            <a:off x="10284049" y="5058699"/>
            <a:ext cx="1519611" cy="126837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0" name="Picture 5" descr="A close up of a logo&#10;&#10;Description generated with high confidence">
            <a:extLst>
              <a:ext uri="{FF2B5EF4-FFF2-40B4-BE49-F238E27FC236}">
                <a16:creationId xmlns:a16="http://schemas.microsoft.com/office/drawing/2014/main" id="{37AECAE0-1B66-42D5-840E-8025564536C5}"/>
              </a:ext>
            </a:extLst>
          </p:cNvPr>
          <p:cNvPicPr>
            <a:picLocks noChangeAspect="1"/>
          </p:cNvPicPr>
          <p:nvPr/>
        </p:nvPicPr>
        <p:blipFill>
          <a:blip r:embed="rId4"/>
          <a:stretch>
            <a:fillRect/>
          </a:stretch>
        </p:blipFill>
        <p:spPr>
          <a:xfrm>
            <a:off x="10418430" y="3549389"/>
            <a:ext cx="1265992" cy="126599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9" name="TextBox 18">
            <a:extLst>
              <a:ext uri="{FF2B5EF4-FFF2-40B4-BE49-F238E27FC236}">
                <a16:creationId xmlns:a16="http://schemas.microsoft.com/office/drawing/2014/main" id="{20C21CB0-4D3A-4C66-8A5B-F9A90AF9FF0B}"/>
              </a:ext>
            </a:extLst>
          </p:cNvPr>
          <p:cNvSpPr txBox="1"/>
          <p:nvPr/>
        </p:nvSpPr>
        <p:spPr>
          <a:xfrm>
            <a:off x="10364368" y="4808193"/>
            <a:ext cx="147799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a:ea typeface="+mn-ea"/>
                <a:cs typeface="Calibri"/>
              </a:rPr>
              <a:t>(UN, unknown date b)</a:t>
            </a:r>
          </a:p>
        </p:txBody>
      </p:sp>
      <p:sp>
        <p:nvSpPr>
          <p:cNvPr id="24" name="TextBox 23">
            <a:extLst>
              <a:ext uri="{FF2B5EF4-FFF2-40B4-BE49-F238E27FC236}">
                <a16:creationId xmlns:a16="http://schemas.microsoft.com/office/drawing/2014/main" id="{5DE9FA7C-7D16-451F-BF30-495AA6A2008E}"/>
              </a:ext>
            </a:extLst>
          </p:cNvPr>
          <p:cNvSpPr txBox="1"/>
          <p:nvPr/>
        </p:nvSpPr>
        <p:spPr>
          <a:xfrm>
            <a:off x="128587" y="6355555"/>
            <a:ext cx="9803605" cy="369332"/>
          </a:xfrm>
          <a:prstGeom prst="rect">
            <a:avLst/>
          </a:prstGeom>
          <a:solidFill>
            <a:srgbClr val="A6A6A6">
              <a:alpha val="65000"/>
            </a:srgb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rPr>
              <a:t>https://upload.wikimedia.org/wikipedia/commons/d/d0/Aerial_view_of_the_Amazon_Rainforest.jpg</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7E790AD7-C07F-4C0D-B923-0D739A4B09CD}"/>
              </a:ext>
            </a:extLst>
          </p:cNvPr>
          <p:cNvSpPr txBox="1"/>
          <p:nvPr/>
        </p:nvSpPr>
        <p:spPr>
          <a:xfrm>
            <a:off x="10498931" y="6248398"/>
            <a:ext cx="156448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black"/>
                </a:solidFill>
                <a:effectLst/>
                <a:uLnTx/>
                <a:uFillTx/>
                <a:latin typeface="Arial"/>
                <a:ea typeface="+mn-ea"/>
                <a:cs typeface="Arial"/>
              </a:rPr>
              <a:t>(Size of Wales, 2020)</a:t>
            </a:r>
          </a:p>
        </p:txBody>
      </p:sp>
    </p:spTree>
    <p:extLst>
      <p:ext uri="{BB962C8B-B14F-4D97-AF65-F5344CB8AC3E}">
        <p14:creationId xmlns:p14="http://schemas.microsoft.com/office/powerpoint/2010/main" val="3739887995"/>
      </p:ext>
    </p:extLst>
  </p:cSld>
  <p:clrMapOvr>
    <a:masterClrMapping/>
  </p:clrMapOvr>
  <p:transition spd="med">
    <p:wipe/>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6166C6D1-23AC-49C4-BA07-238E4E9F8C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2"/>
            <a:ext cx="6711020" cy="2781866"/>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C20130-12EE-4664-BC34-68A55E369ABE}"/>
              </a:ext>
            </a:extLst>
          </p:cNvPr>
          <p:cNvSpPr>
            <a:spLocks noGrp="1"/>
          </p:cNvSpPr>
          <p:nvPr>
            <p:ph type="title"/>
          </p:nvPr>
        </p:nvSpPr>
        <p:spPr>
          <a:xfrm>
            <a:off x="774698" y="762000"/>
            <a:ext cx="6108725" cy="2144162"/>
          </a:xfrm>
        </p:spPr>
        <p:txBody>
          <a:bodyPr vert="horz" lIns="91440" tIns="45720" rIns="91440" bIns="45720" rtlCol="0" anchor="ctr">
            <a:normAutofit/>
          </a:bodyPr>
          <a:lstStyle/>
          <a:p>
            <a:r>
              <a:rPr lang="en-US" kern="1200">
                <a:solidFill>
                  <a:srgbClr val="FFFFFF"/>
                </a:solidFill>
                <a:latin typeface="+mj-lt"/>
                <a:ea typeface="+mj-ea"/>
                <a:cs typeface="+mj-cs"/>
              </a:rPr>
              <a:t>ESDGC Theme: Identity and Culture</a:t>
            </a:r>
          </a:p>
        </p:txBody>
      </p:sp>
      <p:pic>
        <p:nvPicPr>
          <p:cNvPr id="5" name="Picture 5" descr="A large green field in front of a house&#10;&#10;Description generated with very high confidence">
            <a:extLst>
              <a:ext uri="{FF2B5EF4-FFF2-40B4-BE49-F238E27FC236}">
                <a16:creationId xmlns:a16="http://schemas.microsoft.com/office/drawing/2014/main" id="{8DF4B18B-D60C-4EEE-B942-4B5B79614DE2}"/>
              </a:ext>
            </a:extLst>
          </p:cNvPr>
          <p:cNvPicPr>
            <a:picLocks noChangeAspect="1"/>
          </p:cNvPicPr>
          <p:nvPr/>
        </p:nvPicPr>
        <p:blipFill rotWithShape="1">
          <a:blip r:embed="rId2"/>
          <a:srcRect t="5020" r="2" b="2"/>
          <a:stretch/>
        </p:blipFill>
        <p:spPr>
          <a:xfrm>
            <a:off x="7339089" y="450221"/>
            <a:ext cx="4371502" cy="2781865"/>
          </a:xfrm>
          <a:prstGeom prst="rect">
            <a:avLst/>
          </a:prstGeom>
        </p:spPr>
      </p:pic>
      <p:sp>
        <p:nvSpPr>
          <p:cNvPr id="63" name="Rectangle 62">
            <a:extLst>
              <a:ext uri="{FF2B5EF4-FFF2-40B4-BE49-F238E27FC236}">
                <a16:creationId xmlns:a16="http://schemas.microsoft.com/office/drawing/2014/main" id="{2A8B9026-04DF-499B-A388-67FCB7435E5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505" y="3395972"/>
            <a:ext cx="1332806" cy="1417320"/>
          </a:xfrm>
          <a:prstGeom prst="rect">
            <a:avLst/>
          </a:prstGeom>
          <a:solidFill>
            <a:srgbClr val="4896F0">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5" name="Rectangle 64">
            <a:extLst>
              <a:ext uri="{FF2B5EF4-FFF2-40B4-BE49-F238E27FC236}">
                <a16:creationId xmlns:a16="http://schemas.microsoft.com/office/drawing/2014/main" id="{05CC4153-3F0D-4F4C-8F12-E8FC3FA40A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4" y="4965192"/>
            <a:ext cx="1338257" cy="1417320"/>
          </a:xfrm>
          <a:prstGeom prst="rect">
            <a:avLst/>
          </a:prstGeom>
          <a:solidFill>
            <a:srgbClr val="4E8272"/>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7" name="Rectangle 66">
            <a:extLst>
              <a:ext uri="{FF2B5EF4-FFF2-40B4-BE49-F238E27FC236}">
                <a16:creationId xmlns:a16="http://schemas.microsoft.com/office/drawing/2014/main" id="{1C091803-41C2-48E0-9228-5148460C74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75100" y="3395974"/>
            <a:ext cx="5193903" cy="3006661"/>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Content Placeholder 12">
            <a:extLst>
              <a:ext uri="{FF2B5EF4-FFF2-40B4-BE49-F238E27FC236}">
                <a16:creationId xmlns:a16="http://schemas.microsoft.com/office/drawing/2014/main" id="{BA7DEEA9-1617-48D8-AD27-575344231703}"/>
              </a:ext>
            </a:extLst>
          </p:cNvPr>
          <p:cNvSpPr>
            <a:spLocks noGrp="1"/>
          </p:cNvSpPr>
          <p:nvPr>
            <p:ph sz="half" idx="1"/>
          </p:nvPr>
        </p:nvSpPr>
        <p:spPr>
          <a:xfrm>
            <a:off x="1976438" y="4231955"/>
            <a:ext cx="5192735" cy="2458052"/>
          </a:xfrm>
        </p:spPr>
        <p:txBody>
          <a:bodyPr vert="horz" lIns="91440" tIns="45720" rIns="91440" bIns="45720" rtlCol="0" anchor="ctr">
            <a:normAutofit/>
          </a:bodyPr>
          <a:lstStyle/>
          <a:p>
            <a:pPr marL="0" indent="0" algn="just">
              <a:buNone/>
            </a:pPr>
            <a:r>
              <a:rPr lang="en-GB" sz="2000" dirty="0">
                <a:latin typeface="Arial"/>
                <a:cs typeface="Arial"/>
              </a:rPr>
              <a:t>Partnerships Overseas Networking Trust (PONT) is a non-government organisation helping  children in Wales and Uganda learn about their world by twinning schools in Wales with schools in Uganda.  To date, PONT have twinned over 100 schools.  </a:t>
            </a:r>
            <a:r>
              <a:rPr lang="en-US" sz="2000" dirty="0">
                <a:latin typeface="Arial"/>
                <a:cs typeface="Arial"/>
              </a:rPr>
              <a:t> </a:t>
            </a:r>
            <a:endParaRPr lang="en-US"/>
          </a:p>
        </p:txBody>
      </p:sp>
      <p:pic>
        <p:nvPicPr>
          <p:cNvPr id="7" name="Picture 7" descr="A picture containing person, indoor, shelf, book&#10;&#10;Description generated with very high confidence">
            <a:extLst>
              <a:ext uri="{FF2B5EF4-FFF2-40B4-BE49-F238E27FC236}">
                <a16:creationId xmlns:a16="http://schemas.microsoft.com/office/drawing/2014/main" id="{A0901CF9-FFD4-4153-BB7D-9A70BEB255CC}"/>
              </a:ext>
            </a:extLst>
          </p:cNvPr>
          <p:cNvPicPr>
            <a:picLocks noGrp="1" noChangeAspect="1"/>
          </p:cNvPicPr>
          <p:nvPr>
            <p:ph sz="half" idx="2"/>
          </p:nvPr>
        </p:nvPicPr>
        <p:blipFill rotWithShape="1">
          <a:blip r:embed="rId3"/>
          <a:srcRect t="8295" r="2" b="2"/>
          <a:stretch/>
        </p:blipFill>
        <p:spPr>
          <a:xfrm>
            <a:off x="7318819" y="3395974"/>
            <a:ext cx="4597719" cy="3185254"/>
          </a:xfrm>
          <a:prstGeom prst="rect">
            <a:avLst/>
          </a:prstGeom>
        </p:spPr>
      </p:pic>
      <p:sp>
        <p:nvSpPr>
          <p:cNvPr id="18" name="TextBox 17">
            <a:extLst>
              <a:ext uri="{FF2B5EF4-FFF2-40B4-BE49-F238E27FC236}">
                <a16:creationId xmlns:a16="http://schemas.microsoft.com/office/drawing/2014/main" id="{B7E9AA64-5BF9-4B78-9AFC-7001715F1486}"/>
              </a:ext>
            </a:extLst>
          </p:cNvPr>
          <p:cNvSpPr txBox="1"/>
          <p:nvPr/>
        </p:nvSpPr>
        <p:spPr>
          <a:xfrm>
            <a:off x="7331868" y="2986088"/>
            <a:ext cx="1659732" cy="246221"/>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a:ea typeface="+mn-ea"/>
                <a:cs typeface="Arial"/>
              </a:rPr>
              <a:t>(Drop in the Bucket, 2016)</a:t>
            </a:r>
            <a:endParaRPr kumimoji="0" lang="en-US" sz="1000" b="0" i="0" u="none" strike="noStrike" kern="1200" cap="none" spc="0" normalizeH="0" baseline="0" noProof="0">
              <a:ln>
                <a:noFill/>
              </a:ln>
              <a:solidFill>
                <a:prstClr val="black"/>
              </a:solidFill>
              <a:effectLst/>
              <a:uLnTx/>
              <a:uFillTx/>
              <a:latin typeface="Arial"/>
              <a:ea typeface="+mn-ea"/>
              <a:cs typeface="Arial"/>
            </a:endParaRPr>
          </a:p>
        </p:txBody>
      </p:sp>
      <p:sp>
        <p:nvSpPr>
          <p:cNvPr id="20" name="TextBox 19">
            <a:extLst>
              <a:ext uri="{FF2B5EF4-FFF2-40B4-BE49-F238E27FC236}">
                <a16:creationId xmlns:a16="http://schemas.microsoft.com/office/drawing/2014/main" id="{2514B831-013C-4C3E-A1D1-3AE2CDAC283C}"/>
              </a:ext>
            </a:extLst>
          </p:cNvPr>
          <p:cNvSpPr txBox="1"/>
          <p:nvPr/>
        </p:nvSpPr>
        <p:spPr>
          <a:xfrm>
            <a:off x="7343776" y="450056"/>
            <a:ext cx="4386258" cy="784830"/>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a:ea typeface="+mn-ea"/>
                <a:cs typeface="Arial"/>
              </a:rPr>
              <a:t> </a:t>
            </a:r>
            <a:r>
              <a:rPr kumimoji="0" lang="en-GB" sz="2000" b="0" i="0" u="none" strike="noStrike" kern="1200" cap="none" spc="0" normalizeH="0" baseline="0" noProof="0" err="1">
                <a:ln>
                  <a:noFill/>
                </a:ln>
                <a:solidFill>
                  <a:prstClr val="black"/>
                </a:solidFill>
                <a:effectLst/>
                <a:uLnTx/>
                <a:uFillTx/>
                <a:latin typeface="Arial"/>
                <a:ea typeface="+mn-ea"/>
                <a:cs typeface="Arial"/>
              </a:rPr>
              <a:t>Busumbu</a:t>
            </a:r>
            <a:r>
              <a:rPr kumimoji="0" lang="en-GB" sz="2000" b="0" i="0" u="none" strike="noStrike" kern="1200" cap="none" spc="0" normalizeH="0" baseline="0" noProof="0">
                <a:ln>
                  <a:noFill/>
                </a:ln>
                <a:solidFill>
                  <a:prstClr val="black"/>
                </a:solidFill>
                <a:effectLst/>
                <a:uLnTx/>
                <a:uFillTx/>
                <a:latin typeface="Arial"/>
                <a:ea typeface="+mn-ea"/>
                <a:cs typeface="Arial"/>
              </a:rPr>
              <a:t> Primary School,</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a:ea typeface="+mn-ea"/>
                <a:cs typeface="Arial"/>
              </a:rPr>
              <a:t> Mbale, Uganda.</a:t>
            </a:r>
          </a:p>
        </p:txBody>
      </p:sp>
      <p:sp>
        <p:nvSpPr>
          <p:cNvPr id="22" name="TextBox 21">
            <a:extLst>
              <a:ext uri="{FF2B5EF4-FFF2-40B4-BE49-F238E27FC236}">
                <a16:creationId xmlns:a16="http://schemas.microsoft.com/office/drawing/2014/main" id="{0EE6E47D-F6C7-473A-9C9E-7AEBE21C7293}"/>
              </a:ext>
            </a:extLst>
          </p:cNvPr>
          <p:cNvSpPr txBox="1"/>
          <p:nvPr/>
        </p:nvSpPr>
        <p:spPr>
          <a:xfrm>
            <a:off x="9534525" y="3486151"/>
            <a:ext cx="2243138" cy="2246769"/>
          </a:xfrm>
          <a:prstGeom prst="rect">
            <a:avLst/>
          </a:prstGeom>
          <a:solidFill>
            <a:srgbClr val="FCEBD1">
              <a:alpha val="75000"/>
            </a:srgb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B74919">
                    <a:lumMod val="50000"/>
                  </a:srgbClr>
                </a:solidFill>
                <a:effectLst/>
                <a:uLnTx/>
                <a:uFillTx/>
                <a:latin typeface="Arial"/>
                <a:ea typeface="+mn-ea"/>
                <a:cs typeface="+mn-cs"/>
              </a:rPr>
              <a:t>Pupils organised book donation to be accompanied with £1 donation to cover cost of postage.</a:t>
            </a:r>
            <a:endParaRPr kumimoji="0" lang="en-GB" sz="2000" b="0" i="0" u="none" strike="noStrike" kern="1200" cap="none" spc="0" normalizeH="0" baseline="0" noProof="0" dirty="0">
              <a:ln>
                <a:noFill/>
              </a:ln>
              <a:solidFill>
                <a:srgbClr val="B74919">
                  <a:lumMod val="50000"/>
                </a:srgbClr>
              </a:solidFill>
              <a:effectLst/>
              <a:uLnTx/>
              <a:uFillTx/>
              <a:latin typeface="Calibri" panose="020F0502020204030204"/>
              <a:ea typeface="+mn-ea"/>
              <a:cs typeface="Calibri" panose="020F0502020204030204"/>
            </a:endParaRPr>
          </a:p>
        </p:txBody>
      </p:sp>
      <p:grpSp>
        <p:nvGrpSpPr>
          <p:cNvPr id="30" name="Group 29">
            <a:extLst>
              <a:ext uri="{FF2B5EF4-FFF2-40B4-BE49-F238E27FC236}">
                <a16:creationId xmlns:a16="http://schemas.microsoft.com/office/drawing/2014/main" id="{DCB4176D-6803-4101-BB42-1E5311205320}"/>
              </a:ext>
            </a:extLst>
          </p:cNvPr>
          <p:cNvGrpSpPr/>
          <p:nvPr/>
        </p:nvGrpSpPr>
        <p:grpSpPr>
          <a:xfrm>
            <a:off x="3438525" y="3533199"/>
            <a:ext cx="2933698" cy="1134823"/>
            <a:chOff x="5057775" y="3426043"/>
            <a:chExt cx="2362199" cy="956230"/>
          </a:xfrm>
        </p:grpSpPr>
        <p:pic>
          <p:nvPicPr>
            <p:cNvPr id="24" name="Picture 25" descr="A close up of a sign&#10;&#10;Description generated with very high confidence">
              <a:extLst>
                <a:ext uri="{FF2B5EF4-FFF2-40B4-BE49-F238E27FC236}">
                  <a16:creationId xmlns:a16="http://schemas.microsoft.com/office/drawing/2014/main" id="{16283B09-52F8-4B09-B222-0D7FA59BF1AA}"/>
                </a:ext>
              </a:extLst>
            </p:cNvPr>
            <p:cNvPicPr>
              <a:picLocks noChangeAspect="1"/>
            </p:cNvPicPr>
            <p:nvPr/>
          </p:nvPicPr>
          <p:blipFill>
            <a:blip r:embed="rId4"/>
            <a:stretch>
              <a:fillRect/>
            </a:stretch>
          </p:blipFill>
          <p:spPr>
            <a:xfrm>
              <a:off x="5057775" y="3426043"/>
              <a:ext cx="1814513" cy="696475"/>
            </a:xfrm>
            <a:prstGeom prst="rect">
              <a:avLst/>
            </a:prstGeom>
          </p:spPr>
        </p:pic>
        <p:sp>
          <p:nvSpPr>
            <p:cNvPr id="28" name="TextBox 27">
              <a:extLst>
                <a:ext uri="{FF2B5EF4-FFF2-40B4-BE49-F238E27FC236}">
                  <a16:creationId xmlns:a16="http://schemas.microsoft.com/office/drawing/2014/main" id="{C4953110-28E9-4DE5-9AF7-6E08E9BEBA54}"/>
                </a:ext>
              </a:extLst>
            </p:cNvPr>
            <p:cNvSpPr txBox="1"/>
            <p:nvPr/>
          </p:nvSpPr>
          <p:spPr>
            <a:xfrm>
              <a:off x="5819775" y="4105274"/>
              <a:ext cx="1600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a:ea typeface="+mn-ea"/>
                  <a:cs typeface="Arial"/>
                </a:rPr>
                <a:t>(PONT, 2018)</a:t>
              </a:r>
            </a:p>
          </p:txBody>
        </p:sp>
      </p:grpSp>
      <p:pic>
        <p:nvPicPr>
          <p:cNvPr id="32" name="Picture 32" descr="A close up of a sign&#10;&#10;Description generated with very high confidence">
            <a:extLst>
              <a:ext uri="{FF2B5EF4-FFF2-40B4-BE49-F238E27FC236}">
                <a16:creationId xmlns:a16="http://schemas.microsoft.com/office/drawing/2014/main" id="{B7941AFC-3047-4498-A9E3-9F2B3464AD22}"/>
              </a:ext>
            </a:extLst>
          </p:cNvPr>
          <p:cNvPicPr>
            <a:picLocks noChangeAspect="1"/>
          </p:cNvPicPr>
          <p:nvPr/>
        </p:nvPicPr>
        <p:blipFill>
          <a:blip r:embed="rId5"/>
          <a:stretch>
            <a:fillRect/>
          </a:stretch>
        </p:blipFill>
        <p:spPr>
          <a:xfrm>
            <a:off x="390526" y="3307554"/>
            <a:ext cx="1481139" cy="157638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4" name="Picture 34" descr="A drawing of a cartoon character&#10;&#10;Description generated with high confidence">
            <a:extLst>
              <a:ext uri="{FF2B5EF4-FFF2-40B4-BE49-F238E27FC236}">
                <a16:creationId xmlns:a16="http://schemas.microsoft.com/office/drawing/2014/main" id="{1AC6E72D-BDF8-4E9D-83E4-6A0EDDC30964}"/>
              </a:ext>
            </a:extLst>
          </p:cNvPr>
          <p:cNvPicPr>
            <a:picLocks noChangeAspect="1"/>
          </p:cNvPicPr>
          <p:nvPr/>
        </p:nvPicPr>
        <p:blipFill>
          <a:blip r:embed="rId6"/>
          <a:stretch>
            <a:fillRect/>
          </a:stretch>
        </p:blipFill>
        <p:spPr>
          <a:xfrm>
            <a:off x="390526" y="4914899"/>
            <a:ext cx="1481136" cy="167163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9" name="TextBox 48">
            <a:extLst>
              <a:ext uri="{FF2B5EF4-FFF2-40B4-BE49-F238E27FC236}">
                <a16:creationId xmlns:a16="http://schemas.microsoft.com/office/drawing/2014/main" id="{6BCC5D4C-2898-4100-AE09-4A0E46518BD0}"/>
              </a:ext>
            </a:extLst>
          </p:cNvPr>
          <p:cNvSpPr txBox="1"/>
          <p:nvPr/>
        </p:nvSpPr>
        <p:spPr>
          <a:xfrm>
            <a:off x="10308431" y="6403181"/>
            <a:ext cx="1683544" cy="246221"/>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rial"/>
                <a:ea typeface="+mn-ea"/>
                <a:cs typeface="Arial"/>
              </a:rPr>
              <a:t>(Drop in the Bucket, 2016)</a:t>
            </a:r>
            <a:endParaRPr kumimoji="0" lang="en-US" sz="1000" b="0" i="0" u="none" strike="noStrike" kern="1200" cap="none" spc="0" normalizeH="0" baseline="0" noProof="0">
              <a:ln>
                <a:noFill/>
              </a:ln>
              <a:solidFill>
                <a:prstClr val="black"/>
              </a:solidFill>
              <a:effectLst/>
              <a:uLnTx/>
              <a:uFillTx/>
              <a:latin typeface="Arial"/>
              <a:ea typeface="+mn-ea"/>
              <a:cs typeface="Arial"/>
            </a:endParaRPr>
          </a:p>
        </p:txBody>
      </p:sp>
      <p:sp>
        <p:nvSpPr>
          <p:cNvPr id="3" name="TextBox 2">
            <a:extLst>
              <a:ext uri="{FF2B5EF4-FFF2-40B4-BE49-F238E27FC236}">
                <a16:creationId xmlns:a16="http://schemas.microsoft.com/office/drawing/2014/main" id="{951FDB58-29D3-4200-9044-17943F9BC979}"/>
              </a:ext>
            </a:extLst>
          </p:cNvPr>
          <p:cNvSpPr txBox="1"/>
          <p:nvPr/>
        </p:nvSpPr>
        <p:spPr>
          <a:xfrm>
            <a:off x="303587" y="6606037"/>
            <a:ext cx="147799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a:ea typeface="+mn-ea"/>
                <a:cs typeface="Calibri"/>
              </a:rPr>
              <a:t>(UN, unknown date b)</a:t>
            </a:r>
          </a:p>
        </p:txBody>
      </p:sp>
    </p:spTree>
    <p:extLst>
      <p:ext uri="{BB962C8B-B14F-4D97-AF65-F5344CB8AC3E}">
        <p14:creationId xmlns:p14="http://schemas.microsoft.com/office/powerpoint/2010/main" val="654787423"/>
      </p:ext>
    </p:extLst>
  </p:cSld>
  <p:clrMapOvr>
    <a:masterClrMapping/>
  </p:clrMapOvr>
  <p:transition spd="med">
    <p:wipe/>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9F05F-3509-4AD7-B423-B826561C8A92}"/>
              </a:ext>
            </a:extLst>
          </p:cNvPr>
          <p:cNvSpPr>
            <a:spLocks noGrp="1"/>
          </p:cNvSpPr>
          <p:nvPr>
            <p:ph type="title"/>
          </p:nvPr>
        </p:nvSpPr>
        <p:spPr>
          <a:xfrm>
            <a:off x="449528" y="438093"/>
            <a:ext cx="4426755" cy="761271"/>
          </a:xfrm>
        </p:spPr>
        <p:txBody>
          <a:bodyPr vert="horz" lIns="91440" tIns="45720" rIns="91440" bIns="45720" rtlCol="0" anchor="ctr">
            <a:noAutofit/>
          </a:bodyPr>
          <a:lstStyle/>
          <a:p>
            <a:r>
              <a:rPr lang="en-US" sz="3600" b="1" kern="1200" dirty="0">
                <a:solidFill>
                  <a:schemeClr val="tx2">
                    <a:lumMod val="90000"/>
                  </a:schemeClr>
                </a:solidFill>
                <a:latin typeface="Arial"/>
                <a:cs typeface="Arial"/>
              </a:rPr>
              <a:t>ESDGC Theme: Wealth and Poverty</a:t>
            </a:r>
          </a:p>
        </p:txBody>
      </p:sp>
      <p:sp>
        <p:nvSpPr>
          <p:cNvPr id="25" name="Oval 24">
            <a:extLst>
              <a:ext uri="{FF2B5EF4-FFF2-40B4-BE49-F238E27FC236}">
                <a16:creationId xmlns:a16="http://schemas.microsoft.com/office/drawing/2014/main" id="{07977D39-626F-40D7-B00F-16E02602DD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7383"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descr="A picture containing table, sitting, white, black&#10;&#10;Description generated with very high confidence">
            <a:extLst>
              <a:ext uri="{FF2B5EF4-FFF2-40B4-BE49-F238E27FC236}">
                <a16:creationId xmlns:a16="http://schemas.microsoft.com/office/drawing/2014/main" id="{168F0C2B-6F5A-4956-B500-C2082FC885A2}"/>
              </a:ext>
            </a:extLst>
          </p:cNvPr>
          <p:cNvPicPr>
            <a:picLocks noChangeAspect="1"/>
          </p:cNvPicPr>
          <p:nvPr/>
        </p:nvPicPr>
        <p:blipFill rotWithShape="1">
          <a:blip r:embed="rId2"/>
          <a:srcRect l="14098" r="10905" b="4"/>
          <a:stretch/>
        </p:blipFill>
        <p:spPr>
          <a:xfrm>
            <a:off x="5761975"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4" name="Text Placeholder 3">
            <a:extLst>
              <a:ext uri="{FF2B5EF4-FFF2-40B4-BE49-F238E27FC236}">
                <a16:creationId xmlns:a16="http://schemas.microsoft.com/office/drawing/2014/main" id="{C48FE4A2-2610-4F88-9AE2-E971F6EEDB22}"/>
              </a:ext>
            </a:extLst>
          </p:cNvPr>
          <p:cNvSpPr>
            <a:spLocks noGrp="1"/>
          </p:cNvSpPr>
          <p:nvPr>
            <p:ph type="body" sz="half" idx="2"/>
          </p:nvPr>
        </p:nvSpPr>
        <p:spPr>
          <a:xfrm>
            <a:off x="187591" y="1717815"/>
            <a:ext cx="5522131" cy="2020825"/>
          </a:xfrm>
        </p:spPr>
        <p:txBody>
          <a:bodyPr vert="horz" lIns="91440" tIns="45720" rIns="91440" bIns="45720" rtlCol="0" anchor="t">
            <a:noAutofit/>
          </a:bodyPr>
          <a:lstStyle/>
          <a:p>
            <a:r>
              <a:rPr lang="en-US" sz="2400" dirty="0">
                <a:solidFill>
                  <a:schemeClr val="tx1">
                    <a:lumMod val="85000"/>
                  </a:schemeClr>
                </a:solidFill>
                <a:latin typeface="Arial"/>
                <a:cs typeface="Arial"/>
              </a:rPr>
              <a:t>The Philippine Community Fund began in 2002 with the aim of Protecting Children &amp; Families by working with the community for the community.  In 2015, it became The Purple Community Fund (PCF, 2020). </a:t>
            </a:r>
            <a:endParaRPr lang="en-US">
              <a:solidFill>
                <a:schemeClr val="tx1">
                  <a:lumMod val="85000"/>
                </a:schemeClr>
              </a:solidFill>
            </a:endParaRPr>
          </a:p>
          <a:p>
            <a:pPr indent="-228600">
              <a:buFont typeface="Arial" panose="020B0604020202020204" pitchFamily="34" charset="0"/>
              <a:buChar char="•"/>
            </a:pPr>
            <a:endParaRPr lang="en-US" sz="1800"/>
          </a:p>
          <a:p>
            <a:pPr indent="-228600">
              <a:buFont typeface="Arial" panose="020B0604020202020204" pitchFamily="34" charset="0"/>
              <a:buChar char="•"/>
            </a:pPr>
            <a:endParaRPr lang="en-US" sz="1800"/>
          </a:p>
        </p:txBody>
      </p:sp>
      <p:sp>
        <p:nvSpPr>
          <p:cNvPr id="27" name="Freeform: Shape 26">
            <a:extLst>
              <a:ext uri="{FF2B5EF4-FFF2-40B4-BE49-F238E27FC236}">
                <a16:creationId xmlns:a16="http://schemas.microsoft.com/office/drawing/2014/main" id="{B905CDE4-B751-4B3E-B625-6E59F89034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Oval 28">
            <a:extLst>
              <a:ext uri="{FF2B5EF4-FFF2-40B4-BE49-F238E27FC236}">
                <a16:creationId xmlns:a16="http://schemas.microsoft.com/office/drawing/2014/main" id="{08108C16-F4C0-44AA-999D-17BD39219B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196"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20" descr="A cut in half&#10;&#10;Description generated with high confidence">
            <a:extLst>
              <a:ext uri="{FF2B5EF4-FFF2-40B4-BE49-F238E27FC236}">
                <a16:creationId xmlns:a16="http://schemas.microsoft.com/office/drawing/2014/main" id="{4B5CF057-E4D3-432A-A739-3F2071CFAC5C}"/>
              </a:ext>
            </a:extLst>
          </p:cNvPr>
          <p:cNvPicPr>
            <a:picLocks noChangeAspect="1"/>
          </p:cNvPicPr>
          <p:nvPr/>
        </p:nvPicPr>
        <p:blipFill rotWithShape="1">
          <a:blip r:embed="rId3"/>
          <a:srcRect l="14015" r="10985"/>
          <a:stretch/>
        </p:blipFill>
        <p:spPr>
          <a:xfrm>
            <a:off x="5933788"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8" name="Picture 9" descr="A picture containing table, sitting, black, white&#10;&#10;Description generated with very high confidence">
            <a:extLst>
              <a:ext uri="{FF2B5EF4-FFF2-40B4-BE49-F238E27FC236}">
                <a16:creationId xmlns:a16="http://schemas.microsoft.com/office/drawing/2014/main" id="{C3326079-B5FB-40B0-8006-89AD8263405A}"/>
              </a:ext>
            </a:extLst>
          </p:cNvPr>
          <p:cNvPicPr>
            <a:picLocks noChangeAspect="1"/>
          </p:cNvPicPr>
          <p:nvPr/>
        </p:nvPicPr>
        <p:blipFill rotWithShape="1">
          <a:blip r:embed="rId4"/>
          <a:srcRect l="5742" r="4822" b="4"/>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31" name="Freeform: Shape 30">
            <a:extLst>
              <a:ext uri="{FF2B5EF4-FFF2-40B4-BE49-F238E27FC236}">
                <a16:creationId xmlns:a16="http://schemas.microsoft.com/office/drawing/2014/main" id="{CDC29AC1-2821-4FCC-B597-88DAF39C36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0930"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0640CCAE-325C-4DD0-BB26-38BF690F3B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0935"/>
            <a:ext cx="1732108" cy="2175118"/>
          </a:xfrm>
          <a:custGeom>
            <a:avLst/>
            <a:gdLst>
              <a:gd name="connsiteX0" fmla="*/ 644549 w 1732108"/>
              <a:gd name="connsiteY0" fmla="*/ 0 h 2175118"/>
              <a:gd name="connsiteX1" fmla="*/ 1732108 w 1732108"/>
              <a:gd name="connsiteY1" fmla="*/ 1087559 h 2175118"/>
              <a:gd name="connsiteX2" fmla="*/ 644549 w 1732108"/>
              <a:gd name="connsiteY2" fmla="*/ 2175118 h 2175118"/>
              <a:gd name="connsiteX3" fmla="*/ 36485 w 1732108"/>
              <a:gd name="connsiteY3" fmla="*/ 1989380 h 2175118"/>
              <a:gd name="connsiteX4" fmla="*/ 0 w 1732108"/>
              <a:gd name="connsiteY4" fmla="*/ 1959278 h 2175118"/>
              <a:gd name="connsiteX5" fmla="*/ 0 w 1732108"/>
              <a:gd name="connsiteY5" fmla="*/ 215841 h 2175118"/>
              <a:gd name="connsiteX6" fmla="*/ 36485 w 1732108"/>
              <a:gd name="connsiteY6" fmla="*/ 185738 h 2175118"/>
              <a:gd name="connsiteX7" fmla="*/ 644549 w 1732108"/>
              <a:gd name="connsiteY7" fmla="*/ 0 h 2175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2108" h="2175118">
                <a:moveTo>
                  <a:pt x="644549" y="0"/>
                </a:moveTo>
                <a:cubicBezTo>
                  <a:pt x="1245191" y="0"/>
                  <a:pt x="1732108" y="486917"/>
                  <a:pt x="1732108" y="1087559"/>
                </a:cubicBezTo>
                <a:cubicBezTo>
                  <a:pt x="1732108" y="1688201"/>
                  <a:pt x="1245191" y="2175118"/>
                  <a:pt x="644549" y="2175118"/>
                </a:cubicBezTo>
                <a:cubicBezTo>
                  <a:pt x="419308" y="2175118"/>
                  <a:pt x="210060" y="2106646"/>
                  <a:pt x="36485" y="1989380"/>
                </a:cubicBezTo>
                <a:lnTo>
                  <a:pt x="0" y="1959278"/>
                </a:lnTo>
                <a:lnTo>
                  <a:pt x="0" y="215841"/>
                </a:lnTo>
                <a:lnTo>
                  <a:pt x="36485" y="185738"/>
                </a:lnTo>
                <a:cubicBezTo>
                  <a:pt x="210060" y="68473"/>
                  <a:pt x="419308" y="0"/>
                  <a:pt x="644549"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1" descr="A pencil and other items&#10;&#10;Description generated with high confidence">
            <a:extLst>
              <a:ext uri="{FF2B5EF4-FFF2-40B4-BE49-F238E27FC236}">
                <a16:creationId xmlns:a16="http://schemas.microsoft.com/office/drawing/2014/main" id="{FF0E351F-EE7B-4285-B45A-4520E9A38D81}"/>
              </a:ext>
            </a:extLst>
          </p:cNvPr>
          <p:cNvPicPr>
            <a:picLocks noChangeAspect="1"/>
          </p:cNvPicPr>
          <p:nvPr/>
        </p:nvPicPr>
        <p:blipFill rotWithShape="1">
          <a:blip r:embed="rId5"/>
          <a:srcRect l="18080" r="18249" b="1"/>
          <a:stretch/>
        </p:blipFill>
        <p:spPr>
          <a:xfrm>
            <a:off x="20" y="4414950"/>
            <a:ext cx="1568072" cy="1847088"/>
          </a:xfrm>
          <a:custGeom>
            <a:avLst/>
            <a:gdLst/>
            <a:ahLst/>
            <a:cxnLst/>
            <a:rect l="l" t="t" r="r" b="b"/>
            <a:pathLst>
              <a:path w="1568092" h="1847088">
                <a:moveTo>
                  <a:pt x="644548" y="0"/>
                </a:moveTo>
                <a:cubicBezTo>
                  <a:pt x="1154607" y="0"/>
                  <a:pt x="1568092" y="413485"/>
                  <a:pt x="1568092" y="923544"/>
                </a:cubicBezTo>
                <a:cubicBezTo>
                  <a:pt x="1568092" y="1433603"/>
                  <a:pt x="1154607" y="1847088"/>
                  <a:pt x="644548" y="1847088"/>
                </a:cubicBezTo>
                <a:cubicBezTo>
                  <a:pt x="453276" y="1847088"/>
                  <a:pt x="275584" y="1788942"/>
                  <a:pt x="128186" y="1689361"/>
                </a:cubicBezTo>
                <a:lnTo>
                  <a:pt x="0" y="1583598"/>
                </a:lnTo>
                <a:lnTo>
                  <a:pt x="0" y="263490"/>
                </a:lnTo>
                <a:lnTo>
                  <a:pt x="128186" y="157727"/>
                </a:lnTo>
                <a:cubicBezTo>
                  <a:pt x="275584" y="58147"/>
                  <a:pt x="453276" y="0"/>
                  <a:pt x="644548" y="0"/>
                </a:cubicBezTo>
                <a:close/>
              </a:path>
            </a:pathLst>
          </a:custGeom>
        </p:spPr>
      </p:pic>
      <p:pic>
        <p:nvPicPr>
          <p:cNvPr id="9" name="Picture 9" descr="A picture containing drawing&#10;&#10;Description generated with very high confidence">
            <a:extLst>
              <a:ext uri="{FF2B5EF4-FFF2-40B4-BE49-F238E27FC236}">
                <a16:creationId xmlns:a16="http://schemas.microsoft.com/office/drawing/2014/main" id="{4717C97D-18C0-4F73-A060-E08190885188}"/>
              </a:ext>
            </a:extLst>
          </p:cNvPr>
          <p:cNvPicPr>
            <a:picLocks noGrp="1" noChangeAspect="1"/>
          </p:cNvPicPr>
          <p:nvPr>
            <p:ph type="pic" idx="1"/>
          </p:nvPr>
        </p:nvPicPr>
        <p:blipFill rotWithShape="1">
          <a:blip r:embed="rId6"/>
          <a:srcRect t="1531" r="2" b="2492"/>
          <a:stretch/>
        </p:blipFill>
        <p:spPr>
          <a:xfrm>
            <a:off x="1866382"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35" name="Freeform: Shape 34">
            <a:extLst>
              <a:ext uri="{FF2B5EF4-FFF2-40B4-BE49-F238E27FC236}">
                <a16:creationId xmlns:a16="http://schemas.microsoft.com/office/drawing/2014/main" id="{C8F10CB3-3B5E-4C7A-98CF-B87454DDFA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4" name="Picture 15" descr="A necklace on a white surface&#10;&#10;Description generated with high confidence">
            <a:extLst>
              <a:ext uri="{FF2B5EF4-FFF2-40B4-BE49-F238E27FC236}">
                <a16:creationId xmlns:a16="http://schemas.microsoft.com/office/drawing/2014/main" id="{EEA6F2B2-B189-4B15-B1F2-A24C6E7001C1}"/>
              </a:ext>
            </a:extLst>
          </p:cNvPr>
          <p:cNvPicPr>
            <a:picLocks noChangeAspect="1"/>
          </p:cNvPicPr>
          <p:nvPr/>
        </p:nvPicPr>
        <p:blipFill rotWithShape="1">
          <a:blip r:embed="rId7"/>
          <a:srcRect l="11358" r="1194" b="-2"/>
          <a:stretch/>
        </p:blipFill>
        <p:spPr>
          <a:xfrm>
            <a:off x="9009416" y="4095827"/>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22" name="TextBox 21">
            <a:extLst>
              <a:ext uri="{FF2B5EF4-FFF2-40B4-BE49-F238E27FC236}">
                <a16:creationId xmlns:a16="http://schemas.microsoft.com/office/drawing/2014/main" id="{0576004C-92C7-48D4-B1C4-E1CAC623B75B}"/>
              </a:ext>
            </a:extLst>
          </p:cNvPr>
          <p:cNvSpPr txBox="1"/>
          <p:nvPr/>
        </p:nvSpPr>
        <p:spPr>
          <a:xfrm>
            <a:off x="9010650" y="3629023"/>
            <a:ext cx="340994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Arial"/>
                <a:ea typeface="+mn-lt"/>
                <a:cs typeface="Calibri" panose="020F0502020204030204"/>
              </a:rPr>
              <a:t>Images curtesy of PCF.org (2020)</a:t>
            </a:r>
            <a:r>
              <a:rPr kumimoji="0" lang="en-GB" sz="1200" b="0" i="0" u="none" strike="noStrike" kern="1200" cap="none" spc="0" normalizeH="0" baseline="0" noProof="0" dirty="0">
                <a:ln>
                  <a:noFill/>
                </a:ln>
                <a:solidFill>
                  <a:prstClr val="white"/>
                </a:solidFill>
                <a:effectLst/>
                <a:uLnTx/>
                <a:uFillTx/>
                <a:latin typeface="Arial"/>
                <a:ea typeface="+mn-lt"/>
                <a:cs typeface="Calibri" panose="020F0502020204030204"/>
              </a:rPr>
              <a:t> </a:t>
            </a:r>
            <a:endParaRPr kumimoji="0" lang="en-US" sz="12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3" name="Picture 23" descr="A close up of a sign&#10;&#10;Description generated with very high confidence">
            <a:extLst>
              <a:ext uri="{FF2B5EF4-FFF2-40B4-BE49-F238E27FC236}">
                <a16:creationId xmlns:a16="http://schemas.microsoft.com/office/drawing/2014/main" id="{F220E7D7-062E-479D-BB22-F091805ABE6A}"/>
              </a:ext>
            </a:extLst>
          </p:cNvPr>
          <p:cNvPicPr>
            <a:picLocks noChangeAspect="1"/>
          </p:cNvPicPr>
          <p:nvPr/>
        </p:nvPicPr>
        <p:blipFill>
          <a:blip r:embed="rId8"/>
          <a:stretch>
            <a:fillRect/>
          </a:stretch>
        </p:blipFill>
        <p:spPr>
          <a:xfrm>
            <a:off x="6153149" y="5807867"/>
            <a:ext cx="897733" cy="83820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6" name="Picture 27" descr="A drawing of a cartoon character&#10;&#10;Description generated with high confidence">
            <a:extLst>
              <a:ext uri="{FF2B5EF4-FFF2-40B4-BE49-F238E27FC236}">
                <a16:creationId xmlns:a16="http://schemas.microsoft.com/office/drawing/2014/main" id="{7D64A2D4-61FC-4F3C-8B5E-87F6A07A77DC}"/>
              </a:ext>
            </a:extLst>
          </p:cNvPr>
          <p:cNvPicPr>
            <a:picLocks noChangeAspect="1"/>
          </p:cNvPicPr>
          <p:nvPr/>
        </p:nvPicPr>
        <p:blipFill>
          <a:blip r:embed="rId9"/>
          <a:stretch>
            <a:fillRect/>
          </a:stretch>
        </p:blipFill>
        <p:spPr>
          <a:xfrm>
            <a:off x="7129462" y="5819773"/>
            <a:ext cx="909639" cy="82629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3" name="TextBox 2">
            <a:extLst>
              <a:ext uri="{FF2B5EF4-FFF2-40B4-BE49-F238E27FC236}">
                <a16:creationId xmlns:a16="http://schemas.microsoft.com/office/drawing/2014/main" id="{E7212E13-4497-441D-AFC0-D714DDAD87D5}"/>
              </a:ext>
            </a:extLst>
          </p:cNvPr>
          <p:cNvSpPr txBox="1"/>
          <p:nvPr/>
        </p:nvSpPr>
        <p:spPr>
          <a:xfrm>
            <a:off x="6387681" y="6606037"/>
            <a:ext cx="147799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white"/>
                </a:solidFill>
                <a:effectLst/>
                <a:uLnTx/>
                <a:uFillTx/>
                <a:latin typeface="Arial"/>
                <a:ea typeface="+mn-ea"/>
                <a:cs typeface="Calibri"/>
              </a:rPr>
              <a:t>(UN, unknown date b)</a:t>
            </a:r>
          </a:p>
        </p:txBody>
      </p:sp>
    </p:spTree>
    <p:extLst>
      <p:ext uri="{BB962C8B-B14F-4D97-AF65-F5344CB8AC3E}">
        <p14:creationId xmlns:p14="http://schemas.microsoft.com/office/powerpoint/2010/main" val="3842974693"/>
      </p:ext>
    </p:extLst>
  </p:cSld>
  <p:clrMapOvr>
    <a:overrideClrMapping bg1="dk1" tx1="lt1" bg2="dk2" tx2="lt2" accent1="accent1" accent2="accent2" accent3="accent3" accent4="accent4" accent5="accent5" accent6="accent6" hlink="hlink" folHlink="folHlink"/>
  </p:clrMapOvr>
  <p:transition spd="med">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1" descr="A picture containing grass, dog, sunset, sun&#10;&#10;Description generated with very high confidence">
            <a:extLst>
              <a:ext uri="{FF2B5EF4-FFF2-40B4-BE49-F238E27FC236}">
                <a16:creationId xmlns:a16="http://schemas.microsoft.com/office/drawing/2014/main" id="{AA0F89CD-0325-48BF-BCCB-23E9BE7F613E}"/>
              </a:ext>
            </a:extLst>
          </p:cNvPr>
          <p:cNvPicPr>
            <a:picLocks noGrp="1" noChangeAspect="1"/>
          </p:cNvPicPr>
          <p:nvPr>
            <p:ph sz="half" idx="2"/>
          </p:nvPr>
        </p:nvPicPr>
        <p:blipFill rotWithShape="1">
          <a:blip r:embed="rId2"/>
          <a:srcRect/>
          <a:stretch/>
        </p:blipFill>
        <p:spPr>
          <a:xfrm>
            <a:off x="-1" y="10"/>
            <a:ext cx="12192000" cy="6857990"/>
          </a:xfrm>
          <a:prstGeom prst="rect">
            <a:avLst/>
          </a:prstGeom>
        </p:spPr>
      </p:pic>
      <p:sp>
        <p:nvSpPr>
          <p:cNvPr id="5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black"/>
              </a:buClr>
              <a:buSzPct val="100000"/>
              <a:buFont typeface="Arial"/>
              <a:buNone/>
              <a:tabLst/>
              <a:defRPr/>
            </a:pPr>
            <a:endParaRPr kumimoji="0" lang="en-US" sz="1600" b="0" i="0" u="none" strike="noStrike" kern="1200" cap="all"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AACD75-EF08-47EA-9182-7B468E15EDB4}"/>
              </a:ext>
            </a:extLst>
          </p:cNvPr>
          <p:cNvSpPr>
            <a:spLocks noGrp="1"/>
          </p:cNvSpPr>
          <p:nvPr>
            <p:ph type="title"/>
          </p:nvPr>
        </p:nvSpPr>
        <p:spPr>
          <a:xfrm>
            <a:off x="447511" y="1866326"/>
            <a:ext cx="4989948" cy="1342754"/>
          </a:xfrm>
        </p:spPr>
        <p:txBody>
          <a:bodyPr vert="horz" lIns="91440" tIns="45720" rIns="91440" bIns="45720" rtlCol="0" anchor="ctr">
            <a:normAutofit fontScale="90000"/>
          </a:bodyPr>
          <a:lstStyle/>
          <a:p>
            <a:pPr algn="ctr"/>
            <a:r>
              <a:rPr lang="en-US" sz="3600" b="1" dirty="0">
                <a:solidFill>
                  <a:schemeClr val="accent6">
                    <a:lumMod val="50000"/>
                  </a:schemeClr>
                </a:solidFill>
                <a:latin typeface="Arial"/>
                <a:cs typeface="Arial"/>
              </a:rPr>
              <a:t>ESDGC theme: </a:t>
            </a:r>
            <a:r>
              <a:rPr lang="en-US" sz="3600" b="1" dirty="0">
                <a:latin typeface="Arial"/>
                <a:cs typeface="Arial"/>
              </a:rPr>
              <a:t/>
            </a:r>
            <a:br>
              <a:rPr lang="en-US" sz="3600" b="1" dirty="0">
                <a:latin typeface="Arial"/>
                <a:cs typeface="Arial"/>
              </a:rPr>
            </a:br>
            <a:r>
              <a:rPr lang="en-US" sz="3600" b="1" dirty="0">
                <a:solidFill>
                  <a:schemeClr val="accent6">
                    <a:lumMod val="50000"/>
                  </a:schemeClr>
                </a:solidFill>
                <a:latin typeface="Arial"/>
                <a:cs typeface="Arial"/>
              </a:rPr>
              <a:t>Natural Environment</a:t>
            </a:r>
            <a:r>
              <a:rPr lang="en-US" sz="3600" dirty="0">
                <a:latin typeface="Arial"/>
                <a:cs typeface="Arial"/>
              </a:rPr>
              <a:t/>
            </a:r>
            <a:br>
              <a:rPr lang="en-US" sz="3600" dirty="0">
                <a:latin typeface="Arial"/>
                <a:cs typeface="Arial"/>
              </a:rPr>
            </a:br>
            <a:endParaRPr lang="en-US" sz="3600">
              <a:latin typeface="Arial"/>
              <a:cs typeface="Arial"/>
            </a:endParaRPr>
          </a:p>
        </p:txBody>
      </p:sp>
      <p:cxnSp>
        <p:nvCxnSpPr>
          <p:cNvPr id="61" name="Straight Connector 60">
            <a:extLst>
              <a:ext uri="{FF2B5EF4-FFF2-40B4-BE49-F238E27FC236}">
                <a16:creationId xmlns:a16="http://schemas.microsoft.com/office/drawing/2014/main" id="{20E3A342-4D61-4E3F-AF90-1AB42AEB96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19" name="Content Placeholder 18">
            <a:extLst>
              <a:ext uri="{FF2B5EF4-FFF2-40B4-BE49-F238E27FC236}">
                <a16:creationId xmlns:a16="http://schemas.microsoft.com/office/drawing/2014/main" id="{30F2E62C-039C-4508-9476-02BAF88E786F}"/>
              </a:ext>
            </a:extLst>
          </p:cNvPr>
          <p:cNvSpPr>
            <a:spLocks noGrp="1"/>
          </p:cNvSpPr>
          <p:nvPr>
            <p:ph sz="half" idx="1"/>
          </p:nvPr>
        </p:nvSpPr>
        <p:spPr>
          <a:xfrm>
            <a:off x="287392" y="3691416"/>
            <a:ext cx="5402645" cy="2619839"/>
          </a:xfrm>
        </p:spPr>
        <p:txBody>
          <a:bodyPr vert="horz" lIns="91440" tIns="45720" rIns="91440" bIns="45720" rtlCol="0" anchor="ctr">
            <a:noAutofit/>
          </a:bodyPr>
          <a:lstStyle/>
          <a:p>
            <a:pPr marL="0" indent="0" algn="ctr">
              <a:buNone/>
            </a:pPr>
            <a:r>
              <a:rPr lang="en-US" sz="2400" b="1" dirty="0">
                <a:solidFill>
                  <a:schemeClr val="accent6">
                    <a:lumMod val="50000"/>
                  </a:schemeClr>
                </a:solidFill>
                <a:latin typeface="Arial"/>
                <a:cs typeface="Arial"/>
              </a:rPr>
              <a:t>Following the recent bush fires in Australia, the children were captivated by the devastating effect on wildlife, particularly the koala bears.  The children participated in a non-uniform day and raised £387.44 for the World Wildlife Fund. </a:t>
            </a:r>
            <a:endParaRPr lang="en-US" b="1">
              <a:solidFill>
                <a:schemeClr val="accent6">
                  <a:lumMod val="50000"/>
                </a:schemeClr>
              </a:solidFill>
              <a:cs typeface="Calibri" panose="020F0502020204030204"/>
            </a:endParaRPr>
          </a:p>
          <a:p>
            <a:endParaRPr lang="en-US" sz="2400">
              <a:latin typeface="Arial"/>
              <a:cs typeface="Arial"/>
            </a:endParaRPr>
          </a:p>
        </p:txBody>
      </p:sp>
      <p:sp>
        <p:nvSpPr>
          <p:cNvPr id="24" name="TextBox 23">
            <a:extLst>
              <a:ext uri="{FF2B5EF4-FFF2-40B4-BE49-F238E27FC236}">
                <a16:creationId xmlns:a16="http://schemas.microsoft.com/office/drawing/2014/main" id="{EBBEEF90-5407-4113-99D8-866C0E3B714C}"/>
              </a:ext>
            </a:extLst>
          </p:cNvPr>
          <p:cNvSpPr txBox="1"/>
          <p:nvPr/>
        </p:nvSpPr>
        <p:spPr>
          <a:xfrm>
            <a:off x="6474619" y="6307931"/>
            <a:ext cx="5922168" cy="369332"/>
          </a:xfrm>
          <a:prstGeom prst="rect">
            <a:avLst/>
          </a:prstGeom>
          <a:solidFill>
            <a:srgbClr val="FCEBD1">
              <a:alpha val="61000"/>
            </a:srgb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https://ichef.bbci.co.uk/images/ic/720x405/p07vhmyj.jpg</a:t>
            </a:r>
          </a:p>
        </p:txBody>
      </p:sp>
      <p:pic>
        <p:nvPicPr>
          <p:cNvPr id="3" name="Picture 3" descr="A close up of a sign&#10;&#10;Description generated with high confidence">
            <a:extLst>
              <a:ext uri="{FF2B5EF4-FFF2-40B4-BE49-F238E27FC236}">
                <a16:creationId xmlns:a16="http://schemas.microsoft.com/office/drawing/2014/main" id="{B90C1B2F-9826-45C8-BBC8-00C0C4155CAB}"/>
              </a:ext>
            </a:extLst>
          </p:cNvPr>
          <p:cNvPicPr>
            <a:picLocks noChangeAspect="1"/>
          </p:cNvPicPr>
          <p:nvPr/>
        </p:nvPicPr>
        <p:blipFill>
          <a:blip r:embed="rId3"/>
          <a:stretch>
            <a:fillRect/>
          </a:stretch>
        </p:blipFill>
        <p:spPr>
          <a:xfrm>
            <a:off x="10915813" y="1509874"/>
            <a:ext cx="989557" cy="96868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5" descr="A close up of a logo&#10;&#10;Description generated with high confidence">
            <a:extLst>
              <a:ext uri="{FF2B5EF4-FFF2-40B4-BE49-F238E27FC236}">
                <a16:creationId xmlns:a16="http://schemas.microsoft.com/office/drawing/2014/main" id="{4F1F9B7D-8A0B-4554-9336-2D5445E18665}"/>
              </a:ext>
            </a:extLst>
          </p:cNvPr>
          <p:cNvPicPr>
            <a:picLocks noChangeAspect="1"/>
          </p:cNvPicPr>
          <p:nvPr/>
        </p:nvPicPr>
        <p:blipFill>
          <a:blip r:embed="rId4"/>
          <a:stretch>
            <a:fillRect/>
          </a:stretch>
        </p:blipFill>
        <p:spPr>
          <a:xfrm>
            <a:off x="10903906" y="460331"/>
            <a:ext cx="999996" cy="98955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TextBox 3">
            <a:extLst>
              <a:ext uri="{FF2B5EF4-FFF2-40B4-BE49-F238E27FC236}">
                <a16:creationId xmlns:a16="http://schemas.microsoft.com/office/drawing/2014/main" id="{C4EF40B4-39AD-4F43-844A-D0499AD2FC85}"/>
              </a:ext>
            </a:extLst>
          </p:cNvPr>
          <p:cNvSpPr txBox="1"/>
          <p:nvPr/>
        </p:nvSpPr>
        <p:spPr>
          <a:xfrm>
            <a:off x="10709649" y="2534099"/>
            <a:ext cx="1477993" cy="246221"/>
          </a:xfrm>
          <a:prstGeom prst="rect">
            <a:avLst/>
          </a:prstGeom>
          <a:solidFill>
            <a:srgbClr val="FCEBD1">
              <a:alpha val="61000"/>
            </a:srgb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a:ea typeface="+mn-ea"/>
                <a:cs typeface="Calibri"/>
              </a:rPr>
              <a:t>(UN, unknown date b)</a:t>
            </a:r>
          </a:p>
        </p:txBody>
      </p:sp>
    </p:spTree>
    <p:extLst>
      <p:ext uri="{BB962C8B-B14F-4D97-AF65-F5344CB8AC3E}">
        <p14:creationId xmlns:p14="http://schemas.microsoft.com/office/powerpoint/2010/main" val="4133161082"/>
      </p:ext>
    </p:extLst>
  </p:cSld>
  <p:clrMapOvr>
    <a:masterClrMapping/>
  </p:clrMapOvr>
  <p:transition spd="med">
    <p:wipe/>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6372E-9F2A-4C0F-AAB7-ACB56300DD16}"/>
              </a:ext>
            </a:extLst>
          </p:cNvPr>
          <p:cNvSpPr>
            <a:spLocks noGrp="1"/>
          </p:cNvSpPr>
          <p:nvPr>
            <p:ph type="title"/>
          </p:nvPr>
        </p:nvSpPr>
        <p:spPr/>
        <p:txBody>
          <a:bodyPr>
            <a:normAutofit/>
          </a:bodyPr>
          <a:lstStyle/>
          <a:p>
            <a:r>
              <a:rPr lang="en-GB" sz="3600" b="1" dirty="0">
                <a:solidFill>
                  <a:schemeClr val="accent5">
                    <a:lumMod val="50000"/>
                  </a:schemeClr>
                </a:solidFill>
                <a:latin typeface="Arial"/>
                <a:cs typeface="Calibri Light"/>
              </a:rPr>
              <a:t>ESDGC Theme: Health</a:t>
            </a:r>
            <a:endParaRPr lang="en-GB" sz="3600" b="1" dirty="0">
              <a:solidFill>
                <a:schemeClr val="accent5">
                  <a:lumMod val="50000"/>
                </a:schemeClr>
              </a:solidFill>
              <a:latin typeface="Arial"/>
            </a:endParaRPr>
          </a:p>
        </p:txBody>
      </p:sp>
      <p:sp>
        <p:nvSpPr>
          <p:cNvPr id="5" name="Content Placeholder 4">
            <a:extLst>
              <a:ext uri="{FF2B5EF4-FFF2-40B4-BE49-F238E27FC236}">
                <a16:creationId xmlns:a16="http://schemas.microsoft.com/office/drawing/2014/main" id="{AD0043E2-0C10-4E1B-B641-B2D83B4F1015}"/>
              </a:ext>
            </a:extLst>
          </p:cNvPr>
          <p:cNvSpPr>
            <a:spLocks noGrp="1"/>
          </p:cNvSpPr>
          <p:nvPr>
            <p:ph idx="1"/>
          </p:nvPr>
        </p:nvSpPr>
        <p:spPr/>
        <p:txBody>
          <a:bodyPr vert="horz" lIns="91440" tIns="45720" rIns="91440" bIns="45720" rtlCol="0" anchor="t">
            <a:normAutofit/>
          </a:bodyPr>
          <a:lstStyle/>
          <a:p>
            <a:pPr marL="0" indent="0">
              <a:buNone/>
            </a:pPr>
            <a:endParaRPr lang="en-GB" dirty="0">
              <a:solidFill>
                <a:schemeClr val="accent6">
                  <a:lumMod val="50000"/>
                </a:schemeClr>
              </a:solidFill>
              <a:cs typeface="Calibri"/>
            </a:endParaRPr>
          </a:p>
          <a:p>
            <a:endParaRPr lang="en-GB" dirty="0">
              <a:cs typeface="Calibri"/>
            </a:endParaRPr>
          </a:p>
          <a:p>
            <a:endParaRPr lang="en-GB">
              <a:cs typeface="Calibri"/>
            </a:endParaRPr>
          </a:p>
        </p:txBody>
      </p:sp>
      <p:pic>
        <p:nvPicPr>
          <p:cNvPr id="3" name="Picture 3" descr="A close up of graphics&#10;&#10;Description generated with high confidence">
            <a:extLst>
              <a:ext uri="{FF2B5EF4-FFF2-40B4-BE49-F238E27FC236}">
                <a16:creationId xmlns:a16="http://schemas.microsoft.com/office/drawing/2014/main" id="{6161670C-E4F5-4A8C-A380-65AE1415E2C0}"/>
              </a:ext>
            </a:extLst>
          </p:cNvPr>
          <p:cNvPicPr>
            <a:picLocks noChangeAspect="1"/>
          </p:cNvPicPr>
          <p:nvPr/>
        </p:nvPicPr>
        <p:blipFill>
          <a:blip r:embed="rId2"/>
          <a:stretch>
            <a:fillRect/>
          </a:stretch>
        </p:blipFill>
        <p:spPr>
          <a:xfrm>
            <a:off x="5772150" y="2426493"/>
            <a:ext cx="1314451" cy="1314451"/>
          </a:xfrm>
          <a:prstGeom prst="roundRect">
            <a:avLst>
              <a:gd name="adj" fmla="val 16667"/>
            </a:avLst>
          </a:prstGeom>
          <a:ln>
            <a:solidFill>
              <a:schemeClr val="accent6">
                <a:lumMod val="50000"/>
              </a:schemeClr>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6" descr="A close up of a sign&#10;&#10;Description generated with high confidence">
            <a:extLst>
              <a:ext uri="{FF2B5EF4-FFF2-40B4-BE49-F238E27FC236}">
                <a16:creationId xmlns:a16="http://schemas.microsoft.com/office/drawing/2014/main" id="{0F3E9F32-9BAE-4513-BB27-5BB4261B1E32}"/>
              </a:ext>
            </a:extLst>
          </p:cNvPr>
          <p:cNvPicPr>
            <a:picLocks noChangeAspect="1"/>
          </p:cNvPicPr>
          <p:nvPr/>
        </p:nvPicPr>
        <p:blipFill>
          <a:blip r:embed="rId3"/>
          <a:stretch>
            <a:fillRect/>
          </a:stretch>
        </p:blipFill>
        <p:spPr>
          <a:xfrm>
            <a:off x="5772150" y="3890963"/>
            <a:ext cx="1314450" cy="1314450"/>
          </a:xfrm>
          <a:prstGeom prst="roundRect">
            <a:avLst>
              <a:gd name="adj" fmla="val 16667"/>
            </a:avLst>
          </a:prstGeom>
          <a:ln>
            <a:solidFill>
              <a:schemeClr val="accent6">
                <a:lumMod val="50000"/>
              </a:schemeClr>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5" name="TextBox 24">
            <a:extLst>
              <a:ext uri="{FF2B5EF4-FFF2-40B4-BE49-F238E27FC236}">
                <a16:creationId xmlns:a16="http://schemas.microsoft.com/office/drawing/2014/main" id="{E45BDD9F-250E-4018-921E-36EACB718488}"/>
              </a:ext>
            </a:extLst>
          </p:cNvPr>
          <p:cNvSpPr txBox="1"/>
          <p:nvPr/>
        </p:nvSpPr>
        <p:spPr>
          <a:xfrm>
            <a:off x="581025" y="4998244"/>
            <a:ext cx="494585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B74919">
                    <a:lumMod val="75000"/>
                  </a:srgbClr>
                </a:solidFill>
                <a:effectLst/>
                <a:uLnTx/>
                <a:uFillTx/>
                <a:latin typeface="Arial"/>
                <a:ea typeface="+mn-ea"/>
                <a:cs typeface="Arial"/>
              </a:rPr>
              <a:t>Sustran help children to keep active, reduce congestion  and improve safety around schools </a:t>
            </a:r>
            <a:r>
              <a:rPr kumimoji="0" lang="en-GB" sz="2400" b="0" i="0" u="none" strike="noStrike" kern="1200" cap="none" spc="0" normalizeH="0" baseline="0" noProof="0">
                <a:ln>
                  <a:noFill/>
                </a:ln>
                <a:solidFill>
                  <a:srgbClr val="B74919">
                    <a:lumMod val="75000"/>
                  </a:srgbClr>
                </a:solidFill>
                <a:effectLst/>
                <a:uLnTx/>
                <a:uFillTx/>
                <a:latin typeface="Arial"/>
                <a:ea typeface="+mn-ea"/>
                <a:cs typeface="Arial"/>
              </a:rPr>
              <a:t>(Sustran, 2017 c)</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109FE788-42C5-4356-B91B-9BD34883616D}"/>
              </a:ext>
            </a:extLst>
          </p:cNvPr>
          <p:cNvSpPr txBox="1"/>
          <p:nvPr/>
        </p:nvSpPr>
        <p:spPr>
          <a:xfrm>
            <a:off x="6986587" y="366712"/>
            <a:ext cx="527922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B74919">
                    <a:lumMod val="75000"/>
                  </a:srgbClr>
                </a:solidFill>
                <a:effectLst/>
                <a:uLnTx/>
                <a:uFillTx/>
                <a:latin typeface="Arial"/>
                <a:ea typeface="+mn-ea"/>
                <a:cs typeface="Arial"/>
              </a:rPr>
              <a:t>Family engagement workshops help to promote whole family healthy cooking and eating </a:t>
            </a:r>
            <a:r>
              <a:rPr kumimoji="0" lang="en-GB" sz="2400" b="0" i="0" u="none" strike="noStrike" kern="1200" cap="none" spc="0" normalizeH="0" baseline="0" noProof="0">
                <a:ln>
                  <a:noFill/>
                </a:ln>
                <a:solidFill>
                  <a:srgbClr val="B74919">
                    <a:lumMod val="75000"/>
                  </a:srgbClr>
                </a:solidFill>
                <a:effectLst/>
                <a:uLnTx/>
                <a:uFillTx/>
                <a:latin typeface="Arial"/>
                <a:ea typeface="+mn-ea"/>
                <a:cs typeface="Arial"/>
              </a:rPr>
              <a:t>practices. </a:t>
            </a:r>
            <a:endParaRPr kumimoji="0" lang="en-US" sz="1800" b="0" i="0" u="none" strike="noStrike" kern="1200" cap="none" spc="0" normalizeH="0" baseline="0" noProof="0">
              <a:ln>
                <a:noFill/>
              </a:ln>
              <a:solidFill>
                <a:srgbClr val="B74919">
                  <a:lumMod val="75000"/>
                </a:srgbClr>
              </a:solidFill>
              <a:effectLst/>
              <a:uLnTx/>
              <a:uFillTx/>
              <a:latin typeface="Calibri" panose="020F0502020204030204"/>
              <a:ea typeface="+mn-ea"/>
              <a:cs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B74919">
                    <a:lumMod val="75000"/>
                  </a:srgbClr>
                </a:solidFill>
                <a:effectLst/>
                <a:uLnTx/>
                <a:uFillTx/>
                <a:latin typeface="Arial"/>
                <a:ea typeface="+mn-ea"/>
                <a:cs typeface="Arial"/>
              </a:rPr>
              <a:t> Encouraging families to </a:t>
            </a:r>
            <a:r>
              <a:rPr kumimoji="0" lang="en-GB" sz="2400" b="0" i="0" u="none" strike="noStrike" kern="1200" cap="none" spc="0" normalizeH="0" baseline="0" noProof="0" dirty="0">
                <a:ln>
                  <a:noFill/>
                </a:ln>
                <a:solidFill>
                  <a:srgbClr val="B74919">
                    <a:lumMod val="75000"/>
                  </a:srgbClr>
                </a:solidFill>
                <a:effectLst/>
                <a:uLnTx/>
                <a:uFillTx/>
                <a:latin typeface="Arial"/>
                <a:ea typeface="+mn-ea"/>
                <a:cs typeface="Arial"/>
              </a:rPr>
              <a:t>eat more healthily and waste less food. </a:t>
            </a:r>
            <a:endParaRPr kumimoji="0" lang="en-US" sz="1800" b="0" i="0" u="none" strike="noStrike" kern="1200" cap="none" spc="0" normalizeH="0" baseline="0" noProof="0">
              <a:ln>
                <a:noFill/>
              </a:ln>
              <a:solidFill>
                <a:srgbClr val="B74919">
                  <a:lumMod val="75000"/>
                </a:srgbClr>
              </a:solidFill>
              <a:effectLst/>
              <a:uLnTx/>
              <a:uFillTx/>
              <a:latin typeface="Calibri" panose="020F0502020204030204"/>
              <a:ea typeface="+mn-ea"/>
              <a:cs typeface="Calibri"/>
            </a:endParaRPr>
          </a:p>
        </p:txBody>
      </p:sp>
      <p:grpSp>
        <p:nvGrpSpPr>
          <p:cNvPr id="18" name="Group 17">
            <a:extLst>
              <a:ext uri="{FF2B5EF4-FFF2-40B4-BE49-F238E27FC236}">
                <a16:creationId xmlns:a16="http://schemas.microsoft.com/office/drawing/2014/main" id="{9D749538-BDA7-4782-918F-4D08F1C0A2BB}"/>
              </a:ext>
            </a:extLst>
          </p:cNvPr>
          <p:cNvGrpSpPr/>
          <p:nvPr/>
        </p:nvGrpSpPr>
        <p:grpSpPr>
          <a:xfrm>
            <a:off x="7976042" y="2349678"/>
            <a:ext cx="3559652" cy="3422978"/>
            <a:chOff x="5610585" y="124114"/>
            <a:chExt cx="5372013" cy="5398103"/>
          </a:xfrm>
        </p:grpSpPr>
        <p:grpSp>
          <p:nvGrpSpPr>
            <p:cNvPr id="17" name="Group 16">
              <a:extLst>
                <a:ext uri="{FF2B5EF4-FFF2-40B4-BE49-F238E27FC236}">
                  <a16:creationId xmlns:a16="http://schemas.microsoft.com/office/drawing/2014/main" id="{048ED18A-7DDB-41B4-A37C-F519C0A06C52}"/>
                </a:ext>
              </a:extLst>
            </p:cNvPr>
            <p:cNvGrpSpPr/>
            <p:nvPr/>
          </p:nvGrpSpPr>
          <p:grpSpPr>
            <a:xfrm>
              <a:off x="5610585" y="124114"/>
              <a:ext cx="5372013" cy="5398103"/>
              <a:chOff x="5610585" y="124114"/>
              <a:chExt cx="5372013" cy="5398103"/>
            </a:xfrm>
          </p:grpSpPr>
          <p:pic>
            <p:nvPicPr>
              <p:cNvPr id="15" name="Picture 15" descr="A group of people sitting at a table with a cake&#10;&#10;Description generated with very high confidence">
                <a:extLst>
                  <a:ext uri="{FF2B5EF4-FFF2-40B4-BE49-F238E27FC236}">
                    <a16:creationId xmlns:a16="http://schemas.microsoft.com/office/drawing/2014/main" id="{246C6464-4339-4B46-82F2-3339A0762077}"/>
                  </a:ext>
                </a:extLst>
              </p:cNvPr>
              <p:cNvPicPr>
                <a:picLocks noChangeAspect="1"/>
              </p:cNvPicPr>
              <p:nvPr/>
            </p:nvPicPr>
            <p:blipFill>
              <a:blip r:embed="rId4"/>
              <a:stretch>
                <a:fillRect/>
              </a:stretch>
            </p:blipFill>
            <p:spPr>
              <a:xfrm rot="19920000">
                <a:off x="5610585" y="2859703"/>
                <a:ext cx="1969293" cy="2609849"/>
              </a:xfrm>
              <a:prstGeom prst="rect">
                <a:avLst/>
              </a:prstGeom>
            </p:spPr>
          </p:pic>
          <p:pic>
            <p:nvPicPr>
              <p:cNvPr id="10" name="Picture 10" descr="A plate of food on a table&#10;&#10;Description generated with high confidence">
                <a:extLst>
                  <a:ext uri="{FF2B5EF4-FFF2-40B4-BE49-F238E27FC236}">
                    <a16:creationId xmlns:a16="http://schemas.microsoft.com/office/drawing/2014/main" id="{2B471D24-EEE1-4930-A2D2-8E52A1F24D7D}"/>
                  </a:ext>
                </a:extLst>
              </p:cNvPr>
              <p:cNvPicPr>
                <a:picLocks noChangeAspect="1"/>
              </p:cNvPicPr>
              <p:nvPr/>
            </p:nvPicPr>
            <p:blipFill>
              <a:blip r:embed="rId5"/>
              <a:stretch>
                <a:fillRect/>
              </a:stretch>
            </p:blipFill>
            <p:spPr>
              <a:xfrm rot="840000">
                <a:off x="8447567" y="124114"/>
                <a:ext cx="1939439" cy="2630640"/>
              </a:xfrm>
              <a:prstGeom prst="rect">
                <a:avLst/>
              </a:prstGeom>
              <a:ln w="38100" cap="sq">
                <a:noFill/>
                <a:prstDash val="solid"/>
                <a:miter lim="800000"/>
              </a:ln>
              <a:effectLst>
                <a:outerShdw blurRad="50800" dist="38100" dir="2700000" algn="tl" rotWithShape="0">
                  <a:srgbClr val="000000">
                    <a:alpha val="43000"/>
                  </a:srgbClr>
                </a:outerShdw>
              </a:effectLst>
            </p:spPr>
          </p:pic>
          <p:pic>
            <p:nvPicPr>
              <p:cNvPr id="8" name="Picture 8" descr="A picture containing person, table, indoor, sitting&#10;&#10;Description generated with very high confidence">
                <a:extLst>
                  <a:ext uri="{FF2B5EF4-FFF2-40B4-BE49-F238E27FC236}">
                    <a16:creationId xmlns:a16="http://schemas.microsoft.com/office/drawing/2014/main" id="{B3504CFF-12AD-409A-A4B7-1CD792D1BDEF}"/>
                  </a:ext>
                </a:extLst>
              </p:cNvPr>
              <p:cNvPicPr>
                <a:picLocks noChangeAspect="1"/>
              </p:cNvPicPr>
              <p:nvPr/>
            </p:nvPicPr>
            <p:blipFill>
              <a:blip r:embed="rId6"/>
              <a:stretch>
                <a:fillRect/>
              </a:stretch>
            </p:blipFill>
            <p:spPr>
              <a:xfrm rot="20340000">
                <a:off x="6124607" y="129119"/>
                <a:ext cx="1771864" cy="2378362"/>
              </a:xfrm>
              <a:prstGeom prst="rect">
                <a:avLst/>
              </a:prstGeom>
              <a:ln w="38100" cap="sq">
                <a:noFill/>
                <a:prstDash val="solid"/>
                <a:miter lim="800000"/>
              </a:ln>
              <a:effectLst>
                <a:outerShdw blurRad="50800" dist="38100" dir="2700000" algn="tl" rotWithShape="0">
                  <a:srgbClr val="000000">
                    <a:alpha val="43000"/>
                  </a:srgbClr>
                </a:outerShdw>
              </a:effectLst>
            </p:spPr>
          </p:pic>
          <p:pic>
            <p:nvPicPr>
              <p:cNvPr id="11" name="Picture 12" descr="A group of people sitting at a table&#10;&#10;Description generated with very high confidence">
                <a:extLst>
                  <a:ext uri="{FF2B5EF4-FFF2-40B4-BE49-F238E27FC236}">
                    <a16:creationId xmlns:a16="http://schemas.microsoft.com/office/drawing/2014/main" id="{42642ADE-3ACD-41E4-92D5-35418B36054C}"/>
                  </a:ext>
                </a:extLst>
              </p:cNvPr>
              <p:cNvPicPr>
                <a:picLocks noChangeAspect="1"/>
              </p:cNvPicPr>
              <p:nvPr/>
            </p:nvPicPr>
            <p:blipFill>
              <a:blip r:embed="rId7"/>
              <a:stretch>
                <a:fillRect/>
              </a:stretch>
            </p:blipFill>
            <p:spPr>
              <a:xfrm rot="840000">
                <a:off x="8971633" y="2817116"/>
                <a:ext cx="2010965" cy="2705101"/>
              </a:xfrm>
              <a:prstGeom prst="rect">
                <a:avLst/>
              </a:prstGeom>
            </p:spPr>
          </p:pic>
        </p:grpSp>
        <p:pic>
          <p:nvPicPr>
            <p:cNvPr id="12" name="Picture 12" descr="A picture containing food&#10;&#10;Description generated with very high confidence">
              <a:extLst>
                <a:ext uri="{FF2B5EF4-FFF2-40B4-BE49-F238E27FC236}">
                  <a16:creationId xmlns:a16="http://schemas.microsoft.com/office/drawing/2014/main" id="{56EB25F9-66A0-4843-A818-D41CA2B6EF58}"/>
                </a:ext>
              </a:extLst>
            </p:cNvPr>
            <p:cNvPicPr>
              <a:picLocks noChangeAspect="1"/>
            </p:cNvPicPr>
            <p:nvPr/>
          </p:nvPicPr>
          <p:blipFill>
            <a:blip r:embed="rId8"/>
            <a:stretch>
              <a:fillRect/>
            </a:stretch>
          </p:blipFill>
          <p:spPr>
            <a:xfrm>
              <a:off x="7257405" y="1796472"/>
              <a:ext cx="1801071" cy="1883747"/>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grpSp>
        <p:nvGrpSpPr>
          <p:cNvPr id="28" name="Group 27">
            <a:extLst>
              <a:ext uri="{FF2B5EF4-FFF2-40B4-BE49-F238E27FC236}">
                <a16:creationId xmlns:a16="http://schemas.microsoft.com/office/drawing/2014/main" id="{BCF5ED55-430B-48D5-BA88-AF90C5600211}"/>
              </a:ext>
            </a:extLst>
          </p:cNvPr>
          <p:cNvGrpSpPr/>
          <p:nvPr/>
        </p:nvGrpSpPr>
        <p:grpSpPr>
          <a:xfrm>
            <a:off x="1128712" y="2122196"/>
            <a:ext cx="4124324" cy="2875546"/>
            <a:chOff x="1212056" y="3277102"/>
            <a:chExt cx="3517106" cy="2232609"/>
          </a:xfrm>
        </p:grpSpPr>
        <p:pic>
          <p:nvPicPr>
            <p:cNvPr id="20" name="Picture 20" descr="A group of people riding on the back of a bicycle&#10;&#10;Description generated with very high confidence">
              <a:extLst>
                <a:ext uri="{FF2B5EF4-FFF2-40B4-BE49-F238E27FC236}">
                  <a16:creationId xmlns:a16="http://schemas.microsoft.com/office/drawing/2014/main" id="{084ECC34-EA65-41C4-9EF4-F08023DE50BF}"/>
                </a:ext>
              </a:extLst>
            </p:cNvPr>
            <p:cNvPicPr>
              <a:picLocks noChangeAspect="1"/>
            </p:cNvPicPr>
            <p:nvPr/>
          </p:nvPicPr>
          <p:blipFill>
            <a:blip r:embed="rId9"/>
            <a:stretch>
              <a:fillRect/>
            </a:stretch>
          </p:blipFill>
          <p:spPr>
            <a:xfrm>
              <a:off x="1212056" y="3277102"/>
              <a:ext cx="3517106" cy="2232609"/>
            </a:xfrm>
            <a:prstGeom prst="rect">
              <a:avLst/>
            </a:prstGeom>
          </p:spPr>
        </p:pic>
        <p:sp>
          <p:nvSpPr>
            <p:cNvPr id="27" name="TextBox 26">
              <a:extLst>
                <a:ext uri="{FF2B5EF4-FFF2-40B4-BE49-F238E27FC236}">
                  <a16:creationId xmlns:a16="http://schemas.microsoft.com/office/drawing/2014/main" id="{C521C31F-33D0-40EE-830A-7EB48AFF4ED6}"/>
                </a:ext>
              </a:extLst>
            </p:cNvPr>
            <p:cNvSpPr txBox="1"/>
            <p:nvPr/>
          </p:nvSpPr>
          <p:spPr>
            <a:xfrm>
              <a:off x="1215927" y="5078778"/>
              <a:ext cx="1346368" cy="310650"/>
            </a:xfrm>
            <a:prstGeom prst="rect">
              <a:avLst/>
            </a:prstGeom>
            <a:solidFill>
              <a:schemeClr val="accent5">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FFFFFF"/>
                  </a:solidFill>
                  <a:effectLst/>
                  <a:uLnTx/>
                  <a:uFillTx/>
                  <a:latin typeface="Bradley Hand ITC"/>
                  <a:ea typeface="+mn-ea"/>
                  <a:cs typeface="+mn-cs"/>
                </a:rPr>
                <a:t>Bike It Crew</a:t>
              </a:r>
            </a:p>
          </p:txBody>
        </p:sp>
      </p:grpSp>
      <p:sp>
        <p:nvSpPr>
          <p:cNvPr id="29" name="TextBox 28">
            <a:extLst>
              <a:ext uri="{FF2B5EF4-FFF2-40B4-BE49-F238E27FC236}">
                <a16:creationId xmlns:a16="http://schemas.microsoft.com/office/drawing/2014/main" id="{F4F5232C-C611-48A1-8E9B-FC1EFEB25A1A}"/>
              </a:ext>
            </a:extLst>
          </p:cNvPr>
          <p:cNvSpPr txBox="1"/>
          <p:nvPr/>
        </p:nvSpPr>
        <p:spPr>
          <a:xfrm>
            <a:off x="8736806" y="5784055"/>
            <a:ext cx="2195512" cy="707886"/>
          </a:xfrm>
          <a:prstGeom prst="rect">
            <a:avLst/>
          </a:prstGeom>
          <a:solidFill>
            <a:schemeClr val="accent5">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FFFFFF"/>
                </a:solidFill>
                <a:effectLst/>
                <a:uLnTx/>
                <a:uFillTx/>
                <a:latin typeface="Bradley Hand ITC"/>
                <a:ea typeface="+mn-ea"/>
                <a:cs typeface="+mn-cs"/>
              </a:rPr>
              <a:t>Family Cooking </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Calibri" panose="020F0502020204030204"/>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FFFFFF"/>
                </a:solidFill>
                <a:effectLst/>
                <a:uLnTx/>
                <a:uFillTx/>
                <a:latin typeface="Bradley Hand ITC"/>
                <a:ea typeface="+mn-ea"/>
                <a:cs typeface="+mn-cs"/>
              </a:rPr>
              <a:t>Sessions</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Calibri" panose="020F0502020204030204"/>
            </a:endParaRPr>
          </a:p>
        </p:txBody>
      </p:sp>
      <p:sp>
        <p:nvSpPr>
          <p:cNvPr id="30" name="TextBox 29">
            <a:extLst>
              <a:ext uri="{FF2B5EF4-FFF2-40B4-BE49-F238E27FC236}">
                <a16:creationId xmlns:a16="http://schemas.microsoft.com/office/drawing/2014/main" id="{ACAAD0FB-1045-4865-AA77-900052FEE893}"/>
              </a:ext>
            </a:extLst>
          </p:cNvPr>
          <p:cNvSpPr txBox="1"/>
          <p:nvPr/>
        </p:nvSpPr>
        <p:spPr>
          <a:xfrm>
            <a:off x="7665244" y="4462462"/>
            <a:ext cx="120729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n-ea"/>
                <a:cs typeface="Arial"/>
              </a:rPr>
              <a:t>(IIF, 2016)</a:t>
            </a:r>
          </a:p>
        </p:txBody>
      </p:sp>
      <p:sp>
        <p:nvSpPr>
          <p:cNvPr id="32" name="TextBox 31">
            <a:extLst>
              <a:ext uri="{FF2B5EF4-FFF2-40B4-BE49-F238E27FC236}">
                <a16:creationId xmlns:a16="http://schemas.microsoft.com/office/drawing/2014/main" id="{EAF0D8F3-574E-447F-A740-BCAC465F6A86}"/>
              </a:ext>
            </a:extLst>
          </p:cNvPr>
          <p:cNvSpPr txBox="1"/>
          <p:nvPr/>
        </p:nvSpPr>
        <p:spPr>
          <a:xfrm>
            <a:off x="5691202" y="5302206"/>
            <a:ext cx="1468498" cy="2462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000" b="0" i="0" u="none" strike="noStrike" kern="1200" cap="none" spc="0" normalizeH="0" baseline="0" noProof="0">
                <a:ln>
                  <a:noFill/>
                </a:ln>
                <a:solidFill>
                  <a:prstClr val="black"/>
                </a:solidFill>
                <a:effectLst/>
                <a:uLnTx/>
                <a:uFillTx/>
                <a:latin typeface="Arial"/>
                <a:ea typeface="+mn-ea"/>
                <a:cs typeface="Calibri"/>
              </a:rPr>
              <a:t>(UN, unknown date b)</a:t>
            </a:r>
          </a:p>
        </p:txBody>
      </p:sp>
      <p:grpSp>
        <p:nvGrpSpPr>
          <p:cNvPr id="41" name="Group 40">
            <a:extLst>
              <a:ext uri="{FF2B5EF4-FFF2-40B4-BE49-F238E27FC236}">
                <a16:creationId xmlns:a16="http://schemas.microsoft.com/office/drawing/2014/main" id="{5F1033FA-0EE3-4149-B3B1-5F5E086EC56C}"/>
              </a:ext>
            </a:extLst>
          </p:cNvPr>
          <p:cNvGrpSpPr/>
          <p:nvPr/>
        </p:nvGrpSpPr>
        <p:grpSpPr>
          <a:xfrm>
            <a:off x="3956808" y="1322885"/>
            <a:ext cx="1643853" cy="1544723"/>
            <a:chOff x="3925533" y="1071255"/>
            <a:chExt cx="1796679" cy="1778291"/>
          </a:xfrm>
        </p:grpSpPr>
        <p:pic>
          <p:nvPicPr>
            <p:cNvPr id="9" name="Picture 12" descr="A drawing of a cartoon character&#10;&#10;Description generated with high confidence">
              <a:extLst>
                <a:ext uri="{FF2B5EF4-FFF2-40B4-BE49-F238E27FC236}">
                  <a16:creationId xmlns:a16="http://schemas.microsoft.com/office/drawing/2014/main" id="{D6C33561-36B0-49FC-8745-E36A900901C9}"/>
                </a:ext>
              </a:extLst>
            </p:cNvPr>
            <p:cNvPicPr>
              <a:picLocks noChangeAspect="1"/>
            </p:cNvPicPr>
            <p:nvPr/>
          </p:nvPicPr>
          <p:blipFill rotWithShape="1">
            <a:blip r:embed="rId10"/>
            <a:srcRect l="28138" t="-3268" r="22438" b="-1550"/>
            <a:stretch/>
          </p:blipFill>
          <p:spPr>
            <a:xfrm rot="900000">
              <a:off x="4163761" y="1071255"/>
              <a:ext cx="1558451" cy="1605027"/>
            </a:xfrm>
            <a:prstGeom prst="rect">
              <a:avLst/>
            </a:prstGeom>
          </p:spPr>
        </p:pic>
        <p:sp>
          <p:nvSpPr>
            <p:cNvPr id="35" name="TextBox 34">
              <a:extLst>
                <a:ext uri="{FF2B5EF4-FFF2-40B4-BE49-F238E27FC236}">
                  <a16:creationId xmlns:a16="http://schemas.microsoft.com/office/drawing/2014/main" id="{5B97DAAE-6FB2-400B-8941-C627CD44B751}"/>
                </a:ext>
              </a:extLst>
            </p:cNvPr>
            <p:cNvSpPr txBox="1"/>
            <p:nvPr/>
          </p:nvSpPr>
          <p:spPr>
            <a:xfrm rot="960000">
              <a:off x="3925533" y="2530664"/>
              <a:ext cx="1573336" cy="31888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n-ea"/>
                  <a:cs typeface="Arial"/>
                </a:rPr>
                <a:t>(Sustran, 2017 b)</a:t>
              </a:r>
            </a:p>
          </p:txBody>
        </p:sp>
      </p:grpSp>
      <p:grpSp>
        <p:nvGrpSpPr>
          <p:cNvPr id="40" name="Group 39">
            <a:extLst>
              <a:ext uri="{FF2B5EF4-FFF2-40B4-BE49-F238E27FC236}">
                <a16:creationId xmlns:a16="http://schemas.microsoft.com/office/drawing/2014/main" id="{46157E1D-6FD6-4B25-A0E3-D91E4290DBD4}"/>
              </a:ext>
            </a:extLst>
          </p:cNvPr>
          <p:cNvGrpSpPr/>
          <p:nvPr/>
        </p:nvGrpSpPr>
        <p:grpSpPr>
          <a:xfrm>
            <a:off x="400049" y="1471611"/>
            <a:ext cx="2222286" cy="1129537"/>
            <a:chOff x="400049" y="1471611"/>
            <a:chExt cx="2222286" cy="1129537"/>
          </a:xfrm>
        </p:grpSpPr>
        <p:grpSp>
          <p:nvGrpSpPr>
            <p:cNvPr id="39" name="Group 38">
              <a:extLst>
                <a:ext uri="{FF2B5EF4-FFF2-40B4-BE49-F238E27FC236}">
                  <a16:creationId xmlns:a16="http://schemas.microsoft.com/office/drawing/2014/main" id="{64BCDE7F-39E5-4820-AA1B-C911D154357F}"/>
                </a:ext>
              </a:extLst>
            </p:cNvPr>
            <p:cNvGrpSpPr/>
            <p:nvPr/>
          </p:nvGrpSpPr>
          <p:grpSpPr>
            <a:xfrm rot="-720000">
              <a:off x="400049" y="1471611"/>
              <a:ext cx="2095499" cy="904875"/>
              <a:chOff x="578643" y="1233486"/>
              <a:chExt cx="2095499" cy="904875"/>
            </a:xfrm>
          </p:grpSpPr>
          <p:sp>
            <p:nvSpPr>
              <p:cNvPr id="38" name="Rectangle 37">
                <a:extLst>
                  <a:ext uri="{FF2B5EF4-FFF2-40B4-BE49-F238E27FC236}">
                    <a16:creationId xmlns:a16="http://schemas.microsoft.com/office/drawing/2014/main" id="{7153592E-FA1F-4D29-983E-E9642768CD9A}"/>
                  </a:ext>
                </a:extLst>
              </p:cNvPr>
              <p:cNvSpPr/>
              <p:nvPr/>
            </p:nvSpPr>
            <p:spPr>
              <a:xfrm>
                <a:off x="578643" y="1233486"/>
                <a:ext cx="2095499" cy="9048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6" name="Picture 36">
                <a:extLst>
                  <a:ext uri="{FF2B5EF4-FFF2-40B4-BE49-F238E27FC236}">
                    <a16:creationId xmlns:a16="http://schemas.microsoft.com/office/drawing/2014/main" id="{B3FA111F-34B4-4FFD-8FC2-912CF5C3E144}"/>
                  </a:ext>
                </a:extLst>
              </p:cNvPr>
              <p:cNvPicPr>
                <a:picLocks noChangeAspect="1"/>
              </p:cNvPicPr>
              <p:nvPr/>
            </p:nvPicPr>
            <p:blipFill>
              <a:blip r:embed="rId11"/>
              <a:stretch>
                <a:fillRect/>
              </a:stretch>
            </p:blipFill>
            <p:spPr>
              <a:xfrm>
                <a:off x="666750" y="1269206"/>
                <a:ext cx="1905000" cy="771525"/>
              </a:xfrm>
              <a:prstGeom prst="rect">
                <a:avLst/>
              </a:prstGeom>
            </p:spPr>
          </p:pic>
        </p:grpSp>
        <p:sp>
          <p:nvSpPr>
            <p:cNvPr id="34" name="TextBox 33">
              <a:extLst>
                <a:ext uri="{FF2B5EF4-FFF2-40B4-BE49-F238E27FC236}">
                  <a16:creationId xmlns:a16="http://schemas.microsoft.com/office/drawing/2014/main" id="{7407E027-AA1B-443C-912B-E37BEA0ECEAE}"/>
                </a:ext>
              </a:extLst>
            </p:cNvPr>
            <p:cNvSpPr txBox="1"/>
            <p:nvPr/>
          </p:nvSpPr>
          <p:spPr>
            <a:xfrm rot="20880000">
              <a:off x="510167" y="2324149"/>
              <a:ext cx="2112168" cy="27699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n-ea"/>
                  <a:cs typeface="Arial"/>
                </a:rPr>
                <a:t>(Sustran, 2017a)</a:t>
              </a:r>
            </a:p>
          </p:txBody>
        </p:sp>
      </p:grpSp>
      <p:sp>
        <p:nvSpPr>
          <p:cNvPr id="43" name="TextBox 42">
            <a:extLst>
              <a:ext uri="{FF2B5EF4-FFF2-40B4-BE49-F238E27FC236}">
                <a16:creationId xmlns:a16="http://schemas.microsoft.com/office/drawing/2014/main" id="{CE3CE2AD-100B-4CC4-9075-0744FC826272}"/>
              </a:ext>
            </a:extLst>
          </p:cNvPr>
          <p:cNvSpPr txBox="1"/>
          <p:nvPr/>
        </p:nvSpPr>
        <p:spPr>
          <a:xfrm>
            <a:off x="9320213" y="4593431"/>
            <a:ext cx="120729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a:ea typeface="+mn-ea"/>
                <a:cs typeface="Arial"/>
              </a:rPr>
              <a:t>(IIF, 2016)</a:t>
            </a:r>
          </a:p>
        </p:txBody>
      </p:sp>
    </p:spTree>
    <p:extLst>
      <p:ext uri="{BB962C8B-B14F-4D97-AF65-F5344CB8AC3E}">
        <p14:creationId xmlns:p14="http://schemas.microsoft.com/office/powerpoint/2010/main" val="792283935"/>
      </p:ext>
    </p:extLst>
  </p:cSld>
  <p:clrMapOvr>
    <a:masterClrMapping/>
  </p:clrMapOvr>
  <p:transition spd="med">
    <p:wip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DC2C8-A07C-4A9D-84AB-448D12897ACA}"/>
              </a:ext>
            </a:extLst>
          </p:cNvPr>
          <p:cNvSpPr>
            <a:spLocks noGrp="1"/>
          </p:cNvSpPr>
          <p:nvPr>
            <p:ph type="title"/>
          </p:nvPr>
        </p:nvSpPr>
        <p:spPr/>
        <p:txBody>
          <a:bodyPr>
            <a:normAutofit/>
          </a:bodyPr>
          <a:lstStyle/>
          <a:p>
            <a:pPr algn="ctr"/>
            <a:r>
              <a:rPr lang="en-GB" sz="3600" b="1" dirty="0">
                <a:solidFill>
                  <a:schemeClr val="accent5">
                    <a:lumMod val="50000"/>
                  </a:schemeClr>
                </a:solidFill>
                <a:latin typeface="Arial"/>
                <a:cs typeface="Calibri Light"/>
              </a:rPr>
              <a:t>How effective are the school's </a:t>
            </a:r>
            <a:r>
              <a:rPr lang="en-GB" sz="3600" b="1">
                <a:solidFill>
                  <a:schemeClr val="accent5">
                    <a:lumMod val="50000"/>
                  </a:schemeClr>
                </a:solidFill>
                <a:latin typeface="Arial"/>
                <a:cs typeface="Calibri Light"/>
              </a:rPr>
              <a:t>strategies in promoting ESDGC? </a:t>
            </a:r>
            <a:endParaRPr lang="en-US" sz="3600" b="1">
              <a:solidFill>
                <a:schemeClr val="accent5">
                  <a:lumMod val="50000"/>
                </a:schemeClr>
              </a:solidFill>
              <a:latin typeface="Arial"/>
            </a:endParaRPr>
          </a:p>
        </p:txBody>
      </p:sp>
      <p:sp>
        <p:nvSpPr>
          <p:cNvPr id="5" name="Text Placeholder 4">
            <a:extLst>
              <a:ext uri="{FF2B5EF4-FFF2-40B4-BE49-F238E27FC236}">
                <a16:creationId xmlns:a16="http://schemas.microsoft.com/office/drawing/2014/main" id="{6D547FAC-8756-453C-80B2-5270F92653CD}"/>
              </a:ext>
            </a:extLst>
          </p:cNvPr>
          <p:cNvSpPr>
            <a:spLocks noGrp="1"/>
          </p:cNvSpPr>
          <p:nvPr>
            <p:ph type="body" idx="1"/>
          </p:nvPr>
        </p:nvSpPr>
        <p:spPr/>
        <p:txBody>
          <a:bodyPr/>
          <a:lstStyle/>
          <a:p>
            <a:pPr algn="ctr"/>
            <a:r>
              <a:rPr lang="en-GB">
                <a:solidFill>
                  <a:srgbClr val="893612"/>
                </a:solidFill>
                <a:latin typeface="Arial"/>
                <a:cs typeface="Arial"/>
              </a:rPr>
              <a:t>Areas of success</a:t>
            </a:r>
            <a:endParaRPr lang="en-US"/>
          </a:p>
        </p:txBody>
      </p:sp>
      <p:sp>
        <p:nvSpPr>
          <p:cNvPr id="4" name="Content Placeholder 3">
            <a:extLst>
              <a:ext uri="{FF2B5EF4-FFF2-40B4-BE49-F238E27FC236}">
                <a16:creationId xmlns:a16="http://schemas.microsoft.com/office/drawing/2014/main" id="{322AF1E7-8A95-45C8-8476-E55ACD263F8A}"/>
              </a:ext>
            </a:extLst>
          </p:cNvPr>
          <p:cNvSpPr>
            <a:spLocks noGrp="1"/>
          </p:cNvSpPr>
          <p:nvPr>
            <p:ph sz="half" idx="2"/>
          </p:nvPr>
        </p:nvSpPr>
        <p:spPr>
          <a:xfrm>
            <a:off x="613569" y="2516982"/>
            <a:ext cx="5157787" cy="4065587"/>
          </a:xfrm>
        </p:spPr>
        <p:txBody>
          <a:bodyPr vert="horz" lIns="91440" tIns="45720" rIns="91440" bIns="45720" rtlCol="0" anchor="b">
            <a:normAutofit fontScale="92500"/>
          </a:bodyPr>
          <a:lstStyle/>
          <a:p>
            <a:r>
              <a:rPr lang="en-GB" sz="2400" dirty="0">
                <a:solidFill>
                  <a:srgbClr val="893612"/>
                </a:solidFill>
                <a:latin typeface="Arial"/>
                <a:cs typeface="Calibri"/>
              </a:rPr>
              <a:t>The number of </a:t>
            </a:r>
            <a:r>
              <a:rPr lang="en-GB" sz="2400">
                <a:solidFill>
                  <a:srgbClr val="893612"/>
                </a:solidFill>
                <a:latin typeface="Arial"/>
                <a:cs typeface="Calibri"/>
              </a:rPr>
              <a:t>fundraising</a:t>
            </a:r>
            <a:r>
              <a:rPr lang="en-GB" sz="2400" dirty="0">
                <a:solidFill>
                  <a:srgbClr val="893612"/>
                </a:solidFill>
                <a:latin typeface="Arial"/>
                <a:cs typeface="Calibri"/>
              </a:rPr>
              <a:t> events the pupils participate in increases every </a:t>
            </a:r>
            <a:r>
              <a:rPr lang="en-GB" sz="2400">
                <a:solidFill>
                  <a:srgbClr val="893612"/>
                </a:solidFill>
                <a:latin typeface="Arial"/>
                <a:cs typeface="Calibri"/>
              </a:rPr>
              <a:t>year. </a:t>
            </a:r>
          </a:p>
          <a:p>
            <a:r>
              <a:rPr lang="en-GB" sz="2400" dirty="0">
                <a:solidFill>
                  <a:srgbClr val="893612"/>
                </a:solidFill>
                <a:latin typeface="Arial"/>
                <a:cs typeface="Calibri"/>
              </a:rPr>
              <a:t>The childrens views and opinions are listened to and the </a:t>
            </a:r>
            <a:r>
              <a:rPr lang="en-GB" sz="2400">
                <a:solidFill>
                  <a:srgbClr val="893612"/>
                </a:solidFill>
                <a:latin typeface="Arial"/>
                <a:cs typeface="Calibri"/>
              </a:rPr>
              <a:t>school facilitates the childrens requests to support campaigns where it is appropriate. </a:t>
            </a:r>
            <a:endParaRPr lang="en-GB" sz="2400" dirty="0">
              <a:solidFill>
                <a:srgbClr val="893612"/>
              </a:solidFill>
              <a:latin typeface="Arial"/>
              <a:cs typeface="Calibri"/>
            </a:endParaRPr>
          </a:p>
          <a:p>
            <a:r>
              <a:rPr lang="en-GB" sz="2400" dirty="0">
                <a:solidFill>
                  <a:srgbClr val="893612"/>
                </a:solidFill>
                <a:latin typeface="Arial"/>
                <a:cs typeface="Calibri"/>
              </a:rPr>
              <a:t>The children are affected by events in the </a:t>
            </a:r>
            <a:r>
              <a:rPr lang="en-GB" sz="2400">
                <a:solidFill>
                  <a:srgbClr val="893612"/>
                </a:solidFill>
                <a:latin typeface="Arial"/>
                <a:cs typeface="Calibri"/>
              </a:rPr>
              <a:t>news,and</a:t>
            </a:r>
            <a:r>
              <a:rPr lang="en-GB" sz="2400" dirty="0">
                <a:solidFill>
                  <a:srgbClr val="893612"/>
                </a:solidFill>
                <a:latin typeface="Arial"/>
                <a:cs typeface="Calibri"/>
              </a:rPr>
              <a:t> are becoming ethical citizens who are concerned about the welfare of the planet and all its inhabitants. </a:t>
            </a:r>
          </a:p>
        </p:txBody>
      </p:sp>
      <p:sp>
        <p:nvSpPr>
          <p:cNvPr id="6" name="Text Placeholder 5">
            <a:extLst>
              <a:ext uri="{FF2B5EF4-FFF2-40B4-BE49-F238E27FC236}">
                <a16:creationId xmlns:a16="http://schemas.microsoft.com/office/drawing/2014/main" id="{ED8F7BD1-16E8-401E-8838-B84427032FB2}"/>
              </a:ext>
            </a:extLst>
          </p:cNvPr>
          <p:cNvSpPr>
            <a:spLocks noGrp="1"/>
          </p:cNvSpPr>
          <p:nvPr>
            <p:ph type="body" sz="quarter" idx="3"/>
          </p:nvPr>
        </p:nvSpPr>
        <p:spPr/>
        <p:txBody>
          <a:bodyPr/>
          <a:lstStyle/>
          <a:p>
            <a:pPr algn="ctr"/>
            <a:r>
              <a:rPr lang="en-GB">
                <a:solidFill>
                  <a:srgbClr val="893612"/>
                </a:solidFill>
                <a:latin typeface="Arial"/>
                <a:cs typeface="Arial"/>
              </a:rPr>
              <a:t>Critisms </a:t>
            </a:r>
            <a:endParaRPr lang="en-GB" dirty="0">
              <a:solidFill>
                <a:srgbClr val="893612"/>
              </a:solidFill>
              <a:latin typeface="Arial"/>
              <a:cs typeface="Arial"/>
            </a:endParaRPr>
          </a:p>
        </p:txBody>
      </p:sp>
      <p:sp>
        <p:nvSpPr>
          <p:cNvPr id="3" name="Text Placeholder 2">
            <a:extLst>
              <a:ext uri="{FF2B5EF4-FFF2-40B4-BE49-F238E27FC236}">
                <a16:creationId xmlns:a16="http://schemas.microsoft.com/office/drawing/2014/main" id="{2A7F5CA1-4F85-4AB7-981C-3BDA48E99B87}"/>
              </a:ext>
            </a:extLst>
          </p:cNvPr>
          <p:cNvSpPr>
            <a:spLocks noGrp="1"/>
          </p:cNvSpPr>
          <p:nvPr>
            <p:ph sz="quarter" idx="4"/>
          </p:nvPr>
        </p:nvSpPr>
        <p:spPr/>
        <p:txBody>
          <a:bodyPr vert="horz" lIns="91440" tIns="45720" rIns="91440" bIns="45720" rtlCol="0" anchor="t">
            <a:noAutofit/>
          </a:bodyPr>
          <a:lstStyle/>
          <a:p>
            <a:r>
              <a:rPr lang="en-GB" sz="2200">
                <a:solidFill>
                  <a:srgbClr val="893612"/>
                </a:solidFill>
                <a:latin typeface="Arial"/>
                <a:cs typeface="Arial"/>
              </a:rPr>
              <a:t>White saviour is a term used to describe white people wanting to help non-white people to fulfil their own needs (Bakar, 2019)</a:t>
            </a:r>
          </a:p>
          <a:p>
            <a:r>
              <a:rPr lang="en-GB" sz="2200">
                <a:solidFill>
                  <a:srgbClr val="893612"/>
                </a:solidFill>
                <a:latin typeface="Arial"/>
                <a:cs typeface="Arial"/>
              </a:rPr>
              <a:t>In promoting ESDGC, are schools fuelling white saviourism by encouraging fund raising activities? </a:t>
            </a:r>
          </a:p>
          <a:p>
            <a:r>
              <a:rPr lang="en-GB" sz="2200">
                <a:solidFill>
                  <a:srgbClr val="893612"/>
                </a:solidFill>
                <a:latin typeface="Arial"/>
                <a:cs typeface="Arial"/>
              </a:rPr>
              <a:t>The children are very quick to solve the problems of the world by raising money</a:t>
            </a:r>
            <a:r>
              <a:rPr lang="en-GB" sz="2400">
                <a:solidFill>
                  <a:srgbClr val="893612"/>
                </a:solidFill>
                <a:latin typeface="Arial"/>
                <a:cs typeface="Arial"/>
              </a:rPr>
              <a:t>.</a:t>
            </a:r>
            <a:endParaRPr lang="en-GB" sz="2400" dirty="0">
              <a:solidFill>
                <a:srgbClr val="893612"/>
              </a:solidFill>
              <a:latin typeface="Arial"/>
              <a:cs typeface="Arial"/>
            </a:endParaRPr>
          </a:p>
          <a:p>
            <a:endParaRPr lang="en-GB" sz="2000">
              <a:solidFill>
                <a:srgbClr val="893612"/>
              </a:solidFill>
              <a:latin typeface="Arial"/>
              <a:cs typeface="Arial"/>
            </a:endParaRPr>
          </a:p>
        </p:txBody>
      </p:sp>
    </p:spTree>
    <p:extLst>
      <p:ext uri="{BB962C8B-B14F-4D97-AF65-F5344CB8AC3E}">
        <p14:creationId xmlns:p14="http://schemas.microsoft.com/office/powerpoint/2010/main" val="3931488799"/>
      </p:ext>
    </p:extLst>
  </p:cSld>
  <p:clrMapOvr>
    <a:masterClrMapping/>
  </p:clrMapOvr>
  <p:transition spd="med">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0DDFF-90A8-4D0F-B9C5-CE144033CFA3}"/>
              </a:ext>
            </a:extLst>
          </p:cNvPr>
          <p:cNvSpPr>
            <a:spLocks noGrp="1"/>
          </p:cNvSpPr>
          <p:nvPr>
            <p:ph type="title"/>
          </p:nvPr>
        </p:nvSpPr>
        <p:spPr>
          <a:xfrm>
            <a:off x="862012" y="-3969"/>
            <a:ext cx="10515600" cy="849314"/>
          </a:xfrm>
        </p:spPr>
        <p:txBody>
          <a:bodyPr>
            <a:normAutofit/>
          </a:bodyPr>
          <a:lstStyle/>
          <a:p>
            <a:pPr algn="ctr"/>
            <a:r>
              <a:rPr lang="en-GB" sz="3600">
                <a:latin typeface="Arial"/>
                <a:cs typeface="Calibri Light"/>
              </a:rPr>
              <a:t>References</a:t>
            </a:r>
          </a:p>
        </p:txBody>
      </p:sp>
      <p:sp>
        <p:nvSpPr>
          <p:cNvPr id="3" name="Content Placeholder 2">
            <a:extLst>
              <a:ext uri="{FF2B5EF4-FFF2-40B4-BE49-F238E27FC236}">
                <a16:creationId xmlns:a16="http://schemas.microsoft.com/office/drawing/2014/main" id="{666A43C7-9EF7-4600-8322-83C9589AB30D}"/>
              </a:ext>
            </a:extLst>
          </p:cNvPr>
          <p:cNvSpPr>
            <a:spLocks noGrp="1"/>
          </p:cNvSpPr>
          <p:nvPr>
            <p:ph idx="1"/>
          </p:nvPr>
        </p:nvSpPr>
        <p:spPr>
          <a:xfrm>
            <a:off x="778669" y="956468"/>
            <a:ext cx="10515600" cy="5410993"/>
          </a:xfrm>
        </p:spPr>
        <p:txBody>
          <a:bodyPr vert="horz" lIns="91440" tIns="45720" rIns="91440" bIns="45720" rtlCol="0" anchor="t">
            <a:normAutofit lnSpcReduction="10000"/>
          </a:bodyPr>
          <a:lstStyle/>
          <a:p>
            <a:r>
              <a:rPr lang="en-US" sz="1200">
                <a:latin typeface="Arial"/>
                <a:ea typeface="+mn-lt"/>
                <a:cs typeface="+mn-lt"/>
              </a:rPr>
              <a:t>ACCAC.  (2002). </a:t>
            </a:r>
            <a:r>
              <a:rPr lang="en-US" sz="1200" i="1">
                <a:latin typeface="Arial"/>
                <a:ea typeface="+mn-lt"/>
                <a:cs typeface="+mn-lt"/>
              </a:rPr>
              <a:t>Education for Sustainable Development and Global Citizenship: Why? What? How? </a:t>
            </a:r>
            <a:r>
              <a:rPr lang="en-US" sz="1200">
                <a:latin typeface="Arial"/>
                <a:ea typeface="+mn-lt"/>
                <a:cs typeface="+mn-lt"/>
              </a:rPr>
              <a:t>Birmingham: ACCAC</a:t>
            </a:r>
            <a:r>
              <a:rPr lang="en-GB" sz="1200" dirty="0">
                <a:latin typeface="Arial"/>
                <a:ea typeface="+mn-lt"/>
                <a:cs typeface="+mn-lt"/>
              </a:rPr>
              <a:t> </a:t>
            </a:r>
            <a:endParaRPr lang="en-GB" sz="1200">
              <a:latin typeface="Arial"/>
              <a:cs typeface="Calibri" panose="020F0502020204030204"/>
            </a:endParaRPr>
          </a:p>
          <a:p>
            <a:pPr algn="just"/>
            <a:r>
              <a:rPr lang="en-GB" sz="1200">
                <a:latin typeface="Arial"/>
                <a:ea typeface="+mn-lt"/>
                <a:cs typeface="+mn-lt"/>
              </a:rPr>
              <a:t>Association for Young People’s Health (AYPH) (2020). Children’s rights logo. Available at: </a:t>
            </a:r>
            <a:r>
              <a:rPr lang="en-US" sz="1200" dirty="0">
                <a:latin typeface="Arial"/>
                <a:ea typeface="+mn-lt"/>
                <a:cs typeface="+mn-lt"/>
                <a:hlinkClick r:id="rId2"/>
              </a:rPr>
              <a:t>https://www.youngpeopleshealth.org.uk/wp-content/uploads/2019/11/UNCRC-infographic.png/</a:t>
            </a:r>
            <a:r>
              <a:rPr lang="en-US" sz="1200">
                <a:latin typeface="Arial"/>
                <a:ea typeface="+mn-lt"/>
                <a:cs typeface="+mn-lt"/>
              </a:rPr>
              <a:t> (Accessed: 28 January 2020)</a:t>
            </a:r>
            <a:r>
              <a:rPr lang="en-GB" sz="1200" dirty="0">
                <a:latin typeface="Arial"/>
                <a:ea typeface="+mn-lt"/>
                <a:cs typeface="+mn-lt"/>
              </a:rPr>
              <a:t> </a:t>
            </a:r>
            <a:endParaRPr lang="en-GB" sz="1200" dirty="0">
              <a:latin typeface="Arial"/>
              <a:cs typeface="Arial"/>
            </a:endParaRPr>
          </a:p>
          <a:p>
            <a:pPr algn="just"/>
            <a:r>
              <a:rPr lang="en-GB" sz="1200">
                <a:latin typeface="Arial"/>
                <a:ea typeface="+mn-lt"/>
                <a:cs typeface="+mn-lt"/>
              </a:rPr>
              <a:t>Bakar, F. (2019). What is a white saviour complex? Available at: /</a:t>
            </a:r>
            <a:r>
              <a:rPr lang="en-GB" sz="1200" dirty="0">
                <a:latin typeface="Arial"/>
                <a:ea typeface="+mn-lt"/>
                <a:cs typeface="+mn-lt"/>
                <a:hlinkClick r:id="rId3"/>
              </a:rPr>
              <a:t>https://metro.co.uk/2019/03/06/what-is-a-white-saviour-complex-8793979/</a:t>
            </a:r>
            <a:r>
              <a:rPr lang="en-GB" sz="1200" dirty="0">
                <a:latin typeface="Arial"/>
                <a:ea typeface="+mn-lt"/>
                <a:cs typeface="+mn-lt"/>
              </a:rPr>
              <a:t> </a:t>
            </a:r>
            <a:r>
              <a:rPr lang="en-GB" sz="1200">
                <a:latin typeface="Arial"/>
                <a:ea typeface="+mn-lt"/>
                <a:cs typeface="+mn-lt"/>
              </a:rPr>
              <a:t>(Accessed: 10 March 2020) </a:t>
            </a:r>
            <a:endParaRPr lang="en-GB" sz="1200" dirty="0">
              <a:latin typeface="Arial"/>
              <a:cs typeface="Arial"/>
            </a:endParaRPr>
          </a:p>
          <a:p>
            <a:pPr algn="just"/>
            <a:r>
              <a:rPr lang="en-GB" sz="1200">
                <a:latin typeface="Arial"/>
                <a:ea typeface="+mn-lt"/>
                <a:cs typeface="+mn-lt"/>
              </a:rPr>
              <a:t>Drop in the Bucket (2016). Busumbu Primary School Image. Available at:  </a:t>
            </a:r>
            <a:r>
              <a:rPr lang="en-GB" sz="1200" dirty="0">
                <a:latin typeface="Arial"/>
                <a:ea typeface="+mn-lt"/>
                <a:cs typeface="+mn-lt"/>
                <a:hlinkClick r:id="rId4"/>
              </a:rPr>
              <a:t>http://www.dropinthebucket.org/wp-content/uploads/2016/08/WaterWells_Africa_DropInTheBucket_BusumbuPrimary-Uganda01.jpg/ (Accessed</a:t>
            </a:r>
            <a:r>
              <a:rPr lang="en-GB" sz="1200">
                <a:latin typeface="Arial"/>
                <a:ea typeface="+mn-lt"/>
                <a:cs typeface="+mn-lt"/>
              </a:rPr>
              <a:t>: 10 March 2020) </a:t>
            </a:r>
            <a:endParaRPr lang="en-GB" sz="1200" dirty="0">
              <a:latin typeface="Arial"/>
              <a:cs typeface="Arial"/>
            </a:endParaRPr>
          </a:p>
          <a:p>
            <a:pPr algn="just"/>
            <a:r>
              <a:rPr lang="en-US" sz="1200">
                <a:latin typeface="Arial"/>
                <a:ea typeface="+mn-lt"/>
                <a:cs typeface="+mn-lt"/>
              </a:rPr>
              <a:t>Helping Hand Environmental (HHE) (2019). Keeping Wales Tide Logo. Available at: </a:t>
            </a:r>
            <a:r>
              <a:rPr lang="en-US" sz="1200" dirty="0">
                <a:latin typeface="Arial"/>
                <a:ea typeface="+mn-lt"/>
                <a:cs typeface="+mn-lt"/>
                <a:hlinkClick r:id="rId5"/>
              </a:rPr>
              <a:t>https://i2.wp.com/www.hhenvironmental.co.uk/wp-content/uploads/2016/11/Logo.jpg?fit=299%2C473&amp;ssl=1/</a:t>
            </a:r>
            <a:r>
              <a:rPr lang="en-US" sz="1200">
                <a:latin typeface="Arial"/>
                <a:ea typeface="+mn-lt"/>
                <a:cs typeface="+mn-lt"/>
              </a:rPr>
              <a:t> (Accessed 16 January 2020)</a:t>
            </a:r>
            <a:r>
              <a:rPr lang="en-GB" sz="1200" dirty="0">
                <a:latin typeface="Arial"/>
                <a:ea typeface="+mn-lt"/>
                <a:cs typeface="+mn-lt"/>
              </a:rPr>
              <a:t> </a:t>
            </a:r>
            <a:endParaRPr lang="en-GB" sz="1200" dirty="0">
              <a:latin typeface="Arial"/>
              <a:cs typeface="Arial"/>
            </a:endParaRPr>
          </a:p>
          <a:p>
            <a:pPr algn="just"/>
            <a:r>
              <a:rPr lang="en-US" sz="1200">
                <a:latin typeface="Arial"/>
                <a:ea typeface="+mn-lt"/>
                <a:cs typeface="+mn-lt"/>
              </a:rPr>
              <a:t>Investors in Families (IIF) (2016). Logo. Available at:  </a:t>
            </a:r>
            <a:r>
              <a:rPr lang="en-US" sz="1200" dirty="0">
                <a:latin typeface="Arial"/>
                <a:ea typeface="+mn-lt"/>
                <a:cs typeface="+mn-lt"/>
                <a:hlinkClick r:id="rId6"/>
              </a:rPr>
              <a:t>https://iifwalesdotcom.files.wordpress.com/2018/11/2019-iif-logo-e1543422397725.png/</a:t>
            </a:r>
            <a:r>
              <a:rPr lang="en-US" sz="1200" dirty="0">
                <a:latin typeface="Arial"/>
                <a:ea typeface="+mn-lt"/>
                <a:cs typeface="+mn-lt"/>
              </a:rPr>
              <a:t> </a:t>
            </a:r>
            <a:r>
              <a:rPr lang="en-US" sz="1200">
                <a:latin typeface="Arial"/>
                <a:ea typeface="+mn-lt"/>
                <a:cs typeface="+mn-lt"/>
              </a:rPr>
              <a:t>(Accessed: 8 February 2020)</a:t>
            </a:r>
            <a:r>
              <a:rPr lang="en-GB" sz="1200" dirty="0">
                <a:latin typeface="Arial"/>
                <a:ea typeface="+mn-lt"/>
                <a:cs typeface="+mn-lt"/>
              </a:rPr>
              <a:t> </a:t>
            </a:r>
            <a:endParaRPr lang="en-GB" sz="1200" dirty="0">
              <a:latin typeface="Arial"/>
              <a:cs typeface="Arial"/>
            </a:endParaRPr>
          </a:p>
          <a:p>
            <a:pPr algn="just"/>
            <a:r>
              <a:rPr lang="en-US" sz="1200">
                <a:latin typeface="Arial"/>
                <a:ea typeface="+mn-lt"/>
                <a:cs typeface="+mn-lt"/>
              </a:rPr>
              <a:t>Keep Wales Tidy (2020). Eco Schools Logo. Available at: </a:t>
            </a:r>
            <a:r>
              <a:rPr lang="en-US" sz="1200" dirty="0">
                <a:latin typeface="Arial"/>
                <a:ea typeface="+mn-lt"/>
                <a:cs typeface="+mn-lt"/>
                <a:hlinkClick r:id="rId7"/>
              </a:rPr>
              <a:t>https://www.keepwalestidy.cymru/Getimage.aspx?IDMF=14b4669c-c164-46ce-adc5-4a515083ee1a&amp;w-123&amp;h=175&amp;src=mc/</a:t>
            </a:r>
            <a:r>
              <a:rPr lang="en-US" sz="1200">
                <a:latin typeface="Arial"/>
                <a:ea typeface="+mn-lt"/>
                <a:cs typeface="+mn-lt"/>
              </a:rPr>
              <a:t> (Accessed: 16 January 2020)   </a:t>
            </a:r>
            <a:r>
              <a:rPr lang="en-GB" sz="1200" dirty="0">
                <a:latin typeface="Arial"/>
                <a:ea typeface="+mn-lt"/>
                <a:cs typeface="+mn-lt"/>
              </a:rPr>
              <a:t> </a:t>
            </a:r>
            <a:endParaRPr lang="en-GB" sz="1200" dirty="0">
              <a:latin typeface="Arial"/>
              <a:cs typeface="Arial"/>
            </a:endParaRPr>
          </a:p>
          <a:p>
            <a:pPr algn="just"/>
            <a:r>
              <a:rPr lang="en-US" sz="1200">
                <a:latin typeface="Arial"/>
                <a:ea typeface="+mn-lt"/>
                <a:cs typeface="+mn-lt"/>
              </a:rPr>
              <a:t>OXFAM (2015). </a:t>
            </a:r>
            <a:r>
              <a:rPr lang="en-US" sz="1200" i="1">
                <a:latin typeface="Arial"/>
                <a:ea typeface="+mn-lt"/>
                <a:cs typeface="+mn-lt"/>
              </a:rPr>
              <a:t>Education for Global Citizenship A guide for schools</a:t>
            </a:r>
            <a:r>
              <a:rPr lang="en-US" sz="1200">
                <a:latin typeface="Arial"/>
                <a:ea typeface="+mn-lt"/>
                <a:cs typeface="+mn-lt"/>
              </a:rPr>
              <a:t>. Oxford: OXFAM.  </a:t>
            </a:r>
            <a:r>
              <a:rPr lang="en-GB" sz="1200" dirty="0">
                <a:latin typeface="Arial"/>
                <a:ea typeface="+mn-lt"/>
                <a:cs typeface="+mn-lt"/>
              </a:rPr>
              <a:t> </a:t>
            </a:r>
            <a:endParaRPr lang="en-GB" sz="1200" dirty="0">
              <a:latin typeface="Arial"/>
              <a:cs typeface="Arial"/>
            </a:endParaRPr>
          </a:p>
          <a:p>
            <a:pPr algn="just"/>
            <a:r>
              <a:rPr lang="en-US" sz="1200">
                <a:latin typeface="Arial"/>
                <a:ea typeface="+mn-lt"/>
                <a:cs typeface="+mn-lt"/>
              </a:rPr>
              <a:t>PONT (2018). PONT Logo. Available at: </a:t>
            </a:r>
            <a:r>
              <a:rPr lang="en-US" sz="1200" dirty="0">
                <a:latin typeface="Arial"/>
                <a:ea typeface="+mn-lt"/>
                <a:cs typeface="+mn-lt"/>
                <a:hlinkClick r:id="rId8"/>
              </a:rPr>
              <a:t>https://pont-mbale.org.uk/wp-content/uploads/2019/04/PONT-Logo-High-Res-1.jpeg/(Accessed</a:t>
            </a:r>
            <a:r>
              <a:rPr lang="en-US" sz="1200">
                <a:latin typeface="Arial"/>
                <a:ea typeface="+mn-lt"/>
                <a:cs typeface="+mn-lt"/>
              </a:rPr>
              <a:t>: 8 February 2020)</a:t>
            </a:r>
            <a:r>
              <a:rPr lang="en-GB" sz="1200" dirty="0">
                <a:latin typeface="Arial"/>
                <a:ea typeface="+mn-lt"/>
                <a:cs typeface="+mn-lt"/>
              </a:rPr>
              <a:t> </a:t>
            </a:r>
            <a:endParaRPr lang="en-GB" sz="1200" dirty="0">
              <a:latin typeface="Arial"/>
              <a:cs typeface="Arial"/>
            </a:endParaRPr>
          </a:p>
          <a:p>
            <a:r>
              <a:rPr lang="en-GB" sz="1200">
                <a:latin typeface="Arial"/>
                <a:ea typeface="+mn-lt"/>
                <a:cs typeface="+mn-lt"/>
              </a:rPr>
              <a:t>PONT (2018a). Education. Available at: </a:t>
            </a:r>
            <a:r>
              <a:rPr lang="en-GB" sz="1200" dirty="0">
                <a:latin typeface="Arial"/>
                <a:ea typeface="+mn-lt"/>
                <a:cs typeface="+mn-lt"/>
                <a:hlinkClick r:id="rId9"/>
              </a:rPr>
              <a:t>https://pont-mbale.org.uk/what-we-do/education/</a:t>
            </a:r>
            <a:r>
              <a:rPr lang="en-GB" sz="1200">
                <a:latin typeface="Arial"/>
                <a:ea typeface="+mn-lt"/>
                <a:cs typeface="+mn-lt"/>
              </a:rPr>
              <a:t> (Accessed: 8 February 2020)</a:t>
            </a:r>
            <a:endParaRPr lang="en-GB" sz="1200" dirty="0">
              <a:latin typeface="Arial"/>
              <a:ea typeface="+mn-lt"/>
              <a:cs typeface="+mn-lt"/>
            </a:endParaRPr>
          </a:p>
          <a:p>
            <a:pPr algn="just"/>
            <a:r>
              <a:rPr lang="en-GB" sz="1200">
                <a:latin typeface="Arial"/>
                <a:cs typeface="Arial"/>
              </a:rPr>
              <a:t>Purple Community Fund (PCF) (2016a). Images of upcycled goods. Available at: </a:t>
            </a:r>
            <a:r>
              <a:rPr lang="en-GB" sz="1200" dirty="0">
                <a:latin typeface="Arial"/>
                <a:cs typeface="Arial"/>
                <a:hlinkClick r:id="rId10"/>
              </a:rPr>
              <a:t>https://www.p-c-f.org/shop/</a:t>
            </a:r>
            <a:r>
              <a:rPr lang="en-GB" sz="1200">
                <a:latin typeface="Arial"/>
                <a:cs typeface="Arial"/>
              </a:rPr>
              <a:t> (Accessed 12 March 2020) </a:t>
            </a:r>
            <a:endParaRPr lang="en-GB" sz="1200">
              <a:latin typeface="Arial"/>
              <a:ea typeface="+mn-lt"/>
              <a:cs typeface="+mn-lt"/>
            </a:endParaRPr>
          </a:p>
          <a:p>
            <a:pPr algn="just"/>
            <a:r>
              <a:rPr lang="en-US" sz="1200">
                <a:latin typeface="Arial"/>
                <a:cs typeface="Arial"/>
              </a:rPr>
              <a:t>Purple Community Fund (PCF) (2016b). Logo. Available at: </a:t>
            </a:r>
            <a:r>
              <a:rPr lang="en-US" sz="1200" dirty="0">
                <a:latin typeface="Arial"/>
                <a:cs typeface="Arial"/>
                <a:hlinkClick r:id="rId11"/>
              </a:rPr>
              <a:t> https://www.p-c-f.org/wp-content/uploads/2017/06/PCF_AW_LOGO_RGB_WHITE_S.jpg/</a:t>
            </a:r>
            <a:r>
              <a:rPr lang="en-US" sz="1200">
                <a:latin typeface="Arial"/>
                <a:cs typeface="Arial"/>
              </a:rPr>
              <a:t> (Accessed: 12 March 2020)</a:t>
            </a:r>
            <a:r>
              <a:rPr lang="en-GB" sz="1200" dirty="0">
                <a:latin typeface="Arial"/>
                <a:cs typeface="Arial"/>
              </a:rPr>
              <a:t> </a:t>
            </a:r>
            <a:endParaRPr lang="en-GB" sz="1200">
              <a:latin typeface="Arial"/>
              <a:ea typeface="+mn-lt"/>
              <a:cs typeface="+mn-lt"/>
            </a:endParaRPr>
          </a:p>
          <a:p>
            <a:pPr algn="just"/>
            <a:r>
              <a:rPr lang="en-GB" sz="1200">
                <a:latin typeface="Arial"/>
                <a:cs typeface="Arial"/>
              </a:rPr>
              <a:t>Ridley, K. (2005).</a:t>
            </a:r>
            <a:r>
              <a:rPr lang="en-GB" sz="1200" b="1" dirty="0">
                <a:latin typeface="Arial"/>
                <a:cs typeface="Arial"/>
              </a:rPr>
              <a:t> </a:t>
            </a:r>
            <a:r>
              <a:rPr lang="en-GB" sz="1200">
                <a:latin typeface="Arial"/>
                <a:cs typeface="Arial"/>
              </a:rPr>
              <a:t>Thinking skills in the early years: a literature review. Available at: </a:t>
            </a:r>
            <a:r>
              <a:rPr lang="en-GB" sz="1200" dirty="0">
                <a:latin typeface="Arial"/>
                <a:cs typeface="Arial"/>
                <a:hlinkClick r:id="rId12"/>
              </a:rPr>
              <a:t>http://www.leeds.ac.uk/educol/documents/150445.htm/</a:t>
            </a:r>
            <a:r>
              <a:rPr lang="en-GB" sz="1200">
                <a:latin typeface="Arial"/>
                <a:cs typeface="Arial"/>
              </a:rPr>
              <a:t> (Accessed: 11 February 2020) </a:t>
            </a:r>
            <a:endParaRPr lang="en-GB" sz="1200">
              <a:latin typeface="Arial"/>
              <a:ea typeface="+mn-lt"/>
              <a:cs typeface="+mn-lt"/>
            </a:endParaRPr>
          </a:p>
          <a:p>
            <a:pPr algn="just"/>
            <a:r>
              <a:rPr lang="en-US" sz="1200">
                <a:latin typeface="Arial"/>
                <a:cs typeface="Arial"/>
              </a:rPr>
              <a:t>Size of Wales. (2020).  Logo. Available at:  </a:t>
            </a:r>
            <a:r>
              <a:rPr lang="en-US" sz="1200" dirty="0">
                <a:latin typeface="Arial"/>
                <a:cs typeface="Arial"/>
                <a:hlinkClick r:id="rId13"/>
              </a:rPr>
              <a:t>https://cdn.sizeofwales.org.uk/wp-content/uploads/2018/04/30143830/sizeLogo-1024x670.png/</a:t>
            </a:r>
            <a:r>
              <a:rPr lang="en-US" sz="1200">
                <a:latin typeface="Arial"/>
                <a:cs typeface="Arial"/>
              </a:rPr>
              <a:t> (Accessed: 16 January 2020) </a:t>
            </a:r>
            <a:endParaRPr lang="en-GB"/>
          </a:p>
        </p:txBody>
      </p:sp>
    </p:spTree>
    <p:extLst>
      <p:ext uri="{BB962C8B-B14F-4D97-AF65-F5344CB8AC3E}">
        <p14:creationId xmlns:p14="http://schemas.microsoft.com/office/powerpoint/2010/main" val="1068015673"/>
      </p:ext>
    </p:extLst>
  </p:cSld>
  <p:clrMapOvr>
    <a:masterClrMapping/>
  </p:clrMapOvr>
  <p:transition spd="med">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92A414-C8C2-451F-8C84-5C51482748AA}"/>
              </a:ext>
            </a:extLst>
          </p:cNvPr>
          <p:cNvSpPr>
            <a:spLocks noGrp="1"/>
          </p:cNvSpPr>
          <p:nvPr>
            <p:ph idx="1"/>
          </p:nvPr>
        </p:nvSpPr>
        <p:spPr>
          <a:xfrm>
            <a:off x="695325" y="623093"/>
            <a:ext cx="10801350" cy="4744244"/>
          </a:xfrm>
        </p:spPr>
        <p:txBody>
          <a:bodyPr vert="horz" lIns="91440" tIns="45720" rIns="91440" bIns="45720" rtlCol="0" anchor="t">
            <a:noAutofit/>
          </a:bodyPr>
          <a:lstStyle/>
          <a:p>
            <a:pPr marL="0" indent="0" algn="just">
              <a:buNone/>
            </a:pPr>
            <a:endParaRPr lang="en-GB" sz="1200">
              <a:latin typeface="Arial"/>
              <a:cs typeface="Arial"/>
            </a:endParaRPr>
          </a:p>
          <a:p>
            <a:pPr algn="just"/>
            <a:r>
              <a:rPr lang="en-US" sz="1200">
                <a:latin typeface="Arial"/>
                <a:ea typeface="+mn-lt"/>
                <a:cs typeface="+mn-lt"/>
              </a:rPr>
              <a:t>Sustrans (2017 a). Logo Available at: </a:t>
            </a:r>
            <a:r>
              <a:rPr lang="en-US" sz="1200" dirty="0">
                <a:latin typeface="Arial"/>
                <a:ea typeface="+mn-lt"/>
                <a:cs typeface="+mn-lt"/>
                <a:hlinkClick r:id="rId2"/>
              </a:rPr>
              <a:t>https://www.sustrans.org.uk/media/1001/sustrans_logo_full.svg/</a:t>
            </a:r>
            <a:r>
              <a:rPr lang="en-US" sz="1200">
                <a:latin typeface="Arial"/>
                <a:ea typeface="+mn-lt"/>
                <a:cs typeface="+mn-lt"/>
              </a:rPr>
              <a:t> (Accessed 8 February 2020)</a:t>
            </a:r>
            <a:r>
              <a:rPr lang="en-GB" sz="1200" dirty="0">
                <a:latin typeface="Arial"/>
                <a:ea typeface="+mn-lt"/>
                <a:cs typeface="+mn-lt"/>
              </a:rPr>
              <a:t> </a:t>
            </a:r>
            <a:endParaRPr lang="en-GB" sz="1200">
              <a:latin typeface="Arial"/>
              <a:cs typeface="Arial"/>
            </a:endParaRPr>
          </a:p>
          <a:p>
            <a:pPr algn="just"/>
            <a:r>
              <a:rPr lang="en-US" sz="1200">
                <a:latin typeface="Arial"/>
                <a:ea typeface="+mn-lt"/>
                <a:cs typeface="+mn-lt"/>
              </a:rPr>
              <a:t>Sustrans (2017b). Big Pedal Logo. Available at: </a:t>
            </a:r>
            <a:r>
              <a:rPr lang="en-US" sz="1200" dirty="0">
                <a:latin typeface="Arial"/>
                <a:ea typeface="+mn-lt"/>
                <a:cs typeface="+mn-lt"/>
                <a:hlinkClick r:id="rId3"/>
              </a:rPr>
              <a:t>https://www.sustrans.org.uk/media/5784/190816-sustransbigpedal-logo2020-eng-10thann-cmyk-ws.jpg?anchor=center&amp;mode=crop&amp;width=340&amp;height=190/</a:t>
            </a:r>
            <a:r>
              <a:rPr lang="en-US" sz="1200">
                <a:latin typeface="Arial"/>
                <a:ea typeface="+mn-lt"/>
                <a:cs typeface="+mn-lt"/>
              </a:rPr>
              <a:t> (Accessed: 8 February 2020)</a:t>
            </a:r>
            <a:r>
              <a:rPr lang="en-GB" sz="1200" dirty="0">
                <a:latin typeface="Arial"/>
                <a:ea typeface="+mn-lt"/>
                <a:cs typeface="+mn-lt"/>
              </a:rPr>
              <a:t>  </a:t>
            </a:r>
            <a:endParaRPr lang="en-GB" sz="1200">
              <a:latin typeface="Arial"/>
              <a:cs typeface="Arial"/>
            </a:endParaRPr>
          </a:p>
          <a:p>
            <a:pPr algn="just"/>
            <a:r>
              <a:rPr lang="en-GB" sz="1200">
                <a:latin typeface="Arial"/>
                <a:ea typeface="+mn-lt"/>
                <a:cs typeface="+mn-lt"/>
              </a:rPr>
              <a:t>Sustrans (2017c). Education. Available at: </a:t>
            </a:r>
            <a:r>
              <a:rPr lang="en-GB" sz="1200" dirty="0">
                <a:latin typeface="Arial"/>
                <a:ea typeface="+mn-lt"/>
                <a:cs typeface="+mn-lt"/>
                <a:hlinkClick r:id="rId4"/>
              </a:rPr>
              <a:t>https://www.sustrans.org.uk/for-professionals/education/</a:t>
            </a:r>
            <a:r>
              <a:rPr lang="en-GB" sz="1200">
                <a:latin typeface="Arial"/>
                <a:ea typeface="+mn-lt"/>
                <a:cs typeface="+mn-lt"/>
              </a:rPr>
              <a:t> (Accessed 8 February 2020) </a:t>
            </a:r>
            <a:endParaRPr lang="en-GB" sz="1200">
              <a:latin typeface="Arial"/>
              <a:cs typeface="Arial"/>
            </a:endParaRPr>
          </a:p>
          <a:p>
            <a:pPr algn="just"/>
            <a:r>
              <a:rPr lang="en-US" sz="1200">
                <a:latin typeface="Arial"/>
                <a:ea typeface="+mn-lt"/>
                <a:cs typeface="+mn-lt"/>
              </a:rPr>
              <a:t>UNISECO (2016). Education 2030. Incheon Declaration and Framework for Action for the implementation of Sustainable Development Goal 4. Available at: </a:t>
            </a:r>
            <a:r>
              <a:rPr lang="en-GB" sz="1200" dirty="0">
                <a:latin typeface="Arial"/>
                <a:ea typeface="+mn-lt"/>
                <a:cs typeface="+mn-lt"/>
                <a:hlinkClick r:id="rId5"/>
              </a:rPr>
              <a:t>http://uis.unesco.org/sites/default/files/documents/education-2030-incheon-framework-for-action-implementation-of-sdg4-2016-en_2.pdf/</a:t>
            </a:r>
            <a:r>
              <a:rPr lang="en-GB" sz="1200" dirty="0">
                <a:latin typeface="Arial"/>
                <a:ea typeface="+mn-lt"/>
                <a:cs typeface="+mn-lt"/>
              </a:rPr>
              <a:t> </a:t>
            </a:r>
            <a:r>
              <a:rPr lang="en-GB" sz="1200">
                <a:latin typeface="Arial"/>
                <a:ea typeface="+mn-lt"/>
                <a:cs typeface="+mn-lt"/>
              </a:rPr>
              <a:t>(Accessed: 8 February 2020) </a:t>
            </a:r>
            <a:endParaRPr lang="en-GB" sz="1200">
              <a:latin typeface="Arial"/>
              <a:cs typeface="Arial"/>
            </a:endParaRPr>
          </a:p>
          <a:p>
            <a:pPr algn="just"/>
            <a:r>
              <a:rPr lang="en-GB" sz="1200">
                <a:latin typeface="Arial"/>
                <a:ea typeface="+mn-lt"/>
                <a:cs typeface="+mn-lt"/>
              </a:rPr>
              <a:t>UNICEF (2019). CRC Icons. Available at: </a:t>
            </a:r>
            <a:r>
              <a:rPr lang="en-GB" sz="1200" dirty="0">
                <a:latin typeface="Arial"/>
                <a:ea typeface="+mn-lt"/>
                <a:cs typeface="+mn-lt"/>
                <a:hlinkClick r:id="rId6"/>
              </a:rPr>
              <a:t>https://weshare.unicef.org/archive/ENGLISH---CRC-A4-booklet-2AM408TCH6MC.html/(Accessed</a:t>
            </a:r>
            <a:r>
              <a:rPr lang="en-GB" sz="1200">
                <a:latin typeface="Arial"/>
                <a:ea typeface="+mn-lt"/>
                <a:cs typeface="+mn-lt"/>
              </a:rPr>
              <a:t>: 8 March 2020)</a:t>
            </a:r>
            <a:r>
              <a:rPr lang="en-US" sz="1200">
                <a:latin typeface="Arial"/>
                <a:ea typeface="+mn-lt"/>
                <a:cs typeface="+mn-lt"/>
              </a:rPr>
              <a:t> </a:t>
            </a:r>
            <a:r>
              <a:rPr lang="en-GB" sz="1200">
                <a:latin typeface="Arial"/>
                <a:ea typeface="+mn-lt"/>
                <a:cs typeface="+mn-lt"/>
              </a:rPr>
              <a:t> </a:t>
            </a:r>
            <a:endParaRPr lang="en-GB" sz="1200">
              <a:latin typeface="Arial"/>
              <a:cs typeface="Arial"/>
            </a:endParaRPr>
          </a:p>
          <a:p>
            <a:pPr algn="just"/>
            <a:r>
              <a:rPr lang="en-US" sz="1200">
                <a:latin typeface="Arial"/>
                <a:ea typeface="+mn-lt"/>
                <a:cs typeface="+mn-lt"/>
              </a:rPr>
              <a:t>United Nations (UN) (unknown date a). Education for Sustainable Development and Global Citizenship. Available at: </a:t>
            </a:r>
            <a:r>
              <a:rPr lang="en-US" sz="1200" dirty="0">
                <a:latin typeface="Arial"/>
                <a:ea typeface="+mn-lt"/>
                <a:cs typeface="+mn-lt"/>
                <a:hlinkClick r:id="rId7"/>
              </a:rPr>
              <a:t>https://sustainabledevelopment.un.org/partnership/?p=2373/</a:t>
            </a:r>
            <a:r>
              <a:rPr lang="en-US" sz="1200">
                <a:latin typeface="Arial"/>
                <a:ea typeface="+mn-lt"/>
                <a:cs typeface="+mn-lt"/>
              </a:rPr>
              <a:t> (Accessed: 7 March 2020)</a:t>
            </a:r>
            <a:r>
              <a:rPr lang="en-GB" sz="1200" dirty="0">
                <a:latin typeface="Arial"/>
                <a:ea typeface="+mn-lt"/>
                <a:cs typeface="+mn-lt"/>
              </a:rPr>
              <a:t>   </a:t>
            </a:r>
            <a:endParaRPr lang="en-GB" sz="1200" dirty="0">
              <a:latin typeface="Arial"/>
              <a:cs typeface="Arial"/>
            </a:endParaRPr>
          </a:p>
          <a:p>
            <a:r>
              <a:rPr lang="en-GB" sz="1200">
                <a:latin typeface="Arial"/>
                <a:ea typeface="+mn-lt"/>
                <a:cs typeface="+mn-lt"/>
              </a:rPr>
              <a:t>United Nations (Unknown date b). SDGs icons. Available at: </a:t>
            </a:r>
            <a:r>
              <a:rPr lang="en-GB" sz="1200" dirty="0">
                <a:latin typeface="Arial"/>
                <a:ea typeface="+mn-lt"/>
                <a:cs typeface="+mn-lt"/>
                <a:hlinkClick r:id="rId8"/>
              </a:rPr>
              <a:t>http://www.un.org/sustainabledevelopment/news/communications-material/ (Accessed</a:t>
            </a:r>
            <a:r>
              <a:rPr lang="en-GB" sz="1200">
                <a:latin typeface="Arial"/>
                <a:ea typeface="+mn-lt"/>
                <a:cs typeface="+mn-lt"/>
              </a:rPr>
              <a:t>: 8 March 2020) </a:t>
            </a:r>
            <a:endParaRPr lang="en-GB" sz="1200" dirty="0">
              <a:latin typeface="Arial"/>
              <a:ea typeface="+mn-lt"/>
              <a:cs typeface="+mn-lt"/>
            </a:endParaRPr>
          </a:p>
          <a:p>
            <a:pPr algn="just"/>
            <a:r>
              <a:rPr lang="en-GB" sz="1200">
                <a:latin typeface="Arial"/>
                <a:ea typeface="+mn-lt"/>
                <a:cs typeface="+mn-lt"/>
              </a:rPr>
              <a:t>UNICEF (2016). The United Nations Convention on the Rights of the Child. London: UNICEF </a:t>
            </a:r>
            <a:endParaRPr lang="en-GB" sz="1200">
              <a:latin typeface="Arial"/>
              <a:cs typeface="Calibri"/>
            </a:endParaRPr>
          </a:p>
          <a:p>
            <a:pPr algn="just"/>
            <a:r>
              <a:rPr lang="en-US" sz="1200">
                <a:latin typeface="Arial"/>
                <a:ea typeface="+mn-lt"/>
                <a:cs typeface="+mn-lt"/>
              </a:rPr>
              <a:t>United Nations (UN) (2019). SDG Logo. Available at: </a:t>
            </a:r>
            <a:r>
              <a:rPr lang="en-US" sz="1200" dirty="0">
                <a:latin typeface="Arial"/>
                <a:ea typeface="+mn-lt"/>
                <a:cs typeface="+mn-lt"/>
                <a:hlinkClick r:id="rId9"/>
              </a:rPr>
              <a:t>https://www.un.org/sustainabledevelopment/wp-content/uploads/2019/08/E_SDG-Logo-2019-01.png/(Accessed</a:t>
            </a:r>
            <a:r>
              <a:rPr lang="en-US" sz="1200">
                <a:latin typeface="Arial"/>
                <a:ea typeface="+mn-lt"/>
                <a:cs typeface="+mn-lt"/>
              </a:rPr>
              <a:t>: 14 January 2020)  </a:t>
            </a:r>
            <a:r>
              <a:rPr lang="en-GB" sz="1200" dirty="0">
                <a:latin typeface="Arial"/>
                <a:ea typeface="+mn-lt"/>
                <a:cs typeface="+mn-lt"/>
              </a:rPr>
              <a:t> </a:t>
            </a:r>
            <a:endParaRPr lang="en-GB" sz="1200">
              <a:latin typeface="Arial"/>
              <a:cs typeface="Arial"/>
            </a:endParaRPr>
          </a:p>
          <a:p>
            <a:pPr algn="just"/>
            <a:r>
              <a:rPr lang="en-US" sz="1200" dirty="0">
                <a:latin typeface="Arial"/>
                <a:ea typeface="+mn-lt"/>
                <a:cs typeface="+mn-lt"/>
                <a:hlinkClick r:id="rId10"/>
              </a:rPr>
              <a:t>UN (2019). Sustainable Development Goals. Available at: https://www.un.org/sustainabledevelopment/(Accessed</a:t>
            </a:r>
            <a:r>
              <a:rPr lang="en-US" sz="1200">
                <a:latin typeface="Arial"/>
                <a:ea typeface="+mn-lt"/>
                <a:cs typeface="+mn-lt"/>
              </a:rPr>
              <a:t>: 14 January 2020)  </a:t>
            </a:r>
            <a:r>
              <a:rPr lang="en-GB" sz="1200" dirty="0">
                <a:latin typeface="Arial"/>
                <a:ea typeface="+mn-lt"/>
                <a:cs typeface="+mn-lt"/>
              </a:rPr>
              <a:t> </a:t>
            </a:r>
            <a:endParaRPr lang="en-GB" sz="1200">
              <a:latin typeface="Arial"/>
              <a:cs typeface="Arial"/>
            </a:endParaRPr>
          </a:p>
          <a:p>
            <a:pPr algn="just"/>
            <a:r>
              <a:rPr lang="en-US" sz="1200">
                <a:latin typeface="Arial"/>
                <a:ea typeface="+mn-lt"/>
                <a:cs typeface="+mn-lt"/>
              </a:rPr>
              <a:t>Welsh Assembly Government (2008). ‘</a:t>
            </a:r>
            <a:r>
              <a:rPr lang="en-US" sz="1200" i="1">
                <a:latin typeface="Arial"/>
                <a:ea typeface="+mn-lt"/>
                <a:cs typeface="+mn-lt"/>
              </a:rPr>
              <a:t>Education for Sustainable Development and Global Citizenship: A Common Understanding for Schools’</a:t>
            </a:r>
            <a:r>
              <a:rPr lang="en-GB" sz="1200" i="1">
                <a:latin typeface="Arial"/>
                <a:ea typeface="+mn-lt"/>
                <a:cs typeface="+mn-lt"/>
              </a:rPr>
              <a:t>. </a:t>
            </a:r>
            <a:r>
              <a:rPr lang="en-US" sz="1200">
                <a:latin typeface="Arial"/>
                <a:ea typeface="+mn-lt"/>
                <a:cs typeface="+mn-lt"/>
              </a:rPr>
              <a:t> Cardiff: Welsh assembly Government. </a:t>
            </a:r>
            <a:endParaRPr lang="en-GB" sz="1200">
              <a:latin typeface="Arial"/>
              <a:cs typeface="Arial"/>
            </a:endParaRPr>
          </a:p>
          <a:p>
            <a:pPr algn="just"/>
            <a:r>
              <a:rPr lang="en-GB" sz="1200">
                <a:latin typeface="Arial"/>
                <a:ea typeface="+mn-lt"/>
                <a:cs typeface="+mn-lt"/>
              </a:rPr>
              <a:t>Welsh Government (2020 a). Curriculum for Wales. Available at: </a:t>
            </a:r>
            <a:r>
              <a:rPr lang="en-GB" sz="1200" dirty="0">
                <a:latin typeface="Arial"/>
                <a:ea typeface="+mn-lt"/>
                <a:cs typeface="+mn-lt"/>
                <a:hlinkClick r:id="rId11"/>
              </a:rPr>
              <a:t>https://hwb.gov.wales/curriculum-for-wales/</a:t>
            </a:r>
            <a:r>
              <a:rPr lang="en-GB" sz="1200">
                <a:latin typeface="Arial"/>
                <a:ea typeface="+mn-lt"/>
                <a:cs typeface="+mn-lt"/>
              </a:rPr>
              <a:t> (Accessed: 12 March 2020) </a:t>
            </a:r>
            <a:endParaRPr lang="en-GB" sz="1200">
              <a:latin typeface="Arial"/>
              <a:cs typeface="Arial"/>
            </a:endParaRPr>
          </a:p>
          <a:p>
            <a:pPr algn="just"/>
            <a:r>
              <a:rPr lang="en-US" sz="1200">
                <a:latin typeface="Arial"/>
                <a:ea typeface="+mn-lt"/>
                <a:cs typeface="+mn-lt"/>
              </a:rPr>
              <a:t>Welsh Government (2020 b). Curriculum logo. Available at: </a:t>
            </a:r>
            <a:r>
              <a:rPr lang="en-US" sz="1200" dirty="0">
                <a:latin typeface="Arial"/>
                <a:ea typeface="+mn-lt"/>
                <a:cs typeface="+mn-lt"/>
                <a:hlinkClick r:id="rId12"/>
              </a:rPr>
              <a:t>https://hwb.gov.wales/storage/64105e3d-b8c8-4193-b00f-0fcfb94af7aa/designing-your-curriculum.jpg/</a:t>
            </a:r>
            <a:r>
              <a:rPr lang="en-US" sz="1200" dirty="0">
                <a:latin typeface="Arial"/>
                <a:ea typeface="+mn-lt"/>
                <a:cs typeface="+mn-lt"/>
              </a:rPr>
              <a:t> </a:t>
            </a:r>
            <a:r>
              <a:rPr lang="en-US" sz="1200">
                <a:latin typeface="Arial"/>
                <a:ea typeface="+mn-lt"/>
                <a:cs typeface="+mn-lt"/>
              </a:rPr>
              <a:t>(Accessed: 12 March 2020)</a:t>
            </a:r>
            <a:r>
              <a:rPr lang="en-GB" sz="1200" dirty="0">
                <a:latin typeface="Arial"/>
                <a:ea typeface="+mn-lt"/>
                <a:cs typeface="+mn-lt"/>
              </a:rPr>
              <a:t> </a:t>
            </a:r>
            <a:endParaRPr lang="en-GB" sz="1200">
              <a:latin typeface="Arial"/>
              <a:cs typeface="Arial"/>
            </a:endParaRPr>
          </a:p>
          <a:p>
            <a:r>
              <a:rPr lang="en-US" sz="1200">
                <a:latin typeface="Arial"/>
                <a:ea typeface="+mn-lt"/>
                <a:cs typeface="+mn-lt"/>
              </a:rPr>
              <a:t>World Education Blog (2016). ESDGC logo. Available at: </a:t>
            </a:r>
            <a:r>
              <a:rPr lang="en-US" sz="1200" dirty="0">
                <a:latin typeface="Arial"/>
                <a:ea typeface="+mn-lt"/>
                <a:cs typeface="+mn-lt"/>
                <a:hlinkClick r:id="rId13"/>
              </a:rPr>
              <a:t>https://gemreportunesco.files.wordpress.com/2016/10/4-7.jpg?w=680&amp;h=694/</a:t>
            </a:r>
            <a:r>
              <a:rPr lang="en-US" sz="1200">
                <a:latin typeface="Arial"/>
                <a:ea typeface="+mn-lt"/>
                <a:cs typeface="+mn-lt"/>
              </a:rPr>
              <a:t> (Accessed: 8 March 2020)</a:t>
            </a:r>
            <a:r>
              <a:rPr lang="en-GB" sz="1200" dirty="0">
                <a:latin typeface="Arial"/>
                <a:ea typeface="+mn-lt"/>
                <a:cs typeface="+mn-lt"/>
              </a:rPr>
              <a:t> </a:t>
            </a:r>
            <a:endParaRPr lang="en-GB" sz="1200">
              <a:latin typeface="Arial"/>
            </a:endParaRPr>
          </a:p>
        </p:txBody>
      </p:sp>
    </p:spTree>
    <p:extLst>
      <p:ext uri="{BB962C8B-B14F-4D97-AF65-F5344CB8AC3E}">
        <p14:creationId xmlns:p14="http://schemas.microsoft.com/office/powerpoint/2010/main" val="2372788781"/>
      </p:ext>
    </p:extLst>
  </p:cSld>
  <p:clrMapOvr>
    <a:masterClrMapping/>
  </p:clrMapOvr>
  <p:transition spd="med">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US" dirty="0">
                <a:solidFill>
                  <a:prstClr val="black"/>
                </a:solidFill>
                <a:latin typeface="Century Gothic" panose="020B0502020202020204"/>
              </a:rPr>
              <a:t>Diaz et al. (1999) cited in </a:t>
            </a:r>
            <a:r>
              <a:rPr lang="en-US" dirty="0" err="1">
                <a:solidFill>
                  <a:prstClr val="black"/>
                </a:solidFill>
                <a:latin typeface="Century Gothic" panose="020B0502020202020204"/>
              </a:rPr>
              <a:t>Zaida</a:t>
            </a:r>
            <a:r>
              <a:rPr lang="en-US" dirty="0">
                <a:solidFill>
                  <a:prstClr val="black"/>
                </a:solidFill>
                <a:latin typeface="Century Gothic" panose="020B0502020202020204"/>
              </a:rPr>
              <a:t>, 2010)</a:t>
            </a:r>
          </a:p>
        </p:txBody>
      </p:sp>
      <p:sp>
        <p:nvSpPr>
          <p:cNvPr id="5" name="Slide Number Placeholder 4"/>
          <p:cNvSpPr>
            <a:spLocks noGrp="1"/>
          </p:cNvSpPr>
          <p:nvPr>
            <p:ph type="sldNum" sz="quarter" idx="12"/>
          </p:nvPr>
        </p:nvSpPr>
        <p:spPr/>
        <p:txBody>
          <a:bodyPr/>
          <a:lstStyle/>
          <a:p>
            <a:fld id="{F36C87F6-986D-49E6-AF40-1B3A1EE8064D}" type="slidenum">
              <a:rPr lang="en-US">
                <a:solidFill>
                  <a:prstClr val="black"/>
                </a:solidFill>
                <a:latin typeface="Century Gothic" panose="020B0502020202020204"/>
              </a:rPr>
              <a:pPr/>
              <a:t>29</a:t>
            </a:fld>
            <a:endParaRPr lang="en-US">
              <a:solidFill>
                <a:prstClr val="black"/>
              </a:solidFill>
              <a:latin typeface="Century Gothic" panose="020B0502020202020204"/>
            </a:endParaRPr>
          </a:p>
        </p:txBody>
      </p:sp>
      <p:sp>
        <p:nvSpPr>
          <p:cNvPr id="8" name="Content Placeholder 7"/>
          <p:cNvSpPr>
            <a:spLocks noGrp="1"/>
          </p:cNvSpPr>
          <p:nvPr>
            <p:ph sz="quarter" idx="4"/>
          </p:nvPr>
        </p:nvSpPr>
        <p:spPr>
          <a:xfrm>
            <a:off x="6263642" y="3068961"/>
            <a:ext cx="5520990" cy="3103239"/>
          </a:xfrm>
        </p:spPr>
        <p:txBody>
          <a:bodyPr>
            <a:normAutofit/>
          </a:bodyPr>
          <a:lstStyle/>
          <a:p>
            <a:r>
              <a:rPr lang="en-GB" dirty="0" smtClean="0"/>
              <a:t>Integrates </a:t>
            </a:r>
            <a:r>
              <a:rPr lang="en-GB" dirty="0"/>
              <a:t>global content and information into his or her </a:t>
            </a:r>
            <a:r>
              <a:rPr lang="en-GB" dirty="0" smtClean="0"/>
              <a:t>instruction, using </a:t>
            </a:r>
            <a:r>
              <a:rPr lang="en-GB" dirty="0"/>
              <a:t>current local, state, national, and international issues</a:t>
            </a:r>
            <a:r>
              <a:rPr lang="en-GB" dirty="0" smtClean="0"/>
              <a:t>.</a:t>
            </a:r>
          </a:p>
          <a:p>
            <a:r>
              <a:rPr lang="en-GB" dirty="0" smtClean="0"/>
              <a:t>May </a:t>
            </a:r>
            <a:r>
              <a:rPr lang="en-GB" dirty="0"/>
              <a:t>pose some difficulties for </a:t>
            </a:r>
            <a:r>
              <a:rPr lang="en-GB" dirty="0" smtClean="0"/>
              <a:t>teachers, because </a:t>
            </a:r>
            <a:r>
              <a:rPr lang="en-GB" dirty="0"/>
              <a:t>some of them may lack the global </a:t>
            </a:r>
            <a:r>
              <a:rPr lang="en-GB" dirty="0" smtClean="0"/>
              <a:t>knowledge [</a:t>
            </a:r>
            <a:r>
              <a:rPr lang="en-GB" i="1" dirty="0" smtClean="0"/>
              <a:t>attributes, attitude</a:t>
            </a:r>
            <a:r>
              <a:rPr lang="en-GB" dirty="0" smtClean="0"/>
              <a:t>] </a:t>
            </a:r>
            <a:r>
              <a:rPr lang="en-GB" dirty="0"/>
              <a:t>and pedagogy necessary </a:t>
            </a:r>
            <a:r>
              <a:rPr lang="en-GB" dirty="0" smtClean="0"/>
              <a:t>to teach </a:t>
            </a:r>
            <a:r>
              <a:rPr lang="en-GB" dirty="0"/>
              <a:t>global education</a:t>
            </a:r>
          </a:p>
        </p:txBody>
      </p:sp>
      <p:sp>
        <p:nvSpPr>
          <p:cNvPr id="7" name="Text Placeholder 6"/>
          <p:cNvSpPr>
            <a:spLocks noGrp="1"/>
          </p:cNvSpPr>
          <p:nvPr>
            <p:ph type="body" sz="quarter" idx="3"/>
          </p:nvPr>
        </p:nvSpPr>
        <p:spPr>
          <a:xfrm>
            <a:off x="6263642" y="2492896"/>
            <a:ext cx="4709160" cy="576064"/>
          </a:xfrm>
        </p:spPr>
        <p:txBody>
          <a:bodyPr>
            <a:normAutofit/>
          </a:bodyPr>
          <a:lstStyle/>
          <a:p>
            <a:r>
              <a:rPr lang="en-GB" b="1" dirty="0"/>
              <a:t>Infusion</a:t>
            </a:r>
          </a:p>
          <a:p>
            <a:endParaRPr lang="en-GB" dirty="0"/>
          </a:p>
        </p:txBody>
      </p:sp>
      <p:sp>
        <p:nvSpPr>
          <p:cNvPr id="2" name="Content Placeholder 1"/>
          <p:cNvSpPr>
            <a:spLocks noGrp="1"/>
          </p:cNvSpPr>
          <p:nvPr>
            <p:ph sz="half" idx="2"/>
          </p:nvPr>
        </p:nvSpPr>
        <p:spPr>
          <a:xfrm>
            <a:off x="1219202" y="3068961"/>
            <a:ext cx="4709160" cy="3103239"/>
          </a:xfrm>
        </p:spPr>
        <p:txBody>
          <a:bodyPr/>
          <a:lstStyle/>
          <a:p>
            <a:r>
              <a:rPr lang="en-GB" dirty="0" smtClean="0"/>
              <a:t>Taught as a separate unit or course</a:t>
            </a:r>
          </a:p>
          <a:p>
            <a:endParaRPr lang="en-GB" dirty="0"/>
          </a:p>
          <a:p>
            <a:r>
              <a:rPr lang="en-GB" dirty="0" smtClean="0"/>
              <a:t>Students </a:t>
            </a:r>
            <a:r>
              <a:rPr lang="en-GB" dirty="0"/>
              <a:t>may or </a:t>
            </a:r>
            <a:r>
              <a:rPr lang="en-GB" dirty="0" smtClean="0"/>
              <a:t>may not </a:t>
            </a:r>
            <a:r>
              <a:rPr lang="en-GB" dirty="0"/>
              <a:t>make the connection to global knowledge and to the rest of the curriculum</a:t>
            </a:r>
            <a:r>
              <a:rPr lang="en-GB" dirty="0" smtClean="0"/>
              <a:t>.</a:t>
            </a:r>
          </a:p>
          <a:p>
            <a:r>
              <a:rPr lang="en-GB" dirty="0" smtClean="0"/>
              <a:t>Knowledge based</a:t>
            </a:r>
            <a:endParaRPr lang="en-GB" dirty="0"/>
          </a:p>
        </p:txBody>
      </p:sp>
      <p:sp>
        <p:nvSpPr>
          <p:cNvPr id="6" name="Text Placeholder 5"/>
          <p:cNvSpPr>
            <a:spLocks noGrp="1"/>
          </p:cNvSpPr>
          <p:nvPr>
            <p:ph type="body" idx="1"/>
          </p:nvPr>
        </p:nvSpPr>
        <p:spPr>
          <a:xfrm>
            <a:off x="1200786" y="2622601"/>
            <a:ext cx="4709160" cy="415806"/>
          </a:xfrm>
        </p:spPr>
        <p:txBody>
          <a:bodyPr>
            <a:normAutofit lnSpcReduction="10000"/>
          </a:bodyPr>
          <a:lstStyle/>
          <a:p>
            <a:r>
              <a:rPr lang="en-GB" b="1" dirty="0"/>
              <a:t>Discrete</a:t>
            </a:r>
          </a:p>
          <a:p>
            <a:endParaRPr lang="en-GB" dirty="0"/>
          </a:p>
        </p:txBody>
      </p:sp>
      <p:sp>
        <p:nvSpPr>
          <p:cNvPr id="3" name="Title 2"/>
          <p:cNvSpPr>
            <a:spLocks noGrp="1"/>
          </p:cNvSpPr>
          <p:nvPr>
            <p:ph type="title"/>
          </p:nvPr>
        </p:nvSpPr>
        <p:spPr>
          <a:xfrm>
            <a:off x="263352" y="274638"/>
            <a:ext cx="11521280" cy="1325562"/>
          </a:xfrm>
        </p:spPr>
        <p:txBody>
          <a:bodyPr>
            <a:normAutofit/>
          </a:bodyPr>
          <a:lstStyle/>
          <a:p>
            <a:r>
              <a:rPr lang="en-GB" sz="2400" dirty="0"/>
              <a:t>Two principle approaches to global education – </a:t>
            </a:r>
            <a:br>
              <a:rPr lang="en-GB" sz="2400" dirty="0"/>
            </a:br>
            <a:r>
              <a:rPr lang="en-GB" sz="2400" dirty="0"/>
              <a:t>Read: Rethinking global education in the 21</a:t>
            </a:r>
            <a:r>
              <a:rPr lang="en-GB" sz="2400" baseline="30000" dirty="0"/>
              <a:t>st</a:t>
            </a:r>
            <a:r>
              <a:rPr lang="en-GB" sz="2400" dirty="0"/>
              <a:t> century by Abdullahi, S.A</a:t>
            </a:r>
          </a:p>
        </p:txBody>
      </p:sp>
      <p:sp>
        <p:nvSpPr>
          <p:cNvPr id="9" name="TextBox 8"/>
          <p:cNvSpPr txBox="1"/>
          <p:nvPr/>
        </p:nvSpPr>
        <p:spPr>
          <a:xfrm rot="20964797">
            <a:off x="3398610" y="1872997"/>
            <a:ext cx="8671823" cy="341632"/>
          </a:xfrm>
          <a:prstGeom prst="rect">
            <a:avLst/>
          </a:prstGeom>
          <a:solidFill>
            <a:schemeClr val="accent1">
              <a:lumMod val="20000"/>
              <a:lumOff val="80000"/>
            </a:schemeClr>
          </a:solidFill>
          <a:ln>
            <a:solidFill>
              <a:schemeClr val="bg2"/>
            </a:solidFill>
          </a:ln>
        </p:spPr>
        <p:txBody>
          <a:bodyPr wrap="square" rtlCol="0">
            <a:spAutoFit/>
          </a:bodyPr>
          <a:lstStyle/>
          <a:p>
            <a:pPr>
              <a:lnSpc>
                <a:spcPct val="90000"/>
              </a:lnSpc>
            </a:pPr>
            <a:r>
              <a:rPr lang="en-GB" dirty="0">
                <a:solidFill>
                  <a:prstClr val="black"/>
                </a:solidFill>
                <a:latin typeface="Century Gothic" panose="020B0502020202020204"/>
              </a:rPr>
              <a:t>http://link.springer.com/chapter/10.1007%2F978-90-481-3617-9_2#page-1</a:t>
            </a:r>
          </a:p>
        </p:txBody>
      </p:sp>
    </p:spTree>
    <p:extLst>
      <p:ext uri="{BB962C8B-B14F-4D97-AF65-F5344CB8AC3E}">
        <p14:creationId xmlns:p14="http://schemas.microsoft.com/office/powerpoint/2010/main" val="2887873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dirty="0"/>
              <a:t>Compare critically to the </a:t>
            </a:r>
            <a:r>
              <a:rPr lang="en-GB" dirty="0" smtClean="0"/>
              <a:t>themes and perspectives in the ESDGC framework</a:t>
            </a:r>
          </a:p>
          <a:p>
            <a:endParaRPr lang="en-GB" dirty="0" smtClean="0"/>
          </a:p>
          <a:p>
            <a:r>
              <a:rPr lang="en-GB" b="1" dirty="0"/>
              <a:t>Rethinking global education in the 21st century by Abdullahi, S.A    http://link.springer.com/chapter/10.1007%2F978-90-481-3617-9_2#page-1</a:t>
            </a:r>
          </a:p>
          <a:p>
            <a:r>
              <a:rPr lang="en-GB" dirty="0" smtClean="0"/>
              <a:t>For a high mark at Level 6 you could compare critically the different frameworks outlined in this book (Chapter 2) to the Welsh ESDGC framework</a:t>
            </a:r>
          </a:p>
        </p:txBody>
      </p:sp>
      <p:sp>
        <p:nvSpPr>
          <p:cNvPr id="7" name="Title 6"/>
          <p:cNvSpPr>
            <a:spLocks noGrp="1"/>
          </p:cNvSpPr>
          <p:nvPr>
            <p:ph type="title"/>
          </p:nvPr>
        </p:nvSpPr>
        <p:spPr/>
        <p:txBody>
          <a:bodyPr/>
          <a:lstStyle/>
          <a:p>
            <a:r>
              <a:rPr lang="en-GB" dirty="0" smtClean="0">
                <a:solidFill>
                  <a:srgbClr val="7030A0"/>
                </a:solidFill>
              </a:rPr>
              <a:t>Assessment tip: </a:t>
            </a:r>
            <a:endParaRPr lang="en-GB" dirty="0">
              <a:solidFill>
                <a:srgbClr val="7030A0"/>
              </a:solidFill>
            </a:endParaRPr>
          </a:p>
        </p:txBody>
      </p:sp>
    </p:spTree>
    <p:extLst>
      <p:ext uri="{BB962C8B-B14F-4D97-AF65-F5344CB8AC3E}">
        <p14:creationId xmlns:p14="http://schemas.microsoft.com/office/powerpoint/2010/main" val="1847577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r>
            <a:br>
              <a:rPr lang="en-GB" dirty="0" smtClean="0"/>
            </a:br>
            <a:r>
              <a:rPr lang="en-GB" dirty="0" smtClean="0"/>
              <a:t>Change in education</a:t>
            </a:r>
            <a:endParaRPr lang="en-GB" dirty="0"/>
          </a:p>
        </p:txBody>
      </p:sp>
      <p:sp>
        <p:nvSpPr>
          <p:cNvPr id="6" name="Content Placeholder 5"/>
          <p:cNvSpPr>
            <a:spLocks noGrp="1"/>
          </p:cNvSpPr>
          <p:nvPr>
            <p:ph idx="1"/>
          </p:nvPr>
        </p:nvSpPr>
        <p:spPr/>
        <p:txBody>
          <a:bodyPr>
            <a:normAutofit/>
          </a:bodyPr>
          <a:lstStyle/>
          <a:p>
            <a:r>
              <a:rPr lang="en-GB" dirty="0" smtClean="0"/>
              <a:t>Education </a:t>
            </a:r>
            <a:r>
              <a:rPr lang="en-GB" i="1" dirty="0" smtClean="0">
                <a:solidFill>
                  <a:schemeClr val="accent1">
                    <a:lumMod val="50000"/>
                  </a:schemeClr>
                </a:solidFill>
              </a:rPr>
              <a:t>for</a:t>
            </a:r>
            <a:r>
              <a:rPr lang="en-GB" dirty="0" smtClean="0"/>
              <a:t> change – role of education in bringing change to a person or society. Change </a:t>
            </a:r>
            <a:r>
              <a:rPr lang="en-GB" i="1" dirty="0" smtClean="0">
                <a:solidFill>
                  <a:schemeClr val="accent1">
                    <a:lumMod val="50000"/>
                  </a:schemeClr>
                </a:solidFill>
              </a:rPr>
              <a:t>through</a:t>
            </a:r>
            <a:r>
              <a:rPr lang="en-GB" dirty="0" smtClean="0">
                <a:solidFill>
                  <a:schemeClr val="accent1">
                    <a:lumMod val="50000"/>
                  </a:schemeClr>
                </a:solidFill>
              </a:rPr>
              <a:t> </a:t>
            </a:r>
            <a:r>
              <a:rPr lang="en-GB" dirty="0" smtClean="0"/>
              <a:t>educational process</a:t>
            </a:r>
          </a:p>
          <a:p>
            <a:r>
              <a:rPr lang="en-GB" dirty="0" smtClean="0"/>
              <a:t>Transformative methodology – constructive i.e. engages learner in constructing and owning meaning (Stirling, 2001)</a:t>
            </a:r>
            <a:endParaRPr lang="en-GB" dirty="0"/>
          </a:p>
        </p:txBody>
      </p:sp>
    </p:spTree>
    <p:extLst>
      <p:ext uri="{BB962C8B-B14F-4D97-AF65-F5344CB8AC3E}">
        <p14:creationId xmlns:p14="http://schemas.microsoft.com/office/powerpoint/2010/main" val="3217157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Limits of and Barriers to effective ESDGC</a:t>
            </a:r>
            <a:r>
              <a:rPr lang="en-GB" dirty="0"/>
              <a:t>?</a:t>
            </a:r>
          </a:p>
        </p:txBody>
      </p:sp>
      <p:sp>
        <p:nvSpPr>
          <p:cNvPr id="4" name="Content Placeholder 3"/>
          <p:cNvSpPr>
            <a:spLocks noGrp="1"/>
          </p:cNvSpPr>
          <p:nvPr>
            <p:ph idx="1"/>
          </p:nvPr>
        </p:nvSpPr>
        <p:spPr/>
        <p:txBody>
          <a:bodyPr>
            <a:normAutofit/>
          </a:bodyPr>
          <a:lstStyle/>
          <a:p>
            <a:r>
              <a:rPr lang="en-GB" dirty="0" smtClean="0"/>
              <a:t>ESDGC not radical enough </a:t>
            </a:r>
          </a:p>
          <a:p>
            <a:r>
              <a:rPr lang="en-GB" dirty="0"/>
              <a:t> S</a:t>
            </a:r>
            <a:r>
              <a:rPr lang="en-GB" dirty="0" smtClean="0"/>
              <a:t>till working within the school system / no major change to the thinking in sustainable terms</a:t>
            </a:r>
          </a:p>
          <a:p>
            <a:r>
              <a:rPr lang="en-GB" dirty="0" smtClean="0"/>
              <a:t>Embedded better in some areas than others</a:t>
            </a:r>
          </a:p>
          <a:p>
            <a:r>
              <a:rPr lang="en-GB" dirty="0" smtClean="0"/>
              <a:t>Schools are subject dominated</a:t>
            </a:r>
          </a:p>
          <a:p>
            <a:r>
              <a:rPr lang="en-GB" dirty="0" smtClean="0"/>
              <a:t>Schools are exam driven</a:t>
            </a:r>
          </a:p>
          <a:p>
            <a:r>
              <a:rPr lang="en-GB" dirty="0" smtClean="0"/>
              <a:t>Are the teachers living it or just teaching it?</a:t>
            </a:r>
          </a:p>
          <a:p>
            <a:r>
              <a:rPr lang="en-GB" dirty="0" smtClean="0"/>
              <a:t>Need to think beyond the school e.g. Transition Network </a:t>
            </a:r>
            <a:r>
              <a:rPr lang="en-GB" sz="1400" dirty="0"/>
              <a:t>(Hopkins 2008 cited in Clarke, 2010)</a:t>
            </a:r>
          </a:p>
        </p:txBody>
      </p:sp>
      <p:pic>
        <p:nvPicPr>
          <p:cNvPr id="10265" name="Picture 25" descr="C:\Users\Alison\AppData\Local\Microsoft\Windows\INetCache\IE\CHEY5274\criticism[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1275" y="0"/>
            <a:ext cx="3149600" cy="1771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8669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1344" y="1828800"/>
            <a:ext cx="11665296" cy="5029200"/>
          </a:xfrm>
        </p:spPr>
        <p:txBody>
          <a:bodyPr>
            <a:normAutofit fontScale="77500" lnSpcReduction="20000"/>
          </a:bodyPr>
          <a:lstStyle/>
          <a:p>
            <a:pPr marL="45720" indent="0">
              <a:buNone/>
            </a:pPr>
            <a:endParaRPr lang="en-GB" dirty="0" smtClean="0"/>
          </a:p>
          <a:p>
            <a:pPr marL="45720" indent="0">
              <a:buNone/>
            </a:pPr>
            <a:r>
              <a:rPr lang="en-GB" dirty="0" smtClean="0"/>
              <a:t>Part 1 Chapter 2: The global dimension and </a:t>
            </a:r>
          </a:p>
          <a:p>
            <a:pPr marL="45720" indent="0">
              <a:buNone/>
            </a:pPr>
            <a:r>
              <a:rPr lang="en-GB" dirty="0" smtClean="0"/>
              <a:t>Part 2 Chapter 13: Global Connections for your presentations</a:t>
            </a:r>
          </a:p>
          <a:p>
            <a:pPr marL="45720" indent="0">
              <a:buNone/>
            </a:pPr>
            <a:r>
              <a:rPr lang="en-GB" dirty="0"/>
              <a:t>Hicks (2012</a:t>
            </a:r>
            <a:r>
              <a:rPr lang="en-GB" dirty="0" smtClean="0"/>
              <a:t>). </a:t>
            </a:r>
            <a:r>
              <a:rPr lang="en-GB" dirty="0"/>
              <a:t>Sustainable Schools, Sustainable Futures : A resource for teachers. </a:t>
            </a:r>
            <a:r>
              <a:rPr lang="en-GB" dirty="0" smtClean="0"/>
              <a:t>http</a:t>
            </a:r>
            <a:r>
              <a:rPr lang="en-GB" dirty="0"/>
              <a:t>://www.teaching4abetterworld.co.uk/docs/download18.pdf </a:t>
            </a:r>
            <a:endParaRPr lang="en-GB" dirty="0" smtClean="0"/>
          </a:p>
          <a:p>
            <a:pPr marL="45720" indent="0">
              <a:buNone/>
            </a:pPr>
            <a:r>
              <a:rPr lang="en-GB" dirty="0"/>
              <a:t>2016 Education for people and </a:t>
            </a:r>
            <a:r>
              <a:rPr lang="en-GB" dirty="0" smtClean="0"/>
              <a:t>planet: Creating </a:t>
            </a:r>
            <a:r>
              <a:rPr lang="en-GB" dirty="0"/>
              <a:t>sustainable futures for </a:t>
            </a:r>
            <a:r>
              <a:rPr lang="en-GB" dirty="0" smtClean="0"/>
              <a:t>all</a:t>
            </a:r>
          </a:p>
          <a:p>
            <a:pPr marL="45720" indent="0">
              <a:buNone/>
            </a:pPr>
            <a:r>
              <a:rPr lang="en-GB" dirty="0" smtClean="0"/>
              <a:t>EFA </a:t>
            </a:r>
            <a:r>
              <a:rPr lang="en-GB" dirty="0"/>
              <a:t>Global Monitoring Report </a:t>
            </a:r>
            <a:r>
              <a:rPr lang="en-GB" dirty="0" smtClean="0"/>
              <a:t>series 2015 </a:t>
            </a:r>
            <a:r>
              <a:rPr lang="en-GB" dirty="0"/>
              <a:t>Education for All </a:t>
            </a:r>
            <a:r>
              <a:rPr lang="en-GB" dirty="0" smtClean="0"/>
              <a:t>2000–2015: Achievements </a:t>
            </a:r>
            <a:r>
              <a:rPr lang="en-GB" dirty="0"/>
              <a:t>and </a:t>
            </a:r>
            <a:r>
              <a:rPr lang="en-GB" dirty="0" smtClean="0"/>
              <a:t>challenges</a:t>
            </a:r>
            <a:endParaRPr lang="en-GB" dirty="0"/>
          </a:p>
          <a:p>
            <a:pPr marL="45720" indent="0">
              <a:buNone/>
            </a:pPr>
            <a:r>
              <a:rPr lang="en-GB" dirty="0" smtClean="0"/>
              <a:t>2010 </a:t>
            </a:r>
            <a:r>
              <a:rPr lang="en-GB" dirty="0"/>
              <a:t>Reaching the marginalized</a:t>
            </a:r>
          </a:p>
          <a:p>
            <a:pPr marL="45720" indent="0">
              <a:buNone/>
            </a:pPr>
            <a:r>
              <a:rPr lang="en-GB" dirty="0"/>
              <a:t>2009 Overcoming inequality: </a:t>
            </a:r>
            <a:r>
              <a:rPr lang="en-GB" dirty="0" smtClean="0"/>
              <a:t>Why governance matters</a:t>
            </a:r>
            <a:endParaRPr lang="en-GB" dirty="0"/>
          </a:p>
          <a:p>
            <a:pPr marL="45720" indent="0">
              <a:buNone/>
            </a:pPr>
            <a:r>
              <a:rPr lang="en-GB" dirty="0"/>
              <a:t>2005 Education for All: The </a:t>
            </a:r>
            <a:r>
              <a:rPr lang="en-GB" dirty="0" smtClean="0"/>
              <a:t>quality Imperative</a:t>
            </a:r>
            <a:endParaRPr lang="en-GB" dirty="0"/>
          </a:p>
          <a:p>
            <a:pPr marL="45720" indent="0">
              <a:buNone/>
            </a:pPr>
            <a:r>
              <a:rPr lang="en-GB" dirty="0" smtClean="0"/>
              <a:t>03/4 </a:t>
            </a:r>
            <a:r>
              <a:rPr lang="en-GB" dirty="0"/>
              <a:t>Gender and Education for All: </a:t>
            </a:r>
            <a:r>
              <a:rPr lang="en-GB" dirty="0" smtClean="0"/>
              <a:t>The leap </a:t>
            </a:r>
            <a:r>
              <a:rPr lang="en-GB" dirty="0"/>
              <a:t>to </a:t>
            </a:r>
            <a:r>
              <a:rPr lang="en-GB" dirty="0" smtClean="0"/>
              <a:t>equality</a:t>
            </a:r>
            <a:endParaRPr lang="en-GB" dirty="0"/>
          </a:p>
          <a:p>
            <a:pPr marL="45720" indent="0">
              <a:buNone/>
            </a:pPr>
            <a:r>
              <a:rPr lang="en-GB" dirty="0" err="1" smtClean="0"/>
              <a:t>Estyn</a:t>
            </a:r>
            <a:r>
              <a:rPr lang="en-GB" dirty="0" smtClean="0"/>
              <a:t> </a:t>
            </a:r>
            <a:r>
              <a:rPr lang="en-GB" dirty="0"/>
              <a:t>Reports cover ESDGC since 2006</a:t>
            </a:r>
          </a:p>
          <a:p>
            <a:endParaRPr lang="en-GB" dirty="0"/>
          </a:p>
          <a:p>
            <a:pPr marL="45720" indent="0">
              <a:buNone/>
            </a:pPr>
            <a:endParaRPr lang="en-GB" dirty="0"/>
          </a:p>
          <a:p>
            <a:pPr marL="45720" indent="0">
              <a:buNone/>
            </a:pPr>
            <a:endParaRPr lang="en-GB" dirty="0"/>
          </a:p>
        </p:txBody>
      </p:sp>
      <p:sp>
        <p:nvSpPr>
          <p:cNvPr id="3" name="Title 2"/>
          <p:cNvSpPr>
            <a:spLocks noGrp="1"/>
          </p:cNvSpPr>
          <p:nvPr>
            <p:ph type="title"/>
          </p:nvPr>
        </p:nvSpPr>
        <p:spPr/>
        <p:txBody>
          <a:bodyPr/>
          <a:lstStyle/>
          <a:p>
            <a:r>
              <a:rPr lang="en-GB" dirty="0" smtClean="0">
                <a:solidFill>
                  <a:srgbClr val="7030A0"/>
                </a:solidFill>
              </a:rPr>
              <a:t>Assessment tip- Reading</a:t>
            </a:r>
            <a:endParaRPr lang="en-GB" dirty="0">
              <a:solidFill>
                <a:srgbClr val="7030A0"/>
              </a:solidFill>
            </a:endParaRPr>
          </a:p>
        </p:txBody>
      </p:sp>
    </p:spTree>
    <p:extLst>
      <p:ext uri="{BB962C8B-B14F-4D97-AF65-F5344CB8AC3E}">
        <p14:creationId xmlns:p14="http://schemas.microsoft.com/office/powerpoint/2010/main" val="3120694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81200" y="457200"/>
            <a:ext cx="8077200" cy="739552"/>
          </a:xfrm>
        </p:spPr>
        <p:txBody>
          <a:bodyPr>
            <a:normAutofit/>
          </a:bodyPr>
          <a:lstStyle/>
          <a:p>
            <a:r>
              <a:rPr lang="en-GB" dirty="0" smtClean="0"/>
              <a:t>References</a:t>
            </a:r>
            <a:endParaRPr lang="en-GB" dirty="0"/>
          </a:p>
        </p:txBody>
      </p:sp>
      <p:sp>
        <p:nvSpPr>
          <p:cNvPr id="8" name="Content Placeholder 7"/>
          <p:cNvSpPr>
            <a:spLocks noGrp="1"/>
          </p:cNvSpPr>
          <p:nvPr>
            <p:ph idx="1"/>
          </p:nvPr>
        </p:nvSpPr>
        <p:spPr>
          <a:xfrm>
            <a:off x="263352" y="1196752"/>
            <a:ext cx="11665296" cy="5508848"/>
          </a:xfrm>
        </p:spPr>
        <p:txBody>
          <a:bodyPr>
            <a:normAutofit fontScale="62500" lnSpcReduction="20000"/>
          </a:bodyPr>
          <a:lstStyle/>
          <a:p>
            <a:pPr marL="45720" indent="0">
              <a:buNone/>
            </a:pPr>
            <a:endParaRPr lang="en-GB" dirty="0" smtClean="0">
              <a:hlinkClick r:id="rId3"/>
            </a:endParaRPr>
          </a:p>
          <a:p>
            <a:r>
              <a:rPr lang="en-GB" dirty="0" smtClean="0"/>
              <a:t>Clarke, P. (2010) Education for Sustainability. </a:t>
            </a:r>
            <a:r>
              <a:rPr lang="en-GB" dirty="0"/>
              <a:t>Available online: </a:t>
            </a:r>
            <a:r>
              <a:rPr lang="en-GB" dirty="0">
                <a:hlinkClick r:id="rId4"/>
              </a:rPr>
              <a:t>https://</a:t>
            </a:r>
            <a:r>
              <a:rPr lang="en-GB" dirty="0" smtClean="0">
                <a:hlinkClick r:id="rId4"/>
              </a:rPr>
              <a:t>www-dawsonera-com.ezproxy.uwtsd.ac.uk/readonline/9780203136621</a:t>
            </a:r>
            <a:r>
              <a:rPr lang="en-GB" dirty="0" smtClean="0"/>
              <a:t> </a:t>
            </a:r>
            <a:r>
              <a:rPr lang="en-GB" dirty="0"/>
              <a:t>(Accessed 23/8/16</a:t>
            </a:r>
            <a:r>
              <a:rPr lang="en-GB" dirty="0" smtClean="0"/>
              <a:t>)</a:t>
            </a:r>
            <a:endParaRPr lang="en-GB" dirty="0"/>
          </a:p>
          <a:p>
            <a:r>
              <a:rPr lang="en-GB" dirty="0" smtClean="0"/>
              <a:t>Estyn (2014) ESDGC Progress in Education for  Sustainable Development and Global Citizenship. </a:t>
            </a:r>
            <a:r>
              <a:rPr lang="en-GB" dirty="0"/>
              <a:t>Available online: </a:t>
            </a:r>
            <a:r>
              <a:rPr lang="en-GB" dirty="0">
                <a:hlinkClick r:id="rId5"/>
              </a:rPr>
              <a:t>https://www.estyn.gov.wales/sites/default/files/documents/ESDGC%3A%20Progress%20in%20education%20for%20sustainable%20development%20and%20global%20citizenship%20-%</a:t>
            </a:r>
            <a:r>
              <a:rPr lang="en-GB" dirty="0" smtClean="0">
                <a:hlinkClick r:id="rId5"/>
              </a:rPr>
              <a:t>20June%202014.pdf</a:t>
            </a:r>
            <a:r>
              <a:rPr lang="en-GB" dirty="0"/>
              <a:t> </a:t>
            </a:r>
            <a:r>
              <a:rPr lang="en-GB" dirty="0" smtClean="0"/>
              <a:t>(Accessed 23/8/16)</a:t>
            </a:r>
          </a:p>
          <a:p>
            <a:r>
              <a:rPr lang="en-GB" dirty="0" smtClean="0"/>
              <a:t>Hicks </a:t>
            </a:r>
            <a:r>
              <a:rPr lang="en-GB" dirty="0"/>
              <a:t>(2012) Sustainable Schools, Sustainable Futures : A resource for </a:t>
            </a:r>
            <a:r>
              <a:rPr lang="en-GB" dirty="0" smtClean="0"/>
              <a:t>teachers. Available at: </a:t>
            </a:r>
            <a:r>
              <a:rPr lang="en-GB" dirty="0" smtClean="0">
                <a:hlinkClick r:id="rId3"/>
              </a:rPr>
              <a:t>http</a:t>
            </a:r>
            <a:r>
              <a:rPr lang="en-GB" dirty="0">
                <a:hlinkClick r:id="rId3"/>
              </a:rPr>
              <a:t>://</a:t>
            </a:r>
            <a:r>
              <a:rPr lang="en-GB" dirty="0" smtClean="0">
                <a:hlinkClick r:id="rId3"/>
              </a:rPr>
              <a:t>www.teaching4abetterworld.co.uk/docs/download18.pdf</a:t>
            </a:r>
            <a:r>
              <a:rPr lang="en-GB" dirty="0" smtClean="0"/>
              <a:t> </a:t>
            </a:r>
          </a:p>
          <a:p>
            <a:r>
              <a:rPr lang="en-GB" dirty="0" smtClean="0"/>
              <a:t>Stirling, S. (2001) Sustainable Education: Re-visioning Learning and Change. Green Books Ltd: Devon</a:t>
            </a:r>
          </a:p>
          <a:p>
            <a:r>
              <a:rPr lang="en-GB" dirty="0" smtClean="0"/>
              <a:t>UNESCO Teaching and Learning for a Sustainable Future. Available at:    </a:t>
            </a:r>
            <a:r>
              <a:rPr lang="en-GB" dirty="0">
                <a:hlinkClick r:id="rId6"/>
              </a:rPr>
              <a:t>http://</a:t>
            </a:r>
            <a:r>
              <a:rPr lang="en-GB" dirty="0" smtClean="0">
                <a:hlinkClick r:id="rId6"/>
              </a:rPr>
              <a:t>www.unesco.org/education/tlsf/mods/theme_gs/mod0a.html</a:t>
            </a:r>
            <a:r>
              <a:rPr lang="en-GB" dirty="0" smtClean="0"/>
              <a:t> </a:t>
            </a:r>
            <a:r>
              <a:rPr lang="en-GB" dirty="0"/>
              <a:t>(Accessed 23/8/16</a:t>
            </a:r>
            <a:r>
              <a:rPr lang="en-GB" dirty="0" smtClean="0"/>
              <a:t>)</a:t>
            </a:r>
          </a:p>
          <a:p>
            <a:r>
              <a:rPr lang="en-GB" dirty="0" smtClean="0"/>
              <a:t>UNESCO (2016). C </a:t>
            </a:r>
            <a:r>
              <a:rPr lang="en-GB" dirty="0"/>
              <a:t>R E AT IN G S US TA IN A B L E F U T U R E S FOR A L </a:t>
            </a:r>
            <a:r>
              <a:rPr lang="en-GB" dirty="0" err="1" smtClean="0"/>
              <a:t>L</a:t>
            </a:r>
            <a:r>
              <a:rPr lang="en-GB" dirty="0" smtClean="0"/>
              <a:t> Education for people and planet: Sustainable Development Goals United Nation Educational, Scientific and Cultural Organization</a:t>
            </a:r>
          </a:p>
          <a:p>
            <a:r>
              <a:rPr lang="en-GB" dirty="0" smtClean="0"/>
              <a:t>Ward, S. (2013) A Student’s Guide to </a:t>
            </a:r>
            <a:r>
              <a:rPr lang="en-GB" dirty="0"/>
              <a:t>E</a:t>
            </a:r>
            <a:r>
              <a:rPr lang="en-GB" dirty="0" smtClean="0"/>
              <a:t>ducation Studies. Routledge: London</a:t>
            </a:r>
          </a:p>
          <a:p>
            <a:r>
              <a:rPr lang="en-GB" dirty="0" smtClean="0"/>
              <a:t>Welsh Government (no date) Out of Classroom Learning. </a:t>
            </a:r>
            <a:r>
              <a:rPr lang="en-GB" dirty="0"/>
              <a:t>Available online at: </a:t>
            </a:r>
            <a:r>
              <a:rPr lang="en-GB" dirty="0">
                <a:hlinkClick r:id="rId7"/>
              </a:rPr>
              <a:t>http://</a:t>
            </a:r>
            <a:r>
              <a:rPr lang="en-GB" dirty="0" smtClean="0">
                <a:hlinkClick r:id="rId7"/>
              </a:rPr>
              <a:t>gov.wales/dcells/publications/publications/guidanceandinformation/outofclassroomlearning/outofclassroomlearninge.pdf?lang=en</a:t>
            </a:r>
            <a:r>
              <a:rPr lang="en-GB" dirty="0" smtClean="0"/>
              <a:t> </a:t>
            </a:r>
            <a:r>
              <a:rPr lang="en-GB" dirty="0"/>
              <a:t>(Accessed 23/8/16</a:t>
            </a:r>
            <a:r>
              <a:rPr lang="en-GB" dirty="0" smtClean="0"/>
              <a:t>)</a:t>
            </a:r>
          </a:p>
          <a:p>
            <a:r>
              <a:rPr lang="en-GB" dirty="0"/>
              <a:t>J. </a:t>
            </a:r>
            <a:r>
              <a:rPr lang="en-GB" dirty="0" err="1"/>
              <a:t>Zajda</a:t>
            </a:r>
            <a:r>
              <a:rPr lang="en-GB" dirty="0"/>
              <a:t> (ed.), </a:t>
            </a:r>
            <a:r>
              <a:rPr lang="en-GB" dirty="0" smtClean="0"/>
              <a:t>(2010) Global </a:t>
            </a:r>
            <a:r>
              <a:rPr lang="en-GB" dirty="0"/>
              <a:t>Pedagogies: Schooling for the Future, Globalisation, Comparative</a:t>
            </a:r>
          </a:p>
          <a:p>
            <a:r>
              <a:rPr lang="en-GB" dirty="0"/>
              <a:t>Education and Policy Research </a:t>
            </a:r>
            <a:r>
              <a:rPr lang="en-GB" dirty="0" smtClean="0"/>
              <a:t>12</a:t>
            </a:r>
            <a:r>
              <a:rPr lang="en-GB" dirty="0"/>
              <a:t>, Chapter 2 (</a:t>
            </a:r>
            <a:r>
              <a:rPr lang="en-GB" dirty="0" smtClean="0"/>
              <a:t>Abdullahi, S.A.)</a:t>
            </a:r>
            <a:endParaRPr lang="en-GB" dirty="0"/>
          </a:p>
          <a:p>
            <a:pPr marL="68580" indent="0">
              <a:buNone/>
            </a:pPr>
            <a:endParaRPr lang="en-GB" dirty="0" smtClean="0"/>
          </a:p>
        </p:txBody>
      </p:sp>
    </p:spTree>
    <p:extLst>
      <p:ext uri="{BB962C8B-B14F-4D97-AF65-F5344CB8AC3E}">
        <p14:creationId xmlns:p14="http://schemas.microsoft.com/office/powerpoint/2010/main" val="1946896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World country report presentat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sz="2400"/>
        </a:defPPr>
      </a:lstStyle>
      <a:style>
        <a:lnRef idx="1">
          <a:schemeClr val="accent1"/>
        </a:lnRef>
        <a:fillRef idx="2">
          <a:schemeClr val="accent1"/>
        </a:fillRef>
        <a:effectRef idx="1">
          <a:schemeClr val="accent1"/>
        </a:effectRef>
        <a:fontRef idx="minor">
          <a:schemeClr val="dk1"/>
        </a:fontRef>
      </a:style>
    </a:spDef>
    <a:lnDef>
      <a:spPr>
        <a:ln/>
      </a:spPr>
      <a:bodyPr/>
      <a:lstStyle/>
      <a:style>
        <a:lnRef idx="3">
          <a:schemeClr val="accent1"/>
        </a:lnRef>
        <a:fillRef idx="0">
          <a:schemeClr val="accent1"/>
        </a:fillRef>
        <a:effectRef idx="2">
          <a:schemeClr val="accent1"/>
        </a:effectRef>
        <a:fontRef idx="minor">
          <a:schemeClr val="tx1"/>
        </a:fontRef>
      </a:style>
    </a:lnDef>
    <a:txDef>
      <a:spPr>
        <a:noFill/>
        <a:ln>
          <a:solidFill>
            <a:schemeClr val="bg2"/>
          </a:solidFill>
        </a:ln>
      </a:spPr>
      <a:bodyPr wrap="none" rtlCol="0">
        <a:spAutoFit/>
      </a:bodyPr>
      <a:lstStyle>
        <a:defPPr>
          <a:lnSpc>
            <a:spcPct val="90000"/>
          </a:lnSpc>
          <a:defRPr sz="2400" dirty="0" err="1" smtClean="0"/>
        </a:defPPr>
      </a:lstStyle>
    </a:txDef>
  </a:objectDefaults>
  <a:extraClrSchemeLst/>
  <a:extLst>
    <a:ext uri="{05A4C25C-085E-4340-85A3-A5531E510DB2}">
      <thm15:themeFamily xmlns:thm15="http://schemas.microsoft.com/office/thememl/2012/main" name="World country report presentation" id="{F5D0384A-00F6-4BDA-834C-33F5C4031353}" vid="{A5A61C26-2E15-47AF-A86A-D1E541AAECB4}"/>
    </a:ext>
  </a:extLst>
</a:theme>
</file>

<file path=ppt/theme/theme3.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4020</Words>
  <Application>Microsoft Office PowerPoint</Application>
  <PresentationFormat>Widescreen</PresentationFormat>
  <Paragraphs>266</Paragraphs>
  <Slides>34</Slides>
  <Notes>14</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34</vt:i4>
      </vt:variant>
    </vt:vector>
  </HeadingPairs>
  <TitlesOfParts>
    <vt:vector size="45" baseType="lpstr">
      <vt:lpstr>ＭＳ Ｐゴシック</vt:lpstr>
      <vt:lpstr>Arial</vt:lpstr>
      <vt:lpstr>Bradley Hand ITC</vt:lpstr>
      <vt:lpstr>Calibri</vt:lpstr>
      <vt:lpstr>Calibri Light</vt:lpstr>
      <vt:lpstr>Century Gothic</vt:lpstr>
      <vt:lpstr>Lucida Sans Unicode</vt:lpstr>
      <vt:lpstr>Wingdings 3</vt:lpstr>
      <vt:lpstr>Office Theme</vt:lpstr>
      <vt:lpstr>World country report presentation</vt:lpstr>
      <vt:lpstr>1_Office Theme</vt:lpstr>
      <vt:lpstr>PowerPoint Presentation</vt:lpstr>
      <vt:lpstr>SJIE6006  Global Perspectives on Education – Session 4</vt:lpstr>
      <vt:lpstr>  SJIE6006 Session overview</vt:lpstr>
      <vt:lpstr> Background to Sustainable Education</vt:lpstr>
      <vt:lpstr>What are global perspectives in education?</vt:lpstr>
      <vt:lpstr>Policy Links International</vt:lpstr>
      <vt:lpstr>Policy links international</vt:lpstr>
      <vt:lpstr>Policy links Wales</vt:lpstr>
      <vt:lpstr> Welsh Government ESDGC</vt:lpstr>
      <vt:lpstr>Why teach ESDGC? </vt:lpstr>
      <vt:lpstr>Role of Schools </vt:lpstr>
      <vt:lpstr>9 ESDGC concepts  </vt:lpstr>
      <vt:lpstr>ESDGC 7 Themes</vt:lpstr>
      <vt:lpstr>Global Citizenship</vt:lpstr>
      <vt:lpstr>Examples of ESDGC for global perspectives in education in Schools</vt:lpstr>
      <vt:lpstr>Education for Sustainable Development and  Global Citizenship </vt:lpstr>
      <vt:lpstr>What is ESDGC? </vt:lpstr>
      <vt:lpstr>How is ESDGC implemented?  The school uses a combination of discrete and infusion approaches to embed the framework of the ESDGD within the curriculum. Discrete approaches use specific resources and techniques in  workshops delivered by Non-Government Organisations.  Infusion approaches are the strategies that enhance pedagogy in everyday teaching (Ridley, 2005)  </vt:lpstr>
      <vt:lpstr>ESDGC Topic:  Choices and Decisions</vt:lpstr>
      <vt:lpstr>ESDGC Theme: Consumption and Waste</vt:lpstr>
      <vt:lpstr>ESDGC Theme: Climate Change</vt:lpstr>
      <vt:lpstr>ESDGC Theme: Identity and Culture</vt:lpstr>
      <vt:lpstr>ESDGC Theme: Wealth and Poverty</vt:lpstr>
      <vt:lpstr>ESDGC theme:  Natural Environment </vt:lpstr>
      <vt:lpstr>ESDGC Theme: Health</vt:lpstr>
      <vt:lpstr>How effective are the school's strategies in promoting ESDGC? </vt:lpstr>
      <vt:lpstr>References</vt:lpstr>
      <vt:lpstr>PowerPoint Presentation</vt:lpstr>
      <vt:lpstr>Two principle approaches to global education –  Read: Rethinking global education in the 21st century by Abdullahi, S.A</vt:lpstr>
      <vt:lpstr>Assessment tip: </vt:lpstr>
      <vt:lpstr> Change in education</vt:lpstr>
      <vt:lpstr>Limits of and Barriers to effective ESDGC?</vt:lpstr>
      <vt:lpstr>Assessment tip- Reading</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Heike Griffiths</dc:creator>
  <cp:lastModifiedBy>Heike Griffiths</cp:lastModifiedBy>
  <cp:revision>4</cp:revision>
  <dcterms:created xsi:type="dcterms:W3CDTF">2021-01-25T15:36:11Z</dcterms:created>
  <dcterms:modified xsi:type="dcterms:W3CDTF">2021-01-25T15:51:17Z</dcterms:modified>
</cp:coreProperties>
</file>