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61" r:id="rId5"/>
    <p:sldId id="259" r:id="rId6"/>
    <p:sldId id="260"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6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81D619-9B26-44FB-9263-7AB756A67D07}" type="datetimeFigureOut">
              <a:rPr lang="en-GB" smtClean="0"/>
              <a:t>17/01/2020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8E23E8-ADA6-4D1E-8F0B-7DD6657A4100}" type="slidenum">
              <a:rPr lang="en-GB" smtClean="0"/>
              <a:t>‹#›</a:t>
            </a:fld>
            <a:endParaRPr lang="en-GB"/>
          </a:p>
        </p:txBody>
      </p:sp>
    </p:spTree>
    <p:extLst>
      <p:ext uri="{BB962C8B-B14F-4D97-AF65-F5344CB8AC3E}">
        <p14:creationId xmlns:p14="http://schemas.microsoft.com/office/powerpoint/2010/main" val="3474376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3DED-FC7A-4D6F-BC9C-1D13206BC1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739E105-A73A-443D-9893-DF231FAB66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647C0D-AB26-4BC4-AD23-8CCDC6F2250B}"/>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5C703CC5-E245-4022-9A53-14AE99EAB0C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AE01959-D6A0-4B7B-9C16-9425C158EBB6}"/>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77211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9D148-9243-43AD-9192-751FA98C38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A41E2F-DD64-4F0C-B967-075A157DEE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D2E89-675D-4007-A971-E6ECCE5B370B}"/>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C72E009F-E216-4316-BCA2-E00418CE1CD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2B29030-12AB-43F5-A877-70389C0BF81F}"/>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2266587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C1A6B-A452-4EA7-8C87-F91798B045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E1E880-9DC4-4EB1-B0EA-758BF7BE36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7A1BA3-D132-4FDA-82F8-067C6E5A8ABB}"/>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1E61C713-F7AD-44BA-BCF2-99BFDF62290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24F72D4-B53B-449D-9F08-567D6A177475}"/>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447411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61655-A78E-41D5-B4E7-BE9DC69D07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69B324-F619-4509-BD03-FD7A057229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B62F8C-61EB-4A62-9796-33BC27B561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12B2F37-930B-435E-9C2F-62A12E014631}"/>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6" name="Footer Placeholder 5">
            <a:extLst>
              <a:ext uri="{FF2B5EF4-FFF2-40B4-BE49-F238E27FC236}">
                <a16:creationId xmlns:a16="http://schemas.microsoft.com/office/drawing/2014/main" id="{AC69520F-5874-4E59-AA53-A5ECF1A4A86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0452023-F0C3-4158-BC3D-6E047EB8FBCA}"/>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266878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0A25F-FA85-4D53-AD35-20140E1BCD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53D24B-8A62-4A8B-B662-7DF6072D97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1243F8-BF40-4036-BE4A-2F3B0DC9EB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E4A862F-4B83-4748-9537-CFED4F3900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0689DE-3290-4063-A08D-6CE8103AB6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31145F-4766-4B71-8771-FF9684BC9269}"/>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8" name="Footer Placeholder 7">
            <a:extLst>
              <a:ext uri="{FF2B5EF4-FFF2-40B4-BE49-F238E27FC236}">
                <a16:creationId xmlns:a16="http://schemas.microsoft.com/office/drawing/2014/main" id="{6A73C51A-5A09-417A-87B9-F37C47741FE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058BDBE-FCA9-427D-8583-6D4BC38FE5CB}"/>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3896102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E38AC-8F29-4699-84FC-903471E714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777624-51E7-46B5-AE54-22529C3A7ADA}"/>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4" name="Footer Placeholder 3">
            <a:extLst>
              <a:ext uri="{FF2B5EF4-FFF2-40B4-BE49-F238E27FC236}">
                <a16:creationId xmlns:a16="http://schemas.microsoft.com/office/drawing/2014/main" id="{DE94B216-B28C-4F77-B8B6-6AF4E871688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15C4F9B-3808-49B7-949C-FD213F57BAF4}"/>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1384415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8410C9-2EA0-4418-AAB1-FF70B0D572A8}"/>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3" name="Footer Placeholder 2">
            <a:extLst>
              <a:ext uri="{FF2B5EF4-FFF2-40B4-BE49-F238E27FC236}">
                <a16:creationId xmlns:a16="http://schemas.microsoft.com/office/drawing/2014/main" id="{A9E260AA-5CC8-4240-82A7-5A7C0A1E9A1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0704DED-2251-4633-BB10-E2C4F1A2429A}"/>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2524217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0C039-FA61-4D8F-B932-BE49609853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7556FE-4190-4E77-A2D1-B281CA5C45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A8FD3C-A30B-46FD-9F22-590010641E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1DA0B1-64F0-4A5D-8110-03873D451AB5}"/>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6" name="Footer Placeholder 5">
            <a:extLst>
              <a:ext uri="{FF2B5EF4-FFF2-40B4-BE49-F238E27FC236}">
                <a16:creationId xmlns:a16="http://schemas.microsoft.com/office/drawing/2014/main" id="{21321EEC-B4E8-4C38-A973-F4CC773378E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F93B05B-820E-47D8-8F7E-85C6086F202B}"/>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169304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77592-E595-4417-80AF-FD03597973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2FFF9F-0453-4792-9B7D-826CF7296C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62A4536-D933-4663-BCF1-BAEC8157C4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012ADC-3FA7-4460-A32D-DF0A765C5C89}"/>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6" name="Footer Placeholder 5">
            <a:extLst>
              <a:ext uri="{FF2B5EF4-FFF2-40B4-BE49-F238E27FC236}">
                <a16:creationId xmlns:a16="http://schemas.microsoft.com/office/drawing/2014/main" id="{8B21C518-BDC6-4A00-A625-86DB114406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D8A5371-4F72-4405-9D5C-8B9F6B7311D8}"/>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74141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9B25-754B-4660-9A72-6B92CA4D85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DDB683-3AFF-4267-AC79-707A38B5EB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9A433E-8F51-4BB5-92F2-9EC059926A5D}"/>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3636B812-806E-44EC-84EB-5C123637B8D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79E87DA-FA2F-479D-9FF4-6100914D481B}"/>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2935165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AF97D-6401-4FF3-9B9B-79D76B2EB9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AB0177-FCB9-43B4-B961-D18A368FDE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847018-3A0D-40EA-9C30-1764A5AB10C2}"/>
              </a:ext>
            </a:extLst>
          </p:cNvPr>
          <p:cNvSpPr>
            <a:spLocks noGrp="1"/>
          </p:cNvSpPr>
          <p:nvPr>
            <p:ph type="dt" sz="half" idx="10"/>
          </p:nvPr>
        </p:nvSpPr>
        <p:spPr/>
        <p:txBody>
          <a:body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3AA82338-30BE-40DD-B403-CBD86076613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88295E2-4212-4B0F-B596-C26B7AD96093}"/>
              </a:ext>
            </a:extLst>
          </p:cNvPr>
          <p:cNvSpPr>
            <a:spLocks noGrp="1"/>
          </p:cNvSpPr>
          <p:nvPr>
            <p:ph type="sldNum" sz="quarter" idx="12"/>
          </p:nvPr>
        </p:nvSpPr>
        <p:spPr/>
        <p:txBody>
          <a:bodyPr/>
          <a:lstStyle/>
          <a:p>
            <a:fld id="{4B07748D-0E5C-486A-9495-6AECDAA60393}" type="slidenum">
              <a:rPr lang="en-GB" smtClean="0"/>
              <a:t>‹#›</a:t>
            </a:fld>
            <a:endParaRPr lang="en-GB" dirty="0"/>
          </a:p>
        </p:txBody>
      </p:sp>
    </p:spTree>
    <p:extLst>
      <p:ext uri="{BB962C8B-B14F-4D97-AF65-F5344CB8AC3E}">
        <p14:creationId xmlns:p14="http://schemas.microsoft.com/office/powerpoint/2010/main" val="404370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DD3B02-C75C-47DB-86C4-EBCACE461D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E8746F-74E2-4DA9-BFB9-EE1B097ED2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14950F-24BB-42EF-9A9A-64702F3947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D507BA-8E5B-437E-92FD-BC7D124EA556}" type="datetimeFigureOut">
              <a:rPr lang="en-GB" smtClean="0"/>
              <a:t>07/01/2020</a:t>
            </a:fld>
            <a:endParaRPr lang="en-GB" dirty="0"/>
          </a:p>
        </p:txBody>
      </p:sp>
      <p:sp>
        <p:nvSpPr>
          <p:cNvPr id="5" name="Footer Placeholder 4">
            <a:extLst>
              <a:ext uri="{FF2B5EF4-FFF2-40B4-BE49-F238E27FC236}">
                <a16:creationId xmlns:a16="http://schemas.microsoft.com/office/drawing/2014/main" id="{8B8E8441-39C9-41B1-A3AB-D0A1BAF473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23EDFC0-4EA6-4035-8238-B3B2F23992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07748D-0E5C-486A-9495-6AECDAA60393}" type="slidenum">
              <a:rPr lang="en-GB" smtClean="0"/>
              <a:t>‹#›</a:t>
            </a:fld>
            <a:endParaRPr lang="en-GB" dirty="0"/>
          </a:p>
        </p:txBody>
      </p:sp>
    </p:spTree>
    <p:extLst>
      <p:ext uri="{BB962C8B-B14F-4D97-AF65-F5344CB8AC3E}">
        <p14:creationId xmlns:p14="http://schemas.microsoft.com/office/powerpoint/2010/main" val="29130671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teachingonpurpose.org/wp-content/uploads/2015/03/Wannarka-O.-2015.-Organization-in-the-classroom.pdf" TargetMode="External"/><Relationship Id="rId2" Type="http://schemas.openxmlformats.org/officeDocument/2006/relationships/hyperlink" Target="https://www.familyandchildcaretrust.org/importance-breakfast-childrens-learning" TargetMode="External"/><Relationship Id="rId1" Type="http://schemas.openxmlformats.org/officeDocument/2006/relationships/slideLayout" Target="../slideLayouts/slideLayout7.xml"/><Relationship Id="rId5" Type="http://schemas.openxmlformats.org/officeDocument/2006/relationships/hyperlink" Target="https://hwb.gov.wales/draft-curriculum-for-wales-2022/languages-literacy-and-communication/" TargetMode="External"/><Relationship Id="rId4" Type="http://schemas.openxmlformats.org/officeDocument/2006/relationships/hyperlink" Target="https://www.gov.uk/government/news/all-pupils-will-be-taught-about-mental-and-physical-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A941181-FBD0-4E3E-90DB-1706177E3741}"/>
              </a:ext>
            </a:extLst>
          </p:cNvPr>
          <p:cNvSpPr/>
          <p:nvPr/>
        </p:nvSpPr>
        <p:spPr>
          <a:xfrm>
            <a:off x="451602" y="965280"/>
            <a:ext cx="11288796" cy="3785652"/>
          </a:xfrm>
          <a:prstGeom prst="rect">
            <a:avLst/>
          </a:prstGeom>
          <a:noFill/>
        </p:spPr>
        <p:txBody>
          <a:bodyPr wrap="none" lIns="91440" tIns="45720" rIns="91440" bIns="45720">
            <a:spAutoFit/>
          </a:bodyPr>
          <a:lstStyle/>
          <a:p>
            <a:pPr algn="ctr"/>
            <a:r>
              <a:rPr lang="en-US" sz="80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Hannah-May Maddern</a:t>
            </a:r>
          </a:p>
          <a:p>
            <a:pPr algn="ctr"/>
            <a:endParaRPr lang="en-US" sz="80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a:p>
            <a:pPr algn="ctr"/>
            <a:r>
              <a:rPr lang="en-US" sz="80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Student number: 1803453</a:t>
            </a:r>
          </a:p>
        </p:txBody>
      </p:sp>
    </p:spTree>
    <p:extLst>
      <p:ext uri="{BB962C8B-B14F-4D97-AF65-F5344CB8AC3E}">
        <p14:creationId xmlns:p14="http://schemas.microsoft.com/office/powerpoint/2010/main" val="313715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99E0DAD-49A2-4B0E-88D3-CD561509C400}"/>
              </a:ext>
            </a:extLst>
          </p:cNvPr>
          <p:cNvSpPr/>
          <p:nvPr/>
        </p:nvSpPr>
        <p:spPr>
          <a:xfrm>
            <a:off x="4156103" y="79756"/>
            <a:ext cx="3687291"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Introduction</a:t>
            </a:r>
          </a:p>
        </p:txBody>
      </p:sp>
      <p:sp>
        <p:nvSpPr>
          <p:cNvPr id="4" name="TextBox 3">
            <a:extLst>
              <a:ext uri="{FF2B5EF4-FFF2-40B4-BE49-F238E27FC236}">
                <a16:creationId xmlns:a16="http://schemas.microsoft.com/office/drawing/2014/main" id="{993E08FB-2BA9-49E9-BD4B-D9D60AEDB5A1}"/>
              </a:ext>
            </a:extLst>
          </p:cNvPr>
          <p:cNvSpPr txBox="1"/>
          <p:nvPr/>
        </p:nvSpPr>
        <p:spPr>
          <a:xfrm>
            <a:off x="659737" y="3900563"/>
            <a:ext cx="6930189" cy="1711366"/>
          </a:xfrm>
          <a:prstGeom prst="rect">
            <a:avLst/>
          </a:prstGeom>
          <a:noFill/>
        </p:spPr>
        <p:txBody>
          <a:bodyPr wrap="square" rtlCol="0">
            <a:spAutoFit/>
          </a:bodyPr>
          <a:lstStyle/>
          <a:p>
            <a:pPr>
              <a:lnSpc>
                <a:spcPct val="150000"/>
              </a:lnSpc>
            </a:pPr>
            <a:r>
              <a:rPr lang="en-GB" b="1" dirty="0"/>
              <a:t>Why do I want to become a teacher?</a:t>
            </a:r>
          </a:p>
          <a:p>
            <a:pPr marL="285750" indent="-285750">
              <a:lnSpc>
                <a:spcPct val="150000"/>
              </a:lnSpc>
              <a:buFont typeface="Arial" panose="020B0604020202020204" pitchFamily="34" charset="0"/>
              <a:buChar char="•"/>
            </a:pPr>
            <a:r>
              <a:rPr lang="en-GB" dirty="0"/>
              <a:t>I worked with other professionals and identified areas that could be improved upon or have in the past been overlooked to which inspired me to also further my learning to meet my goal</a:t>
            </a:r>
          </a:p>
        </p:txBody>
      </p:sp>
      <p:sp>
        <p:nvSpPr>
          <p:cNvPr id="5" name="TextBox 4">
            <a:extLst>
              <a:ext uri="{FF2B5EF4-FFF2-40B4-BE49-F238E27FC236}">
                <a16:creationId xmlns:a16="http://schemas.microsoft.com/office/drawing/2014/main" id="{CDA96BAE-2489-4CE4-AF96-6D9783B40736}"/>
              </a:ext>
            </a:extLst>
          </p:cNvPr>
          <p:cNvSpPr txBox="1"/>
          <p:nvPr/>
        </p:nvSpPr>
        <p:spPr>
          <a:xfrm>
            <a:off x="659737" y="1274998"/>
            <a:ext cx="5159141" cy="2723823"/>
          </a:xfrm>
          <a:prstGeom prst="rect">
            <a:avLst/>
          </a:prstGeom>
          <a:noFill/>
        </p:spPr>
        <p:txBody>
          <a:bodyPr wrap="square" rtlCol="0">
            <a:spAutoFit/>
          </a:bodyPr>
          <a:lstStyle/>
          <a:p>
            <a:r>
              <a:rPr lang="en-GB" b="1" dirty="0"/>
              <a:t>Why I chose this career</a:t>
            </a:r>
          </a:p>
          <a:p>
            <a:pPr marL="285750" indent="-285750">
              <a:lnSpc>
                <a:spcPct val="150000"/>
              </a:lnSpc>
              <a:buFont typeface="Arial" panose="020B0604020202020204" pitchFamily="34" charset="0"/>
              <a:buChar char="•"/>
            </a:pPr>
            <a:r>
              <a:rPr lang="en-GB" dirty="0"/>
              <a:t>I worked in a ‘Kids’ and Youth club from the age of 14 for and I did this for five years.</a:t>
            </a:r>
          </a:p>
          <a:p>
            <a:pPr marL="285750" indent="-285750">
              <a:lnSpc>
                <a:spcPct val="150000"/>
              </a:lnSpc>
              <a:buFont typeface="Arial" panose="020B0604020202020204" pitchFamily="34" charset="0"/>
              <a:buChar char="•"/>
            </a:pPr>
            <a:r>
              <a:rPr lang="en-GB" dirty="0"/>
              <a:t>I planned and organised activities for the children</a:t>
            </a:r>
          </a:p>
          <a:p>
            <a:pPr marL="285750" indent="-285750">
              <a:lnSpc>
                <a:spcPct val="150000"/>
              </a:lnSpc>
              <a:buFont typeface="Arial" panose="020B0604020202020204" pitchFamily="34" charset="0"/>
              <a:buChar char="•"/>
            </a:pPr>
            <a:r>
              <a:rPr lang="en-GB" dirty="0"/>
              <a:t>I enjoyed engaging with children of different ages </a:t>
            </a:r>
          </a:p>
          <a:p>
            <a:pPr marL="285750" indent="-285750">
              <a:lnSpc>
                <a:spcPct val="150000"/>
              </a:lnSpc>
              <a:buFont typeface="Arial" panose="020B0604020202020204" pitchFamily="34" charset="0"/>
              <a:buChar char="•"/>
            </a:pPr>
            <a:endParaRPr lang="en-GB" b="1" dirty="0"/>
          </a:p>
          <a:p>
            <a:endParaRPr lang="en-GB" dirty="0"/>
          </a:p>
        </p:txBody>
      </p:sp>
      <p:sp>
        <p:nvSpPr>
          <p:cNvPr id="6" name="TextBox 5">
            <a:extLst>
              <a:ext uri="{FF2B5EF4-FFF2-40B4-BE49-F238E27FC236}">
                <a16:creationId xmlns:a16="http://schemas.microsoft.com/office/drawing/2014/main" id="{D287C723-5C81-4FD6-99E6-3EBAAD84328E}"/>
              </a:ext>
            </a:extLst>
          </p:cNvPr>
          <p:cNvSpPr txBox="1"/>
          <p:nvPr/>
        </p:nvSpPr>
        <p:spPr>
          <a:xfrm>
            <a:off x="7075765" y="2521493"/>
            <a:ext cx="4658628" cy="1477328"/>
          </a:xfrm>
          <a:prstGeom prst="rect">
            <a:avLst/>
          </a:prstGeom>
          <a:noFill/>
        </p:spPr>
        <p:txBody>
          <a:bodyPr wrap="square" rtlCol="0">
            <a:spAutoFit/>
          </a:bodyPr>
          <a:lstStyle/>
          <a:p>
            <a:r>
              <a:rPr lang="en-GB" b="1" dirty="0"/>
              <a:t>Why I chose to do a PGCE?</a:t>
            </a:r>
          </a:p>
          <a:p>
            <a:pPr marL="285750" indent="-285750">
              <a:buFont typeface="Arial" panose="020B0604020202020204" pitchFamily="34" charset="0"/>
              <a:buChar char="•"/>
            </a:pPr>
            <a:r>
              <a:rPr lang="en-GB" dirty="0"/>
              <a:t>Extend my understanding of education further</a:t>
            </a:r>
          </a:p>
          <a:p>
            <a:pPr marL="285750" indent="-285750">
              <a:buFont typeface="Arial" panose="020B0604020202020204" pitchFamily="34" charset="0"/>
              <a:buChar char="•"/>
            </a:pPr>
            <a:r>
              <a:rPr lang="en-GB" dirty="0"/>
              <a:t>Progress further in my career to become a teacher</a:t>
            </a:r>
          </a:p>
        </p:txBody>
      </p:sp>
      <p:sp>
        <p:nvSpPr>
          <p:cNvPr id="7" name="TextBox 6">
            <a:extLst>
              <a:ext uri="{FF2B5EF4-FFF2-40B4-BE49-F238E27FC236}">
                <a16:creationId xmlns:a16="http://schemas.microsoft.com/office/drawing/2014/main" id="{B500011D-BB6B-46A7-818E-911DC35935F4}"/>
              </a:ext>
            </a:extLst>
          </p:cNvPr>
          <p:cNvSpPr txBox="1"/>
          <p:nvPr/>
        </p:nvSpPr>
        <p:spPr>
          <a:xfrm>
            <a:off x="176464" y="6246915"/>
            <a:ext cx="11646568" cy="400110"/>
          </a:xfrm>
          <a:prstGeom prst="rect">
            <a:avLst/>
          </a:prstGeom>
          <a:noFill/>
        </p:spPr>
        <p:txBody>
          <a:bodyPr wrap="square" rtlCol="0">
            <a:spAutoFit/>
          </a:bodyPr>
          <a:lstStyle/>
          <a:p>
            <a:r>
              <a:rPr lang="en-GB" sz="2000" dirty="0"/>
              <a:t>Albert Einstein (n.d) “It is the supreme art of the teacher to awaken joy in creative expression and knowledge.”</a:t>
            </a:r>
          </a:p>
        </p:txBody>
      </p:sp>
    </p:spTree>
    <p:extLst>
      <p:ext uri="{BB962C8B-B14F-4D97-AF65-F5344CB8AC3E}">
        <p14:creationId xmlns:p14="http://schemas.microsoft.com/office/powerpoint/2010/main" val="2861179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746D110-0FCB-4FF7-A34F-8421A65D079D}"/>
              </a:ext>
            </a:extLst>
          </p:cNvPr>
          <p:cNvSpPr/>
          <p:nvPr/>
        </p:nvSpPr>
        <p:spPr>
          <a:xfrm>
            <a:off x="256673" y="998349"/>
            <a:ext cx="5720615" cy="2177776"/>
          </a:xfrm>
          <a:prstGeom prst="rect">
            <a:avLst/>
          </a:prstGeom>
        </p:spPr>
        <p:txBody>
          <a:bodyPr wrap="square">
            <a:spAutoFit/>
          </a:bodyPr>
          <a:lstStyle/>
          <a:p>
            <a:r>
              <a:rPr lang="en-GB" b="1" dirty="0"/>
              <a:t>My working career</a:t>
            </a:r>
          </a:p>
          <a:p>
            <a:pPr marL="285750" indent="-285750">
              <a:lnSpc>
                <a:spcPct val="150000"/>
              </a:lnSpc>
              <a:buFont typeface="Arial" panose="020B0604020202020204" pitchFamily="34" charset="0"/>
              <a:buChar char="•"/>
            </a:pPr>
            <a:r>
              <a:rPr lang="en-GB" sz="1600" dirty="0"/>
              <a:t>Worked in my current school seven years</a:t>
            </a:r>
          </a:p>
          <a:p>
            <a:pPr marL="285750" indent="-285750">
              <a:lnSpc>
                <a:spcPct val="150000"/>
              </a:lnSpc>
              <a:buFont typeface="Arial" panose="020B0604020202020204" pitchFamily="34" charset="0"/>
              <a:buChar char="•"/>
            </a:pPr>
            <a:r>
              <a:rPr lang="en-GB" sz="1600" dirty="0"/>
              <a:t>Learning Support Assistant between 2013-2018</a:t>
            </a:r>
          </a:p>
          <a:p>
            <a:pPr marL="285750" indent="-285750">
              <a:lnSpc>
                <a:spcPct val="150000"/>
              </a:lnSpc>
              <a:buFont typeface="Arial" panose="020B0604020202020204" pitchFamily="34" charset="0"/>
              <a:buChar char="•"/>
            </a:pPr>
            <a:r>
              <a:rPr lang="en-GB" sz="1600" dirty="0"/>
              <a:t>Now a Learning Support Officer (LSO) since 2018</a:t>
            </a:r>
          </a:p>
          <a:p>
            <a:pPr marL="285750" indent="-285750">
              <a:lnSpc>
                <a:spcPct val="150000"/>
              </a:lnSpc>
              <a:buFont typeface="Arial" panose="020B0604020202020204" pitchFamily="34" charset="0"/>
              <a:buChar char="•"/>
            </a:pPr>
            <a:r>
              <a:rPr lang="en-GB" sz="1600" dirty="0"/>
              <a:t>Work in an after school club since 2015</a:t>
            </a:r>
          </a:p>
          <a:p>
            <a:pPr marL="285750" indent="-285750">
              <a:lnSpc>
                <a:spcPct val="150000"/>
              </a:lnSpc>
              <a:buFont typeface="Arial" panose="020B0604020202020204" pitchFamily="34" charset="0"/>
              <a:buChar char="•"/>
            </a:pPr>
            <a:r>
              <a:rPr lang="en-GB" sz="1600" dirty="0"/>
              <a:t>Recently started working in a breakfast club</a:t>
            </a:r>
          </a:p>
        </p:txBody>
      </p:sp>
      <p:sp>
        <p:nvSpPr>
          <p:cNvPr id="3" name="Rectangle 2">
            <a:extLst>
              <a:ext uri="{FF2B5EF4-FFF2-40B4-BE49-F238E27FC236}">
                <a16:creationId xmlns:a16="http://schemas.microsoft.com/office/drawing/2014/main" id="{E8707029-A8DA-434F-86F2-848EB6353518}"/>
              </a:ext>
            </a:extLst>
          </p:cNvPr>
          <p:cNvSpPr/>
          <p:nvPr/>
        </p:nvSpPr>
        <p:spPr>
          <a:xfrm>
            <a:off x="3700629" y="89381"/>
            <a:ext cx="4424994" cy="923330"/>
          </a:xfrm>
          <a:prstGeom prst="rect">
            <a:avLst/>
          </a:prstGeom>
          <a:noFill/>
        </p:spPr>
        <p:txBody>
          <a:bodyPr wrap="none" lIns="91440" tIns="45720" rIns="91440" bIns="45720">
            <a:spAutoFit/>
          </a:bodyPr>
          <a:lstStyle/>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My experience</a:t>
            </a: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4" name="TextBox 3">
            <a:extLst>
              <a:ext uri="{FF2B5EF4-FFF2-40B4-BE49-F238E27FC236}">
                <a16:creationId xmlns:a16="http://schemas.microsoft.com/office/drawing/2014/main" id="{2B7BE114-480A-4337-A80C-EF46148230D2}"/>
              </a:ext>
            </a:extLst>
          </p:cNvPr>
          <p:cNvSpPr txBox="1"/>
          <p:nvPr/>
        </p:nvSpPr>
        <p:spPr>
          <a:xfrm>
            <a:off x="6096000" y="1301630"/>
            <a:ext cx="5996538" cy="1754326"/>
          </a:xfrm>
          <a:prstGeom prst="rect">
            <a:avLst/>
          </a:prstGeom>
          <a:noFill/>
        </p:spPr>
        <p:txBody>
          <a:bodyPr wrap="square" rtlCol="0">
            <a:spAutoFit/>
          </a:bodyPr>
          <a:lstStyle/>
          <a:p>
            <a:r>
              <a:rPr lang="en-GB" b="1" dirty="0"/>
              <a:t>How my experience has helped me?</a:t>
            </a:r>
          </a:p>
          <a:p>
            <a:pPr marL="285750" indent="-285750">
              <a:lnSpc>
                <a:spcPct val="150000"/>
              </a:lnSpc>
              <a:buFont typeface="Arial" panose="020B0604020202020204" pitchFamily="34" charset="0"/>
              <a:buChar char="•"/>
            </a:pPr>
            <a:r>
              <a:rPr lang="en-GB" sz="1600" dirty="0"/>
              <a:t>I developed critical professional skills </a:t>
            </a:r>
          </a:p>
          <a:p>
            <a:pPr marL="285750" indent="-285750">
              <a:lnSpc>
                <a:spcPct val="150000"/>
              </a:lnSpc>
              <a:buFont typeface="Arial" panose="020B0604020202020204" pitchFamily="34" charset="0"/>
              <a:buChar char="•"/>
            </a:pPr>
            <a:r>
              <a:rPr lang="en-GB" sz="1600" dirty="0"/>
              <a:t>Enabled better practice as I reflected on activities and how I can better myself </a:t>
            </a:r>
            <a:endParaRPr lang="en-GB" b="1" dirty="0"/>
          </a:p>
          <a:p>
            <a:pPr marL="285750" indent="-285750">
              <a:buFont typeface="Arial" panose="020B0604020202020204" pitchFamily="34" charset="0"/>
              <a:buChar char="•"/>
            </a:pPr>
            <a:endParaRPr lang="en-GB" b="1" dirty="0"/>
          </a:p>
        </p:txBody>
      </p:sp>
      <p:sp>
        <p:nvSpPr>
          <p:cNvPr id="6" name="TextBox 5">
            <a:extLst>
              <a:ext uri="{FF2B5EF4-FFF2-40B4-BE49-F238E27FC236}">
                <a16:creationId xmlns:a16="http://schemas.microsoft.com/office/drawing/2014/main" id="{EB269DAD-425F-4150-9F46-F29E8F8F0421}"/>
              </a:ext>
            </a:extLst>
          </p:cNvPr>
          <p:cNvSpPr txBox="1"/>
          <p:nvPr/>
        </p:nvSpPr>
        <p:spPr>
          <a:xfrm>
            <a:off x="1713295" y="3350231"/>
            <a:ext cx="10379243" cy="3508653"/>
          </a:xfrm>
          <a:prstGeom prst="rect">
            <a:avLst/>
          </a:prstGeom>
          <a:noFill/>
        </p:spPr>
        <p:txBody>
          <a:bodyPr wrap="square" rtlCol="0">
            <a:spAutoFit/>
          </a:bodyPr>
          <a:lstStyle/>
          <a:p>
            <a:r>
              <a:rPr lang="en-GB" b="1" dirty="0"/>
              <a:t>My career</a:t>
            </a:r>
            <a:endParaRPr lang="en-GB" sz="1600" dirty="0"/>
          </a:p>
          <a:p>
            <a:pPr marL="285750" indent="-285750">
              <a:lnSpc>
                <a:spcPct val="150000"/>
              </a:lnSpc>
              <a:buFont typeface="Arial" panose="020B0604020202020204" pitchFamily="34" charset="0"/>
              <a:buChar char="•"/>
            </a:pPr>
            <a:r>
              <a:rPr lang="en-GB" sz="1600" dirty="0"/>
              <a:t>I have six years experience in the Meithrin (nursery).</a:t>
            </a:r>
          </a:p>
          <a:p>
            <a:pPr marL="285750" indent="-285750">
              <a:lnSpc>
                <a:spcPct val="150000"/>
              </a:lnSpc>
              <a:buFont typeface="Arial" panose="020B0604020202020204" pitchFamily="34" charset="0"/>
              <a:buChar char="•"/>
            </a:pPr>
            <a:r>
              <a:rPr lang="en-GB" sz="1600" dirty="0"/>
              <a:t>Also, I worked a year in Derbyn (reception).</a:t>
            </a:r>
          </a:p>
          <a:p>
            <a:pPr marL="285750" indent="-285750">
              <a:lnSpc>
                <a:spcPct val="150000"/>
              </a:lnSpc>
              <a:buFont typeface="Arial" panose="020B0604020202020204" pitchFamily="34" charset="0"/>
              <a:buChar char="•"/>
            </a:pPr>
            <a:r>
              <a:rPr lang="en-GB" sz="1600" dirty="0"/>
              <a:t>In 2018 I was responsible for looking after rising 3’s that attended 5 times a week in the afternoon</a:t>
            </a:r>
          </a:p>
          <a:p>
            <a:pPr marL="285750" indent="-285750">
              <a:lnSpc>
                <a:spcPct val="150000"/>
              </a:lnSpc>
              <a:buFont typeface="Arial" panose="020B0604020202020204" pitchFamily="34" charset="0"/>
              <a:buChar char="•"/>
            </a:pPr>
            <a:r>
              <a:rPr lang="en-GB" sz="1600" dirty="0"/>
              <a:t>I now have another group of rising 3’s this year to which I have one group in the morning and another group in the afternoons</a:t>
            </a:r>
          </a:p>
          <a:p>
            <a:pPr marL="285750" indent="-285750">
              <a:lnSpc>
                <a:spcPct val="150000"/>
              </a:lnSpc>
              <a:buFont typeface="Arial" panose="020B0604020202020204" pitchFamily="34" charset="0"/>
              <a:buChar char="•"/>
            </a:pPr>
            <a:r>
              <a:rPr lang="en-GB" sz="1600" dirty="0"/>
              <a:t>As well as this I am the support staff governor in my school </a:t>
            </a:r>
          </a:p>
          <a:p>
            <a:pPr marL="285750" indent="-285750">
              <a:lnSpc>
                <a:spcPct val="150000"/>
              </a:lnSpc>
              <a:buFont typeface="Arial" panose="020B0604020202020204" pitchFamily="34" charset="0"/>
              <a:buChar char="•"/>
            </a:pPr>
            <a:r>
              <a:rPr lang="en-GB" sz="1600" dirty="0"/>
              <a:t>Leading from this I am on the curriculum panel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181778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E70080-6368-4A1F-8A58-864EF0E56660}"/>
              </a:ext>
            </a:extLst>
          </p:cNvPr>
          <p:cNvSpPr txBox="1"/>
          <p:nvPr/>
        </p:nvSpPr>
        <p:spPr>
          <a:xfrm>
            <a:off x="7793254" y="992496"/>
            <a:ext cx="3814813" cy="5693866"/>
          </a:xfrm>
          <a:prstGeom prst="rect">
            <a:avLst/>
          </a:prstGeom>
          <a:noFill/>
        </p:spPr>
        <p:txBody>
          <a:bodyPr wrap="square" rtlCol="0">
            <a:spAutoFit/>
          </a:bodyPr>
          <a:lstStyle/>
          <a:p>
            <a:r>
              <a:rPr lang="en-GB" b="1" dirty="0"/>
              <a:t>My skills</a:t>
            </a:r>
          </a:p>
          <a:p>
            <a:pPr marL="285750" indent="-285750">
              <a:buFont typeface="Arial" panose="020B0604020202020204" pitchFamily="34" charset="0"/>
              <a:buChar char="•"/>
            </a:pPr>
            <a:r>
              <a:rPr lang="en-GB" sz="1600" dirty="0"/>
              <a:t>Communicate in Welsh</a:t>
            </a:r>
          </a:p>
          <a:p>
            <a:pPr marL="285750" indent="-285750">
              <a:lnSpc>
                <a:spcPct val="150000"/>
              </a:lnSpc>
              <a:buFont typeface="Arial" panose="020B0604020202020204" pitchFamily="34" charset="0"/>
              <a:buChar char="•"/>
            </a:pPr>
            <a:r>
              <a:rPr lang="en-GB" sz="1600" dirty="0"/>
              <a:t>Reliable</a:t>
            </a:r>
          </a:p>
          <a:p>
            <a:pPr marL="285750" indent="-285750">
              <a:lnSpc>
                <a:spcPct val="150000"/>
              </a:lnSpc>
              <a:buFont typeface="Arial" panose="020B0604020202020204" pitchFamily="34" charset="0"/>
              <a:buChar char="•"/>
            </a:pPr>
            <a:r>
              <a:rPr lang="en-GB" sz="1600" dirty="0"/>
              <a:t>Work well within a team</a:t>
            </a:r>
          </a:p>
          <a:p>
            <a:pPr marL="285750" indent="-285750">
              <a:lnSpc>
                <a:spcPct val="150000"/>
              </a:lnSpc>
              <a:buFont typeface="Arial" panose="020B0604020202020204" pitchFamily="34" charset="0"/>
              <a:buChar char="•"/>
            </a:pPr>
            <a:r>
              <a:rPr lang="en-GB" sz="1600" dirty="0"/>
              <a:t>Good communication skills</a:t>
            </a:r>
          </a:p>
          <a:p>
            <a:pPr marL="285750" indent="-285750">
              <a:lnSpc>
                <a:spcPct val="150000"/>
              </a:lnSpc>
              <a:buFont typeface="Arial" panose="020B0604020202020204" pitchFamily="34" charset="0"/>
              <a:buChar char="•"/>
            </a:pPr>
            <a:r>
              <a:rPr lang="en-GB" sz="1600" dirty="0"/>
              <a:t>Responsible</a:t>
            </a:r>
          </a:p>
          <a:p>
            <a:pPr marL="285750" indent="-285750">
              <a:lnSpc>
                <a:spcPct val="150000"/>
              </a:lnSpc>
              <a:buFont typeface="Arial" panose="020B0604020202020204" pitchFamily="34" charset="0"/>
              <a:buChar char="•"/>
            </a:pPr>
            <a:r>
              <a:rPr lang="en-GB" sz="1600" dirty="0"/>
              <a:t>Understanding and compassionate</a:t>
            </a:r>
          </a:p>
          <a:p>
            <a:pPr marL="285750" indent="-285750">
              <a:lnSpc>
                <a:spcPct val="150000"/>
              </a:lnSpc>
              <a:buFont typeface="Arial" panose="020B0604020202020204" pitchFamily="34" charset="0"/>
              <a:buChar char="•"/>
            </a:pPr>
            <a:r>
              <a:rPr lang="en-GB" sz="1600" dirty="0"/>
              <a:t>Flexible</a:t>
            </a:r>
          </a:p>
          <a:p>
            <a:pPr marL="285750" indent="-285750">
              <a:lnSpc>
                <a:spcPct val="150000"/>
              </a:lnSpc>
              <a:buFont typeface="Arial" panose="020B0604020202020204" pitchFamily="34" charset="0"/>
              <a:buChar char="•"/>
            </a:pPr>
            <a:r>
              <a:rPr lang="en-GB" sz="1600" dirty="0"/>
              <a:t>Creative </a:t>
            </a:r>
          </a:p>
          <a:p>
            <a:pPr marL="285750" indent="-285750">
              <a:lnSpc>
                <a:spcPct val="150000"/>
              </a:lnSpc>
              <a:buFont typeface="Arial" panose="020B0604020202020204" pitchFamily="34" charset="0"/>
              <a:buChar char="•"/>
            </a:pPr>
            <a:r>
              <a:rPr lang="en-GB" sz="1600" dirty="0"/>
              <a:t>Organised </a:t>
            </a:r>
          </a:p>
          <a:p>
            <a:pPr>
              <a:lnSpc>
                <a:spcPct val="150000"/>
              </a:lnSpc>
            </a:pPr>
            <a:r>
              <a:rPr lang="en-GB" sz="1600" dirty="0"/>
              <a:t>By organising the classroom it creates a positive learning environment and enables the classroom to run smoothly (</a:t>
            </a:r>
            <a:r>
              <a:rPr lang="en-GB" sz="1600" dirty="0" err="1"/>
              <a:t>Wannarka</a:t>
            </a:r>
            <a:r>
              <a:rPr lang="en-GB" sz="1600" dirty="0"/>
              <a:t>, 2016, pp. 5-6).</a:t>
            </a:r>
          </a:p>
          <a:p>
            <a:pPr marL="285750" indent="-285750">
              <a:lnSpc>
                <a:spcPct val="150000"/>
              </a:lnSpc>
              <a:buFont typeface="Arial" panose="020B0604020202020204" pitchFamily="34" charset="0"/>
              <a:buChar char="•"/>
            </a:pPr>
            <a:r>
              <a:rPr lang="en-GB" sz="1600" dirty="0"/>
              <a:t>Leader </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45A2160A-5074-4C02-8BF7-A5D60E4F0ED3}"/>
              </a:ext>
            </a:extLst>
          </p:cNvPr>
          <p:cNvSpPr txBox="1"/>
          <p:nvPr/>
        </p:nvSpPr>
        <p:spPr>
          <a:xfrm>
            <a:off x="240632" y="376306"/>
            <a:ext cx="6776185" cy="3046988"/>
          </a:xfrm>
          <a:prstGeom prst="rect">
            <a:avLst/>
          </a:prstGeom>
          <a:noFill/>
        </p:spPr>
        <p:txBody>
          <a:bodyPr wrap="square" rtlCol="0">
            <a:spAutoFit/>
          </a:bodyPr>
          <a:lstStyle/>
          <a:p>
            <a:r>
              <a:rPr lang="en-GB" b="1" dirty="0"/>
              <a:t>Clwb brecwast (Breakfast club</a:t>
            </a:r>
            <a:r>
              <a:rPr lang="en-GB" dirty="0"/>
              <a:t>)</a:t>
            </a:r>
          </a:p>
          <a:p>
            <a:endParaRPr lang="en-GB" dirty="0"/>
          </a:p>
          <a:p>
            <a:r>
              <a:rPr lang="en-GB" b="1" dirty="0"/>
              <a:t>Why I chose this role?</a:t>
            </a:r>
          </a:p>
          <a:p>
            <a:pPr marL="285750" indent="-285750">
              <a:lnSpc>
                <a:spcPct val="150000"/>
              </a:lnSpc>
              <a:buFont typeface="Arial" panose="020B0604020202020204" pitchFamily="34" charset="0"/>
              <a:buChar char="•"/>
            </a:pPr>
            <a:r>
              <a:rPr lang="en-GB" sz="1600" dirty="0"/>
              <a:t>Recognised there were children who do not have breakfast</a:t>
            </a:r>
          </a:p>
          <a:p>
            <a:pPr marL="285750" indent="-285750">
              <a:lnSpc>
                <a:spcPct val="150000"/>
              </a:lnSpc>
              <a:buFont typeface="Arial" panose="020B0604020202020204" pitchFamily="34" charset="0"/>
              <a:buChar char="•"/>
            </a:pPr>
            <a:r>
              <a:rPr lang="en-GB" sz="1600" dirty="0"/>
              <a:t>Breakfast is the most important meal of the day and is usually underestimated.  Although, by missing this meal there is evidence to suggest it affects a child’s ability to learn (Coram, 2015).</a:t>
            </a:r>
          </a:p>
          <a:p>
            <a:pPr marL="285750" indent="-285750">
              <a:lnSpc>
                <a:spcPct val="150000"/>
              </a:lnSpc>
              <a:buFont typeface="Arial" panose="020B0604020202020204" pitchFamily="34" charset="0"/>
              <a:buChar char="•"/>
            </a:pPr>
            <a:r>
              <a:rPr lang="en-GB" sz="1600" dirty="0"/>
              <a:t>To be a positive influence at the start of the day </a:t>
            </a:r>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6116D178-4FDD-469D-A85B-2D4A100591F4}"/>
              </a:ext>
            </a:extLst>
          </p:cNvPr>
          <p:cNvSpPr txBox="1"/>
          <p:nvPr/>
        </p:nvSpPr>
        <p:spPr>
          <a:xfrm>
            <a:off x="242235" y="3701732"/>
            <a:ext cx="7186863" cy="2547108"/>
          </a:xfrm>
          <a:prstGeom prst="rect">
            <a:avLst/>
          </a:prstGeom>
          <a:noFill/>
        </p:spPr>
        <p:txBody>
          <a:bodyPr wrap="square" rtlCol="0">
            <a:spAutoFit/>
          </a:bodyPr>
          <a:lstStyle/>
          <a:p>
            <a:r>
              <a:rPr lang="en-GB" b="1" dirty="0"/>
              <a:t>Clwb Bananas – After school club</a:t>
            </a:r>
          </a:p>
          <a:p>
            <a:pPr marL="285750" indent="-285750">
              <a:lnSpc>
                <a:spcPct val="150000"/>
              </a:lnSpc>
              <a:buFont typeface="Arial" panose="020B0604020202020204" pitchFamily="34" charset="0"/>
              <a:buChar char="•"/>
            </a:pPr>
            <a:r>
              <a:rPr lang="en-GB" sz="1600" dirty="0"/>
              <a:t>Enabled me to focus on a child’s well-being in particular as it is a place for them to enjoy and relax</a:t>
            </a:r>
          </a:p>
          <a:p>
            <a:pPr marL="285750" indent="-285750">
              <a:lnSpc>
                <a:spcPct val="150000"/>
              </a:lnSpc>
              <a:buFont typeface="Arial" panose="020B0604020202020204" pitchFamily="34" charset="0"/>
              <a:buChar char="•"/>
            </a:pPr>
            <a:r>
              <a:rPr lang="en-GB" sz="1600" dirty="0"/>
              <a:t>Interact with children from the nursery class up to year 6</a:t>
            </a:r>
          </a:p>
          <a:p>
            <a:pPr marL="285750" indent="-285750">
              <a:lnSpc>
                <a:spcPct val="150000"/>
              </a:lnSpc>
              <a:buFont typeface="Arial" panose="020B0604020202020204" pitchFamily="34" charset="0"/>
              <a:buChar char="•"/>
            </a:pPr>
            <a:r>
              <a:rPr lang="en-GB" sz="1600" dirty="0"/>
              <a:t>Listen to the voice of the child and plan activities that they have suggested</a:t>
            </a:r>
          </a:p>
          <a:p>
            <a:pPr marL="285750" indent="-285750">
              <a:lnSpc>
                <a:spcPct val="150000"/>
              </a:lnSpc>
              <a:buFont typeface="Arial" panose="020B0604020202020204" pitchFamily="34" charset="0"/>
              <a:buChar char="•"/>
            </a:pPr>
            <a:r>
              <a:rPr lang="en-GB" sz="1600" dirty="0"/>
              <a:t>Interact with parents and inform them of any events ‘</a:t>
            </a:r>
            <a:r>
              <a:rPr lang="en-GB" sz="1600" dirty="0" err="1"/>
              <a:t>Menter</a:t>
            </a:r>
            <a:r>
              <a:rPr lang="en-GB" sz="1600" dirty="0"/>
              <a:t> Bro </a:t>
            </a:r>
            <a:r>
              <a:rPr lang="en-GB" sz="1600" dirty="0" err="1"/>
              <a:t>Ogwr</a:t>
            </a:r>
            <a:r>
              <a:rPr lang="en-GB" sz="1600" dirty="0"/>
              <a:t>’ have that may be of interest to them or their child</a:t>
            </a:r>
          </a:p>
        </p:txBody>
      </p:sp>
    </p:spTree>
    <p:extLst>
      <p:ext uri="{BB962C8B-B14F-4D97-AF65-F5344CB8AC3E}">
        <p14:creationId xmlns:p14="http://schemas.microsoft.com/office/powerpoint/2010/main" val="3334473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442400-DEB2-4941-8CEE-A804DBB544C1}"/>
              </a:ext>
            </a:extLst>
          </p:cNvPr>
          <p:cNvSpPr/>
          <p:nvPr/>
        </p:nvSpPr>
        <p:spPr>
          <a:xfrm>
            <a:off x="4180202" y="0"/>
            <a:ext cx="3100080"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University</a:t>
            </a:r>
          </a:p>
        </p:txBody>
      </p:sp>
      <p:sp>
        <p:nvSpPr>
          <p:cNvPr id="3" name="Rectangle 2">
            <a:extLst>
              <a:ext uri="{FF2B5EF4-FFF2-40B4-BE49-F238E27FC236}">
                <a16:creationId xmlns:a16="http://schemas.microsoft.com/office/drawing/2014/main" id="{E087EC0D-FE27-4C41-884E-18EB209931D7}"/>
              </a:ext>
            </a:extLst>
          </p:cNvPr>
          <p:cNvSpPr/>
          <p:nvPr/>
        </p:nvSpPr>
        <p:spPr>
          <a:xfrm>
            <a:off x="314424" y="923330"/>
            <a:ext cx="7385785" cy="2177776"/>
          </a:xfrm>
          <a:prstGeom prst="rect">
            <a:avLst/>
          </a:prstGeom>
        </p:spPr>
        <p:txBody>
          <a:bodyPr wrap="square">
            <a:spAutoFit/>
          </a:bodyPr>
          <a:lstStyle/>
          <a:p>
            <a:r>
              <a:rPr lang="en-GB" b="1" dirty="0"/>
              <a:t>Why I chose to do a degree?</a:t>
            </a:r>
          </a:p>
          <a:p>
            <a:pPr marL="285750" indent="-285750">
              <a:lnSpc>
                <a:spcPct val="150000"/>
              </a:lnSpc>
              <a:buFont typeface="Arial" panose="020B0604020202020204" pitchFamily="34" charset="0"/>
              <a:buChar char="•"/>
            </a:pPr>
            <a:r>
              <a:rPr lang="en-GB" sz="1600" dirty="0"/>
              <a:t>It would enable me to further my education without leaving my current position in a school</a:t>
            </a:r>
          </a:p>
          <a:p>
            <a:pPr marL="285750" indent="-285750">
              <a:lnSpc>
                <a:spcPct val="150000"/>
              </a:lnSpc>
              <a:buFont typeface="Arial" panose="020B0604020202020204" pitchFamily="34" charset="0"/>
              <a:buChar char="•"/>
            </a:pPr>
            <a:r>
              <a:rPr lang="en-GB" sz="1600" dirty="0"/>
              <a:t>Allowed me to further my knowledge and to apply it to my current position</a:t>
            </a:r>
          </a:p>
          <a:p>
            <a:pPr marL="285750" indent="-285750">
              <a:lnSpc>
                <a:spcPct val="150000"/>
              </a:lnSpc>
              <a:buFont typeface="Arial" panose="020B0604020202020204" pitchFamily="34" charset="0"/>
              <a:buChar char="•"/>
            </a:pPr>
            <a:r>
              <a:rPr lang="en-GB" sz="1600" dirty="0"/>
              <a:t>Once Qualified it will enable me to progress onto a PGCE and eventually reach my goal of becoming a teacher</a:t>
            </a:r>
          </a:p>
        </p:txBody>
      </p:sp>
      <p:sp>
        <p:nvSpPr>
          <p:cNvPr id="5" name="TextBox 4">
            <a:extLst>
              <a:ext uri="{FF2B5EF4-FFF2-40B4-BE49-F238E27FC236}">
                <a16:creationId xmlns:a16="http://schemas.microsoft.com/office/drawing/2014/main" id="{EACAAD70-DF06-4A7F-98B9-30ADB4211F76}"/>
              </a:ext>
            </a:extLst>
          </p:cNvPr>
          <p:cNvSpPr txBox="1"/>
          <p:nvPr/>
        </p:nvSpPr>
        <p:spPr>
          <a:xfrm>
            <a:off x="249885" y="3346443"/>
            <a:ext cx="10078021" cy="2916439"/>
          </a:xfrm>
          <a:prstGeom prst="rect">
            <a:avLst/>
          </a:prstGeom>
          <a:noFill/>
        </p:spPr>
        <p:txBody>
          <a:bodyPr wrap="square" rtlCol="0">
            <a:spAutoFit/>
          </a:bodyPr>
          <a:lstStyle/>
          <a:p>
            <a:r>
              <a:rPr lang="en-GB" b="1" dirty="0"/>
              <a:t>What I have learnt?</a:t>
            </a:r>
          </a:p>
          <a:p>
            <a:pPr marL="285750" indent="-285750">
              <a:lnSpc>
                <a:spcPct val="150000"/>
              </a:lnSpc>
              <a:buFont typeface="Arial" panose="020B0604020202020204" pitchFamily="34" charset="0"/>
              <a:buChar char="•"/>
            </a:pPr>
            <a:r>
              <a:rPr lang="en-GB" sz="1600" dirty="0"/>
              <a:t>Developed my understanding of how to better my practice</a:t>
            </a:r>
          </a:p>
          <a:p>
            <a:pPr marL="285750" indent="-285750">
              <a:lnSpc>
                <a:spcPct val="150000"/>
              </a:lnSpc>
              <a:buFont typeface="Arial" panose="020B0604020202020204" pitchFamily="34" charset="0"/>
              <a:buChar char="•"/>
            </a:pPr>
            <a:r>
              <a:rPr lang="en-GB" sz="1600" dirty="0"/>
              <a:t>I have a better understanding of children’s holistic development and have applied to my workplace and believe I am a better member of staff because of this</a:t>
            </a:r>
          </a:p>
          <a:p>
            <a:pPr marL="285750" indent="-285750">
              <a:lnSpc>
                <a:spcPct val="150000"/>
              </a:lnSpc>
              <a:buFont typeface="Arial" panose="020B0604020202020204" pitchFamily="34" charset="0"/>
              <a:buChar char="•"/>
            </a:pPr>
            <a:r>
              <a:rPr lang="en-GB" sz="1600" dirty="0"/>
              <a:t>Modules have been relevant to my current role</a:t>
            </a:r>
          </a:p>
          <a:p>
            <a:pPr marL="285750" indent="-285750">
              <a:lnSpc>
                <a:spcPct val="150000"/>
              </a:lnSpc>
              <a:buFont typeface="Arial" panose="020B0604020202020204" pitchFamily="34" charset="0"/>
              <a:buChar char="•"/>
            </a:pPr>
            <a:r>
              <a:rPr lang="en-GB" sz="1600" dirty="0"/>
              <a:t>Bettered my own practice after learning more on the module – Outdoor learning</a:t>
            </a:r>
          </a:p>
          <a:p>
            <a:pPr marL="285750" indent="-285750">
              <a:lnSpc>
                <a:spcPct val="150000"/>
              </a:lnSpc>
              <a:buFont typeface="Arial" panose="020B0604020202020204" pitchFamily="34" charset="0"/>
              <a:buChar char="•"/>
            </a:pPr>
            <a:r>
              <a:rPr lang="en-GB" sz="1600" dirty="0"/>
              <a:t>The safeguarding module was the most helpful as I lacked knowledge in this area</a:t>
            </a:r>
            <a:endParaRPr lang="en-GB" sz="1600" b="1" dirty="0"/>
          </a:p>
          <a:p>
            <a:pPr marL="285750" indent="-285750">
              <a:lnSpc>
                <a:spcPct val="150000"/>
              </a:lnSpc>
              <a:buFont typeface="Arial" panose="020B0604020202020204" pitchFamily="34" charset="0"/>
              <a:buChar char="•"/>
            </a:pPr>
            <a:r>
              <a:rPr lang="en-GB" sz="1600" dirty="0"/>
              <a:t>Plan activities in more detail using an activity plan whilst also looking at children’s outcomes from the experience</a:t>
            </a:r>
          </a:p>
        </p:txBody>
      </p:sp>
      <p:sp>
        <p:nvSpPr>
          <p:cNvPr id="6" name="Rectangle 5">
            <a:extLst>
              <a:ext uri="{FF2B5EF4-FFF2-40B4-BE49-F238E27FC236}">
                <a16:creationId xmlns:a16="http://schemas.microsoft.com/office/drawing/2014/main" id="{41A99B24-895D-4D88-A61E-B7FAF3B47CFD}"/>
              </a:ext>
            </a:extLst>
          </p:cNvPr>
          <p:cNvSpPr/>
          <p:nvPr/>
        </p:nvSpPr>
        <p:spPr>
          <a:xfrm>
            <a:off x="7843851" y="1045999"/>
            <a:ext cx="4199822" cy="2177776"/>
          </a:xfrm>
          <a:prstGeom prst="rect">
            <a:avLst/>
          </a:prstGeom>
        </p:spPr>
        <p:txBody>
          <a:bodyPr wrap="square">
            <a:spAutoFit/>
          </a:bodyPr>
          <a:lstStyle/>
          <a:p>
            <a:r>
              <a:rPr lang="en-GB" b="1" dirty="0"/>
              <a:t>How it influenced me to do a PGCE</a:t>
            </a:r>
          </a:p>
          <a:p>
            <a:pPr marL="285750" indent="-285750">
              <a:lnSpc>
                <a:spcPct val="150000"/>
              </a:lnSpc>
              <a:buFont typeface="Arial" panose="020B0604020202020204" pitchFamily="34" charset="0"/>
              <a:buChar char="•"/>
            </a:pPr>
            <a:r>
              <a:rPr lang="en-GB" sz="1600" dirty="0"/>
              <a:t>Became more confident in myself</a:t>
            </a:r>
          </a:p>
          <a:p>
            <a:pPr marL="285750" indent="-285750">
              <a:lnSpc>
                <a:spcPct val="150000"/>
              </a:lnSpc>
              <a:buFont typeface="Arial" panose="020B0604020202020204" pitchFamily="34" charset="0"/>
              <a:buChar char="•"/>
            </a:pPr>
            <a:r>
              <a:rPr lang="en-GB" sz="1600" dirty="0"/>
              <a:t>I can have more of an influence on children’s education by becoming a teacher</a:t>
            </a:r>
          </a:p>
          <a:p>
            <a:pPr marL="285750" indent="-285750">
              <a:lnSpc>
                <a:spcPct val="150000"/>
              </a:lnSpc>
              <a:buFont typeface="Arial" panose="020B0604020202020204" pitchFamily="34" charset="0"/>
              <a:buChar char="•"/>
            </a:pPr>
            <a:r>
              <a:rPr lang="en-GB" sz="1600" dirty="0"/>
              <a:t>Develop my knowledge further to ensure I provide a better service for children </a:t>
            </a:r>
          </a:p>
        </p:txBody>
      </p:sp>
    </p:spTree>
    <p:extLst>
      <p:ext uri="{BB962C8B-B14F-4D97-AF65-F5344CB8AC3E}">
        <p14:creationId xmlns:p14="http://schemas.microsoft.com/office/powerpoint/2010/main" val="1675803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076F2-2742-4862-9278-2E33981B3D38}"/>
              </a:ext>
            </a:extLst>
          </p:cNvPr>
          <p:cNvSpPr/>
          <p:nvPr/>
        </p:nvSpPr>
        <p:spPr>
          <a:xfrm>
            <a:off x="1635034" y="137508"/>
            <a:ext cx="8921931"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New Curriculum by Donaldson</a:t>
            </a:r>
          </a:p>
        </p:txBody>
      </p:sp>
      <p:sp>
        <p:nvSpPr>
          <p:cNvPr id="3" name="TextBox 2">
            <a:extLst>
              <a:ext uri="{FF2B5EF4-FFF2-40B4-BE49-F238E27FC236}">
                <a16:creationId xmlns:a16="http://schemas.microsoft.com/office/drawing/2014/main" id="{9384B1D5-6EFD-4FE8-A5F1-480E13F49BA3}"/>
              </a:ext>
            </a:extLst>
          </p:cNvPr>
          <p:cNvSpPr txBox="1"/>
          <p:nvPr/>
        </p:nvSpPr>
        <p:spPr>
          <a:xfrm>
            <a:off x="789271" y="1234092"/>
            <a:ext cx="6987941" cy="6509474"/>
          </a:xfrm>
          <a:prstGeom prst="rect">
            <a:avLst/>
          </a:prstGeom>
          <a:noFill/>
        </p:spPr>
        <p:txBody>
          <a:bodyPr wrap="square" rtlCol="0">
            <a:spAutoFit/>
          </a:bodyPr>
          <a:lstStyle/>
          <a:p>
            <a:pPr>
              <a:lnSpc>
                <a:spcPct val="150000"/>
              </a:lnSpc>
            </a:pPr>
            <a:r>
              <a:rPr lang="en-GB" b="1" dirty="0"/>
              <a:t>Why the new curriculum is important to me</a:t>
            </a:r>
          </a:p>
          <a:p>
            <a:pPr marL="285750" indent="-285750">
              <a:lnSpc>
                <a:spcPct val="150000"/>
              </a:lnSpc>
              <a:buFont typeface="Arial" panose="020B0604020202020204" pitchFamily="34" charset="0"/>
              <a:buChar char="•"/>
            </a:pPr>
            <a:r>
              <a:rPr lang="en-GB" sz="1600" dirty="0"/>
              <a:t>I am excited for the new curriculum as I believe change is needed </a:t>
            </a:r>
          </a:p>
          <a:p>
            <a:pPr marL="285750" indent="-285750">
              <a:lnSpc>
                <a:spcPct val="150000"/>
              </a:lnSpc>
              <a:buFont typeface="Arial" panose="020B0604020202020204" pitchFamily="34" charset="0"/>
              <a:buChar char="•"/>
            </a:pPr>
            <a:r>
              <a:rPr lang="en-GB" sz="1600" dirty="0"/>
              <a:t>My school have been meeting and discussing with schools in the cluster to decide how we can implement the new curriculum within our schools before it takes place in 2022 (Welsh Government, 2019).</a:t>
            </a:r>
          </a:p>
          <a:p>
            <a:pPr marL="285750" indent="-285750">
              <a:lnSpc>
                <a:spcPct val="150000"/>
              </a:lnSpc>
              <a:buFont typeface="Arial" panose="020B0604020202020204" pitchFamily="34" charset="0"/>
              <a:buChar char="•"/>
            </a:pPr>
            <a:r>
              <a:rPr lang="en-GB" sz="1600" dirty="0"/>
              <a:t>In my experience teachers are always focusing on how reach the next outcome on ‘</a:t>
            </a:r>
            <a:r>
              <a:rPr lang="en-GB" sz="1600" dirty="0" err="1"/>
              <a:t>incerts</a:t>
            </a:r>
            <a:r>
              <a:rPr lang="en-GB" sz="1600" dirty="0"/>
              <a:t>’</a:t>
            </a:r>
          </a:p>
          <a:p>
            <a:pPr marL="285750" indent="-285750">
              <a:lnSpc>
                <a:spcPct val="150000"/>
              </a:lnSpc>
              <a:buFont typeface="Arial" panose="020B0604020202020204" pitchFamily="34" charset="0"/>
              <a:buChar char="•"/>
            </a:pPr>
            <a:r>
              <a:rPr lang="en-GB" sz="1600" dirty="0"/>
              <a:t>Whilst studying for my degree I have researched the new curriculum and determined from the evidence it is likely to be successful </a:t>
            </a:r>
          </a:p>
          <a:p>
            <a:pPr marL="285750" indent="-285750">
              <a:lnSpc>
                <a:spcPct val="150000"/>
              </a:lnSpc>
              <a:buFont typeface="Arial" panose="020B0604020202020204" pitchFamily="34" charset="0"/>
              <a:buChar char="•"/>
            </a:pPr>
            <a:r>
              <a:rPr lang="en-GB" sz="1600" dirty="0"/>
              <a:t>Not only does the new curriculum develop children’s areas of learning it also aims to support health and well-being </a:t>
            </a:r>
          </a:p>
          <a:p>
            <a:pPr>
              <a:lnSpc>
                <a:spcPct val="150000"/>
              </a:lnSpc>
            </a:pPr>
            <a:r>
              <a:rPr lang="en-GB" sz="1600" dirty="0"/>
              <a:t>A whole school approach with regards to mental health and wellbeing is important, as children learn how to discuss their emotions and how agencies can support them (</a:t>
            </a:r>
            <a:r>
              <a:rPr lang="en-GB" sz="1600" dirty="0" err="1"/>
              <a:t>Gov.Uk</a:t>
            </a:r>
            <a:r>
              <a:rPr lang="en-GB" sz="1600" dirty="0"/>
              <a:t>, 2019).</a:t>
            </a:r>
          </a:p>
          <a:p>
            <a:pPr>
              <a:lnSpc>
                <a:spcPct val="150000"/>
              </a:lnSpc>
            </a:pPr>
            <a:endParaRPr lang="en-GB" sz="1600" dirty="0"/>
          </a:p>
          <a:p>
            <a:pPr marL="285750" indent="-285750">
              <a:buFont typeface="Arial" panose="020B0604020202020204" pitchFamily="34" charset="0"/>
              <a:buChar char="•"/>
            </a:pPr>
            <a:endParaRPr lang="en-GB" dirty="0"/>
          </a:p>
          <a:p>
            <a:endParaRPr lang="en-GB" dirty="0"/>
          </a:p>
          <a:p>
            <a:endParaRPr lang="en-GB" dirty="0"/>
          </a:p>
        </p:txBody>
      </p:sp>
    </p:spTree>
    <p:extLst>
      <p:ext uri="{BB962C8B-B14F-4D97-AF65-F5344CB8AC3E}">
        <p14:creationId xmlns:p14="http://schemas.microsoft.com/office/powerpoint/2010/main" val="2848335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EBD769-5BB8-489A-A41C-0B8CE9DD2409}"/>
              </a:ext>
            </a:extLst>
          </p:cNvPr>
          <p:cNvSpPr/>
          <p:nvPr/>
        </p:nvSpPr>
        <p:spPr>
          <a:xfrm>
            <a:off x="71369" y="1927807"/>
            <a:ext cx="11873584" cy="3416320"/>
          </a:xfrm>
          <a:prstGeom prst="rect">
            <a:avLst/>
          </a:prstGeom>
          <a:noFill/>
        </p:spPr>
        <p:txBody>
          <a:bodyPr wrap="square" lIns="91440" tIns="45720" rIns="91440" bIns="45720">
            <a:spAutoFit/>
          </a:bodyPr>
          <a:lstStyle/>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Why I would be an ideal candidate for a PGCE?</a:t>
            </a:r>
          </a:p>
          <a:p>
            <a:pPr algn="ct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What can I offer the course?</a:t>
            </a: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1655542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E66CD4-DF6B-4944-9BE0-4872FFC87351}"/>
              </a:ext>
            </a:extLst>
          </p:cNvPr>
          <p:cNvSpPr txBox="1"/>
          <p:nvPr/>
        </p:nvSpPr>
        <p:spPr>
          <a:xfrm>
            <a:off x="693019" y="702644"/>
            <a:ext cx="10289406" cy="5909310"/>
          </a:xfrm>
          <a:prstGeom prst="rect">
            <a:avLst/>
          </a:prstGeom>
          <a:noFill/>
        </p:spPr>
        <p:txBody>
          <a:bodyPr wrap="square" rtlCol="0">
            <a:spAutoFit/>
          </a:bodyPr>
          <a:lstStyle/>
          <a:p>
            <a:r>
              <a:rPr lang="en-GB" b="1" dirty="0"/>
              <a:t>Reference list</a:t>
            </a:r>
          </a:p>
          <a:p>
            <a:endParaRPr lang="en-GB" b="1" dirty="0"/>
          </a:p>
          <a:p>
            <a:r>
              <a:rPr lang="en-GB" dirty="0"/>
              <a:t>Coram (2015) </a:t>
            </a:r>
            <a:r>
              <a:rPr lang="en-GB" i="1" dirty="0"/>
              <a:t>The importance of breakfast for children’s learning.  </a:t>
            </a:r>
            <a:r>
              <a:rPr lang="en-GB" dirty="0"/>
              <a:t>Available at: </a:t>
            </a:r>
            <a:r>
              <a:rPr lang="en-GB" dirty="0">
                <a:hlinkClick r:id="rId2"/>
              </a:rPr>
              <a:t>https://www.familyandchildcaretrust.org/importance-breakfast-childrens-learning</a:t>
            </a:r>
            <a:r>
              <a:rPr lang="en-GB" dirty="0"/>
              <a:t>  (Accessed: 17</a:t>
            </a:r>
            <a:r>
              <a:rPr lang="en-GB" baseline="30000" dirty="0"/>
              <a:t>th</a:t>
            </a:r>
            <a:r>
              <a:rPr lang="en-GB" dirty="0"/>
              <a:t> January 2020).</a:t>
            </a:r>
          </a:p>
          <a:p>
            <a:endParaRPr lang="en-GB" dirty="0"/>
          </a:p>
          <a:p>
            <a:r>
              <a:rPr lang="en-GB" dirty="0" err="1"/>
              <a:t>Wannarka</a:t>
            </a:r>
            <a:r>
              <a:rPr lang="en-GB" dirty="0"/>
              <a:t>, O.  (2015) ‘Organization in the Classroom’, </a:t>
            </a:r>
            <a:r>
              <a:rPr lang="en-GB" i="1" dirty="0"/>
              <a:t>Journal on Best Teaching Practices, </a:t>
            </a:r>
            <a:r>
              <a:rPr lang="en-GB" dirty="0"/>
              <a:t>2(1), pp. 5-6. </a:t>
            </a:r>
            <a:r>
              <a:rPr lang="en-GB" dirty="0">
                <a:hlinkClick r:id="rId3"/>
              </a:rPr>
              <a:t>http://teachingonpurpose.org/wp-content/uploads/2015/03/Wannarka-O.-2015.-Organization-in-the-classroom.pdf</a:t>
            </a:r>
            <a:r>
              <a:rPr lang="en-GB" dirty="0"/>
              <a:t>  (Accessed 17 January 2020).</a:t>
            </a:r>
          </a:p>
          <a:p>
            <a:endParaRPr lang="en-GB" dirty="0"/>
          </a:p>
          <a:p>
            <a:r>
              <a:rPr lang="en-GB" dirty="0"/>
              <a:t>Gov.UK (2019) </a:t>
            </a:r>
            <a:r>
              <a:rPr lang="en-GB" i="1" dirty="0"/>
              <a:t>All pupils will be taught about mental and physical wellbeing.  </a:t>
            </a:r>
            <a:r>
              <a:rPr lang="en-GB" dirty="0"/>
              <a:t>Available at: </a:t>
            </a:r>
            <a:r>
              <a:rPr lang="en-GB" dirty="0">
                <a:hlinkClick r:id="rId4"/>
              </a:rPr>
              <a:t>https://www.gov.uk/government/news/all-pupils-will-be-taught-about-mental-and-physical-wellbeing</a:t>
            </a:r>
            <a:r>
              <a:rPr lang="en-GB" dirty="0"/>
              <a:t>  (Accessed: 17</a:t>
            </a:r>
            <a:r>
              <a:rPr lang="en-GB" baseline="30000" dirty="0"/>
              <a:t>th</a:t>
            </a:r>
            <a:r>
              <a:rPr lang="en-GB" dirty="0"/>
              <a:t> January 2020).</a:t>
            </a:r>
            <a:endParaRPr lang="en-GB" i="1" dirty="0"/>
          </a:p>
          <a:p>
            <a:endParaRPr lang="en-GB" i="1" dirty="0"/>
          </a:p>
          <a:p>
            <a:r>
              <a:rPr lang="en-GB" dirty="0"/>
              <a:t>Welsh Government (2019) </a:t>
            </a:r>
            <a:r>
              <a:rPr lang="en-GB" i="1" dirty="0"/>
              <a:t>Languages, Literacy and Communication.  </a:t>
            </a:r>
            <a:r>
              <a:rPr lang="en-GB" dirty="0"/>
              <a:t>Available at: </a:t>
            </a:r>
            <a:r>
              <a:rPr lang="en-GB" dirty="0">
                <a:hlinkClick r:id="rId5"/>
              </a:rPr>
              <a:t>https://hwb.gov.wales/draft-curriculum-for-wales-2022/languages-literacy-and-communication/</a:t>
            </a:r>
            <a:r>
              <a:rPr lang="en-GB" dirty="0"/>
              <a:t>  (Accessed: 17</a:t>
            </a:r>
            <a:r>
              <a:rPr lang="en-GB" baseline="30000" dirty="0"/>
              <a:t>th</a:t>
            </a:r>
            <a:r>
              <a:rPr lang="en-GB" dirty="0"/>
              <a:t> January 2019).</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736560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14478</TotalTime>
  <Words>1015</Words>
  <Application>Microsoft Office PowerPoint</Application>
  <PresentationFormat>Widescreen</PresentationFormat>
  <Paragraphs>94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Hannah-May Maddern</dc:creator>
  <cp:lastModifiedBy>Hannah-May Maddern</cp:lastModifiedBy>
  <cp:revision>51</cp:revision>
  <dcterms:created xsi:type="dcterms:W3CDTF">2020-01-07T20:40:34Z</dcterms:created>
  <dcterms:modified xsi:type="dcterms:W3CDTF">2020-01-17T21:59:26Z</dcterms:modified>
</cp:coreProperties>
</file>