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Lst>
  <p:sldSz cy="6858000" cx="12192000"/>
  <p:notesSz cx="6858000" cy="9144000"/>
  <p:embeddedFontLst>
    <p:embeddedFont>
      <p:font typeface="Arial Narrow"/>
      <p:regular r:id="rId8"/>
      <p:bold r:id="rId9"/>
      <p:italic r:id="rId10"/>
      <p:boldItalic r:id="rId1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2" roundtripDataSignature="AMtx7mh0QgkEaO7LfCNV2ZrdWUZAnr+YS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11" Type="http://schemas.openxmlformats.org/officeDocument/2006/relationships/font" Target="fonts/ArialNarrow-boldItalic.fntdata"/><Relationship Id="rId10" Type="http://schemas.openxmlformats.org/officeDocument/2006/relationships/font" Target="fonts/ArialNarrow-italic.fntdata"/><Relationship Id="rId12" Type="http://customschemas.google.com/relationships/presentationmetadata" Target="metadata"/><Relationship Id="rId9" Type="http://schemas.openxmlformats.org/officeDocument/2006/relationships/font" Target="fonts/ArialNarrow-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font" Target="fonts/ArialNarrow-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94f11e184c_0_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394f11e184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7"/>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7"/>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1"/>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1"/>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2"/>
          <p:cNvSpPr/>
          <p:nvPr>
            <p:ph idx="2" type="pic"/>
          </p:nvPr>
        </p:nvSpPr>
        <p:spPr>
          <a:xfrm>
            <a:off x="5183188" y="987425"/>
            <a:ext cx="6172200" cy="4873625"/>
          </a:xfrm>
          <a:prstGeom prst="rect">
            <a:avLst/>
          </a:prstGeom>
          <a:noFill/>
          <a:ln>
            <a:noFill/>
          </a:ln>
        </p:spPr>
      </p:sp>
      <p:sp>
        <p:nvSpPr>
          <p:cNvPr id="64" name="Google Shape;64;p12"/>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3"/>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jpg"/><Relationship Id="rId6"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g394f11e184c_0_10"/>
          <p:cNvSpPr txBox="1"/>
          <p:nvPr>
            <p:ph type="ctrTitle"/>
          </p:nvPr>
        </p:nvSpPr>
        <p:spPr>
          <a:xfrm>
            <a:off x="1524000" y="1122363"/>
            <a:ext cx="9144000" cy="2387700"/>
          </a:xfrm>
          <a:prstGeom prst="rect">
            <a:avLst/>
          </a:prstGeom>
        </p:spPr>
        <p:txBody>
          <a:bodyPr anchorCtr="0" anchor="b" bIns="45700" lIns="91425" spcFirstLastPara="1" rIns="91425" wrap="square" tIns="45700">
            <a:normAutofit fontScale="90000"/>
          </a:bodyPr>
          <a:lstStyle/>
          <a:p>
            <a:pPr indent="0" lvl="0" marL="0" rtl="0" algn="ctr">
              <a:spcBef>
                <a:spcPts val="0"/>
              </a:spcBef>
              <a:spcAft>
                <a:spcPts val="0"/>
              </a:spcAft>
              <a:buNone/>
            </a:pPr>
            <a:r>
              <a:rPr lang="en-US"/>
              <a:t>Academic Poster/Individual Presentation</a:t>
            </a:r>
            <a:endParaRPr/>
          </a:p>
          <a:p>
            <a:pPr indent="0" lvl="0" marL="0" rtl="0" algn="ctr">
              <a:spcBef>
                <a:spcPts val="0"/>
              </a:spcBef>
              <a:spcAft>
                <a:spcPts val="0"/>
              </a:spcAft>
              <a:buNone/>
            </a:pPr>
            <a:r>
              <a:t/>
            </a:r>
            <a:endParaRPr/>
          </a:p>
        </p:txBody>
      </p:sp>
      <p:sp>
        <p:nvSpPr>
          <p:cNvPr id="85" name="Google Shape;85;g394f11e184c_0_10"/>
          <p:cNvSpPr txBox="1"/>
          <p:nvPr>
            <p:ph idx="1" type="subTitle"/>
          </p:nvPr>
        </p:nvSpPr>
        <p:spPr>
          <a:xfrm>
            <a:off x="1524000" y="3602038"/>
            <a:ext cx="9144000" cy="1655700"/>
          </a:xfrm>
          <a:prstGeom prst="rect">
            <a:avLst/>
          </a:prstGeom>
        </p:spPr>
        <p:txBody>
          <a:bodyPr anchorCtr="0" anchor="t" bIns="45700" lIns="91425" spcFirstLastPara="1" rIns="91425" wrap="square" tIns="45700">
            <a:normAutofit fontScale="40000" lnSpcReduction="20000"/>
          </a:bodyPr>
          <a:lstStyle/>
          <a:p>
            <a:pPr indent="0" lvl="0" marL="0" rtl="0" algn="l">
              <a:spcBef>
                <a:spcPts val="1000"/>
              </a:spcBef>
              <a:spcAft>
                <a:spcPts val="0"/>
              </a:spcAft>
              <a:buNone/>
            </a:pPr>
            <a:r>
              <a:rPr lang="en-US"/>
              <a:t>Module:BMHP6029- Psychological Classifications and Provisions</a:t>
            </a:r>
            <a:endParaRPr/>
          </a:p>
          <a:p>
            <a:pPr indent="0" lvl="0" marL="0" rtl="0" algn="l">
              <a:spcBef>
                <a:spcPts val="1000"/>
              </a:spcBef>
              <a:spcAft>
                <a:spcPts val="0"/>
              </a:spcAft>
              <a:buNone/>
            </a:pPr>
            <a:r>
              <a:rPr lang="en-US"/>
              <a:t>                                          Component 1 </a:t>
            </a:r>
            <a:r>
              <a:rPr lang="en-US"/>
              <a:t>Assessment</a:t>
            </a:r>
            <a:endParaRPr/>
          </a:p>
          <a:p>
            <a:pPr indent="0" lvl="0" marL="0" rtl="0" algn="l">
              <a:spcBef>
                <a:spcPts val="1000"/>
              </a:spcBef>
              <a:spcAft>
                <a:spcPts val="0"/>
              </a:spcAft>
              <a:buNone/>
            </a:pPr>
            <a:r>
              <a:rPr lang="en-US"/>
              <a:t>                                    Student Name:Franca Nwaeke</a:t>
            </a:r>
            <a:endParaRPr/>
          </a:p>
          <a:p>
            <a:pPr indent="0" lvl="0" marL="0" rtl="0" algn="l">
              <a:spcBef>
                <a:spcPts val="1000"/>
              </a:spcBef>
              <a:spcAft>
                <a:spcPts val="0"/>
              </a:spcAft>
              <a:buNone/>
            </a:pPr>
            <a:r>
              <a:rPr lang="en-US"/>
              <a:t>                                       Student ID:2315879</a:t>
            </a:r>
            <a:endParaRPr/>
          </a:p>
          <a:p>
            <a:pPr indent="0" lvl="0" marL="0" rtl="0" algn="l">
              <a:spcBef>
                <a:spcPts val="1000"/>
              </a:spcBef>
              <a:spcAft>
                <a:spcPts val="0"/>
              </a:spcAft>
              <a:buNone/>
            </a:pPr>
            <a:r>
              <a:rPr lang="en-US"/>
              <a:t>                                  </a:t>
            </a:r>
            <a:r>
              <a:rPr lang="en-US"/>
              <a:t>Lecturer:Neale Haddon.</a:t>
            </a:r>
            <a:endParaRPr/>
          </a:p>
          <a:p>
            <a:pPr indent="0" lvl="0" marL="0" rtl="0" algn="l">
              <a:spcBef>
                <a:spcPts val="1000"/>
              </a:spcBef>
              <a:spcAft>
                <a:spcPts val="0"/>
              </a:spcAft>
              <a:buNone/>
            </a:pPr>
            <a:r>
              <a:rPr lang="en-US"/>
              <a:t>                           </a:t>
            </a:r>
            <a:endParaRPr/>
          </a:p>
          <a:p>
            <a:pPr indent="0" lvl="0" marL="0" rtl="0" algn="l">
              <a:spcBef>
                <a:spcPts val="100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7030A0"/>
            </a:gs>
            <a:gs pos="61050">
              <a:srgbClr val="BBD6EE"/>
            </a:gs>
            <a:gs pos="74000">
              <a:srgbClr val="BBD6EE"/>
            </a:gs>
            <a:gs pos="83000">
              <a:srgbClr val="B3D1EC"/>
            </a:gs>
            <a:gs pos="100000">
              <a:srgbClr val="CCE0F2"/>
            </a:gs>
          </a:gsLst>
          <a:lin ang="5400000" scaled="0"/>
        </a:gradFill>
      </p:bgPr>
    </p:bg>
    <p:spTree>
      <p:nvGrpSpPr>
        <p:cNvPr id="89" name="Shape 89"/>
        <p:cNvGrpSpPr/>
        <p:nvPr/>
      </p:nvGrpSpPr>
      <p:grpSpPr>
        <a:xfrm>
          <a:off x="0" y="0"/>
          <a:ext cx="0" cy="0"/>
          <a:chOff x="0" y="0"/>
          <a:chExt cx="0" cy="0"/>
        </a:xfrm>
      </p:grpSpPr>
      <p:sp>
        <p:nvSpPr>
          <p:cNvPr id="90" name="Google Shape;90;p1"/>
          <p:cNvSpPr/>
          <p:nvPr/>
        </p:nvSpPr>
        <p:spPr>
          <a:xfrm>
            <a:off x="3130039" y="112514"/>
            <a:ext cx="5931921"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2400" u="none" cap="none" strike="noStrike">
                <a:solidFill>
                  <a:schemeClr val="dk1"/>
                </a:solidFill>
                <a:latin typeface="Federo"/>
                <a:ea typeface="Federo"/>
                <a:cs typeface="Federo"/>
                <a:sym typeface="Federo"/>
              </a:rPr>
              <a:t>Disorder: Schizophrenia (ICD-11, 6A20)</a:t>
            </a:r>
            <a:endParaRPr b="1" i="0" sz="2400" u="none" cap="none" strike="noStrike">
              <a:solidFill>
                <a:schemeClr val="dk1"/>
              </a:solidFill>
              <a:latin typeface="Federo"/>
              <a:ea typeface="Federo"/>
              <a:cs typeface="Federo"/>
              <a:sym typeface="Federo"/>
            </a:endParaRPr>
          </a:p>
        </p:txBody>
      </p:sp>
      <p:sp>
        <p:nvSpPr>
          <p:cNvPr id="91" name="Google Shape;91;p1"/>
          <p:cNvSpPr/>
          <p:nvPr/>
        </p:nvSpPr>
        <p:spPr>
          <a:xfrm>
            <a:off x="2226437" y="714654"/>
            <a:ext cx="4084321" cy="2015936"/>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400"/>
              <a:buFont typeface="Times New Roman"/>
              <a:buAutoNum type="arabicPeriod"/>
            </a:pPr>
            <a:r>
              <a:rPr b="1" i="1" lang="en-US" sz="1400" u="none" cap="none" strike="noStrike">
                <a:solidFill>
                  <a:schemeClr val="dk1"/>
                </a:solidFill>
                <a:latin typeface="Times New Roman"/>
                <a:ea typeface="Times New Roman"/>
                <a:cs typeface="Times New Roman"/>
                <a:sym typeface="Times New Roman"/>
              </a:rPr>
              <a:t>Schizophrenia: Classification &amp; Definitions</a:t>
            </a:r>
            <a:endParaRPr/>
          </a:p>
          <a:p>
            <a:pPr indent="-171450" lvl="0" marL="171450" marR="0" rtl="0" algn="just">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The International Classification of Diseases, Eleventh Revision classifies schizophrenia as primary psychotic illnesses and schizophrenia spectrum. According to the World Health Organisation (2022), schizophrenia is now considered a spectrum illness rather than a disease. </a:t>
            </a:r>
            <a:endParaRPr/>
          </a:p>
          <a:p>
            <a:pPr indent="-171450" lvl="0" marL="171450" marR="0" rtl="0" algn="just">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Paranoid, catatonic, and disorganised schizophrenia, which itre common in the ICD-10, are no longer used in the ICD-11 because to their low diagnostic reliability and therapeutic value. Apathy, limited emotional expression, and poor social functioning are also present, along with disorganised speech and conduct (WHO, 2022). </a:t>
            </a:r>
            <a:endParaRPr b="0" i="0" sz="800" u="none" cap="none" strike="noStrike">
              <a:solidFill>
                <a:schemeClr val="dk1"/>
              </a:solidFill>
              <a:latin typeface="Arial Narrow"/>
              <a:ea typeface="Arial Narrow"/>
              <a:cs typeface="Arial Narrow"/>
              <a:sym typeface="Arial Narrow"/>
            </a:endParaRPr>
          </a:p>
          <a:p>
            <a:pPr indent="-171450" lvl="0" marL="171450" marR="0" rtl="0" algn="just">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Schizophrenia is a persistent mental illness, unlike recurring psychotic episodes, according to the ICD-11 (Tandon et al., 2024). Psychotic mood disorders and substance-induced psychoses are likely differential diagnoses. </a:t>
            </a:r>
            <a:endParaRPr/>
          </a:p>
          <a:p>
            <a:pPr indent="-171450" lvl="0" marL="171450" marR="0" rtl="0" algn="just">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This emphasises the importance of a thorough clinical examination and diagnostic problem. This innovative approach to mental health research facilitates holistic treatment planning (Białoń and Wąsik, 2022).</a:t>
            </a:r>
            <a:endParaRPr b="0" i="0" sz="800" u="none" cap="none" strike="noStrike">
              <a:solidFill>
                <a:schemeClr val="dk1"/>
              </a:solidFill>
              <a:latin typeface="Arial Narrow"/>
              <a:ea typeface="Arial Narrow"/>
              <a:cs typeface="Arial Narrow"/>
              <a:sym typeface="Arial Narrow"/>
            </a:endParaRPr>
          </a:p>
        </p:txBody>
      </p:sp>
      <p:sp>
        <p:nvSpPr>
          <p:cNvPr id="92" name="Google Shape;92;p1"/>
          <p:cNvSpPr/>
          <p:nvPr/>
        </p:nvSpPr>
        <p:spPr>
          <a:xfrm>
            <a:off x="270509" y="2917231"/>
            <a:ext cx="2975611" cy="2139047"/>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400" u="none" cap="none" strike="noStrike">
                <a:solidFill>
                  <a:schemeClr val="dk1"/>
                </a:solidFill>
                <a:latin typeface="Times New Roman"/>
                <a:ea typeface="Times New Roman"/>
                <a:cs typeface="Times New Roman"/>
                <a:sym typeface="Times New Roman"/>
              </a:rPr>
              <a:t>2. Historical Perspectives</a:t>
            </a:r>
            <a:endParaRPr/>
          </a:p>
          <a:p>
            <a:pPr indent="-285750" lvl="0" marL="2857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Schizophrenia has often been associated with harmful treatments, misinformation, and stigma.. This framing promoted the belief that schizophrenia is incurable, which promotes societal stigma and marginalisation. </a:t>
            </a:r>
            <a:endParaRPr/>
          </a:p>
          <a:p>
            <a:pPr indent="-285750" lvl="0" marL="2857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Eugen Bleuler introduced "schizophrenia," and its focus on "splitting of psychic functions," in 1911. This knowledge grew, but persistent decline and handicap continued (Tandon et al., 2024). </a:t>
            </a:r>
            <a:endParaRPr/>
          </a:p>
          <a:p>
            <a:pPr indent="-285750" lvl="0" marL="2857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Despite doubtful efficacy and substantial hazards, ECT, insulin coma treatment, and psychosurgery have huge patient populations. These initiatives increased public anxiety and mistrust whilst producing long-term harm (Rantala et al., 2022). </a:t>
            </a:r>
            <a:endParaRPr/>
          </a:p>
          <a:p>
            <a:pPr indent="-285750" lvl="0" marL="2857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Thus, schizophrenia treatment development shows the persistent influence of ignorance and cruelty and the constant march towards more sympathetic and fact-based treatments (Oitn et al., 2023).</a:t>
            </a:r>
            <a:endParaRPr b="0" i="0" sz="800" u="none" cap="none" strike="noStrike">
              <a:solidFill>
                <a:schemeClr val="dk1"/>
              </a:solidFill>
              <a:latin typeface="Arial Narrow"/>
              <a:ea typeface="Arial Narrow"/>
              <a:cs typeface="Arial Narrow"/>
              <a:sym typeface="Arial Narrow"/>
            </a:endParaRPr>
          </a:p>
        </p:txBody>
      </p:sp>
      <p:sp>
        <p:nvSpPr>
          <p:cNvPr id="93" name="Google Shape;93;p1"/>
          <p:cNvSpPr/>
          <p:nvPr/>
        </p:nvSpPr>
        <p:spPr>
          <a:xfrm>
            <a:off x="1920237" y="5048466"/>
            <a:ext cx="4084322" cy="1769715"/>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400" u="none" cap="none" strike="noStrike">
                <a:solidFill>
                  <a:schemeClr val="dk1"/>
                </a:solidFill>
                <a:latin typeface="Times New Roman"/>
                <a:ea typeface="Times New Roman"/>
                <a:cs typeface="Times New Roman"/>
                <a:sym typeface="Times New Roman"/>
              </a:rPr>
              <a:t>3. Contemporary Provision</a:t>
            </a:r>
            <a:endParaRPr/>
          </a:p>
          <a:p>
            <a:pPr indent="-171450" lvl="0" marL="1714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Recognising the interconnectedness of biological, psychological, and social factors, the biopsychosocial paradigm guides schizophrenia treatment and care. </a:t>
            </a:r>
            <a:endParaRPr/>
          </a:p>
          <a:p>
            <a:pPr indent="-171450" lvl="0" marL="1714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Antipsychotics, especially second-generation ones, are favoured for treating positive symptoms such hallucinations and delusions, according to NICE (2020). </a:t>
            </a:r>
            <a:endParaRPr/>
          </a:p>
          <a:p>
            <a:pPr indent="-171450" lvl="0" marL="1714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Psychological treatment is becoming increasingly important. Community care has changed management by encouraging recovery-oriented therapy outside of hospitals. Services for early intervention and crisis teams are included (Owen et al., 2023). </a:t>
            </a:r>
            <a:endParaRPr/>
          </a:p>
          <a:p>
            <a:pPr indent="-171450" lvl="0" marL="171450" marR="0" rtl="0" algn="l">
              <a:spcBef>
                <a:spcPts val="0"/>
              </a:spcBef>
              <a:spcAft>
                <a:spcPts val="0"/>
              </a:spcAft>
              <a:buClr>
                <a:schemeClr val="dk1"/>
              </a:buClr>
              <a:buSzPts val="800"/>
              <a:buFont typeface="Noto Sans Symbols"/>
              <a:buChar char="❑"/>
            </a:pPr>
            <a:r>
              <a:rPr b="0" i="0" lang="en-US" sz="800" u="none" cap="none" strike="noStrike">
                <a:solidFill>
                  <a:schemeClr val="dk1"/>
                </a:solidFill>
                <a:latin typeface="Arial Narrow"/>
                <a:ea typeface="Arial Narrow"/>
                <a:cs typeface="Arial Narrow"/>
                <a:sym typeface="Arial Narrow"/>
              </a:rPr>
              <a:t>Advocates for less forceful tactics want to balance autonomy and safety. New Integrated Care Systems (ICSs) created under the Health and Care Act of 2022 emphasise coordinated care. ICSs enable coordinated community-based rehabilitation services through NHS trusts, local councils, and volunteer organisations (NHS England, 2022). </a:t>
            </a:r>
            <a:endParaRPr b="0" i="0" sz="800" u="none" cap="none" strike="noStrike">
              <a:solidFill>
                <a:schemeClr val="dk1"/>
              </a:solidFill>
              <a:latin typeface="Arial Narrow"/>
              <a:ea typeface="Arial Narrow"/>
              <a:cs typeface="Arial Narrow"/>
              <a:sym typeface="Arial Narrow"/>
            </a:endParaRPr>
          </a:p>
        </p:txBody>
      </p:sp>
      <p:sp>
        <p:nvSpPr>
          <p:cNvPr id="94" name="Google Shape;94;p1"/>
          <p:cNvSpPr/>
          <p:nvPr/>
        </p:nvSpPr>
        <p:spPr>
          <a:xfrm>
            <a:off x="6363772" y="570317"/>
            <a:ext cx="2057019" cy="4478149"/>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400" u="none" cap="none" strike="noStrike">
                <a:solidFill>
                  <a:schemeClr val="dk1"/>
                </a:solidFill>
                <a:latin typeface="Times New Roman"/>
                <a:ea typeface="Times New Roman"/>
                <a:cs typeface="Times New Roman"/>
                <a:sym typeface="Times New Roman"/>
              </a:rPr>
              <a:t>4. Social, Cultural &amp; Political Contexts</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Discrimination and stigmatisation affect victims in many areas of life, including work, education, housing, and relationships. </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Although not invariably, media representations of schizophrenia often associate illness with violence. Shame discourages therapy, which may hinder healing. Cultural context affects treatment and diagnosis (Li et al., 2022). Mental health has been a significant subject in UK health policy. </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Black and minority ethnic groups have disproportionately high rates of involuntary imprisonment, raising concerns about institutional discrimination (NHS Digital, 2022). </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Fiscal and social policies affect healthcare. Austerity cuts to UK community services increased service requirements and inequities, according to the Mental Health Foundation (2016). </a:t>
            </a:r>
            <a:endParaRPr b="0" i="0" sz="900" u="none" cap="none" strike="noStrike">
              <a:solidFill>
                <a:schemeClr val="dk1"/>
              </a:solidFill>
              <a:latin typeface="Arial Narrow"/>
              <a:ea typeface="Arial Narrow"/>
              <a:cs typeface="Arial Narrow"/>
              <a:sym typeface="Arial Narrow"/>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Facilitating fair access, reducing stigma, and understanding other cultures are critical issues for future practice and policy (Krueger, 2020).</a:t>
            </a:r>
            <a:endParaRPr b="0" i="0" sz="900" u="none" cap="none" strike="noStrike">
              <a:solidFill>
                <a:schemeClr val="dk1"/>
              </a:solidFill>
              <a:latin typeface="Arial Narrow"/>
              <a:ea typeface="Arial Narrow"/>
              <a:cs typeface="Arial Narrow"/>
              <a:sym typeface="Arial Narrow"/>
            </a:endParaRPr>
          </a:p>
        </p:txBody>
      </p:sp>
      <p:sp>
        <p:nvSpPr>
          <p:cNvPr id="95" name="Google Shape;95;p1"/>
          <p:cNvSpPr/>
          <p:nvPr/>
        </p:nvSpPr>
        <p:spPr>
          <a:xfrm>
            <a:off x="8572947" y="574179"/>
            <a:ext cx="3653790" cy="2677656"/>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600" u="none" cap="none" strike="noStrike">
                <a:solidFill>
                  <a:schemeClr val="dk1"/>
                </a:solidFill>
                <a:latin typeface="Times New Roman"/>
                <a:ea typeface="Times New Roman"/>
                <a:cs typeface="Times New Roman"/>
                <a:sym typeface="Times New Roman"/>
              </a:rPr>
              <a:t>5. Critical Discussion</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New schizophrenia treatments demonstrate the duality of development. Therapy has improved after institutionalisation and invasive treatments. </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Very good news. Research shows that antipsychotic medication, psychosocial treatment, and community-based care improve recovery and quality of life (Krueger, 2020). </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More individuals are understanding that housing and work are key socioeconomic determinants of health that impact recovery. Advocacy and peer support initiatives can reduce stigma and promote self-determination. However, significant limits remain (Harris, 2023).</a:t>
            </a:r>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 Unequal distribution of compulsory treatment orders across ethnic minority groups creates political and ethical issues regarding inequity's longevity. New technologies have great potential, but digital exclusion might worsen inequality (Kahn, 2020). </a:t>
            </a:r>
            <a:endParaRPr b="0" i="0" sz="900" u="none" cap="none" strike="noStrike">
              <a:solidFill>
                <a:schemeClr val="dk1"/>
              </a:solidFill>
              <a:latin typeface="Arial Narrow"/>
              <a:ea typeface="Arial Narrow"/>
              <a:cs typeface="Arial Narrow"/>
              <a:sym typeface="Arial Narrow"/>
            </a:endParaRPr>
          </a:p>
          <a:p>
            <a:pPr indent="-285750" lvl="0" marL="2857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In conclusion, schizophrenia therapy has advanced, but institutional and cultural limitations remain. Effective, inclusive, and sustainable provision requires ongoing change (Kadakia et al., 2022).</a:t>
            </a:r>
            <a:endParaRPr b="0" i="0" sz="900" u="none" cap="none" strike="noStrike">
              <a:solidFill>
                <a:schemeClr val="dk1"/>
              </a:solidFill>
              <a:latin typeface="Arial Narrow"/>
              <a:ea typeface="Arial Narrow"/>
              <a:cs typeface="Arial Narrow"/>
              <a:sym typeface="Arial Narrow"/>
            </a:endParaRPr>
          </a:p>
        </p:txBody>
      </p:sp>
      <p:sp>
        <p:nvSpPr>
          <p:cNvPr id="96" name="Google Shape;96;p1"/>
          <p:cNvSpPr/>
          <p:nvPr/>
        </p:nvSpPr>
        <p:spPr>
          <a:xfrm>
            <a:off x="5968239" y="5000951"/>
            <a:ext cx="6187441" cy="180049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400" u="none" cap="none" strike="noStrike">
                <a:solidFill>
                  <a:schemeClr val="dk1"/>
                </a:solidFill>
                <a:latin typeface="Times New Roman"/>
                <a:ea typeface="Times New Roman"/>
                <a:cs typeface="Times New Roman"/>
                <a:sym typeface="Times New Roman"/>
              </a:rPr>
              <a:t>6. Recommendations for Future Policy &amp; Practice</a:t>
            </a:r>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Future schizophrenia care policy and practice can benefit from several proposals. It must put funding culturally competent and inclusive care methods first. Services should accommodate users' diverse cultural, religious, and ethnic backgrounds. </a:t>
            </a:r>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Staff should get cultural competence training and involve with members most affected by service development (Harris, 2023). </a:t>
            </a:r>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Still, rapid action is essential. Prevention—identifying at-risk persons and providing comprehensive care—should come before acute therapy.</a:t>
            </a:r>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 Digital inclusion policies are needed to avoid telepsychiatry and other digital technologies from worsening health disparities (Fonseca et al., 2020).</a:t>
            </a:r>
            <a:endParaRPr b="0" i="0" sz="900" u="none" cap="none" strike="noStrike">
              <a:solidFill>
                <a:schemeClr val="dk1"/>
              </a:solidFill>
              <a:latin typeface="Arial Narrow"/>
              <a:ea typeface="Arial Narrow"/>
              <a:cs typeface="Arial Narrow"/>
              <a:sym typeface="Arial Narrow"/>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Technology and education can reduce dangers in marginalised populations. Future policies must be sustainable, egalitarian, and inclusive. </a:t>
            </a:r>
            <a:endParaRPr/>
          </a:p>
          <a:p>
            <a:pPr indent="-171450" lvl="0" marL="171450" marR="0" rtl="0" algn="l">
              <a:spcBef>
                <a:spcPts val="0"/>
              </a:spcBef>
              <a:spcAft>
                <a:spcPts val="0"/>
              </a:spcAft>
              <a:buClr>
                <a:schemeClr val="dk1"/>
              </a:buClr>
              <a:buSzPts val="900"/>
              <a:buFont typeface="Noto Sans Symbols"/>
              <a:buChar char="❑"/>
            </a:pPr>
            <a:r>
              <a:rPr b="0" i="0" lang="en-US" sz="900" u="none" cap="none" strike="noStrike">
                <a:solidFill>
                  <a:schemeClr val="dk1"/>
                </a:solidFill>
                <a:latin typeface="Arial Narrow"/>
                <a:ea typeface="Arial Narrow"/>
                <a:cs typeface="Arial Narrow"/>
                <a:sym typeface="Arial Narrow"/>
              </a:rPr>
              <a:t>Cultural competency, peer support, early intervention, and strong protections may be stably incorporated into schizophrenia care (Białoń and Wąsik, 2022).</a:t>
            </a:r>
            <a:endParaRPr b="0" i="0" sz="900" u="none" cap="none" strike="noStrike">
              <a:solidFill>
                <a:schemeClr val="dk1"/>
              </a:solidFill>
              <a:latin typeface="Arial Narrow"/>
              <a:ea typeface="Arial Narrow"/>
              <a:cs typeface="Arial Narrow"/>
              <a:sym typeface="Arial Narrow"/>
            </a:endParaRPr>
          </a:p>
        </p:txBody>
      </p:sp>
      <p:pic>
        <p:nvPicPr>
          <p:cNvPr descr="Understanding schizophrenia: symptoms, diagnoses, and treatments - Heersink  School of Medicine News" id="97" name="Google Shape;97;p1"/>
          <p:cNvPicPr preferRelativeResize="0"/>
          <p:nvPr/>
        </p:nvPicPr>
        <p:blipFill rotWithShape="1">
          <a:blip r:embed="rId3">
            <a:alphaModFix/>
          </a:blip>
          <a:srcRect b="0" l="0" r="0" t="0"/>
          <a:stretch/>
        </p:blipFill>
        <p:spPr>
          <a:xfrm>
            <a:off x="182881" y="187294"/>
            <a:ext cx="1931670" cy="2589462"/>
          </a:xfrm>
          <a:prstGeom prst="rect">
            <a:avLst/>
          </a:prstGeom>
          <a:noFill/>
          <a:ln>
            <a:noFill/>
          </a:ln>
        </p:spPr>
      </p:pic>
      <p:pic>
        <p:nvPicPr>
          <p:cNvPr id="98" name="Google Shape;98;p1"/>
          <p:cNvPicPr preferRelativeResize="0"/>
          <p:nvPr/>
        </p:nvPicPr>
        <p:blipFill rotWithShape="1">
          <a:blip r:embed="rId4">
            <a:alphaModFix/>
          </a:blip>
          <a:srcRect b="0" l="0" r="0" t="0"/>
          <a:stretch/>
        </p:blipFill>
        <p:spPr>
          <a:xfrm>
            <a:off x="182881" y="5125782"/>
            <a:ext cx="1615081" cy="1615081"/>
          </a:xfrm>
          <a:prstGeom prst="rect">
            <a:avLst/>
          </a:prstGeom>
          <a:noFill/>
          <a:ln>
            <a:noFill/>
          </a:ln>
        </p:spPr>
      </p:pic>
      <p:pic>
        <p:nvPicPr>
          <p:cNvPr descr="Signs and Symptoms of Schizophrenia" id="99" name="Google Shape;99;p1"/>
          <p:cNvPicPr preferRelativeResize="0"/>
          <p:nvPr/>
        </p:nvPicPr>
        <p:blipFill rotWithShape="1">
          <a:blip r:embed="rId5">
            <a:alphaModFix/>
          </a:blip>
          <a:srcRect b="0" l="0" r="0" t="0"/>
          <a:stretch/>
        </p:blipFill>
        <p:spPr>
          <a:xfrm>
            <a:off x="3196075" y="2573314"/>
            <a:ext cx="3114683" cy="2076456"/>
          </a:xfrm>
          <a:prstGeom prst="rect">
            <a:avLst/>
          </a:prstGeom>
          <a:noFill/>
          <a:ln>
            <a:noFill/>
          </a:ln>
        </p:spPr>
      </p:pic>
      <p:sp>
        <p:nvSpPr>
          <p:cNvPr id="100" name="Google Shape;100;p1"/>
          <p:cNvSpPr/>
          <p:nvPr/>
        </p:nvSpPr>
        <p:spPr>
          <a:xfrm>
            <a:off x="3196075" y="4602098"/>
            <a:ext cx="6096000" cy="1692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500" u="none" cap="none" strike="noStrike">
                <a:solidFill>
                  <a:schemeClr val="dk1"/>
                </a:solidFill>
                <a:latin typeface="Calibri"/>
                <a:ea typeface="Calibri"/>
                <a:cs typeface="Calibri"/>
                <a:sym typeface="Calibri"/>
              </a:rPr>
              <a:t>https://www.verywellmind.com/what-are-the-symptoms-of-schizophrenia-2953120</a:t>
            </a:r>
            <a:endParaRPr sz="500">
              <a:solidFill>
                <a:schemeClr val="dk1"/>
              </a:solidFill>
              <a:latin typeface="Calibri"/>
              <a:ea typeface="Calibri"/>
              <a:cs typeface="Calibri"/>
              <a:sym typeface="Calibri"/>
            </a:endParaRPr>
          </a:p>
        </p:txBody>
      </p:sp>
      <p:pic>
        <p:nvPicPr>
          <p:cNvPr id="101" name="Google Shape;101;p1"/>
          <p:cNvPicPr preferRelativeResize="0"/>
          <p:nvPr/>
        </p:nvPicPr>
        <p:blipFill rotWithShape="1">
          <a:blip r:embed="rId6">
            <a:alphaModFix/>
          </a:blip>
          <a:srcRect b="0" l="0" r="0" t="0"/>
          <a:stretch/>
        </p:blipFill>
        <p:spPr>
          <a:xfrm>
            <a:off x="8572947" y="3279036"/>
            <a:ext cx="3441247" cy="169471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7030A0"/>
            </a:gs>
            <a:gs pos="61050">
              <a:srgbClr val="BBD6EE"/>
            </a:gs>
            <a:gs pos="74000">
              <a:srgbClr val="BBD6EE"/>
            </a:gs>
            <a:gs pos="83000">
              <a:srgbClr val="B3D1EC"/>
            </a:gs>
            <a:gs pos="100000">
              <a:srgbClr val="CCE0F2"/>
            </a:gs>
          </a:gsLst>
          <a:lin ang="5400000" scaled="0"/>
        </a:gradFill>
      </p:bgPr>
    </p:bg>
    <p:spTree>
      <p:nvGrpSpPr>
        <p:cNvPr id="105" name="Shape 105"/>
        <p:cNvGrpSpPr/>
        <p:nvPr/>
      </p:nvGrpSpPr>
      <p:grpSpPr>
        <a:xfrm>
          <a:off x="0" y="0"/>
          <a:ext cx="0" cy="0"/>
          <a:chOff x="0" y="0"/>
          <a:chExt cx="0" cy="0"/>
        </a:xfrm>
      </p:grpSpPr>
      <p:sp>
        <p:nvSpPr>
          <p:cNvPr id="106" name="Google Shape;106;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US"/>
              <a:t>References</a:t>
            </a:r>
            <a:endParaRPr/>
          </a:p>
        </p:txBody>
      </p:sp>
      <p:sp>
        <p:nvSpPr>
          <p:cNvPr id="107" name="Google Shape;107;p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40000" lnSpcReduction="20000"/>
          </a:bodyPr>
          <a:lstStyle/>
          <a:p>
            <a:pPr indent="-228600" lvl="0" marL="228600" rtl="0" algn="l">
              <a:lnSpc>
                <a:spcPct val="90000"/>
              </a:lnSpc>
              <a:spcBef>
                <a:spcPts val="0"/>
              </a:spcBef>
              <a:spcAft>
                <a:spcPts val="0"/>
              </a:spcAft>
              <a:buClr>
                <a:schemeClr val="dk1"/>
              </a:buClr>
              <a:buSzPct val="100000"/>
              <a:buChar char="•"/>
            </a:pPr>
            <a:r>
              <a:rPr lang="en-US"/>
              <a:t>Białoń, M. and Wąsik, A., 2022. Advantages and limitations of animal schizophrenia models. </a:t>
            </a:r>
            <a:r>
              <a:rPr i="1" lang="en-US"/>
              <a:t>International Journal of Molecular Sciences</a:t>
            </a:r>
            <a:r>
              <a:rPr lang="en-US"/>
              <a:t>, </a:t>
            </a:r>
            <a:r>
              <a:rPr i="1" lang="en-US"/>
              <a:t>23</a:t>
            </a:r>
            <a:r>
              <a:rPr lang="en-US"/>
              <a:t>(11), p.5968.</a:t>
            </a:r>
            <a:endParaRPr/>
          </a:p>
          <a:p>
            <a:pPr indent="-228600" lvl="0" marL="228600" rtl="0" algn="l">
              <a:lnSpc>
                <a:spcPct val="90000"/>
              </a:lnSpc>
              <a:spcBef>
                <a:spcPts val="1000"/>
              </a:spcBef>
              <a:spcAft>
                <a:spcPts val="0"/>
              </a:spcAft>
              <a:buClr>
                <a:schemeClr val="dk1"/>
              </a:buClr>
              <a:buSzPct val="100000"/>
              <a:buChar char="•"/>
            </a:pPr>
            <a:r>
              <a:rPr lang="en-US"/>
              <a:t>Fonseca, L., Diniz, E., Mendonca, G., Malinowski, F., Mari, J. and Gadelha, A., 2020. Schizophrenia and COVID-19: risks and recommendations. </a:t>
            </a:r>
            <a:r>
              <a:rPr i="1" lang="en-US"/>
              <a:t>Brazilian Journal of Psychiatry</a:t>
            </a:r>
            <a:r>
              <a:rPr lang="en-US"/>
              <a:t>, </a:t>
            </a:r>
            <a:r>
              <a:rPr i="1" lang="en-US"/>
              <a:t>42</a:t>
            </a:r>
            <a:r>
              <a:rPr lang="en-US"/>
              <a:t>(3), pp.236-238.</a:t>
            </a:r>
            <a:endParaRPr/>
          </a:p>
          <a:p>
            <a:pPr indent="-228600" lvl="0" marL="228600" rtl="0" algn="l">
              <a:lnSpc>
                <a:spcPct val="90000"/>
              </a:lnSpc>
              <a:spcBef>
                <a:spcPts val="1000"/>
              </a:spcBef>
              <a:spcAft>
                <a:spcPts val="0"/>
              </a:spcAft>
              <a:buClr>
                <a:schemeClr val="dk1"/>
              </a:buClr>
              <a:buSzPct val="100000"/>
              <a:buChar char="•"/>
            </a:pPr>
            <a:r>
              <a:rPr lang="en-US"/>
              <a:t>Harris, A., 2023. Approach to schizophrenia. </a:t>
            </a:r>
            <a:r>
              <a:rPr i="1" lang="en-US"/>
              <a:t>Internal Medicine Journal</a:t>
            </a:r>
            <a:r>
              <a:rPr lang="en-US"/>
              <a:t>, </a:t>
            </a:r>
            <a:r>
              <a:rPr i="1" lang="en-US"/>
              <a:t>53</a:t>
            </a:r>
            <a:r>
              <a:rPr lang="en-US"/>
              <a:t>(4), pp.473-480.</a:t>
            </a:r>
            <a:endParaRPr/>
          </a:p>
          <a:p>
            <a:pPr indent="-228600" lvl="0" marL="228600" rtl="0" algn="l">
              <a:lnSpc>
                <a:spcPct val="90000"/>
              </a:lnSpc>
              <a:spcBef>
                <a:spcPts val="1000"/>
              </a:spcBef>
              <a:spcAft>
                <a:spcPts val="0"/>
              </a:spcAft>
              <a:buClr>
                <a:schemeClr val="dk1"/>
              </a:buClr>
              <a:buSzPct val="100000"/>
              <a:buChar char="•"/>
            </a:pPr>
            <a:r>
              <a:rPr lang="en-US"/>
              <a:t>Kadakia, A., Catillon, M., Fan, Q., Williams, G.R., Marden, J.R., Anderson, A., Kirson, N. and Dembek, C., 2022. The economic burden of schizophrenia in the United States. </a:t>
            </a:r>
            <a:r>
              <a:rPr i="1" lang="en-US"/>
              <a:t>The Journal of clinical psychiatry</a:t>
            </a:r>
            <a:r>
              <a:rPr lang="en-US"/>
              <a:t>, </a:t>
            </a:r>
            <a:r>
              <a:rPr i="1" lang="en-US"/>
              <a:t>83</a:t>
            </a:r>
            <a:r>
              <a:rPr lang="en-US"/>
              <a:t>(6), p.43278.</a:t>
            </a:r>
            <a:endParaRPr/>
          </a:p>
          <a:p>
            <a:pPr indent="-228600" lvl="0" marL="228600" rtl="0" algn="l">
              <a:lnSpc>
                <a:spcPct val="90000"/>
              </a:lnSpc>
              <a:spcBef>
                <a:spcPts val="1000"/>
              </a:spcBef>
              <a:spcAft>
                <a:spcPts val="0"/>
              </a:spcAft>
              <a:buClr>
                <a:schemeClr val="dk1"/>
              </a:buClr>
              <a:buSzPct val="100000"/>
              <a:buChar char="•"/>
            </a:pPr>
            <a:r>
              <a:rPr lang="en-US"/>
              <a:t>Khan</a:t>
            </a:r>
            <a:r>
              <a:rPr lang="en-US"/>
              <a:t>, R.S., 2020. On the origins of schizophrenia. </a:t>
            </a:r>
            <a:r>
              <a:rPr i="1" lang="en-US"/>
              <a:t>American Journal of Psychiatry</a:t>
            </a:r>
            <a:r>
              <a:rPr lang="en-US"/>
              <a:t>, </a:t>
            </a:r>
            <a:r>
              <a:rPr i="1" lang="en-US"/>
              <a:t>177</a:t>
            </a:r>
            <a:r>
              <a:rPr lang="en-US"/>
              <a:t>(4), pp.291-297.</a:t>
            </a:r>
            <a:endParaRPr/>
          </a:p>
          <a:p>
            <a:pPr indent="-228600" lvl="0" marL="228600" rtl="0" algn="l">
              <a:lnSpc>
                <a:spcPct val="90000"/>
              </a:lnSpc>
              <a:spcBef>
                <a:spcPts val="1000"/>
              </a:spcBef>
              <a:spcAft>
                <a:spcPts val="0"/>
              </a:spcAft>
              <a:buClr>
                <a:schemeClr val="dk1"/>
              </a:buClr>
              <a:buSzPct val="100000"/>
              <a:buChar char="•"/>
            </a:pPr>
            <a:r>
              <a:rPr lang="en-US"/>
              <a:t>Kingdon, D.G. and Turkington, D., 2022. </a:t>
            </a:r>
            <a:r>
              <a:rPr i="1" lang="en-US"/>
              <a:t>Cognitive-behavioral therapy of schizophrenia</a:t>
            </a:r>
            <a:r>
              <a:rPr lang="en-US"/>
              <a:t>. Psychology Press.</a:t>
            </a:r>
            <a:endParaRPr/>
          </a:p>
          <a:p>
            <a:pPr indent="-228600" lvl="0" marL="228600" rtl="0" algn="l">
              <a:lnSpc>
                <a:spcPct val="90000"/>
              </a:lnSpc>
              <a:spcBef>
                <a:spcPts val="1000"/>
              </a:spcBef>
              <a:spcAft>
                <a:spcPts val="0"/>
              </a:spcAft>
              <a:buClr>
                <a:schemeClr val="dk1"/>
              </a:buClr>
              <a:buSzPct val="100000"/>
              <a:buChar char="•"/>
            </a:pPr>
            <a:r>
              <a:rPr lang="en-US"/>
              <a:t>Krueger, J., 2020. Schizophrenia and the scaffolded self. </a:t>
            </a:r>
            <a:r>
              <a:rPr i="1" lang="en-US"/>
              <a:t>Topoi</a:t>
            </a:r>
            <a:r>
              <a:rPr lang="en-US"/>
              <a:t>, </a:t>
            </a:r>
            <a:r>
              <a:rPr i="1" lang="en-US"/>
              <a:t>39</a:t>
            </a:r>
            <a:r>
              <a:rPr lang="en-US"/>
              <a:t>(3), pp.597-609.</a:t>
            </a:r>
            <a:endParaRPr/>
          </a:p>
          <a:p>
            <a:pPr indent="-228600" lvl="0" marL="228600" rtl="0" algn="l">
              <a:lnSpc>
                <a:spcPct val="90000"/>
              </a:lnSpc>
              <a:spcBef>
                <a:spcPts val="1000"/>
              </a:spcBef>
              <a:spcAft>
                <a:spcPts val="0"/>
              </a:spcAft>
              <a:buClr>
                <a:schemeClr val="dk1"/>
              </a:buClr>
              <a:buSzPct val="100000"/>
              <a:buChar char="•"/>
            </a:pPr>
            <a:r>
              <a:rPr lang="en-US"/>
              <a:t>Li, X., Zhou, W. and Yi, Z., 2022. A glimpse of gender differences in schizophrenia. </a:t>
            </a:r>
            <a:r>
              <a:rPr i="1" lang="en-US"/>
              <a:t>General psychiatry</a:t>
            </a:r>
            <a:r>
              <a:rPr lang="en-US"/>
              <a:t>, </a:t>
            </a:r>
            <a:r>
              <a:rPr i="1" lang="en-US"/>
              <a:t>35</a:t>
            </a:r>
            <a:r>
              <a:rPr lang="en-US"/>
              <a:t>(4), p.e100823.</a:t>
            </a:r>
            <a:endParaRPr/>
          </a:p>
          <a:p>
            <a:pPr indent="-228600" lvl="0" marL="228600" rtl="0" algn="l">
              <a:lnSpc>
                <a:spcPct val="90000"/>
              </a:lnSpc>
              <a:spcBef>
                <a:spcPts val="1000"/>
              </a:spcBef>
              <a:spcAft>
                <a:spcPts val="0"/>
              </a:spcAft>
              <a:buClr>
                <a:schemeClr val="dk1"/>
              </a:buClr>
              <a:buSzPct val="100000"/>
              <a:buChar char="•"/>
            </a:pPr>
            <a:r>
              <a:rPr lang="en-US"/>
              <a:t>McCutcheon, R.A., Marques, T.R. and Hoits, O.D., 2020. Schizophrenia—an overview. </a:t>
            </a:r>
            <a:r>
              <a:rPr i="1" lang="en-US"/>
              <a:t>JAMA psychiatry</a:t>
            </a:r>
            <a:r>
              <a:rPr lang="en-US"/>
              <a:t>, </a:t>
            </a:r>
            <a:r>
              <a:rPr i="1" lang="en-US"/>
              <a:t>77</a:t>
            </a:r>
            <a:r>
              <a:rPr lang="en-US"/>
              <a:t>(2), pp.201-210.</a:t>
            </a:r>
            <a:endParaRPr/>
          </a:p>
          <a:p>
            <a:pPr indent="-228600" lvl="0" marL="228600" rtl="0" algn="l">
              <a:lnSpc>
                <a:spcPct val="90000"/>
              </a:lnSpc>
              <a:spcBef>
                <a:spcPts val="1000"/>
              </a:spcBef>
              <a:spcAft>
                <a:spcPts val="0"/>
              </a:spcAft>
              <a:buClr>
                <a:schemeClr val="dk1"/>
              </a:buClr>
              <a:buSzPct val="100000"/>
              <a:buChar char="•"/>
            </a:pPr>
            <a:r>
              <a:rPr lang="en-US"/>
              <a:t>NHS England. (2019). </a:t>
            </a:r>
            <a:r>
              <a:rPr i="1" lang="en-US"/>
              <a:t>NHS Long Term Plan</a:t>
            </a:r>
            <a:r>
              <a:rPr lang="en-US"/>
              <a:t>. London: NHS.</a:t>
            </a:r>
            <a:endParaRPr/>
          </a:p>
          <a:p>
            <a:pPr indent="-228600" lvl="0" marL="228600" rtl="0" algn="l">
              <a:lnSpc>
                <a:spcPct val="90000"/>
              </a:lnSpc>
              <a:spcBef>
                <a:spcPts val="1000"/>
              </a:spcBef>
              <a:spcAft>
                <a:spcPts val="0"/>
              </a:spcAft>
              <a:buClr>
                <a:schemeClr val="dk1"/>
              </a:buClr>
              <a:buSzPct val="100000"/>
              <a:buChar char="•"/>
            </a:pPr>
            <a:r>
              <a:rPr lang="en-US"/>
              <a:t>NICE. (2020). </a:t>
            </a:r>
            <a:r>
              <a:rPr i="1" lang="en-US"/>
              <a:t>Psychosis and schizophrenia in adults: prevention and management</a:t>
            </a:r>
            <a:r>
              <a:rPr lang="en-US"/>
              <a:t>. London: National Institute for Health and Care Excellence.</a:t>
            </a:r>
            <a:endParaRPr/>
          </a:p>
          <a:p>
            <a:pPr indent="-228600" lvl="0" marL="228600" rtl="0" algn="l">
              <a:lnSpc>
                <a:spcPct val="90000"/>
              </a:lnSpc>
              <a:spcBef>
                <a:spcPts val="1000"/>
              </a:spcBef>
              <a:spcAft>
                <a:spcPts val="0"/>
              </a:spcAft>
              <a:buClr>
                <a:schemeClr val="dk1"/>
              </a:buClr>
              <a:buSzPct val="100000"/>
              <a:buChar char="•"/>
            </a:pPr>
            <a:r>
              <a:rPr lang="en-US"/>
              <a:t>Owen, M.J., Legge, S.E., Rees, E., Walters, J.T. and O’Donovan, M.C., 2023. Genomic findings in schizophrenia and their implications. </a:t>
            </a:r>
            <a:r>
              <a:rPr i="1" lang="en-US"/>
              <a:t>Molecular psychiatry</a:t>
            </a:r>
            <a:r>
              <a:rPr lang="en-US"/>
              <a:t>, </a:t>
            </a:r>
            <a:r>
              <a:rPr i="1" lang="en-US"/>
              <a:t>28</a:t>
            </a:r>
            <a:r>
              <a:rPr lang="en-US"/>
              <a:t>(9), pp.3638-3647.</a:t>
            </a:r>
            <a:endParaRPr/>
          </a:p>
          <a:p>
            <a:pPr indent="-228600" lvl="0" marL="228600" rtl="0" algn="l">
              <a:lnSpc>
                <a:spcPct val="90000"/>
              </a:lnSpc>
              <a:spcBef>
                <a:spcPts val="1000"/>
              </a:spcBef>
              <a:spcAft>
                <a:spcPts val="0"/>
              </a:spcAft>
              <a:buClr>
                <a:schemeClr val="dk1"/>
              </a:buClr>
              <a:buSzPct val="100000"/>
              <a:buChar char="•"/>
            </a:pPr>
            <a:r>
              <a:rPr lang="en-US"/>
              <a:t>Rantala, M.J., Luoto, S., </a:t>
            </a:r>
            <a:r>
              <a:rPr lang="en-US"/>
              <a:t>Borrás</a:t>
            </a:r>
            <a:r>
              <a:rPr lang="en-US"/>
              <a:t>-León, J.I. and Krams, I., 2022. Schizophrenia: The new etiological synthesis. </a:t>
            </a:r>
            <a:r>
              <a:rPr i="1" lang="en-US"/>
              <a:t>Neuroscience &amp; Biobehavioral Reviews</a:t>
            </a:r>
            <a:r>
              <a:rPr lang="en-US"/>
              <a:t>, </a:t>
            </a:r>
            <a:r>
              <a:rPr i="1" lang="en-US"/>
              <a:t>142</a:t>
            </a:r>
            <a:r>
              <a:rPr lang="en-US"/>
              <a:t>, p.104894.</a:t>
            </a:r>
            <a:endParaRPr/>
          </a:p>
          <a:p>
            <a:pPr indent="-228600" lvl="0" marL="228600" rtl="0" algn="l">
              <a:lnSpc>
                <a:spcPct val="90000"/>
              </a:lnSpc>
              <a:spcBef>
                <a:spcPts val="1000"/>
              </a:spcBef>
              <a:spcAft>
                <a:spcPts val="0"/>
              </a:spcAft>
              <a:buClr>
                <a:schemeClr val="dk1"/>
              </a:buClr>
              <a:buSzPct val="100000"/>
              <a:buChar char="•"/>
            </a:pPr>
            <a:r>
              <a:rPr lang="en-US"/>
              <a:t>Tandon, R., Nasrallah, H., Akbarian, S., Carpenter Jr, W.T., DeLisi, L.E., Gaebel, W., Green, M.F., Gur, R.E., Heckers, S., Kane, J.M. and Malaspina, D., 2024. The schizophrenia syndrome, circa 2024: What it knows and how that informs its nature. </a:t>
            </a:r>
            <a:r>
              <a:rPr i="1" lang="en-US"/>
              <a:t>Schizophrenia research</a:t>
            </a:r>
            <a:r>
              <a:rPr lang="en-US"/>
              <a:t>, </a:t>
            </a:r>
            <a:r>
              <a:rPr i="1" lang="en-US"/>
              <a:t>264</a:t>
            </a:r>
            <a:r>
              <a:rPr lang="en-US"/>
              <a:t>, pp.1-28.</a:t>
            </a:r>
            <a:endParaRPr/>
          </a:p>
          <a:p>
            <a:pPr indent="-228600" lvl="0" marL="228600" rtl="0" algn="l">
              <a:lnSpc>
                <a:spcPct val="90000"/>
              </a:lnSpc>
              <a:spcBef>
                <a:spcPts val="1000"/>
              </a:spcBef>
              <a:spcAft>
                <a:spcPts val="0"/>
              </a:spcAft>
              <a:buClr>
                <a:schemeClr val="dk1"/>
              </a:buClr>
              <a:buSzPct val="100000"/>
              <a:buChar char="•"/>
            </a:pPr>
            <a:r>
              <a:rPr lang="en-US"/>
              <a:t>WHO. (2022). </a:t>
            </a:r>
            <a:r>
              <a:rPr i="1" lang="en-US"/>
              <a:t>International Classification of Diseases 11th Revision (ICD-11)</a:t>
            </a:r>
            <a:r>
              <a:rPr lang="en-US"/>
              <a:t>. Geneva: World Health Organization.</a:t>
            </a:r>
            <a:endParaRPr/>
          </a:p>
          <a:p>
            <a:pPr indent="-15748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2025-09-27T19:16:20Z</dcterms:created>
  <dc:creator>Taiseer Khan</dc:creator>
</cp:coreProperties>
</file>