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notesMasterIdLst>
    <p:notesMasterId r:id="rId5"/>
  </p:notesMasterIdLst>
  <p:sldIdLst>
    <p:sldId id="256" r:id="rId2"/>
    <p:sldId id="257" r:id="rId3"/>
    <p:sldId id="258" r:id="rId4"/>
  </p:sldIdLst>
  <p:sldSz cx="9906000" cy="6858000" type="A4"/>
  <p:notesSz cx="6858000" cy="9144000"/>
  <p:defaultTextStyle>
    <a:defPPr>
      <a:defRPr lang="en-US"/>
    </a:defPPr>
    <a:lvl1pPr marL="0" algn="l" defTabSz="914372" rtl="0" eaLnBrk="1" latinLnBrk="0" hangingPunct="1">
      <a:defRPr sz="1800" kern="1200">
        <a:solidFill>
          <a:schemeClr val="tx1"/>
        </a:solidFill>
        <a:latin typeface="+mn-lt"/>
        <a:ea typeface="+mn-ea"/>
        <a:cs typeface="+mn-cs"/>
      </a:defRPr>
    </a:lvl1pPr>
    <a:lvl2pPr marL="457186" algn="l" defTabSz="914372" rtl="0" eaLnBrk="1" latinLnBrk="0" hangingPunct="1">
      <a:defRPr sz="1800" kern="1200">
        <a:solidFill>
          <a:schemeClr val="tx1"/>
        </a:solidFill>
        <a:latin typeface="+mn-lt"/>
        <a:ea typeface="+mn-ea"/>
        <a:cs typeface="+mn-cs"/>
      </a:defRPr>
    </a:lvl2pPr>
    <a:lvl3pPr marL="914372" algn="l" defTabSz="914372" rtl="0" eaLnBrk="1" latinLnBrk="0" hangingPunct="1">
      <a:defRPr sz="1800" kern="1200">
        <a:solidFill>
          <a:schemeClr val="tx1"/>
        </a:solidFill>
        <a:latin typeface="+mn-lt"/>
        <a:ea typeface="+mn-ea"/>
        <a:cs typeface="+mn-cs"/>
      </a:defRPr>
    </a:lvl3pPr>
    <a:lvl4pPr marL="1371558" algn="l" defTabSz="914372" rtl="0" eaLnBrk="1" latinLnBrk="0" hangingPunct="1">
      <a:defRPr sz="1800" kern="1200">
        <a:solidFill>
          <a:schemeClr val="tx1"/>
        </a:solidFill>
        <a:latin typeface="+mn-lt"/>
        <a:ea typeface="+mn-ea"/>
        <a:cs typeface="+mn-cs"/>
      </a:defRPr>
    </a:lvl4pPr>
    <a:lvl5pPr marL="1828743" algn="l" defTabSz="914372" rtl="0" eaLnBrk="1" latinLnBrk="0" hangingPunct="1">
      <a:defRPr sz="1800" kern="1200">
        <a:solidFill>
          <a:schemeClr val="tx1"/>
        </a:solidFill>
        <a:latin typeface="+mn-lt"/>
        <a:ea typeface="+mn-ea"/>
        <a:cs typeface="+mn-cs"/>
      </a:defRPr>
    </a:lvl5pPr>
    <a:lvl6pPr marL="2285929" algn="l" defTabSz="914372" rtl="0" eaLnBrk="1" latinLnBrk="0" hangingPunct="1">
      <a:defRPr sz="1800" kern="1200">
        <a:solidFill>
          <a:schemeClr val="tx1"/>
        </a:solidFill>
        <a:latin typeface="+mn-lt"/>
        <a:ea typeface="+mn-ea"/>
        <a:cs typeface="+mn-cs"/>
      </a:defRPr>
    </a:lvl6pPr>
    <a:lvl7pPr marL="2743115" algn="l" defTabSz="914372" rtl="0" eaLnBrk="1" latinLnBrk="0" hangingPunct="1">
      <a:defRPr sz="1800" kern="1200">
        <a:solidFill>
          <a:schemeClr val="tx1"/>
        </a:solidFill>
        <a:latin typeface="+mn-lt"/>
        <a:ea typeface="+mn-ea"/>
        <a:cs typeface="+mn-cs"/>
      </a:defRPr>
    </a:lvl7pPr>
    <a:lvl8pPr marL="3200301" algn="l" defTabSz="914372" rtl="0" eaLnBrk="1" latinLnBrk="0" hangingPunct="1">
      <a:defRPr sz="1800" kern="1200">
        <a:solidFill>
          <a:schemeClr val="tx1"/>
        </a:solidFill>
        <a:latin typeface="+mn-lt"/>
        <a:ea typeface="+mn-ea"/>
        <a:cs typeface="+mn-cs"/>
      </a:defRPr>
    </a:lvl8pPr>
    <a:lvl9pPr marL="3657487" algn="l" defTabSz="914372"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072" autoAdjust="0"/>
    <p:restoredTop sz="87429" autoAdjust="0"/>
  </p:normalViewPr>
  <p:slideViewPr>
    <p:cSldViewPr>
      <p:cViewPr varScale="1">
        <p:scale>
          <a:sx n="59" d="100"/>
          <a:sy n="59" d="100"/>
        </p:scale>
        <p:origin x="910" y="19"/>
      </p:cViewPr>
      <p:guideLst>
        <p:guide orient="horz" pos="2160"/>
        <p:guide pos="312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AA0416-E0C2-4C24-B240-AC40CA035448}" type="datetimeFigureOut">
              <a:rPr lang="en-US" smtClean="0"/>
              <a:t>2/25/2022</a:t>
            </a:fld>
            <a:endParaRPr lang="en-US" dirty="0"/>
          </a:p>
        </p:txBody>
      </p:sp>
      <p:sp>
        <p:nvSpPr>
          <p:cNvPr id="4" name="Slide Image Placeholder 3"/>
          <p:cNvSpPr>
            <a:spLocks noGrp="1" noRot="1" noChangeAspect="1"/>
          </p:cNvSpPr>
          <p:nvPr>
            <p:ph type="sldImg" idx="2"/>
          </p:nvPr>
        </p:nvSpPr>
        <p:spPr>
          <a:xfrm>
            <a:off x="952500" y="685800"/>
            <a:ext cx="4953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9D6140-4551-4BB1-A059-4BD68F4E97B7}" type="slidenum">
              <a:rPr lang="en-US" smtClean="0"/>
              <a:t>‹#›</a:t>
            </a:fld>
            <a:endParaRPr lang="en-US" dirty="0"/>
          </a:p>
        </p:txBody>
      </p:sp>
    </p:spTree>
    <p:extLst>
      <p:ext uri="{BB962C8B-B14F-4D97-AF65-F5344CB8AC3E}">
        <p14:creationId xmlns:p14="http://schemas.microsoft.com/office/powerpoint/2010/main" val="595364141"/>
      </p:ext>
    </p:extLst>
  </p:cSld>
  <p:clrMap bg1="lt1" tx1="dk1" bg2="lt2" tx2="dk2" accent1="accent1" accent2="accent2" accent3="accent3" accent4="accent4" accent5="accent5" accent6="accent6" hlink="hlink" folHlink="folHlink"/>
  <p:notesStyle>
    <a:lvl1pPr marL="0" algn="l" defTabSz="914372" rtl="0" eaLnBrk="1" latinLnBrk="0" hangingPunct="1">
      <a:defRPr sz="1200" kern="1200">
        <a:solidFill>
          <a:schemeClr val="tx1"/>
        </a:solidFill>
        <a:latin typeface="+mn-lt"/>
        <a:ea typeface="+mn-ea"/>
        <a:cs typeface="+mn-cs"/>
      </a:defRPr>
    </a:lvl1pPr>
    <a:lvl2pPr marL="457186" algn="l" defTabSz="914372" rtl="0" eaLnBrk="1" latinLnBrk="0" hangingPunct="1">
      <a:defRPr sz="1200" kern="1200">
        <a:solidFill>
          <a:schemeClr val="tx1"/>
        </a:solidFill>
        <a:latin typeface="+mn-lt"/>
        <a:ea typeface="+mn-ea"/>
        <a:cs typeface="+mn-cs"/>
      </a:defRPr>
    </a:lvl2pPr>
    <a:lvl3pPr marL="914372" algn="l" defTabSz="914372" rtl="0" eaLnBrk="1" latinLnBrk="0" hangingPunct="1">
      <a:defRPr sz="1200" kern="1200">
        <a:solidFill>
          <a:schemeClr val="tx1"/>
        </a:solidFill>
        <a:latin typeface="+mn-lt"/>
        <a:ea typeface="+mn-ea"/>
        <a:cs typeface="+mn-cs"/>
      </a:defRPr>
    </a:lvl3pPr>
    <a:lvl4pPr marL="1371558" algn="l" defTabSz="914372" rtl="0" eaLnBrk="1" latinLnBrk="0" hangingPunct="1">
      <a:defRPr sz="1200" kern="1200">
        <a:solidFill>
          <a:schemeClr val="tx1"/>
        </a:solidFill>
        <a:latin typeface="+mn-lt"/>
        <a:ea typeface="+mn-ea"/>
        <a:cs typeface="+mn-cs"/>
      </a:defRPr>
    </a:lvl4pPr>
    <a:lvl5pPr marL="1828743" algn="l" defTabSz="914372" rtl="0" eaLnBrk="1" latinLnBrk="0" hangingPunct="1">
      <a:defRPr sz="1200" kern="1200">
        <a:solidFill>
          <a:schemeClr val="tx1"/>
        </a:solidFill>
        <a:latin typeface="+mn-lt"/>
        <a:ea typeface="+mn-ea"/>
        <a:cs typeface="+mn-cs"/>
      </a:defRPr>
    </a:lvl5pPr>
    <a:lvl6pPr marL="2285929" algn="l" defTabSz="914372" rtl="0" eaLnBrk="1" latinLnBrk="0" hangingPunct="1">
      <a:defRPr sz="1200" kern="1200">
        <a:solidFill>
          <a:schemeClr val="tx1"/>
        </a:solidFill>
        <a:latin typeface="+mn-lt"/>
        <a:ea typeface="+mn-ea"/>
        <a:cs typeface="+mn-cs"/>
      </a:defRPr>
    </a:lvl6pPr>
    <a:lvl7pPr marL="2743115" algn="l" defTabSz="914372" rtl="0" eaLnBrk="1" latinLnBrk="0" hangingPunct="1">
      <a:defRPr sz="1200" kern="1200">
        <a:solidFill>
          <a:schemeClr val="tx1"/>
        </a:solidFill>
        <a:latin typeface="+mn-lt"/>
        <a:ea typeface="+mn-ea"/>
        <a:cs typeface="+mn-cs"/>
      </a:defRPr>
    </a:lvl7pPr>
    <a:lvl8pPr marL="3200301" algn="l" defTabSz="914372" rtl="0" eaLnBrk="1" latinLnBrk="0" hangingPunct="1">
      <a:defRPr sz="1200" kern="1200">
        <a:solidFill>
          <a:schemeClr val="tx1"/>
        </a:solidFill>
        <a:latin typeface="+mn-lt"/>
        <a:ea typeface="+mn-ea"/>
        <a:cs typeface="+mn-cs"/>
      </a:defRPr>
    </a:lvl8pPr>
    <a:lvl9pPr marL="3657487" algn="l" defTabSz="914372"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52500" y="685800"/>
            <a:ext cx="4953000" cy="3429000"/>
          </a:xfrm>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To maintain the </a:t>
            </a:r>
            <a:r>
              <a:rPr lang="en-US" sz="1200" kern="1200" dirty="0" err="1">
                <a:solidFill>
                  <a:schemeClr val="tx1"/>
                </a:solidFill>
                <a:effectLst/>
                <a:latin typeface="+mn-lt"/>
                <a:ea typeface="+mn-ea"/>
                <a:cs typeface="+mn-cs"/>
              </a:rPr>
              <a:t>positiveness</a:t>
            </a:r>
            <a:r>
              <a:rPr lang="en-US" sz="1200" kern="1200" dirty="0">
                <a:solidFill>
                  <a:schemeClr val="tx1"/>
                </a:solidFill>
                <a:effectLst/>
                <a:latin typeface="+mn-lt"/>
                <a:ea typeface="+mn-ea"/>
                <a:cs typeface="+mn-cs"/>
              </a:rPr>
              <a:t> in a restaurant it is important to concentrate the presentation strategy and service to attract the customers. The “Hotel Trinity” provides various types of foods to its customers so they should concern about their presentation style. The menu is an important element for any restaurant so that the customers can get an idea about the foods and services. “Hotel Trinity” should add a menu card also they can add a symbol to make the card unique (Adams et al, 2021)</a:t>
            </a:r>
          </a:p>
          <a:p>
            <a:r>
              <a:rPr lang="en-US" sz="1200" kern="1200" dirty="0">
                <a:solidFill>
                  <a:schemeClr val="tx1"/>
                </a:solidFill>
                <a:effectLst/>
                <a:latin typeface="+mn-lt"/>
                <a:ea typeface="+mn-ea"/>
                <a:cs typeface="+mn-cs"/>
              </a:rPr>
              <a:t>The “Hotel Trinity” can include an interesting tagline for their restaurant such as “HEALTHY FOOD, FOR HEALTHY LIFE”. Also, they can use this tagline in their menu card. In the menu card, they can use the food names with attractive pictures so that it will help to take the focus of the customers. In the menu card, they can add an organizational logo with contact details which makes the menu card more authentic (Wood et al, 2018)</a:t>
            </a:r>
          </a:p>
          <a:p>
            <a:r>
              <a:rPr lang="en-US" sz="1200" kern="1200" dirty="0">
                <a:solidFill>
                  <a:schemeClr val="tx1"/>
                </a:solidFill>
                <a:effectLst/>
                <a:latin typeface="+mn-lt"/>
                <a:ea typeface="+mn-ea"/>
                <a:cs typeface="+mn-cs"/>
              </a:rPr>
              <a:t>To know details about the customer demands “Hotel Trinity” they should make a menu list with the basic foods. This food item which will present to customers is attached below:</a:t>
            </a:r>
          </a:p>
          <a:p>
            <a:pPr lvl="0"/>
            <a:r>
              <a:rPr lang="en-US" sz="1200" kern="1200" dirty="0">
                <a:solidFill>
                  <a:schemeClr val="tx1"/>
                </a:solidFill>
                <a:effectLst/>
                <a:latin typeface="+mn-lt"/>
                <a:ea typeface="+mn-ea"/>
                <a:cs typeface="+mn-cs"/>
              </a:rPr>
              <a:t>Several types of soups ( Thai soup, special chicken corn soup,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a:t>
            </a:r>
          </a:p>
          <a:p>
            <a:pPr lvl="0"/>
            <a:r>
              <a:rPr lang="en-US" sz="1200" kern="1200" dirty="0">
                <a:solidFill>
                  <a:schemeClr val="tx1"/>
                </a:solidFill>
                <a:effectLst/>
                <a:latin typeface="+mn-lt"/>
                <a:ea typeface="+mn-ea"/>
                <a:cs typeface="+mn-cs"/>
              </a:rPr>
              <a:t>Minimum of 2 wine pairings with specific dishes.</a:t>
            </a:r>
          </a:p>
          <a:p>
            <a:pPr lvl="0"/>
            <a:r>
              <a:rPr lang="en-US" sz="1200" kern="1200" dirty="0">
                <a:solidFill>
                  <a:schemeClr val="tx1"/>
                </a:solidFill>
                <a:effectLst/>
                <a:latin typeface="+mn-lt"/>
                <a:ea typeface="+mn-ea"/>
                <a:cs typeface="+mn-cs"/>
              </a:rPr>
              <a:t>Several types of coffee (hot coffee, cold coffee)</a:t>
            </a:r>
          </a:p>
          <a:p>
            <a:pPr lvl="0"/>
            <a:r>
              <a:rPr lang="en-US" sz="1200" kern="1200" dirty="0">
                <a:solidFill>
                  <a:schemeClr val="tx1"/>
                </a:solidFill>
                <a:effectLst/>
                <a:latin typeface="+mn-lt"/>
                <a:ea typeface="+mn-ea"/>
                <a:cs typeface="+mn-cs"/>
              </a:rPr>
              <a:t>Burger</a:t>
            </a:r>
          </a:p>
          <a:p>
            <a:pPr lvl="0"/>
            <a:r>
              <a:rPr lang="en-US" sz="1200" kern="1200" dirty="0">
                <a:solidFill>
                  <a:schemeClr val="tx1"/>
                </a:solidFill>
                <a:effectLst/>
                <a:latin typeface="+mn-lt"/>
                <a:ea typeface="+mn-ea"/>
                <a:cs typeface="+mn-cs"/>
              </a:rPr>
              <a:t>Pizza</a:t>
            </a:r>
          </a:p>
          <a:p>
            <a:pPr lvl="0"/>
            <a:r>
              <a:rPr lang="en-US" sz="1200" kern="1200" dirty="0">
                <a:solidFill>
                  <a:schemeClr val="tx1"/>
                </a:solidFill>
                <a:effectLst/>
                <a:latin typeface="+mn-lt"/>
                <a:ea typeface="+mn-ea"/>
                <a:cs typeface="+mn-cs"/>
              </a:rPr>
              <a:t>Sandwich</a:t>
            </a:r>
          </a:p>
          <a:p>
            <a:pPr lvl="0"/>
            <a:r>
              <a:rPr lang="en-US" sz="1200" kern="1200" dirty="0">
                <a:solidFill>
                  <a:schemeClr val="tx1"/>
                </a:solidFill>
                <a:effectLst/>
                <a:latin typeface="+mn-lt"/>
                <a:ea typeface="+mn-ea"/>
                <a:cs typeface="+mn-cs"/>
              </a:rPr>
              <a:t>Chicken fry, fish fry.</a:t>
            </a:r>
          </a:p>
          <a:p>
            <a:pPr lvl="0"/>
            <a:r>
              <a:rPr lang="en-US" sz="1200" kern="1200" dirty="0">
                <a:solidFill>
                  <a:schemeClr val="tx1"/>
                </a:solidFill>
                <a:effectLst/>
                <a:latin typeface="+mn-lt"/>
                <a:ea typeface="+mn-ea"/>
                <a:cs typeface="+mn-cs"/>
              </a:rPr>
              <a:t>Several types of beverages ( juice, soft drinks, hard drinks,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The “Hotel Trinity” is located in South Wales and based on the location people have their different demands in food. A huge number of people are love to drink wines. So they can add different types of wine with specific dishes based on the demands of the people.  The “Hotel Trinity” can offer a pair of various types of wines such as white wine, red wine, or whiskey, vodka with recommended dishes to attract the customers. Also, this can boost the quality of the service that can increase the customer's engagement in the “Hotel Trinity” (</a:t>
            </a:r>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et al, 2018)</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Suitable price is another important thing at the “Hotel Trinity”. Price is a sensitive thing for all the customers. Low prices can attract more customers so that the “Hotel trinity” can use local food ingredients. That can minimize the food cost and restaurant authorities can provide the food at a suitable price (</a:t>
            </a:r>
            <a:r>
              <a:rPr lang="en-US" sz="1200" kern="1200" dirty="0" err="1">
                <a:solidFill>
                  <a:schemeClr val="tx1"/>
                </a:solidFill>
                <a:effectLst/>
                <a:latin typeface="+mn-lt"/>
                <a:ea typeface="+mn-ea"/>
                <a:cs typeface="+mn-cs"/>
              </a:rPr>
              <a:t>Antonschmidt</a:t>
            </a:r>
            <a:r>
              <a:rPr lang="en-US" sz="1200" kern="1200" dirty="0">
                <a:solidFill>
                  <a:schemeClr val="tx1"/>
                </a:solidFill>
                <a:effectLst/>
                <a:latin typeface="+mn-lt"/>
                <a:ea typeface="+mn-ea"/>
                <a:cs typeface="+mn-cs"/>
              </a:rPr>
              <a:t> et al, 2022)</a:t>
            </a:r>
          </a:p>
          <a:p>
            <a:r>
              <a:rPr lang="en-US" sz="1200" kern="1200" dirty="0">
                <a:solidFill>
                  <a:schemeClr val="tx1"/>
                </a:solidFill>
                <a:effectLst/>
                <a:latin typeface="+mn-lt"/>
                <a:ea typeface="+mn-ea"/>
                <a:cs typeface="+mn-cs"/>
              </a:rPr>
              <a:t>In the menu card “Hotel Trinity” must add their opening time and closing time. That provides a clear to the customers to get information about their service time. Though “Hotel Trinity” started their activity at 9 am and close their activity at 11 pm. Because at this time duration they get a huge number of customers (Adams et al, 2021)</a:t>
            </a:r>
          </a:p>
          <a:p>
            <a:r>
              <a:rPr lang="en-US" sz="1200" kern="1200" dirty="0">
                <a:solidFill>
                  <a:schemeClr val="tx1"/>
                </a:solidFill>
                <a:effectLst/>
                <a:latin typeface="+mn-lt"/>
                <a:ea typeface="+mn-ea"/>
                <a:cs typeface="+mn-cs"/>
              </a:rPr>
              <a:t>“Hotel trinity” should be concerned about fresh and better quality foods. They can collect the food items from the local market so that they can get fresh food in a short time. Besides this strategies can reduce the cost of the hotel (</a:t>
            </a:r>
            <a:r>
              <a:rPr lang="en-US" sz="1200" kern="1200" dirty="0" err="1">
                <a:solidFill>
                  <a:schemeClr val="tx1"/>
                </a:solidFill>
                <a:effectLst/>
                <a:latin typeface="+mn-lt"/>
                <a:ea typeface="+mn-ea"/>
                <a:cs typeface="+mn-cs"/>
              </a:rPr>
              <a:t>Herdiyana</a:t>
            </a:r>
            <a:r>
              <a:rPr lang="en-US" sz="1200" kern="1200" dirty="0">
                <a:solidFill>
                  <a:schemeClr val="tx1"/>
                </a:solidFill>
                <a:effectLst/>
                <a:latin typeface="+mn-lt"/>
                <a:ea typeface="+mn-ea"/>
                <a:cs typeface="+mn-cs"/>
              </a:rPr>
              <a:t> et al, 2021)</a:t>
            </a:r>
          </a:p>
          <a:p>
            <a:r>
              <a:rPr lang="en-US" sz="1200" kern="1200" dirty="0">
                <a:solidFill>
                  <a:schemeClr val="tx1"/>
                </a:solidFill>
                <a:effectLst/>
                <a:latin typeface="+mn-lt"/>
                <a:ea typeface="+mn-ea"/>
                <a:cs typeface="+mn-cs"/>
              </a:rPr>
              <a:t>Based on the location “Hotel Trinity” situated in South Wales where many peoples are love to drink wines. The must have provided a minimum of 2 wines paired with specific dishes. Besides, they can provide cash on delivery where customers can provide cash after getting the service (Wood et al, 2018)</a:t>
            </a:r>
          </a:p>
          <a:p>
            <a:r>
              <a:rPr lang="en-US" sz="1200" kern="1200" dirty="0">
                <a:solidFill>
                  <a:schemeClr val="tx1"/>
                </a:solidFill>
                <a:effectLst/>
                <a:latin typeface="+mn-lt"/>
                <a:ea typeface="+mn-ea"/>
                <a:cs typeface="+mn-cs"/>
              </a:rPr>
              <a:t>“Hotel Trinity” has both soft and hard drinks. They can offer several hypes of soft drinks and hard drinks so that customers of the different sections can get service from them. They can provide red wine, white wine, vodka as complementary items.  As a soft drink, they can provide different drinks such as Coca-Cola, Pepsi, and so on.</a:t>
            </a:r>
          </a:p>
          <a:p>
            <a:r>
              <a:rPr lang="en-US" sz="1200" kern="1200" dirty="0">
                <a:solidFill>
                  <a:schemeClr val="tx1"/>
                </a:solidFill>
                <a:effectLst/>
                <a:latin typeface="+mn-lt"/>
                <a:ea typeface="+mn-ea"/>
                <a:cs typeface="+mn-cs"/>
              </a:rPr>
              <a:t>The menu which is presented in front of the customer should be correct both grammatically and spellings. Otherwise, it can create a negative impact on the “Hotel Trinity”. This menu card can be used for marketing so it is important to maintain proper grammar and correct spelling. They should follow some special categories to maintain the menu card for providing good service to its customers (Smith et al, 2018)</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It is important to upgrade the service day by day in the hotel industry. This industry is more competitive day by day. To survive the competitive industry menu cad can play an important role to maintain several activities. “Hotel Trinity” should focus on food quality and services. Besides they have to maintain a well-organized menu card with proper information. By implementing all of these they can reach their goals in the proper time (</a:t>
            </a:r>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et al, 2018)</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Adams, D., Donovan, J. and Topple, C., 2021. Achieving sustainability in food manufacturing operations and their supply chains: Key insights from a systematic literature review. Sustainable Production and Consumption, 28, pp.1491-1499.</a:t>
            </a:r>
          </a:p>
          <a:p>
            <a:r>
              <a:rPr lang="en-US" sz="1200" kern="1200" dirty="0" err="1">
                <a:solidFill>
                  <a:schemeClr val="tx1"/>
                </a:solidFill>
                <a:effectLst/>
                <a:latin typeface="+mn-lt"/>
                <a:ea typeface="+mn-ea"/>
                <a:cs typeface="+mn-cs"/>
              </a:rPr>
              <a:t>Akmaz</a:t>
            </a:r>
            <a:r>
              <a:rPr lang="en-US" sz="1200" kern="1200" dirty="0">
                <a:solidFill>
                  <a:schemeClr val="tx1"/>
                </a:solidFill>
                <a:effectLst/>
                <a:latin typeface="+mn-lt"/>
                <a:ea typeface="+mn-ea"/>
                <a:cs typeface="+mn-cs"/>
              </a:rPr>
              <a:t>, A., Kale, A. and </a:t>
            </a:r>
            <a:r>
              <a:rPr lang="en-US" sz="1200" kern="1200" dirty="0" err="1">
                <a:solidFill>
                  <a:schemeClr val="tx1"/>
                </a:solidFill>
                <a:effectLst/>
                <a:latin typeface="+mn-lt"/>
                <a:ea typeface="+mn-ea"/>
                <a:cs typeface="+mn-cs"/>
              </a:rPr>
              <a:t>Akmeşe</a:t>
            </a:r>
            <a:r>
              <a:rPr lang="en-US" sz="1200" kern="1200" dirty="0">
                <a:solidFill>
                  <a:schemeClr val="tx1"/>
                </a:solidFill>
                <a:effectLst/>
                <a:latin typeface="+mn-lt"/>
                <a:ea typeface="+mn-ea"/>
                <a:cs typeface="+mn-cs"/>
              </a:rPr>
              <a:t>, H., 2021. A Research To Determine The Expectations of Consumers From Halal Concept Hotel Operations In The Covid-19 Process.</a:t>
            </a:r>
          </a:p>
          <a:p>
            <a:r>
              <a:rPr lang="en-US" sz="1200" kern="1200" dirty="0" err="1">
                <a:solidFill>
                  <a:schemeClr val="tx1"/>
                </a:solidFill>
                <a:effectLst/>
                <a:latin typeface="+mn-lt"/>
                <a:ea typeface="+mn-ea"/>
                <a:cs typeface="+mn-cs"/>
              </a:rPr>
              <a:t>Antonschmidt</a:t>
            </a:r>
            <a:r>
              <a:rPr lang="en-US" sz="1200" kern="1200" dirty="0">
                <a:solidFill>
                  <a:schemeClr val="tx1"/>
                </a:solidFill>
                <a:effectLst/>
                <a:latin typeface="+mn-lt"/>
                <a:ea typeface="+mn-ea"/>
                <a:cs typeface="+mn-cs"/>
              </a:rPr>
              <a:t>, H., 2022. Sustainable Food Operations. In Encyclopedia of Tourism Management and Marketing. Edward Elgar Publishing. Nabil</a:t>
            </a:r>
          </a:p>
          <a:p>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T.G., Rao, X., </a:t>
            </a:r>
            <a:r>
              <a:rPr lang="en-US" sz="1200" kern="1200" dirty="0" err="1">
                <a:solidFill>
                  <a:schemeClr val="tx1"/>
                </a:solidFill>
                <a:effectLst/>
                <a:latin typeface="+mn-lt"/>
                <a:ea typeface="+mn-ea"/>
                <a:cs typeface="+mn-cs"/>
              </a:rPr>
              <a:t>Berentsen</a:t>
            </a:r>
            <a:r>
              <a:rPr lang="en-US" sz="1200" kern="1200" dirty="0">
                <a:solidFill>
                  <a:schemeClr val="tx1"/>
                </a:solidFill>
                <a:effectLst/>
                <a:latin typeface="+mn-lt"/>
                <a:ea typeface="+mn-ea"/>
                <a:cs typeface="+mn-cs"/>
              </a:rPr>
              <a:t>, P.B. and </a:t>
            </a:r>
            <a:r>
              <a:rPr lang="en-US" sz="1200" kern="1200" dirty="0" err="1">
                <a:solidFill>
                  <a:schemeClr val="tx1"/>
                </a:solidFill>
                <a:effectLst/>
                <a:latin typeface="+mn-lt"/>
                <a:ea typeface="+mn-ea"/>
                <a:cs typeface="+mn-cs"/>
              </a:rPr>
              <a:t>Lansink</a:t>
            </a:r>
            <a:r>
              <a:rPr lang="en-US" sz="1200" kern="1200" dirty="0">
                <a:solidFill>
                  <a:schemeClr val="tx1"/>
                </a:solidFill>
                <a:effectLst/>
                <a:latin typeface="+mn-lt"/>
                <a:ea typeface="+mn-ea"/>
                <a:cs typeface="+mn-cs"/>
              </a:rPr>
              <a:t>, A.G.O., 2018. Measuring corporate sustainability performance–the case of European food and beverage companies. Journal of Cleaner Production, 195, pp.734-743.</a:t>
            </a:r>
          </a:p>
          <a:p>
            <a:r>
              <a:rPr lang="en-US" sz="1200" kern="1200" dirty="0" err="1">
                <a:solidFill>
                  <a:schemeClr val="tx1"/>
                </a:solidFill>
                <a:effectLst/>
                <a:latin typeface="+mn-lt"/>
                <a:ea typeface="+mn-ea"/>
                <a:cs typeface="+mn-cs"/>
              </a:rPr>
              <a:t>Herdiyana</a:t>
            </a:r>
            <a:r>
              <a:rPr lang="en-US" sz="1200" kern="1200" dirty="0">
                <a:solidFill>
                  <a:schemeClr val="tx1"/>
                </a:solidFill>
                <a:effectLst/>
                <a:latin typeface="+mn-lt"/>
                <a:ea typeface="+mn-ea"/>
                <a:cs typeface="+mn-cs"/>
              </a:rPr>
              <a:t>, A.S. and </a:t>
            </a:r>
            <a:r>
              <a:rPr lang="en-US" sz="1200" kern="1200" dirty="0" err="1">
                <a:solidFill>
                  <a:schemeClr val="tx1"/>
                </a:solidFill>
                <a:effectLst/>
                <a:latin typeface="+mn-lt"/>
                <a:ea typeface="+mn-ea"/>
                <a:cs typeface="+mn-cs"/>
              </a:rPr>
              <a:t>Endri</a:t>
            </a:r>
            <a:r>
              <a:rPr lang="en-US" sz="1200" kern="1200" dirty="0">
                <a:solidFill>
                  <a:schemeClr val="tx1"/>
                </a:solidFill>
                <a:effectLst/>
                <a:latin typeface="+mn-lt"/>
                <a:ea typeface="+mn-ea"/>
                <a:cs typeface="+mn-cs"/>
              </a:rPr>
              <a:t>, E., 2021. The Effect of Financial Performance on the Profitability of Food and Beverage Companies in Indonesia. International journal of financial research, 12(1).</a:t>
            </a:r>
          </a:p>
          <a:p>
            <a:r>
              <a:rPr lang="en-US" sz="1200" kern="1200" dirty="0">
                <a:solidFill>
                  <a:schemeClr val="tx1"/>
                </a:solidFill>
                <a:effectLst/>
                <a:latin typeface="+mn-lt"/>
                <a:ea typeface="+mn-ea"/>
                <a:cs typeface="+mn-cs"/>
              </a:rPr>
              <a:t>Smith, R.A., White-McNeil, A. and Ali, F., 2020. Students’ perceptions and behavior toward on-campus foodservice operations. International Hospitality Review.</a:t>
            </a:r>
          </a:p>
          <a:p>
            <a:r>
              <a:rPr lang="en-US" sz="1200" kern="1200" dirty="0">
                <a:solidFill>
                  <a:schemeClr val="tx1"/>
                </a:solidFill>
                <a:effectLst/>
                <a:latin typeface="+mn-lt"/>
                <a:ea typeface="+mn-ea"/>
                <a:cs typeface="+mn-cs"/>
              </a:rPr>
              <a:t>Wood, R.C., 2018. Strategic questions in food and beverage management. Routledge.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C9D6140-4551-4BB1-A059-4BD68F4E97B7}" type="slidenum">
              <a:rPr lang="en-US" smtClean="0"/>
              <a:t>1</a:t>
            </a:fld>
            <a:endParaRPr lang="en-US" dirty="0"/>
          </a:p>
        </p:txBody>
      </p:sp>
    </p:spTree>
    <p:extLst>
      <p:ext uri="{BB962C8B-B14F-4D97-AF65-F5344CB8AC3E}">
        <p14:creationId xmlns:p14="http://schemas.microsoft.com/office/powerpoint/2010/main" val="1100865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52500" y="685800"/>
            <a:ext cx="4953000" cy="3429000"/>
          </a:xfrm>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To maintain the </a:t>
            </a:r>
            <a:r>
              <a:rPr lang="en-US" sz="1200" kern="1200" dirty="0" err="1">
                <a:solidFill>
                  <a:schemeClr val="tx1"/>
                </a:solidFill>
                <a:effectLst/>
                <a:latin typeface="+mn-lt"/>
                <a:ea typeface="+mn-ea"/>
                <a:cs typeface="+mn-cs"/>
              </a:rPr>
              <a:t>positiveness</a:t>
            </a:r>
            <a:r>
              <a:rPr lang="en-US" sz="1200" kern="1200" dirty="0">
                <a:solidFill>
                  <a:schemeClr val="tx1"/>
                </a:solidFill>
                <a:effectLst/>
                <a:latin typeface="+mn-lt"/>
                <a:ea typeface="+mn-ea"/>
                <a:cs typeface="+mn-cs"/>
              </a:rPr>
              <a:t> in a restaurant it is important to concentrate the presentation strategy and service to attract the customers. The “Hotel Trinity” provides various types of foods to its customers so they should concern about their presentation style. The menu is an important element for any restaurant so that the customers can get an idea about the foods and services. “Hotel Trinity” should add a menu card also they can add a symbol to make the card unique (Adams et al, 2021)</a:t>
            </a:r>
          </a:p>
          <a:p>
            <a:r>
              <a:rPr lang="en-US" sz="1200" kern="1200" dirty="0">
                <a:solidFill>
                  <a:schemeClr val="tx1"/>
                </a:solidFill>
                <a:effectLst/>
                <a:latin typeface="+mn-lt"/>
                <a:ea typeface="+mn-ea"/>
                <a:cs typeface="+mn-cs"/>
              </a:rPr>
              <a:t>The “Hotel Trinity” can include an interesting tagline for their restaurant such as “HEALTHY FOOD, FOR HEALTHY LIFE”. Also, they can use this tagline in their menu card. In the menu card, they can use the food names with attractive pictures so that it will help to take the focus of the customers. In the menu card, they can add an organizational logo with contact details which makes the menu card more authentic (Wood et al, 2018)</a:t>
            </a:r>
          </a:p>
          <a:p>
            <a:r>
              <a:rPr lang="en-US" sz="1200" kern="1200" dirty="0">
                <a:solidFill>
                  <a:schemeClr val="tx1"/>
                </a:solidFill>
                <a:effectLst/>
                <a:latin typeface="+mn-lt"/>
                <a:ea typeface="+mn-ea"/>
                <a:cs typeface="+mn-cs"/>
              </a:rPr>
              <a:t>To know details about the customer demands “Hotel Trinity” they should make a menu list with the basic foods. This food item which will present to customers is attached below:</a:t>
            </a:r>
          </a:p>
          <a:p>
            <a:pPr lvl="0"/>
            <a:r>
              <a:rPr lang="en-US" sz="1200" kern="1200" dirty="0">
                <a:solidFill>
                  <a:schemeClr val="tx1"/>
                </a:solidFill>
                <a:effectLst/>
                <a:latin typeface="+mn-lt"/>
                <a:ea typeface="+mn-ea"/>
                <a:cs typeface="+mn-cs"/>
              </a:rPr>
              <a:t>Several types of soups ( Thai soup, special chicken corn soup,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a:t>
            </a:r>
          </a:p>
          <a:p>
            <a:pPr lvl="0"/>
            <a:r>
              <a:rPr lang="en-US" sz="1200" kern="1200" dirty="0">
                <a:solidFill>
                  <a:schemeClr val="tx1"/>
                </a:solidFill>
                <a:effectLst/>
                <a:latin typeface="+mn-lt"/>
                <a:ea typeface="+mn-ea"/>
                <a:cs typeface="+mn-cs"/>
              </a:rPr>
              <a:t>Minimum of 2 wine pairings with specific dishes.</a:t>
            </a:r>
          </a:p>
          <a:p>
            <a:pPr lvl="0"/>
            <a:r>
              <a:rPr lang="en-US" sz="1200" kern="1200" dirty="0">
                <a:solidFill>
                  <a:schemeClr val="tx1"/>
                </a:solidFill>
                <a:effectLst/>
                <a:latin typeface="+mn-lt"/>
                <a:ea typeface="+mn-ea"/>
                <a:cs typeface="+mn-cs"/>
              </a:rPr>
              <a:t>Several types of coffee (hot coffee, cold coffee)</a:t>
            </a:r>
          </a:p>
          <a:p>
            <a:pPr lvl="0"/>
            <a:r>
              <a:rPr lang="en-US" sz="1200" kern="1200" dirty="0">
                <a:solidFill>
                  <a:schemeClr val="tx1"/>
                </a:solidFill>
                <a:effectLst/>
                <a:latin typeface="+mn-lt"/>
                <a:ea typeface="+mn-ea"/>
                <a:cs typeface="+mn-cs"/>
              </a:rPr>
              <a:t>Burger</a:t>
            </a:r>
          </a:p>
          <a:p>
            <a:pPr lvl="0"/>
            <a:r>
              <a:rPr lang="en-US" sz="1200" kern="1200" dirty="0">
                <a:solidFill>
                  <a:schemeClr val="tx1"/>
                </a:solidFill>
                <a:effectLst/>
                <a:latin typeface="+mn-lt"/>
                <a:ea typeface="+mn-ea"/>
                <a:cs typeface="+mn-cs"/>
              </a:rPr>
              <a:t>Pizza</a:t>
            </a:r>
          </a:p>
          <a:p>
            <a:pPr lvl="0"/>
            <a:r>
              <a:rPr lang="en-US" sz="1200" kern="1200" dirty="0">
                <a:solidFill>
                  <a:schemeClr val="tx1"/>
                </a:solidFill>
                <a:effectLst/>
                <a:latin typeface="+mn-lt"/>
                <a:ea typeface="+mn-ea"/>
                <a:cs typeface="+mn-cs"/>
              </a:rPr>
              <a:t>Sandwich</a:t>
            </a:r>
          </a:p>
          <a:p>
            <a:pPr lvl="0"/>
            <a:r>
              <a:rPr lang="en-US" sz="1200" kern="1200" dirty="0">
                <a:solidFill>
                  <a:schemeClr val="tx1"/>
                </a:solidFill>
                <a:effectLst/>
                <a:latin typeface="+mn-lt"/>
                <a:ea typeface="+mn-ea"/>
                <a:cs typeface="+mn-cs"/>
              </a:rPr>
              <a:t>Chicken fry, fish fry.</a:t>
            </a:r>
          </a:p>
          <a:p>
            <a:pPr lvl="0"/>
            <a:r>
              <a:rPr lang="en-US" sz="1200" kern="1200" dirty="0">
                <a:solidFill>
                  <a:schemeClr val="tx1"/>
                </a:solidFill>
                <a:effectLst/>
                <a:latin typeface="+mn-lt"/>
                <a:ea typeface="+mn-ea"/>
                <a:cs typeface="+mn-cs"/>
              </a:rPr>
              <a:t>Several types of beverages ( juice, soft drinks, hard drinks,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The “Hotel Trinity” is located in South Wales and based on the location people have their different demands in food. A huge number of people are love to drink wines. So they can add different types of wine with specific dishes based on the demands of the people.  The “Hotel Trinity” can offer a pair of various types of wines such as white wine, red wine, or whiskey, vodka with recommended dishes to attract the customers. Also, this can boost the quality of the service that can increase the customer's engagement in the “Hotel Trinity” (</a:t>
            </a:r>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et al, 2018)</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Suitable price is another important thing at the “Hotel Trinity”. Price is a sensitive thing for all the customers. Low prices can attract more customers so that the “Hotel trinity” can use local food ingredients. That can minimize the food cost and restaurant authorities can provide the food at a suitable price (</a:t>
            </a:r>
            <a:r>
              <a:rPr lang="en-US" sz="1200" kern="1200" dirty="0" err="1">
                <a:solidFill>
                  <a:schemeClr val="tx1"/>
                </a:solidFill>
                <a:effectLst/>
                <a:latin typeface="+mn-lt"/>
                <a:ea typeface="+mn-ea"/>
                <a:cs typeface="+mn-cs"/>
              </a:rPr>
              <a:t>Antonschmidt</a:t>
            </a:r>
            <a:r>
              <a:rPr lang="en-US" sz="1200" kern="1200" dirty="0">
                <a:solidFill>
                  <a:schemeClr val="tx1"/>
                </a:solidFill>
                <a:effectLst/>
                <a:latin typeface="+mn-lt"/>
                <a:ea typeface="+mn-ea"/>
                <a:cs typeface="+mn-cs"/>
              </a:rPr>
              <a:t> et al, 2022)</a:t>
            </a:r>
          </a:p>
          <a:p>
            <a:r>
              <a:rPr lang="en-US" sz="1200" kern="1200" dirty="0">
                <a:solidFill>
                  <a:schemeClr val="tx1"/>
                </a:solidFill>
                <a:effectLst/>
                <a:latin typeface="+mn-lt"/>
                <a:ea typeface="+mn-ea"/>
                <a:cs typeface="+mn-cs"/>
              </a:rPr>
              <a:t>In the menu card “Hotel Trinity” must add their opening time and closing time. That provides a clear to the customers to get information about their service time. Though “Hotel Trinity” started their activity at 9 am and close their activity at 11 pm. Because at this time duration they get a huge number of customers (Adams et al, 2021)</a:t>
            </a:r>
          </a:p>
          <a:p>
            <a:r>
              <a:rPr lang="en-US" sz="1200" kern="1200" dirty="0">
                <a:solidFill>
                  <a:schemeClr val="tx1"/>
                </a:solidFill>
                <a:effectLst/>
                <a:latin typeface="+mn-lt"/>
                <a:ea typeface="+mn-ea"/>
                <a:cs typeface="+mn-cs"/>
              </a:rPr>
              <a:t>“Hotel trinity” should be concerned about fresh and better quality foods. They can collect the food items from the local market so that they can get fresh food in a short time. Besides this strategies can reduce the cost of the hotel (</a:t>
            </a:r>
            <a:r>
              <a:rPr lang="en-US" sz="1200" kern="1200" dirty="0" err="1">
                <a:solidFill>
                  <a:schemeClr val="tx1"/>
                </a:solidFill>
                <a:effectLst/>
                <a:latin typeface="+mn-lt"/>
                <a:ea typeface="+mn-ea"/>
                <a:cs typeface="+mn-cs"/>
              </a:rPr>
              <a:t>Herdiyana</a:t>
            </a:r>
            <a:r>
              <a:rPr lang="en-US" sz="1200" kern="1200" dirty="0">
                <a:solidFill>
                  <a:schemeClr val="tx1"/>
                </a:solidFill>
                <a:effectLst/>
                <a:latin typeface="+mn-lt"/>
                <a:ea typeface="+mn-ea"/>
                <a:cs typeface="+mn-cs"/>
              </a:rPr>
              <a:t> et al, 2021)</a:t>
            </a:r>
          </a:p>
          <a:p>
            <a:r>
              <a:rPr lang="en-US" sz="1200" kern="1200" dirty="0">
                <a:solidFill>
                  <a:schemeClr val="tx1"/>
                </a:solidFill>
                <a:effectLst/>
                <a:latin typeface="+mn-lt"/>
                <a:ea typeface="+mn-ea"/>
                <a:cs typeface="+mn-cs"/>
              </a:rPr>
              <a:t>Based on the location “Hotel Trinity” situated in South Wales where many peoples are love to drink wines. The must have provided a minimum of 2 wines paired with specific dishes. Besides, they can provide cash on delivery where customers can provide cash after getting the service (Wood et al, 2018)</a:t>
            </a:r>
          </a:p>
          <a:p>
            <a:r>
              <a:rPr lang="en-US" sz="1200" kern="1200" dirty="0">
                <a:solidFill>
                  <a:schemeClr val="tx1"/>
                </a:solidFill>
                <a:effectLst/>
                <a:latin typeface="+mn-lt"/>
                <a:ea typeface="+mn-ea"/>
                <a:cs typeface="+mn-cs"/>
              </a:rPr>
              <a:t>“Hotel Trinity” has both soft and hard drinks. They can offer several hypes of soft drinks and hard drinks so that customers of the different sections can get service from them. They can provide red wine, white wine, vodka as complementary items.  As a soft drink, they can provide different drinks such as Coca-Cola, Pepsi, and so on.</a:t>
            </a:r>
          </a:p>
          <a:p>
            <a:r>
              <a:rPr lang="en-US" sz="1200" kern="1200" dirty="0">
                <a:solidFill>
                  <a:schemeClr val="tx1"/>
                </a:solidFill>
                <a:effectLst/>
                <a:latin typeface="+mn-lt"/>
                <a:ea typeface="+mn-ea"/>
                <a:cs typeface="+mn-cs"/>
              </a:rPr>
              <a:t>The menu which is presented in front of the customer should be correct both grammatically and spellings. Otherwise, it can create a negative impact on the “Hotel Trinity”. This menu card can be used for marketing so it is important to maintain proper grammar and correct spelling. They should follow some special categories to maintain the menu card for providing good service to its customers (Smith et al, 2018)</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It is important to upgrade the service day by day in the hotel industry. This industry is more competitive day by day. To survive the competitive industry menu cad can play an important role to maintain several activities. “Hotel Trinity” should focus on food quality and services. Besides they have to maintain a well-organized menu card with proper information. By implementing all of these they can reach their goals in the proper time (</a:t>
            </a:r>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et al, 2018)</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Adams, D., Donovan, J. and Topple, C., 2021. Achieving sustainability in food manufacturing operations and their supply chains: Key insights from a systematic literature review. Sustainable Production and Consumption, 28, pp.1491-1499.</a:t>
            </a:r>
          </a:p>
          <a:p>
            <a:r>
              <a:rPr lang="en-US" sz="1200" kern="1200" dirty="0" err="1">
                <a:solidFill>
                  <a:schemeClr val="tx1"/>
                </a:solidFill>
                <a:effectLst/>
                <a:latin typeface="+mn-lt"/>
                <a:ea typeface="+mn-ea"/>
                <a:cs typeface="+mn-cs"/>
              </a:rPr>
              <a:t>Akmaz</a:t>
            </a:r>
            <a:r>
              <a:rPr lang="en-US" sz="1200" kern="1200" dirty="0">
                <a:solidFill>
                  <a:schemeClr val="tx1"/>
                </a:solidFill>
                <a:effectLst/>
                <a:latin typeface="+mn-lt"/>
                <a:ea typeface="+mn-ea"/>
                <a:cs typeface="+mn-cs"/>
              </a:rPr>
              <a:t>, A., Kale, A. and </a:t>
            </a:r>
            <a:r>
              <a:rPr lang="en-US" sz="1200" kern="1200" dirty="0" err="1">
                <a:solidFill>
                  <a:schemeClr val="tx1"/>
                </a:solidFill>
                <a:effectLst/>
                <a:latin typeface="+mn-lt"/>
                <a:ea typeface="+mn-ea"/>
                <a:cs typeface="+mn-cs"/>
              </a:rPr>
              <a:t>Akmeşe</a:t>
            </a:r>
            <a:r>
              <a:rPr lang="en-US" sz="1200" kern="1200" dirty="0">
                <a:solidFill>
                  <a:schemeClr val="tx1"/>
                </a:solidFill>
                <a:effectLst/>
                <a:latin typeface="+mn-lt"/>
                <a:ea typeface="+mn-ea"/>
                <a:cs typeface="+mn-cs"/>
              </a:rPr>
              <a:t>, H., 2021. A Research To Determine The Expectations of Consumers From Halal Concept Hotel Operations In The Covid-19 Process.</a:t>
            </a:r>
          </a:p>
          <a:p>
            <a:r>
              <a:rPr lang="en-US" sz="1200" kern="1200" dirty="0" err="1">
                <a:solidFill>
                  <a:schemeClr val="tx1"/>
                </a:solidFill>
                <a:effectLst/>
                <a:latin typeface="+mn-lt"/>
                <a:ea typeface="+mn-ea"/>
                <a:cs typeface="+mn-cs"/>
              </a:rPr>
              <a:t>Antonschmidt</a:t>
            </a:r>
            <a:r>
              <a:rPr lang="en-US" sz="1200" kern="1200" dirty="0">
                <a:solidFill>
                  <a:schemeClr val="tx1"/>
                </a:solidFill>
                <a:effectLst/>
                <a:latin typeface="+mn-lt"/>
                <a:ea typeface="+mn-ea"/>
                <a:cs typeface="+mn-cs"/>
              </a:rPr>
              <a:t>, H., 2022. Sustainable Food Operations. In Encyclopedia of Tourism Management and Marketing. Edward Elgar Publishing. Nabil</a:t>
            </a:r>
          </a:p>
          <a:p>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T.G., Rao, X., </a:t>
            </a:r>
            <a:r>
              <a:rPr lang="en-US" sz="1200" kern="1200" dirty="0" err="1">
                <a:solidFill>
                  <a:schemeClr val="tx1"/>
                </a:solidFill>
                <a:effectLst/>
                <a:latin typeface="+mn-lt"/>
                <a:ea typeface="+mn-ea"/>
                <a:cs typeface="+mn-cs"/>
              </a:rPr>
              <a:t>Berentsen</a:t>
            </a:r>
            <a:r>
              <a:rPr lang="en-US" sz="1200" kern="1200" dirty="0">
                <a:solidFill>
                  <a:schemeClr val="tx1"/>
                </a:solidFill>
                <a:effectLst/>
                <a:latin typeface="+mn-lt"/>
                <a:ea typeface="+mn-ea"/>
                <a:cs typeface="+mn-cs"/>
              </a:rPr>
              <a:t>, P.B. and </a:t>
            </a:r>
            <a:r>
              <a:rPr lang="en-US" sz="1200" kern="1200" dirty="0" err="1">
                <a:solidFill>
                  <a:schemeClr val="tx1"/>
                </a:solidFill>
                <a:effectLst/>
                <a:latin typeface="+mn-lt"/>
                <a:ea typeface="+mn-ea"/>
                <a:cs typeface="+mn-cs"/>
              </a:rPr>
              <a:t>Lansink</a:t>
            </a:r>
            <a:r>
              <a:rPr lang="en-US" sz="1200" kern="1200" dirty="0">
                <a:solidFill>
                  <a:schemeClr val="tx1"/>
                </a:solidFill>
                <a:effectLst/>
                <a:latin typeface="+mn-lt"/>
                <a:ea typeface="+mn-ea"/>
                <a:cs typeface="+mn-cs"/>
              </a:rPr>
              <a:t>, A.G.O., 2018. Measuring corporate sustainability performance–the case of European food and beverage companies. Journal of Cleaner Production, 195, pp.734-743.</a:t>
            </a:r>
          </a:p>
          <a:p>
            <a:r>
              <a:rPr lang="en-US" sz="1200" kern="1200" dirty="0" err="1">
                <a:solidFill>
                  <a:schemeClr val="tx1"/>
                </a:solidFill>
                <a:effectLst/>
                <a:latin typeface="+mn-lt"/>
                <a:ea typeface="+mn-ea"/>
                <a:cs typeface="+mn-cs"/>
              </a:rPr>
              <a:t>Herdiyana</a:t>
            </a:r>
            <a:r>
              <a:rPr lang="en-US" sz="1200" kern="1200" dirty="0">
                <a:solidFill>
                  <a:schemeClr val="tx1"/>
                </a:solidFill>
                <a:effectLst/>
                <a:latin typeface="+mn-lt"/>
                <a:ea typeface="+mn-ea"/>
                <a:cs typeface="+mn-cs"/>
              </a:rPr>
              <a:t>, A.S. and </a:t>
            </a:r>
            <a:r>
              <a:rPr lang="en-US" sz="1200" kern="1200" dirty="0" err="1">
                <a:solidFill>
                  <a:schemeClr val="tx1"/>
                </a:solidFill>
                <a:effectLst/>
                <a:latin typeface="+mn-lt"/>
                <a:ea typeface="+mn-ea"/>
                <a:cs typeface="+mn-cs"/>
              </a:rPr>
              <a:t>Endri</a:t>
            </a:r>
            <a:r>
              <a:rPr lang="en-US" sz="1200" kern="1200" dirty="0">
                <a:solidFill>
                  <a:schemeClr val="tx1"/>
                </a:solidFill>
                <a:effectLst/>
                <a:latin typeface="+mn-lt"/>
                <a:ea typeface="+mn-ea"/>
                <a:cs typeface="+mn-cs"/>
              </a:rPr>
              <a:t>, E., 2021. The Effect of Financial Performance on the Profitability of Food and Beverage Companies in Indonesia. International journal of financial research, 12(1).</a:t>
            </a:r>
          </a:p>
          <a:p>
            <a:r>
              <a:rPr lang="en-US" sz="1200" kern="1200" dirty="0">
                <a:solidFill>
                  <a:schemeClr val="tx1"/>
                </a:solidFill>
                <a:effectLst/>
                <a:latin typeface="+mn-lt"/>
                <a:ea typeface="+mn-ea"/>
                <a:cs typeface="+mn-cs"/>
              </a:rPr>
              <a:t>Smith, R.A., White-McNeil, A. and Ali, F., 2020. Students’ perceptions and behavior toward on-campus foodservice operations. International Hospitality Review.</a:t>
            </a:r>
          </a:p>
          <a:p>
            <a:r>
              <a:rPr lang="en-US" sz="1200" kern="1200" dirty="0">
                <a:solidFill>
                  <a:schemeClr val="tx1"/>
                </a:solidFill>
                <a:effectLst/>
                <a:latin typeface="+mn-lt"/>
                <a:ea typeface="+mn-ea"/>
                <a:cs typeface="+mn-cs"/>
              </a:rPr>
              <a:t>Wood, R.C., 2018. Strategic questions in food and beverage management. Routledge.</a:t>
            </a: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C9D6140-4551-4BB1-A059-4BD68F4E97B7}" type="slidenum">
              <a:rPr lang="en-US" smtClean="0"/>
              <a:t>2</a:t>
            </a:fld>
            <a:endParaRPr lang="en-US" dirty="0"/>
          </a:p>
        </p:txBody>
      </p:sp>
    </p:spTree>
    <p:extLst>
      <p:ext uri="{BB962C8B-B14F-4D97-AF65-F5344CB8AC3E}">
        <p14:creationId xmlns:p14="http://schemas.microsoft.com/office/powerpoint/2010/main" val="2352110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2130426"/>
            <a:ext cx="8420100" cy="1470025"/>
          </a:xfrm>
        </p:spPr>
        <p:txBody>
          <a:bodyPr/>
          <a:lstStyle/>
          <a:p>
            <a:r>
              <a:rPr lang="en-US"/>
              <a:t>Click to edit Master title style</a:t>
            </a:r>
          </a:p>
        </p:txBody>
      </p:sp>
      <p:sp>
        <p:nvSpPr>
          <p:cNvPr id="3" name="Subtitle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4290334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340706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4406901"/>
            <a:ext cx="84201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82506" y="2906713"/>
            <a:ext cx="84201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2844434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95300" y="1600201"/>
            <a:ext cx="437515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35550" y="1600201"/>
            <a:ext cx="437515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1899156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1492859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3227052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1643715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3259006"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872971" y="273051"/>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95300" y="1435101"/>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356506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645" y="4800600"/>
            <a:ext cx="59436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3979500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118703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81850" y="274639"/>
            <a:ext cx="222885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95300" y="274639"/>
            <a:ext cx="652145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1D7B027-0B32-4F52-B371-F55908DEC1F5}" type="datetimeFigureOut">
              <a:rPr lang="en-US" smtClean="0"/>
              <a:t>2/25/2022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dirty="0"/>
          </a:p>
        </p:txBody>
      </p:sp>
    </p:spTree>
    <p:extLst>
      <p:ext uri="{BB962C8B-B14F-4D97-AF65-F5344CB8AC3E}">
        <p14:creationId xmlns:p14="http://schemas.microsoft.com/office/powerpoint/2010/main" val="1230758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4000" r="-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95300" y="1600201"/>
            <a:ext cx="89154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95300" y="6356351"/>
            <a:ext cx="2311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D7B027-0B32-4F52-B371-F55908DEC1F5}" type="datetimeFigureOut">
              <a:rPr lang="en-US" smtClean="0"/>
              <a:t>2/25/2022</a:t>
            </a:fld>
            <a:endParaRPr lang="en-US" dirty="0"/>
          </a:p>
        </p:txBody>
      </p:sp>
      <p:sp>
        <p:nvSpPr>
          <p:cNvPr id="5" name="Footer Placeholder 4"/>
          <p:cNvSpPr>
            <a:spLocks noGrp="1"/>
          </p:cNvSpPr>
          <p:nvPr>
            <p:ph type="ftr" sz="quarter" idx="3"/>
          </p:nvPr>
        </p:nvSpPr>
        <p:spPr>
          <a:xfrm>
            <a:off x="3384550" y="6356351"/>
            <a:ext cx="31369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099300" y="6356351"/>
            <a:ext cx="2311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2E6CCE-7554-46B7-A0D9-1EF6DDBCFAB8}" type="slidenum">
              <a:rPr lang="en-US" smtClean="0"/>
              <a:t>‹#›</a:t>
            </a:fld>
            <a:endParaRPr lang="en-US" dirty="0"/>
          </a:p>
        </p:txBody>
      </p:sp>
    </p:spTree>
    <p:extLst>
      <p:ext uri="{BB962C8B-B14F-4D97-AF65-F5344CB8AC3E}">
        <p14:creationId xmlns:p14="http://schemas.microsoft.com/office/powerpoint/2010/main" val="1098144784"/>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822960"/>
            <a:ext cx="2100116" cy="1124118"/>
          </a:xfrm>
          <a:prstGeom prst="rect">
            <a:avLst/>
          </a:prstGeom>
          <a:solidFill>
            <a:schemeClr val="accent4">
              <a:lumMod val="60000"/>
              <a:lumOff val="40000"/>
            </a:schemeClr>
          </a:solidFill>
        </p:spPr>
        <p:txBody>
          <a:bodyPr wrap="none" lIns="15965" tIns="7983" rIns="15965" bIns="7983">
            <a:spAutoFit/>
          </a:bodyPr>
          <a:lstStyle/>
          <a:p>
            <a:endParaRPr lang="en-US" b="1" dirty="0"/>
          </a:p>
          <a:p>
            <a:r>
              <a:rPr lang="en-US" b="1" dirty="0"/>
              <a:t>The coast in Swansea</a:t>
            </a:r>
          </a:p>
          <a:p>
            <a:r>
              <a:rPr lang="en-US" b="1" dirty="0"/>
              <a:t>South Wales.</a:t>
            </a:r>
          </a:p>
          <a:p>
            <a:r>
              <a:rPr lang="en-US" dirty="0"/>
              <a:t>054862144846</a:t>
            </a:r>
          </a:p>
        </p:txBody>
      </p:sp>
      <p:pic>
        <p:nvPicPr>
          <p:cNvPr id="1027" name="Picture 3" descr="C:\Users\FB PC\Desktop\downloa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8751" y="0"/>
            <a:ext cx="1527249" cy="74677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790215" y="179114"/>
            <a:ext cx="4045183" cy="3335272"/>
          </a:xfrm>
          <a:prstGeom prst="rect">
            <a:avLst/>
          </a:prstGeom>
          <a:solidFill>
            <a:srgbClr val="002060"/>
          </a:solidFill>
        </p:spPr>
        <p:txBody>
          <a:bodyPr wrap="square">
            <a:spAutoFit/>
          </a:bodyPr>
          <a:lstStyle/>
          <a:p>
            <a:pPr algn="ctr"/>
            <a:r>
              <a:rPr lang="en-GB" sz="2000" dirty="0">
                <a:solidFill>
                  <a:schemeClr val="bg1"/>
                </a:solidFill>
              </a:rPr>
              <a:t>“Hotel Trinity”</a:t>
            </a:r>
          </a:p>
          <a:p>
            <a:pPr algn="ctr"/>
            <a:r>
              <a:rPr lang="en-GB" sz="2000" dirty="0">
                <a:solidFill>
                  <a:schemeClr val="bg1"/>
                </a:solidFill>
              </a:rPr>
              <a:t>Plz call us to place your order at this number- </a:t>
            </a:r>
            <a:r>
              <a:rPr lang="en-US" sz="2000" dirty="0">
                <a:solidFill>
                  <a:schemeClr val="bg1"/>
                </a:solidFill>
              </a:rPr>
              <a:t>054862144846</a:t>
            </a:r>
          </a:p>
          <a:p>
            <a:pPr marL="342900" lvl="0" indent="-342900" algn="just">
              <a:lnSpc>
                <a:spcPct val="115000"/>
              </a:lnSpc>
              <a:buFont typeface="Wingdings" panose="05000000000000000000" pitchFamily="2" charset="2"/>
              <a:buChar char=""/>
            </a:pPr>
            <a:r>
              <a:rPr lang="en-US" sz="1200" dirty="0" err="1">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Plese</a:t>
            </a:r>
            <a:r>
              <a:rPr lang="en-US" sz="1200"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 call us for order placement or make a booking for Dine in or Reservation</a:t>
            </a:r>
            <a:endParaRPr lang="en-GB" sz="1200" dirty="0">
              <a:effectLst/>
              <a:highlight>
                <a:srgbClr val="C0C0C0"/>
              </a:highligh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Wingdings" panose="05000000000000000000" pitchFamily="2" charset="2"/>
              <a:buChar char=""/>
            </a:pPr>
            <a:r>
              <a:rPr lang="en-US" sz="1200" dirty="0" err="1">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Takeway</a:t>
            </a:r>
            <a:r>
              <a:rPr lang="en-US" sz="1200"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 &amp; Delivery Available from Monday to Friday from 1PM to 10 PM</a:t>
            </a:r>
            <a:endParaRPr lang="en-GB" sz="1200" dirty="0">
              <a:effectLst/>
              <a:highlight>
                <a:srgbClr val="C0C0C0"/>
              </a:highligh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Wingdings" panose="05000000000000000000" pitchFamily="2" charset="2"/>
              <a:buChar char=""/>
            </a:pPr>
            <a:r>
              <a:rPr lang="en-US" sz="1200"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Contactless Home Delivery Service within 03 Km radius by following the Social Distancing Guidelines and Protocols from the Government. </a:t>
            </a:r>
            <a:endParaRPr lang="en-GB" sz="1200" dirty="0">
              <a:effectLst/>
              <a:highlight>
                <a:srgbClr val="C0C0C0"/>
              </a:highligh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Aft>
                <a:spcPts val="1000"/>
              </a:spcAft>
              <a:buFont typeface="Wingdings" panose="05000000000000000000" pitchFamily="2" charset="2"/>
              <a:buChar char=""/>
            </a:pPr>
            <a:r>
              <a:rPr lang="en-US" sz="1200" dirty="0">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 Only card payments are available at this time.</a:t>
            </a:r>
            <a:endParaRPr lang="en-GB" sz="1200" dirty="0">
              <a:effectLst/>
              <a:highlight>
                <a:srgbClr val="C0C0C0"/>
              </a:highlight>
              <a:latin typeface="Calibri" panose="020F0502020204030204" pitchFamily="34" charset="0"/>
              <a:ea typeface="Times New Roman" panose="02020603050405020304" pitchFamily="18" charset="0"/>
              <a:cs typeface="Times New Roman" panose="02020603050405020304" pitchFamily="18" charset="0"/>
            </a:endParaRPr>
          </a:p>
          <a:p>
            <a:r>
              <a:rPr lang="en-US" sz="1200" dirty="0">
                <a:effectLst/>
                <a:highlight>
                  <a:srgbClr val="C0C0C0"/>
                </a:highlight>
                <a:latin typeface="Times New Roman" panose="02020603050405020304" pitchFamily="18" charset="0"/>
                <a:ea typeface="Times New Roman" panose="02020603050405020304" pitchFamily="18" charset="0"/>
              </a:rPr>
              <a:t>Service Charge for Delivery is 3 Pounds/per address.</a:t>
            </a:r>
            <a:endParaRPr lang="en-US" sz="1200" dirty="0">
              <a:solidFill>
                <a:schemeClr val="bg1"/>
              </a:solidFill>
              <a:highlight>
                <a:srgbClr val="C0C0C0"/>
              </a:highlight>
            </a:endParaRPr>
          </a:p>
          <a:p>
            <a:pPr algn="ctr"/>
            <a:r>
              <a:rPr lang="en-GB" sz="2000" dirty="0">
                <a:solidFill>
                  <a:schemeClr val="bg1"/>
                </a:solidFill>
              </a:rPr>
              <a:t> </a:t>
            </a:r>
            <a:endParaRPr lang="en-US" sz="2000" dirty="0">
              <a:solidFill>
                <a:schemeClr val="bg1"/>
              </a:solidFill>
            </a:endParaRPr>
          </a:p>
        </p:txBody>
      </p:sp>
      <p:sp>
        <p:nvSpPr>
          <p:cNvPr id="9" name="Rectangle 8"/>
          <p:cNvSpPr/>
          <p:nvPr/>
        </p:nvSpPr>
        <p:spPr>
          <a:xfrm>
            <a:off x="266126" y="2286003"/>
            <a:ext cx="971741" cy="461665"/>
          </a:xfrm>
          <a:prstGeom prst="rect">
            <a:avLst/>
          </a:prstGeom>
          <a:solidFill>
            <a:schemeClr val="accent5">
              <a:lumMod val="20000"/>
              <a:lumOff val="80000"/>
            </a:schemeClr>
          </a:solidFill>
        </p:spPr>
        <p:txBody>
          <a:bodyPr wrap="none">
            <a:spAutoFit/>
          </a:bodyPr>
          <a:lstStyle/>
          <a:p>
            <a:r>
              <a:rPr lang="en-US" sz="2400" b="1" dirty="0"/>
              <a:t>Drinks</a:t>
            </a:r>
          </a:p>
        </p:txBody>
      </p:sp>
      <p:sp>
        <p:nvSpPr>
          <p:cNvPr id="10" name="Rectangle 9"/>
          <p:cNvSpPr/>
          <p:nvPr/>
        </p:nvSpPr>
        <p:spPr>
          <a:xfrm>
            <a:off x="96545" y="2868157"/>
            <a:ext cx="2570456" cy="1323439"/>
          </a:xfrm>
          <a:prstGeom prst="rect">
            <a:avLst/>
          </a:prstGeom>
          <a:solidFill>
            <a:schemeClr val="accent5">
              <a:lumMod val="20000"/>
              <a:lumOff val="80000"/>
            </a:schemeClr>
          </a:solidFill>
        </p:spPr>
        <p:txBody>
          <a:bodyPr wrap="square">
            <a:spAutoFit/>
          </a:bodyPr>
          <a:lstStyle/>
          <a:p>
            <a:pPr marL="285750" lvl="0" indent="-285750">
              <a:buFont typeface="Arial" panose="020B0604020202020204" pitchFamily="34" charset="0"/>
              <a:buChar char="•"/>
            </a:pPr>
            <a:r>
              <a:rPr lang="en-US" sz="2000" dirty="0"/>
              <a:t>Lemon Juice £ 3.50</a:t>
            </a:r>
          </a:p>
          <a:p>
            <a:pPr marL="285750" lvl="0" indent="-285750">
              <a:buFont typeface="Arial" panose="020B0604020202020204" pitchFamily="34" charset="0"/>
              <a:buChar char="•"/>
            </a:pPr>
            <a:r>
              <a:rPr lang="en-US" sz="2000" dirty="0"/>
              <a:t>Orange Juice £ 3.50</a:t>
            </a:r>
          </a:p>
          <a:p>
            <a:pPr marL="285750" lvl="0" indent="-285750">
              <a:buFont typeface="Arial" panose="020B0604020202020204" pitchFamily="34" charset="0"/>
              <a:buChar char="•"/>
            </a:pPr>
            <a:r>
              <a:rPr lang="en-US" sz="2000" dirty="0"/>
              <a:t>Pine apple Juice £ 3.50</a:t>
            </a:r>
          </a:p>
        </p:txBody>
      </p:sp>
      <p:sp>
        <p:nvSpPr>
          <p:cNvPr id="11" name="Rectangle 10"/>
          <p:cNvSpPr/>
          <p:nvPr/>
        </p:nvSpPr>
        <p:spPr>
          <a:xfrm>
            <a:off x="8044250" y="4910922"/>
            <a:ext cx="184731" cy="400110"/>
          </a:xfrm>
          <a:prstGeom prst="rect">
            <a:avLst/>
          </a:prstGeom>
          <a:solidFill>
            <a:schemeClr val="accent6">
              <a:lumMod val="60000"/>
              <a:lumOff val="40000"/>
            </a:schemeClr>
          </a:solidFill>
        </p:spPr>
        <p:txBody>
          <a:bodyPr wrap="none">
            <a:spAutoFit/>
          </a:bodyPr>
          <a:lstStyle/>
          <a:p>
            <a:endParaRPr lang="en-US" sz="2000" b="1" dirty="0"/>
          </a:p>
        </p:txBody>
      </p:sp>
      <p:sp>
        <p:nvSpPr>
          <p:cNvPr id="12" name="Rectangle 11"/>
          <p:cNvSpPr/>
          <p:nvPr/>
        </p:nvSpPr>
        <p:spPr>
          <a:xfrm>
            <a:off x="5335331" y="4983778"/>
            <a:ext cx="2885544" cy="338554"/>
          </a:xfrm>
          <a:prstGeom prst="rect">
            <a:avLst/>
          </a:prstGeom>
          <a:solidFill>
            <a:schemeClr val="accent6">
              <a:lumMod val="60000"/>
              <a:lumOff val="40000"/>
            </a:schemeClr>
          </a:solidFill>
        </p:spPr>
        <p:txBody>
          <a:bodyPr wrap="square">
            <a:spAutoFit/>
          </a:bodyPr>
          <a:lstStyle/>
          <a:p>
            <a:endParaRPr lang="en-US" sz="1600" dirty="0"/>
          </a:p>
        </p:txBody>
      </p:sp>
      <p:sp>
        <p:nvSpPr>
          <p:cNvPr id="13" name="Rectangle 12"/>
          <p:cNvSpPr/>
          <p:nvPr/>
        </p:nvSpPr>
        <p:spPr>
          <a:xfrm>
            <a:off x="5486401" y="4953000"/>
            <a:ext cx="1219200" cy="400110"/>
          </a:xfrm>
          <a:prstGeom prst="rect">
            <a:avLst/>
          </a:prstGeom>
          <a:solidFill>
            <a:schemeClr val="accent4">
              <a:lumMod val="40000"/>
              <a:lumOff val="60000"/>
            </a:schemeClr>
          </a:solidFill>
        </p:spPr>
        <p:txBody>
          <a:bodyPr wrap="square">
            <a:spAutoFit/>
          </a:bodyPr>
          <a:lstStyle/>
          <a:p>
            <a:r>
              <a:rPr lang="en-US" sz="2000" b="1" dirty="0"/>
              <a:t>Branch</a:t>
            </a:r>
          </a:p>
        </p:txBody>
      </p:sp>
      <p:sp>
        <p:nvSpPr>
          <p:cNvPr id="14" name="Rectangle 13"/>
          <p:cNvSpPr/>
          <p:nvPr/>
        </p:nvSpPr>
        <p:spPr>
          <a:xfrm>
            <a:off x="5306619" y="5530932"/>
            <a:ext cx="4566724" cy="1323439"/>
          </a:xfrm>
          <a:prstGeom prst="rect">
            <a:avLst/>
          </a:prstGeom>
          <a:solidFill>
            <a:schemeClr val="accent4">
              <a:lumMod val="40000"/>
              <a:lumOff val="60000"/>
            </a:schemeClr>
          </a:solidFill>
        </p:spPr>
        <p:txBody>
          <a:bodyPr wrap="square">
            <a:spAutoFit/>
          </a:bodyPr>
          <a:lstStyle/>
          <a:p>
            <a:pPr marL="285750" indent="-285750">
              <a:buFont typeface="Arial" panose="020B0604020202020204" pitchFamily="34" charset="0"/>
              <a:buChar char="•"/>
            </a:pPr>
            <a:r>
              <a:rPr lang="en-US" sz="1600" dirty="0"/>
              <a:t>Avocado on toast, 2 poached eggs, sun-dried salmon 16,3 USD = 12 GBP</a:t>
            </a:r>
          </a:p>
          <a:p>
            <a:pPr marL="285750" indent="-285750">
              <a:buFont typeface="Arial" panose="020B0604020202020204" pitchFamily="34" charset="0"/>
              <a:buChar char="•"/>
            </a:pPr>
            <a:r>
              <a:rPr lang="en-US" sz="1600" dirty="0"/>
              <a:t>Poached eggs on toast 8,2 USD = 6 GBP</a:t>
            </a:r>
          </a:p>
          <a:p>
            <a:pPr marL="285750" indent="-285750">
              <a:buFont typeface="Arial" panose="020B0604020202020204" pitchFamily="34" charset="0"/>
              <a:buChar char="•"/>
            </a:pPr>
            <a:r>
              <a:rPr lang="en-US" sz="1600" dirty="0"/>
              <a:t>Wild mushrooms and parmesan 8,2 USD = 6 GBP</a:t>
            </a:r>
          </a:p>
          <a:p>
            <a:pPr marL="285750" indent="-285750">
              <a:buFont typeface="Arial" panose="020B0604020202020204" pitchFamily="34" charset="0"/>
              <a:buChar char="•"/>
            </a:pPr>
            <a:r>
              <a:rPr lang="en-US" sz="1600" dirty="0"/>
              <a:t>Fresh fruit, yoghurt and muesli 8,2 USD = 6 GBP</a:t>
            </a:r>
          </a:p>
        </p:txBody>
      </p:sp>
      <p:sp>
        <p:nvSpPr>
          <p:cNvPr id="3" name="Rectangle 2"/>
          <p:cNvSpPr/>
          <p:nvPr/>
        </p:nvSpPr>
        <p:spPr>
          <a:xfrm>
            <a:off x="266126" y="4267200"/>
            <a:ext cx="1948419" cy="461665"/>
          </a:xfrm>
          <a:prstGeom prst="rect">
            <a:avLst/>
          </a:prstGeom>
          <a:solidFill>
            <a:srgbClr val="00B0F0"/>
          </a:solidFill>
        </p:spPr>
        <p:txBody>
          <a:bodyPr wrap="none">
            <a:spAutoFit/>
          </a:bodyPr>
          <a:lstStyle/>
          <a:p>
            <a:r>
              <a:rPr lang="en-US" sz="2400" b="1" dirty="0"/>
              <a:t>Tasty Chicken</a:t>
            </a:r>
          </a:p>
        </p:txBody>
      </p:sp>
      <p:sp>
        <p:nvSpPr>
          <p:cNvPr id="4" name="Rectangle 3"/>
          <p:cNvSpPr/>
          <p:nvPr/>
        </p:nvSpPr>
        <p:spPr>
          <a:xfrm>
            <a:off x="42640" y="4910922"/>
            <a:ext cx="2873868" cy="1754326"/>
          </a:xfrm>
          <a:prstGeom prst="rect">
            <a:avLst/>
          </a:prstGeom>
          <a:solidFill>
            <a:srgbClr val="00B0F0"/>
          </a:solidFill>
        </p:spPr>
        <p:txBody>
          <a:bodyPr wrap="square">
            <a:spAutoFit/>
          </a:bodyPr>
          <a:lstStyle/>
          <a:p>
            <a:pPr marL="285750" lvl="0" indent="-285750">
              <a:buFont typeface="Arial" panose="020B0604020202020204" pitchFamily="34" charset="0"/>
              <a:buChar char="•"/>
            </a:pPr>
            <a:r>
              <a:rPr lang="en-US" dirty="0"/>
              <a:t>Spicy BBQ Wings (8pc) £5.00</a:t>
            </a:r>
          </a:p>
          <a:p>
            <a:pPr marL="285750" lvl="0" indent="-285750">
              <a:buFont typeface="Arial" panose="020B0604020202020204" pitchFamily="34" charset="0"/>
              <a:buChar char="•"/>
            </a:pPr>
            <a:r>
              <a:rPr lang="en-US" dirty="0"/>
              <a:t>Franks RedHat Wings (8pc) £5.00</a:t>
            </a:r>
          </a:p>
          <a:p>
            <a:pPr marL="285750" lvl="0" indent="-285750">
              <a:buFont typeface="Arial" panose="020B0604020202020204" pitchFamily="34" charset="0"/>
              <a:buChar char="•"/>
            </a:pPr>
            <a:r>
              <a:rPr lang="en-US" dirty="0"/>
              <a:t>Chicken Strippers (8pc) £5.25</a:t>
            </a:r>
          </a:p>
        </p:txBody>
      </p:sp>
      <p:sp>
        <p:nvSpPr>
          <p:cNvPr id="2" name="Rectangle 1"/>
          <p:cNvSpPr/>
          <p:nvPr/>
        </p:nvSpPr>
        <p:spPr>
          <a:xfrm>
            <a:off x="7130027" y="777527"/>
            <a:ext cx="2590799" cy="3323987"/>
          </a:xfrm>
          <a:prstGeom prst="rect">
            <a:avLst/>
          </a:prstGeom>
          <a:solidFill>
            <a:schemeClr val="accent3">
              <a:lumMod val="60000"/>
              <a:lumOff val="40000"/>
            </a:schemeClr>
          </a:solidFill>
        </p:spPr>
        <p:txBody>
          <a:bodyPr wrap="square">
            <a:spAutoFit/>
          </a:bodyPr>
          <a:lstStyle/>
          <a:p>
            <a:pPr algn="ctr"/>
            <a:r>
              <a:rPr lang="en-GB" b="1" dirty="0"/>
              <a:t> Wine </a:t>
            </a:r>
          </a:p>
          <a:p>
            <a:pPr algn="just"/>
            <a:r>
              <a:rPr lang="en-GB" sz="1600" dirty="0"/>
              <a:t>White Wine (175ml) £5.00</a:t>
            </a:r>
            <a:endParaRPr lang="en-US" sz="1600" dirty="0"/>
          </a:p>
          <a:p>
            <a:pPr algn="just"/>
            <a:r>
              <a:rPr lang="en-GB" sz="1600" dirty="0"/>
              <a:t>Rose Wine (175ml) £5.00</a:t>
            </a:r>
            <a:endParaRPr lang="en-US" sz="1600" dirty="0"/>
          </a:p>
          <a:p>
            <a:pPr lvl="1" algn="just"/>
            <a:r>
              <a:rPr lang="en-GB" sz="1600" dirty="0"/>
              <a:t>Red 175ml) £5.00</a:t>
            </a:r>
            <a:endParaRPr lang="en-US" sz="1600" dirty="0"/>
          </a:p>
          <a:p>
            <a:pPr lvl="1" algn="just"/>
            <a:r>
              <a:rPr lang="en-GB" sz="1600" dirty="0"/>
              <a:t>White Wine (750ml) £18.50</a:t>
            </a:r>
            <a:endParaRPr lang="en-US" sz="1600" dirty="0"/>
          </a:p>
          <a:p>
            <a:pPr lvl="1" algn="just"/>
            <a:r>
              <a:rPr lang="en-GB" sz="1600" dirty="0"/>
              <a:t>Rose Wine (750ml) £18.50</a:t>
            </a:r>
            <a:endParaRPr lang="en-US" sz="1600" dirty="0"/>
          </a:p>
          <a:p>
            <a:pPr lvl="1" algn="just"/>
            <a:r>
              <a:rPr lang="en-GB" sz="1600" dirty="0"/>
              <a:t>Red Wine (750ml) £18.50</a:t>
            </a:r>
            <a:endParaRPr lang="en-US" sz="1600" dirty="0"/>
          </a:p>
          <a:p>
            <a:pPr lvl="1" algn="just"/>
            <a:r>
              <a:rPr lang="en-GB" sz="1600" dirty="0"/>
              <a:t>Prosecco Wine ( (200ml) £7.50</a:t>
            </a:r>
            <a:endParaRPr lang="en-US" sz="1600" dirty="0"/>
          </a:p>
          <a:p>
            <a:pPr algn="just"/>
            <a:r>
              <a:rPr lang="en-GB" sz="1600" dirty="0"/>
              <a:t>Prosecco (750ml) £25.00</a:t>
            </a:r>
            <a:endParaRPr lang="en-US" sz="1600" dirty="0"/>
          </a:p>
        </p:txBody>
      </p:sp>
      <p:sp>
        <p:nvSpPr>
          <p:cNvPr id="7" name="Rectangle 6"/>
          <p:cNvSpPr/>
          <p:nvPr/>
        </p:nvSpPr>
        <p:spPr>
          <a:xfrm>
            <a:off x="42640" y="369693"/>
            <a:ext cx="1634156" cy="369332"/>
          </a:xfrm>
          <a:prstGeom prst="rect">
            <a:avLst/>
          </a:prstGeom>
          <a:solidFill>
            <a:srgbClr val="FFFF00"/>
          </a:solidFill>
        </p:spPr>
        <p:txBody>
          <a:bodyPr wrap="square">
            <a:spAutoFit/>
          </a:bodyPr>
          <a:lstStyle/>
          <a:p>
            <a:pPr algn="ctr"/>
            <a:r>
              <a:rPr lang="en-GB" dirty="0"/>
              <a:t>Hotel Trinity</a:t>
            </a:r>
            <a:endParaRPr lang="en-US" dirty="0"/>
          </a:p>
        </p:txBody>
      </p:sp>
      <p:pic>
        <p:nvPicPr>
          <p:cNvPr id="1026" name="Picture 2" descr="C:\Users\FB PC\Desktop\downloa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36717" y="3836322"/>
            <a:ext cx="2398614" cy="2640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3661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60191" y="2139890"/>
            <a:ext cx="758541" cy="400110"/>
          </a:xfrm>
          <a:prstGeom prst="rect">
            <a:avLst/>
          </a:prstGeom>
          <a:solidFill>
            <a:schemeClr val="accent5">
              <a:lumMod val="20000"/>
              <a:lumOff val="80000"/>
            </a:schemeClr>
          </a:solidFill>
        </p:spPr>
        <p:txBody>
          <a:bodyPr wrap="none">
            <a:spAutoFit/>
          </a:bodyPr>
          <a:lstStyle/>
          <a:p>
            <a:pPr algn="ctr"/>
            <a:r>
              <a:rPr lang="en-US" sz="2000" dirty="0"/>
              <a:t>Lunch</a:t>
            </a:r>
          </a:p>
        </p:txBody>
      </p:sp>
      <p:pic>
        <p:nvPicPr>
          <p:cNvPr id="8" name="Picture 3" descr="C:\Users\FB PC\Desktop\downloa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8751" y="0"/>
            <a:ext cx="1527249" cy="746772"/>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161419" y="2663859"/>
            <a:ext cx="4156087" cy="1754326"/>
          </a:xfrm>
          <a:prstGeom prst="rect">
            <a:avLst/>
          </a:prstGeom>
          <a:solidFill>
            <a:schemeClr val="accent5">
              <a:lumMod val="20000"/>
              <a:lumOff val="80000"/>
            </a:schemeClr>
          </a:solidFill>
        </p:spPr>
        <p:txBody>
          <a:bodyPr wrap="square">
            <a:spAutoFit/>
          </a:bodyPr>
          <a:lstStyle/>
          <a:p>
            <a:pPr marL="285750" lvl="0" indent="-285750">
              <a:buFont typeface="Arial" panose="020B0604020202020204" pitchFamily="34" charset="0"/>
              <a:buChar char="•"/>
            </a:pPr>
            <a:r>
              <a:rPr lang="en-US" dirty="0"/>
              <a:t>2 sausages and mashed potatoes with two different wines £ 12.50</a:t>
            </a:r>
          </a:p>
          <a:p>
            <a:pPr marL="285750" lvl="0" indent="-285750">
              <a:buFont typeface="Arial" panose="020B0604020202020204" pitchFamily="34" charset="0"/>
              <a:buChar char="•"/>
            </a:pPr>
            <a:r>
              <a:rPr lang="en-US" dirty="0"/>
              <a:t>Chicken fry and rice with two different wines £ 15.00</a:t>
            </a:r>
          </a:p>
          <a:p>
            <a:pPr marL="285750" lvl="0" indent="-285750">
              <a:buFont typeface="Arial" panose="020B0604020202020204" pitchFamily="34" charset="0"/>
              <a:buChar char="•"/>
            </a:pPr>
            <a:r>
              <a:rPr lang="en-US" dirty="0"/>
              <a:t>Fish fry and rice with two different wines £ 8.00</a:t>
            </a:r>
          </a:p>
        </p:txBody>
      </p:sp>
      <p:sp>
        <p:nvSpPr>
          <p:cNvPr id="12" name="Rectangle 11"/>
          <p:cNvSpPr/>
          <p:nvPr/>
        </p:nvSpPr>
        <p:spPr>
          <a:xfrm>
            <a:off x="729343" y="4689486"/>
            <a:ext cx="5713846" cy="369332"/>
          </a:xfrm>
          <a:prstGeom prst="rect">
            <a:avLst/>
          </a:prstGeom>
          <a:solidFill>
            <a:schemeClr val="accent3"/>
          </a:solidFill>
        </p:spPr>
        <p:txBody>
          <a:bodyPr wrap="square">
            <a:spAutoFit/>
          </a:bodyPr>
          <a:lstStyle/>
          <a:p>
            <a:r>
              <a:rPr lang="en-US" b="1" dirty="0"/>
              <a:t>Traditional British meals - Dining and Drinking</a:t>
            </a:r>
          </a:p>
        </p:txBody>
      </p:sp>
      <p:sp>
        <p:nvSpPr>
          <p:cNvPr id="13" name="Rectangle 12"/>
          <p:cNvSpPr/>
          <p:nvPr/>
        </p:nvSpPr>
        <p:spPr>
          <a:xfrm>
            <a:off x="729344" y="5039891"/>
            <a:ext cx="5713846" cy="1015663"/>
          </a:xfrm>
          <a:prstGeom prst="rect">
            <a:avLst/>
          </a:prstGeom>
          <a:solidFill>
            <a:schemeClr val="accent3"/>
          </a:solidFill>
        </p:spPr>
        <p:txBody>
          <a:bodyPr wrap="square">
            <a:spAutoFit/>
          </a:bodyPr>
          <a:lstStyle/>
          <a:p>
            <a:pPr marL="342900" lvl="0" indent="-342900">
              <a:buFont typeface="Arial" panose="020B0604020202020204" pitchFamily="34" charset="0"/>
              <a:buChar char="•"/>
            </a:pPr>
            <a:r>
              <a:rPr lang="en-US" sz="2000" dirty="0"/>
              <a:t>Buttered scotch salmon with wine £ 20.00</a:t>
            </a:r>
          </a:p>
          <a:p>
            <a:pPr marL="342900" lvl="0" indent="-342900">
              <a:buFont typeface="Arial" panose="020B0604020202020204" pitchFamily="34" charset="0"/>
              <a:buChar char="•"/>
            </a:pPr>
            <a:r>
              <a:rPr lang="en-US" sz="2000" dirty="0"/>
              <a:t>Steak with mashed potatoes £ 15.00 </a:t>
            </a:r>
          </a:p>
          <a:p>
            <a:pPr marL="342900" lvl="0" indent="-342900">
              <a:buFont typeface="Arial" panose="020B0604020202020204" pitchFamily="34" charset="0"/>
              <a:buChar char="•"/>
            </a:pPr>
            <a:r>
              <a:rPr lang="en-US" sz="2000" dirty="0"/>
              <a:t>Traditional pies £ 15.00</a:t>
            </a:r>
          </a:p>
        </p:txBody>
      </p:sp>
      <p:sp>
        <p:nvSpPr>
          <p:cNvPr id="3" name="Rectangle 2"/>
          <p:cNvSpPr/>
          <p:nvPr/>
        </p:nvSpPr>
        <p:spPr>
          <a:xfrm>
            <a:off x="6934200" y="1459805"/>
            <a:ext cx="1305935" cy="523220"/>
          </a:xfrm>
          <a:prstGeom prst="rect">
            <a:avLst/>
          </a:prstGeom>
          <a:solidFill>
            <a:schemeClr val="accent6">
              <a:lumMod val="20000"/>
              <a:lumOff val="80000"/>
            </a:schemeClr>
          </a:solidFill>
        </p:spPr>
        <p:txBody>
          <a:bodyPr wrap="none">
            <a:spAutoFit/>
          </a:bodyPr>
          <a:lstStyle/>
          <a:p>
            <a:r>
              <a:rPr lang="en-US" sz="2800" dirty="0"/>
              <a:t>Starters</a:t>
            </a:r>
          </a:p>
        </p:txBody>
      </p:sp>
      <p:sp>
        <p:nvSpPr>
          <p:cNvPr id="14" name="Rectangle 13"/>
          <p:cNvSpPr/>
          <p:nvPr/>
        </p:nvSpPr>
        <p:spPr>
          <a:xfrm>
            <a:off x="4575140" y="2023293"/>
            <a:ext cx="4953000" cy="1015663"/>
          </a:xfrm>
          <a:prstGeom prst="rect">
            <a:avLst/>
          </a:prstGeom>
          <a:solidFill>
            <a:schemeClr val="accent6">
              <a:lumMod val="20000"/>
              <a:lumOff val="80000"/>
            </a:schemeClr>
          </a:solidFill>
        </p:spPr>
        <p:txBody>
          <a:bodyPr>
            <a:spAutoFit/>
          </a:bodyPr>
          <a:lstStyle/>
          <a:p>
            <a:pPr marL="285750" lvl="0" indent="-285750">
              <a:buFont typeface="Arial" panose="020B0604020202020204" pitchFamily="34" charset="0"/>
              <a:buChar char="•"/>
            </a:pPr>
            <a:r>
              <a:rPr lang="en-US" sz="2000" dirty="0"/>
              <a:t>Doughballs £ 4.15</a:t>
            </a:r>
          </a:p>
          <a:p>
            <a:pPr marL="285750" lvl="0" indent="-285750">
              <a:buFont typeface="Arial" panose="020B0604020202020204" pitchFamily="34" charset="0"/>
              <a:buChar char="•"/>
            </a:pPr>
            <a:r>
              <a:rPr lang="en-US" sz="2000" dirty="0"/>
              <a:t>Garlic bread £2.50 </a:t>
            </a:r>
          </a:p>
          <a:p>
            <a:pPr marL="285750" lvl="0" indent="-285750">
              <a:buFont typeface="Arial" panose="020B0604020202020204" pitchFamily="34" charset="0"/>
              <a:buChar char="•"/>
            </a:pPr>
            <a:r>
              <a:rPr lang="en-US" sz="2000" dirty="0"/>
              <a:t>Buffalo Mozzarella £ 2. 50</a:t>
            </a:r>
          </a:p>
        </p:txBody>
      </p:sp>
      <p:sp>
        <p:nvSpPr>
          <p:cNvPr id="16" name="Rectangle 15"/>
          <p:cNvSpPr/>
          <p:nvPr/>
        </p:nvSpPr>
        <p:spPr>
          <a:xfrm>
            <a:off x="2509157" y="361295"/>
            <a:ext cx="4953000" cy="923330"/>
          </a:xfrm>
          <a:prstGeom prst="rect">
            <a:avLst/>
          </a:prstGeom>
          <a:solidFill>
            <a:srgbClr val="002060"/>
          </a:solidFill>
        </p:spPr>
        <p:txBody>
          <a:bodyPr>
            <a:spAutoFit/>
          </a:bodyPr>
          <a:lstStyle/>
          <a:p>
            <a:pPr algn="just"/>
            <a:r>
              <a:rPr lang="en-US" dirty="0">
                <a:solidFill>
                  <a:schemeClr val="bg1"/>
                </a:solidFill>
              </a:rPr>
              <a:t>Allergens may be present in some of our meals. If you have any allergies, please let us know before you place your purchase.</a:t>
            </a:r>
          </a:p>
        </p:txBody>
      </p:sp>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18772" y="4267200"/>
            <a:ext cx="3263067" cy="2603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Rectangle 16"/>
          <p:cNvSpPr/>
          <p:nvPr/>
        </p:nvSpPr>
        <p:spPr>
          <a:xfrm>
            <a:off x="42640" y="4054"/>
            <a:ext cx="1634156" cy="369332"/>
          </a:xfrm>
          <a:prstGeom prst="rect">
            <a:avLst/>
          </a:prstGeom>
          <a:solidFill>
            <a:srgbClr val="FFFF00"/>
          </a:solidFill>
        </p:spPr>
        <p:txBody>
          <a:bodyPr wrap="square">
            <a:spAutoFit/>
          </a:bodyPr>
          <a:lstStyle/>
          <a:p>
            <a:pPr algn="ctr"/>
            <a:r>
              <a:rPr lang="en-GB" dirty="0"/>
              <a:t>Hotel Trinity</a:t>
            </a:r>
            <a:endParaRPr lang="en-US" dirty="0"/>
          </a:p>
        </p:txBody>
      </p:sp>
      <p:sp>
        <p:nvSpPr>
          <p:cNvPr id="18" name="Rectangle 17"/>
          <p:cNvSpPr/>
          <p:nvPr/>
        </p:nvSpPr>
        <p:spPr>
          <a:xfrm>
            <a:off x="42640" y="597297"/>
            <a:ext cx="2058117" cy="847119"/>
          </a:xfrm>
          <a:prstGeom prst="rect">
            <a:avLst/>
          </a:prstGeom>
          <a:solidFill>
            <a:schemeClr val="accent4">
              <a:lumMod val="60000"/>
              <a:lumOff val="40000"/>
            </a:schemeClr>
          </a:solidFill>
        </p:spPr>
        <p:txBody>
          <a:bodyPr wrap="none" lIns="15965" tIns="7983" rIns="15965" bIns="7983">
            <a:spAutoFit/>
          </a:bodyPr>
          <a:lstStyle/>
          <a:p>
            <a:r>
              <a:rPr lang="en-US" b="1" dirty="0"/>
              <a:t>The coast in Swansea</a:t>
            </a:r>
          </a:p>
          <a:p>
            <a:r>
              <a:rPr lang="en-US" b="1" dirty="0"/>
              <a:t>South Wales.</a:t>
            </a:r>
          </a:p>
          <a:p>
            <a:r>
              <a:rPr lang="en-US" dirty="0"/>
              <a:t>054862144846</a:t>
            </a:r>
          </a:p>
        </p:txBody>
      </p:sp>
    </p:spTree>
    <p:extLst>
      <p:ext uri="{BB962C8B-B14F-4D97-AF65-F5344CB8AC3E}">
        <p14:creationId xmlns:p14="http://schemas.microsoft.com/office/powerpoint/2010/main" val="817126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DE9F6BC-B9DC-4E07-B0C2-BFF1E9314F7D}"/>
              </a:ext>
            </a:extLst>
          </p:cNvPr>
          <p:cNvSpPr>
            <a:spLocks noGrp="1"/>
          </p:cNvSpPr>
          <p:nvPr>
            <p:ph type="title"/>
          </p:nvPr>
        </p:nvSpPr>
        <p:spPr/>
        <p:txBody>
          <a:bodyPr>
            <a:normAutofit fontScale="90000"/>
          </a:bodyPr>
          <a:lstStyle/>
          <a:p>
            <a:r>
              <a:rPr lang="en-GB" dirty="0"/>
              <a:t>Mariana Carolina Andrei 2024720</a:t>
            </a:r>
            <a:br>
              <a:rPr lang="en-GB" dirty="0"/>
            </a:br>
            <a:r>
              <a:rPr lang="en-GB" dirty="0"/>
              <a:t>Food and Beverage BMIH4002</a:t>
            </a:r>
          </a:p>
        </p:txBody>
      </p:sp>
      <p:sp>
        <p:nvSpPr>
          <p:cNvPr id="3" name="Substituent conținut 2">
            <a:extLst>
              <a:ext uri="{FF2B5EF4-FFF2-40B4-BE49-F238E27FC236}">
                <a16:creationId xmlns:a16="http://schemas.microsoft.com/office/drawing/2014/main" id="{66389DC1-7FDC-48CC-A076-CC30D65B1B00}"/>
              </a:ext>
            </a:extLst>
          </p:cNvPr>
          <p:cNvSpPr>
            <a:spLocks noGrp="1"/>
          </p:cNvSpPr>
          <p:nvPr>
            <p:ph idx="1"/>
          </p:nvPr>
        </p:nvSpPr>
        <p:spPr/>
        <p:txBody>
          <a:bodyPr>
            <a:normAutofit fontScale="47500" lnSpcReduction="20000"/>
          </a:bodyPr>
          <a:lstStyle/>
          <a:p>
            <a:pPr algn="just">
              <a:lnSpc>
                <a:spcPct val="150000"/>
              </a:lnSpc>
              <a:spcAft>
                <a:spcPts val="800"/>
              </a:spcAft>
            </a:pPr>
            <a:r>
              <a:rPr lang="en-US" sz="22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REFERENCES</a:t>
            </a:r>
          </a:p>
          <a:p>
            <a:pPr algn="just">
              <a:lnSpc>
                <a:spcPct val="150000"/>
              </a:lnSpc>
              <a:spcAft>
                <a:spcPts val="800"/>
              </a:spcAft>
            </a:pPr>
            <a:r>
              <a:rPr lang="en-US"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Adams, D., Donovan, J. and Topple, C., 2021. Achieving sustainability in food manufacturing operations and their supply chains: Key insights from a systematic literature review. Sustainable Production and Consumption, 28, pp.1491-1499.</a:t>
            </a:r>
            <a:endParaRPr lang="en-GB"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2500" dirty="0" err="1">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Akmaz</a:t>
            </a:r>
            <a:r>
              <a:rPr lang="en-US"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 A., Kale, A. and </a:t>
            </a:r>
            <a:r>
              <a:rPr lang="en-US" sz="2500" dirty="0" err="1">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Akmeşe</a:t>
            </a:r>
            <a:r>
              <a:rPr lang="en-US"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 H., 2021. A Research To Determine The Expectations of Consumers From Halal Concept Hotel Operations In The Covid-19 Process.</a:t>
            </a:r>
            <a:endParaRPr lang="en-GB"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2500" dirty="0" err="1">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Antonschmidt</a:t>
            </a:r>
            <a:r>
              <a:rPr lang="en-US"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 H., 2022. Sustainable Food Operations. In Encyclopedia of Tourism Management and Marketing. Edward Elgar Publishing. Nabil</a:t>
            </a:r>
            <a:endParaRPr lang="en-GB"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2500" dirty="0" err="1">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Engida</a:t>
            </a:r>
            <a:r>
              <a:rPr lang="en-US"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 T.G., Rao, X., </a:t>
            </a:r>
            <a:r>
              <a:rPr lang="en-US" sz="2500" dirty="0" err="1">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Berentsen</a:t>
            </a:r>
            <a:r>
              <a:rPr lang="en-US"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 P.B. and </a:t>
            </a:r>
            <a:r>
              <a:rPr lang="en-US" sz="2500" dirty="0" err="1">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Lansink</a:t>
            </a:r>
            <a:r>
              <a:rPr lang="en-US"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 A.G.O., 2018. Measuring corporate sustainability performance–the case of European food and beverage companies. Journal of Cleaner Production, 195, pp.734-743.</a:t>
            </a:r>
            <a:endParaRPr lang="en-GB"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2500" dirty="0" err="1">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Herdiyana</a:t>
            </a:r>
            <a:r>
              <a:rPr lang="en-US"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 A.S. and </a:t>
            </a:r>
            <a:r>
              <a:rPr lang="en-US" sz="2500" dirty="0" err="1">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Endri</a:t>
            </a:r>
            <a:r>
              <a:rPr lang="en-US"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 E., 2021. The Effect of Financial Performance on the Profitability of Food and Beverage Companies in Indonesia. International journal of financial research, 12(1).</a:t>
            </a:r>
            <a:endParaRPr lang="en-GB"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Smith, R.A., White-McNeil, A. and Ali, F., 2020. Students’ perceptions and behavior toward on-campus foodservice operations. International Hospitality Review.</a:t>
            </a:r>
            <a:endParaRPr lang="en-GB" sz="2500"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endParaRPr>
          </a:p>
          <a:p>
            <a:r>
              <a:rPr lang="en-US" sz="2500" dirty="0">
                <a:effectLst/>
                <a:highlight>
                  <a:srgbClr val="C0C0C0"/>
                </a:highlight>
                <a:latin typeface="Times New Roman" panose="02020603050405020304" pitchFamily="18" charset="0"/>
                <a:ea typeface="Calibri" panose="020F0502020204030204" pitchFamily="34" charset="0"/>
              </a:rPr>
              <a:t>Wood, R.C., 2018. Strategic questions in food and beverage management. Routledge</a:t>
            </a:r>
            <a:endParaRPr lang="en-GB" sz="2500" dirty="0">
              <a:highlight>
                <a:srgbClr val="C0C0C0"/>
              </a:highlight>
            </a:endParaRPr>
          </a:p>
        </p:txBody>
      </p:sp>
    </p:spTree>
    <p:extLst>
      <p:ext uri="{BB962C8B-B14F-4D97-AF65-F5344CB8AC3E}">
        <p14:creationId xmlns:p14="http://schemas.microsoft.com/office/powerpoint/2010/main" val="20218455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194</TotalTime>
  <Words>2834</Words>
  <Application>Microsoft Office PowerPoint</Application>
  <PresentationFormat>Hârtie A4 (210x297 mm)</PresentationFormat>
  <Paragraphs>130</Paragraphs>
  <Slides>3</Slides>
  <Notes>2</Notes>
  <HiddenSlides>0</HiddenSlides>
  <MMClips>0</MMClips>
  <ScaleCrop>false</ScaleCrop>
  <HeadingPairs>
    <vt:vector size="6" baseType="variant">
      <vt:variant>
        <vt:lpstr>Fonturi utilizate</vt:lpstr>
      </vt:variant>
      <vt:variant>
        <vt:i4>4</vt:i4>
      </vt:variant>
      <vt:variant>
        <vt:lpstr>Temă</vt:lpstr>
      </vt:variant>
      <vt:variant>
        <vt:i4>1</vt:i4>
      </vt:variant>
      <vt:variant>
        <vt:lpstr>Titluri diapozitive</vt:lpstr>
      </vt:variant>
      <vt:variant>
        <vt:i4>3</vt:i4>
      </vt:variant>
    </vt:vector>
  </HeadingPairs>
  <TitlesOfParts>
    <vt:vector size="8" baseType="lpstr">
      <vt:lpstr>Arial</vt:lpstr>
      <vt:lpstr>Calibri</vt:lpstr>
      <vt:lpstr>Times New Roman</vt:lpstr>
      <vt:lpstr>Wingdings</vt:lpstr>
      <vt:lpstr>Office Theme</vt:lpstr>
      <vt:lpstr>Prezentare PowerPoint</vt:lpstr>
      <vt:lpstr>Prezentare PowerPoint</vt:lpstr>
      <vt:lpstr>Mariana Carolina Andrei 2024720 Food and Beverage BMIH4002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FB PC</dc:creator>
  <cp:lastModifiedBy>Clara</cp:lastModifiedBy>
  <cp:revision>147</cp:revision>
  <dcterms:created xsi:type="dcterms:W3CDTF">2021-10-27T19:03:04Z</dcterms:created>
  <dcterms:modified xsi:type="dcterms:W3CDTF">2022-02-25T15:52:29Z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233080</vt:lpwstr>
  </property>
  <property fmtid="{D5CDD505-2E9C-101B-9397-08002B2CF9AE}" pid="3" name="NXPowerLiteSettings">
    <vt:lpwstr>E700052003A000</vt:lpwstr>
  </property>
  <property fmtid="{D5CDD505-2E9C-101B-9397-08002B2CF9AE}" pid="4" name="NXPowerLiteVersion">
    <vt:lpwstr>D9.1.2</vt:lpwstr>
  </property>
</Properties>
</file>