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900" r:id="rId1"/>
  </p:sldMasterIdLst>
  <p:notesMasterIdLst>
    <p:notesMasterId r:id="rId36"/>
  </p:notesMasterIdLst>
  <p:sldIdLst>
    <p:sldId id="256" r:id="rId2"/>
    <p:sldId id="274" r:id="rId3"/>
    <p:sldId id="270" r:id="rId4"/>
    <p:sldId id="271" r:id="rId5"/>
    <p:sldId id="272" r:id="rId6"/>
    <p:sldId id="283" r:id="rId7"/>
    <p:sldId id="287" r:id="rId8"/>
    <p:sldId id="298" r:id="rId9"/>
    <p:sldId id="284" r:id="rId10"/>
    <p:sldId id="299" r:id="rId11"/>
    <p:sldId id="273" r:id="rId12"/>
    <p:sldId id="260" r:id="rId13"/>
    <p:sldId id="278" r:id="rId14"/>
    <p:sldId id="279" r:id="rId15"/>
    <p:sldId id="280" r:id="rId16"/>
    <p:sldId id="281" r:id="rId17"/>
    <p:sldId id="303" r:id="rId18"/>
    <p:sldId id="289" r:id="rId19"/>
    <p:sldId id="290" r:id="rId20"/>
    <p:sldId id="262" r:id="rId21"/>
    <p:sldId id="291" r:id="rId22"/>
    <p:sldId id="302" r:id="rId23"/>
    <p:sldId id="292" r:id="rId24"/>
    <p:sldId id="304" r:id="rId25"/>
    <p:sldId id="296" r:id="rId26"/>
    <p:sldId id="300" r:id="rId27"/>
    <p:sldId id="297" r:id="rId28"/>
    <p:sldId id="301" r:id="rId29"/>
    <p:sldId id="312" r:id="rId30"/>
    <p:sldId id="305" r:id="rId31"/>
    <p:sldId id="308" r:id="rId32"/>
    <p:sldId id="309" r:id="rId33"/>
    <p:sldId id="310" r:id="rId34"/>
    <p:sldId id="311" r:id="rId35"/>
  </p:sldIdLst>
  <p:sldSz cx="9144000" cy="6858000" type="screen4x3"/>
  <p:notesSz cx="6858000" cy="9144000"/>
  <p:embeddedFontLst>
    <p:embeddedFont>
      <p:font typeface="Amasis MT Pro Medium" panose="02040604050005020304" pitchFamily="18" charset="0"/>
      <p:regular r:id="rId37"/>
      <p:italic r:id="rId38"/>
    </p:embeddedFont>
    <p:embeddedFont>
      <p:font typeface="Calibri" panose="020F0502020204030204" pitchFamily="34" charset="0"/>
      <p:regular r:id="rId39"/>
      <p:bold r:id="rId40"/>
      <p:italic r:id="rId41"/>
      <p:boldItalic r:id="rId42"/>
    </p:embeddedFont>
    <p:embeddedFont>
      <p:font typeface="Century Gothic" panose="020B0502020202020204" pitchFamily="34" charset="0"/>
      <p:regular r:id="rId43"/>
      <p:bold r:id="rId44"/>
      <p:italic r:id="rId45"/>
      <p:boldItalic r:id="rId46"/>
    </p:embeddedFont>
    <p:embeddedFont>
      <p:font typeface="Wingdings 3" panose="05040102010807070707" pitchFamily="18" charset="2"/>
      <p:regular r:id="rId4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5" autoAdjust="0"/>
    <p:restoredTop sz="79688" autoAdjust="0"/>
  </p:normalViewPr>
  <p:slideViewPr>
    <p:cSldViewPr snapToGrid="0">
      <p:cViewPr varScale="1">
        <p:scale>
          <a:sx n="91" d="100"/>
          <a:sy n="91" d="100"/>
        </p:scale>
        <p:origin x="138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6.fntdata"/><Relationship Id="rId47" Type="http://schemas.openxmlformats.org/officeDocument/2006/relationships/font" Target="fonts/font11.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7.fntdata"/><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openxmlformats.org/officeDocument/2006/relationships/font" Target="fonts/font10.fntdata"/><Relationship Id="rId20" Type="http://schemas.openxmlformats.org/officeDocument/2006/relationships/slide" Target="slides/slide19.xml"/><Relationship Id="rId41"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459F8-5640-43CD-B8A0-DB4F10D634FE}" type="datetimeFigureOut">
              <a:rPr lang="en-GB" smtClean="0"/>
              <a:t>03/11/2021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D69196-5F0D-44D2-B857-1D47E54C340C}" type="slidenum">
              <a:rPr lang="en-GB" smtClean="0"/>
              <a:t>‹#›</a:t>
            </a:fld>
            <a:endParaRPr lang="en-GB"/>
          </a:p>
        </p:txBody>
      </p:sp>
    </p:spTree>
    <p:extLst>
      <p:ext uri="{BB962C8B-B14F-4D97-AF65-F5344CB8AC3E}">
        <p14:creationId xmlns:p14="http://schemas.microsoft.com/office/powerpoint/2010/main" val="4360124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6</a:t>
            </a:fld>
            <a:endParaRPr lang="en-GB"/>
          </a:p>
        </p:txBody>
      </p:sp>
    </p:spTree>
    <p:extLst>
      <p:ext uri="{BB962C8B-B14F-4D97-AF65-F5344CB8AC3E}">
        <p14:creationId xmlns:p14="http://schemas.microsoft.com/office/powerpoint/2010/main" val="3749263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7</a:t>
            </a:fld>
            <a:endParaRPr lang="en-GB"/>
          </a:p>
        </p:txBody>
      </p:sp>
    </p:spTree>
    <p:extLst>
      <p:ext uri="{BB962C8B-B14F-4D97-AF65-F5344CB8AC3E}">
        <p14:creationId xmlns:p14="http://schemas.microsoft.com/office/powerpoint/2010/main" val="923565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8</a:t>
            </a:fld>
            <a:endParaRPr lang="en-GB"/>
          </a:p>
        </p:txBody>
      </p:sp>
    </p:spTree>
    <p:extLst>
      <p:ext uri="{BB962C8B-B14F-4D97-AF65-F5344CB8AC3E}">
        <p14:creationId xmlns:p14="http://schemas.microsoft.com/office/powerpoint/2010/main" val="1287198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9</a:t>
            </a:fld>
            <a:endParaRPr lang="en-GB"/>
          </a:p>
        </p:txBody>
      </p:sp>
    </p:spTree>
    <p:extLst>
      <p:ext uri="{BB962C8B-B14F-4D97-AF65-F5344CB8AC3E}">
        <p14:creationId xmlns:p14="http://schemas.microsoft.com/office/powerpoint/2010/main" val="2234431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10</a:t>
            </a:fld>
            <a:endParaRPr lang="en-GB"/>
          </a:p>
        </p:txBody>
      </p:sp>
    </p:spTree>
    <p:extLst>
      <p:ext uri="{BB962C8B-B14F-4D97-AF65-F5344CB8AC3E}">
        <p14:creationId xmlns:p14="http://schemas.microsoft.com/office/powerpoint/2010/main" val="3596789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11</a:t>
            </a:fld>
            <a:endParaRPr lang="en-GB"/>
          </a:p>
        </p:txBody>
      </p:sp>
    </p:spTree>
    <p:extLst>
      <p:ext uri="{BB962C8B-B14F-4D97-AF65-F5344CB8AC3E}">
        <p14:creationId xmlns:p14="http://schemas.microsoft.com/office/powerpoint/2010/main" val="2901621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 tended to refer to the value of linguistics or grammar in the curriculum.</a:t>
            </a:r>
          </a:p>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12</a:t>
            </a:fld>
            <a:endParaRPr lang="en-GB"/>
          </a:p>
        </p:txBody>
      </p:sp>
    </p:spTree>
    <p:extLst>
      <p:ext uri="{BB962C8B-B14F-4D97-AF65-F5344CB8AC3E}">
        <p14:creationId xmlns:p14="http://schemas.microsoft.com/office/powerpoint/2010/main" val="2772678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13</a:t>
            </a:fld>
            <a:endParaRPr lang="en-GB"/>
          </a:p>
        </p:txBody>
      </p:sp>
    </p:spTree>
    <p:extLst>
      <p:ext uri="{BB962C8B-B14F-4D97-AF65-F5344CB8AC3E}">
        <p14:creationId xmlns:p14="http://schemas.microsoft.com/office/powerpoint/2010/main" val="3231173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Very small babies can discriminate the phonemes of their own language from those of other languages before they even have the words to describe this. Similarly, toddlers who say ‘I </a:t>
            </a:r>
            <a:r>
              <a:rPr lang="en-GB" sz="1200" b="0" i="0" kern="1200" dirty="0" err="1">
                <a:solidFill>
                  <a:schemeClr val="tx1"/>
                </a:solidFill>
                <a:effectLst/>
                <a:latin typeface="+mn-lt"/>
                <a:ea typeface="+mn-ea"/>
                <a:cs typeface="+mn-cs"/>
              </a:rPr>
              <a:t>goed</a:t>
            </a:r>
            <a:r>
              <a:rPr lang="en-GB" sz="1200" b="0" i="0" kern="1200" dirty="0">
                <a:solidFill>
                  <a:schemeClr val="tx1"/>
                </a:solidFill>
                <a:effectLst/>
                <a:latin typeface="+mn-lt"/>
                <a:ea typeface="+mn-ea"/>
                <a:cs typeface="+mn-cs"/>
              </a:rPr>
              <a:t>’ or ‘I </a:t>
            </a:r>
            <a:r>
              <a:rPr lang="en-GB" sz="1200" b="0" i="0" kern="1200" dirty="0" err="1">
                <a:solidFill>
                  <a:schemeClr val="tx1"/>
                </a:solidFill>
                <a:effectLst/>
                <a:latin typeface="+mn-lt"/>
                <a:ea typeface="+mn-ea"/>
                <a:cs typeface="+mn-cs"/>
              </a:rPr>
              <a:t>wented</a:t>
            </a:r>
            <a:r>
              <a:rPr lang="en-GB" sz="1200" b="0" i="0" kern="1200" dirty="0">
                <a:solidFill>
                  <a:schemeClr val="tx1"/>
                </a:solidFill>
                <a:effectLst/>
                <a:latin typeface="+mn-lt"/>
                <a:ea typeface="+mn-ea"/>
                <a:cs typeface="+mn-cs"/>
              </a:rPr>
              <a:t>’ reveal tacit knowledge of the regular formation of the past tense, and older toddlers who have mastered ‘I went’ have developed tacit knowledge of irregular past tense formations: but of course they cannot articulate this knowledge. In fact, what children learning to talk develop is tacit knowledge of the deep rules of their mother tongue: for example, in English, not just tense forms, but also word order, agreements and a host of other principles. Fluent language users often know what is correct but cannot always explain it.</a:t>
            </a:r>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14</a:t>
            </a:fld>
            <a:endParaRPr lang="en-GB"/>
          </a:p>
        </p:txBody>
      </p:sp>
    </p:spTree>
    <p:extLst>
      <p:ext uri="{BB962C8B-B14F-4D97-AF65-F5344CB8AC3E}">
        <p14:creationId xmlns:p14="http://schemas.microsoft.com/office/powerpoint/2010/main" val="3923001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15</a:t>
            </a:fld>
            <a:endParaRPr lang="en-GB"/>
          </a:p>
        </p:txBody>
      </p:sp>
    </p:spTree>
    <p:extLst>
      <p:ext uri="{BB962C8B-B14F-4D97-AF65-F5344CB8AC3E}">
        <p14:creationId xmlns:p14="http://schemas.microsoft.com/office/powerpoint/2010/main" val="1567661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16</a:t>
            </a:fld>
            <a:endParaRPr lang="en-GB"/>
          </a:p>
        </p:txBody>
      </p:sp>
    </p:spTree>
    <p:extLst>
      <p:ext uri="{BB962C8B-B14F-4D97-AF65-F5344CB8AC3E}">
        <p14:creationId xmlns:p14="http://schemas.microsoft.com/office/powerpoint/2010/main" val="1608452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17</a:t>
            </a:fld>
            <a:endParaRPr lang="en-GB"/>
          </a:p>
        </p:txBody>
      </p:sp>
    </p:spTree>
    <p:extLst>
      <p:ext uri="{BB962C8B-B14F-4D97-AF65-F5344CB8AC3E}">
        <p14:creationId xmlns:p14="http://schemas.microsoft.com/office/powerpoint/2010/main" val="3266645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18</a:t>
            </a:fld>
            <a:endParaRPr lang="en-GB"/>
          </a:p>
        </p:txBody>
      </p:sp>
    </p:spTree>
    <p:extLst>
      <p:ext uri="{BB962C8B-B14F-4D97-AF65-F5344CB8AC3E}">
        <p14:creationId xmlns:p14="http://schemas.microsoft.com/office/powerpoint/2010/main" val="29175650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19</a:t>
            </a:fld>
            <a:endParaRPr lang="en-GB"/>
          </a:p>
        </p:txBody>
      </p:sp>
    </p:spTree>
    <p:extLst>
      <p:ext uri="{BB962C8B-B14F-4D97-AF65-F5344CB8AC3E}">
        <p14:creationId xmlns:p14="http://schemas.microsoft.com/office/powerpoint/2010/main" val="656987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In England, in the light of the greater emphasis on grammar in the National Literacy Strategy, the government-funded EPPE reviews (Andrews </a:t>
            </a:r>
            <a:r>
              <a:rPr lang="en-GB" i="1" dirty="0"/>
              <a:t>et al</a:t>
            </a:r>
            <a:r>
              <a:rPr lang="en-GB" dirty="0"/>
              <a:t>. 2004a; 2004b) found no evidence of any benefits of grammar teaching on writing instruction, although they did note there was more robust evidence on sentence-combining, which will be discussed more specifically later in this chapter. </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Instructional strategies which raise learner outcomes in writing: nonetheless, their meta-analysis reports a negative effect for the explicit and systematic teaching of the parts of speech and structure of sentences’ </a:t>
            </a:r>
            <a:r>
              <a:rPr lang="en-GB" sz="1050" dirty="0"/>
              <a:t>(Graham &amp; </a:t>
            </a:r>
            <a:r>
              <a:rPr lang="en-GB" sz="1050" dirty="0" err="1"/>
              <a:t>Perin</a:t>
            </a:r>
            <a:r>
              <a:rPr lang="en-GB" sz="1050" dirty="0"/>
              <a:t>, 2007, p. 21).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20</a:t>
            </a:fld>
            <a:endParaRPr lang="en-GB"/>
          </a:p>
        </p:txBody>
      </p:sp>
    </p:spTree>
    <p:extLst>
      <p:ext uri="{BB962C8B-B14F-4D97-AF65-F5344CB8AC3E}">
        <p14:creationId xmlns:p14="http://schemas.microsoft.com/office/powerpoint/2010/main" val="4270390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21</a:t>
            </a:fld>
            <a:endParaRPr lang="en-GB"/>
          </a:p>
        </p:txBody>
      </p:sp>
    </p:spTree>
    <p:extLst>
      <p:ext uri="{BB962C8B-B14F-4D97-AF65-F5344CB8AC3E}">
        <p14:creationId xmlns:p14="http://schemas.microsoft.com/office/powerpoint/2010/main" val="33817731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Develops implicit grammatical knowledge, as it avoids using the explicit syntactical metalanguage relevant to the activity.</a:t>
            </a:r>
          </a:p>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22</a:t>
            </a:fld>
            <a:endParaRPr lang="en-GB"/>
          </a:p>
        </p:txBody>
      </p:sp>
    </p:spTree>
    <p:extLst>
      <p:ext uri="{BB962C8B-B14F-4D97-AF65-F5344CB8AC3E}">
        <p14:creationId xmlns:p14="http://schemas.microsoft.com/office/powerpoint/2010/main" val="6076886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23</a:t>
            </a:fld>
            <a:endParaRPr lang="en-GB"/>
          </a:p>
        </p:txBody>
      </p:sp>
    </p:spTree>
    <p:extLst>
      <p:ext uri="{BB962C8B-B14F-4D97-AF65-F5344CB8AC3E}">
        <p14:creationId xmlns:p14="http://schemas.microsoft.com/office/powerpoint/2010/main" val="551737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24</a:t>
            </a:fld>
            <a:endParaRPr lang="en-GB"/>
          </a:p>
        </p:txBody>
      </p:sp>
    </p:spTree>
    <p:extLst>
      <p:ext uri="{BB962C8B-B14F-4D97-AF65-F5344CB8AC3E}">
        <p14:creationId xmlns:p14="http://schemas.microsoft.com/office/powerpoint/2010/main" val="4267305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25</a:t>
            </a:fld>
            <a:endParaRPr lang="en-GB"/>
          </a:p>
        </p:txBody>
      </p:sp>
    </p:spTree>
    <p:extLst>
      <p:ext uri="{BB962C8B-B14F-4D97-AF65-F5344CB8AC3E}">
        <p14:creationId xmlns:p14="http://schemas.microsoft.com/office/powerpoint/2010/main" val="24260216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26</a:t>
            </a:fld>
            <a:endParaRPr lang="en-GB"/>
          </a:p>
        </p:txBody>
      </p:sp>
    </p:spTree>
    <p:extLst>
      <p:ext uri="{BB962C8B-B14F-4D97-AF65-F5344CB8AC3E}">
        <p14:creationId xmlns:p14="http://schemas.microsoft.com/office/powerpoint/2010/main" val="11349921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27</a:t>
            </a:fld>
            <a:endParaRPr lang="en-GB"/>
          </a:p>
        </p:txBody>
      </p:sp>
    </p:spTree>
    <p:extLst>
      <p:ext uri="{BB962C8B-B14F-4D97-AF65-F5344CB8AC3E}">
        <p14:creationId xmlns:p14="http://schemas.microsoft.com/office/powerpoint/2010/main" val="7343931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D69196-5F0D-44D2-B857-1D47E54C340C}" type="slidenum">
              <a:rPr lang="en-GB" smtClean="0"/>
              <a:t>28</a:t>
            </a:fld>
            <a:endParaRPr lang="en-GB"/>
          </a:p>
        </p:txBody>
      </p:sp>
    </p:spTree>
    <p:extLst>
      <p:ext uri="{BB962C8B-B14F-4D97-AF65-F5344CB8AC3E}">
        <p14:creationId xmlns:p14="http://schemas.microsoft.com/office/powerpoint/2010/main" val="12189217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D69196-5F0D-44D2-B857-1D47E54C340C}" type="slidenum">
              <a:rPr lang="en-GB" smtClean="0"/>
              <a:t>33</a:t>
            </a:fld>
            <a:endParaRPr lang="en-GB"/>
          </a:p>
        </p:txBody>
      </p:sp>
    </p:spTree>
    <p:extLst>
      <p:ext uri="{BB962C8B-B14F-4D97-AF65-F5344CB8AC3E}">
        <p14:creationId xmlns:p14="http://schemas.microsoft.com/office/powerpoint/2010/main" val="4030892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D69196-5F0D-44D2-B857-1D47E54C340C}" type="slidenum">
              <a:rPr lang="en-GB" smtClean="0"/>
              <a:t>34</a:t>
            </a:fld>
            <a:endParaRPr lang="en-GB"/>
          </a:p>
        </p:txBody>
      </p:sp>
    </p:spTree>
    <p:extLst>
      <p:ext uri="{BB962C8B-B14F-4D97-AF65-F5344CB8AC3E}">
        <p14:creationId xmlns:p14="http://schemas.microsoft.com/office/powerpoint/2010/main" val="3801726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37FE19-3FE1-44E7-8B08-15F9571F995E}"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34239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FCF095-D907-4B59-AF24-B4AD4387AEC4}"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620432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3E02CA-6FA2-4F34-AABA-49B53C4740C3}"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88065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EC3DA1-41FF-4516-8A5F-D260050E3FF2}" type="datetime1">
              <a:rPr lang="en-US" smtClean="0"/>
              <a:t>11/3/2021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7817327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B548A9-5644-4BEC-A501-6D39224ED6FF}" type="datetime1">
              <a:rPr lang="en-US" smtClean="0"/>
              <a:t>11/3/2021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74006320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8FD6FAD-72D3-47A7-AB42-22472A090383}" type="datetime1">
              <a:rPr lang="en-US" smtClean="0"/>
              <a:t>11/3/2021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95065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FEDE24-7938-4D8F-8900-7411592EF9FD}" type="datetime1">
              <a:rPr lang="en-US" smtClean="0"/>
              <a:t>11/3/2021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26194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517703-DB34-422B-9519-7BCA2E8DA3E9}" type="datetime1">
              <a:rPr lang="en-US" smtClean="0"/>
              <a:t>11/3/2021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55922043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EC3DA1-41FF-4516-8A5F-D260050E3FF2}" type="datetime1">
              <a:rPr lang="en-US" smtClean="0"/>
              <a:t>11/3/2021</a:t>
            </a:fld>
            <a:endParaRPr lang="en-US" dirty="0"/>
          </a:p>
        </p:txBody>
      </p:sp>
      <p:sp>
        <p:nvSpPr>
          <p:cNvPr id="6" name="Footer Placeholder 5"/>
          <p:cNvSpPr>
            <a:spLocks noGrp="1"/>
          </p:cNvSpPr>
          <p:nvPr>
            <p:ph type="ftr" sz="quarter" idx="11"/>
          </p:nvPr>
        </p:nvSpPr>
        <p:spPr>
          <a:xfrm>
            <a:off x="533400" y="6172200"/>
            <a:ext cx="5811724" cy="365125"/>
          </a:xfrm>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24941200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2CEC3DA1-41FF-4516-8A5F-D260050E3FF2}" type="datetime1">
              <a:rPr lang="en-US" smtClean="0"/>
              <a:t>11/3/2021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5242026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EC3DA1-41FF-4516-8A5F-D260050E3FF2}"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2419317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EC3DA1-41FF-4516-8A5F-D260050E3FF2}"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5994447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EC3DA1-41FF-4516-8A5F-D260050E3FF2}"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1672080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EC3DA1-41FF-4516-8A5F-D260050E3FF2}"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3634348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EC3DA1-41FF-4516-8A5F-D260050E3FF2}"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542351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2B3972-F677-4C78-947F-30534B5DE73C}"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0196013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7FD8E3-6CCA-413A-B573-1395D0C07424}"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240976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2CEC3DA1-41FF-4516-8A5F-D260050E3FF2}" type="datetime1">
              <a:rPr lang="en-US" smtClean="0"/>
              <a:t>11/3/2021</a:t>
            </a:fld>
            <a:endParaRPr lang="en-US" dirty="0"/>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69564660"/>
      </p:ext>
    </p:extLst>
  </p:cSld>
  <p:clrMap bg1="dk1" tx1="lt1" bg2="dk2" tx2="lt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 id="2147483917" r:id="rId17"/>
  </p:sldLayoutIdLst>
  <p:hf hdr="0" ftr="0" dt="0"/>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bangor.ac.uk/languages-literatures-and-linguistics/undergraduate-modules/QXL-2253"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doi.org/10.1080/01411920500401997"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9">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5" descr="Neat empty education desk">
            <a:extLst>
              <a:ext uri="{FF2B5EF4-FFF2-40B4-BE49-F238E27FC236}">
                <a16:creationId xmlns:a16="http://schemas.microsoft.com/office/drawing/2014/main" id="{0BB59447-7F78-49D1-944D-780E3192DFD1}"/>
              </a:ext>
            </a:extLst>
          </p:cNvPr>
          <p:cNvPicPr>
            <a:picLocks noChangeAspect="1"/>
          </p:cNvPicPr>
          <p:nvPr/>
        </p:nvPicPr>
        <p:blipFill rotWithShape="1">
          <a:blip r:embed="rId2">
            <a:alphaModFix amt="40000"/>
          </a:blip>
          <a:srcRect l="7926" r="3073" b="-1"/>
          <a:stretch/>
        </p:blipFill>
        <p:spPr>
          <a:xfrm>
            <a:off x="-2381" y="10"/>
            <a:ext cx="9143999" cy="6857990"/>
          </a:xfrm>
          <a:prstGeom prst="rect">
            <a:avLst/>
          </a:prstGeom>
        </p:spPr>
      </p:pic>
      <p:sp>
        <p:nvSpPr>
          <p:cNvPr id="2" name="Title 1"/>
          <p:cNvSpPr>
            <a:spLocks noGrp="1"/>
          </p:cNvSpPr>
          <p:nvPr>
            <p:ph type="ctrTitle"/>
          </p:nvPr>
        </p:nvSpPr>
        <p:spPr>
          <a:xfrm>
            <a:off x="513159" y="685799"/>
            <a:ext cx="6000750" cy="2971801"/>
          </a:xfrm>
        </p:spPr>
        <p:txBody>
          <a:bodyPr>
            <a:normAutofit/>
          </a:bodyPr>
          <a:lstStyle/>
          <a:p>
            <a:r>
              <a:rPr lang="en-GB"/>
              <a:t>English Teaching in the Classroom</a:t>
            </a:r>
          </a:p>
        </p:txBody>
      </p:sp>
      <p:sp>
        <p:nvSpPr>
          <p:cNvPr id="3" name="Subtitle 2"/>
          <p:cNvSpPr>
            <a:spLocks noGrp="1"/>
          </p:cNvSpPr>
          <p:nvPr>
            <p:ph type="subTitle" idx="1"/>
          </p:nvPr>
        </p:nvSpPr>
        <p:spPr>
          <a:xfrm>
            <a:off x="513159" y="3843867"/>
            <a:ext cx="5073825" cy="1947333"/>
          </a:xfrm>
        </p:spPr>
        <p:txBody>
          <a:bodyPr>
            <a:normAutofit/>
          </a:bodyPr>
          <a:lstStyle/>
          <a:p>
            <a:r>
              <a:rPr lang="en-GB">
                <a:solidFill>
                  <a:schemeClr val="tx1"/>
                </a:solidFill>
                <a:latin typeface="Amasis MT Pro Medium" panose="020B0604020202020204" pitchFamily="18" charset="0"/>
              </a:rPr>
              <a:t>Teaching Grammar 2</a:t>
            </a:r>
          </a:p>
          <a:p>
            <a:r>
              <a:rPr lang="en-GB">
                <a:solidFill>
                  <a:schemeClr val="tx1"/>
                </a:solidFill>
                <a:latin typeface="Amasis MT Pro Medium" panose="020B0604020202020204" pitchFamily="18" charset="0"/>
              </a:rPr>
              <a:t>Teaching EFL</a:t>
            </a:r>
          </a:p>
        </p:txBody>
      </p:sp>
      <p:sp>
        <p:nvSpPr>
          <p:cNvPr id="4" name="Slide Number Placeholder 3"/>
          <p:cNvSpPr>
            <a:spLocks noGrp="1"/>
          </p:cNvSpPr>
          <p:nvPr>
            <p:ph type="sldNum" sz="quarter" idx="12"/>
          </p:nvPr>
        </p:nvSpPr>
        <p:spPr>
          <a:xfrm>
            <a:off x="7772400" y="5578475"/>
            <a:ext cx="856683" cy="669925"/>
          </a:xfrm>
        </p:spPr>
        <p:txBody>
          <a:bodyPr>
            <a:normAutofit/>
          </a:bodyPr>
          <a:lstStyle/>
          <a:p>
            <a:pPr>
              <a:spcAft>
                <a:spcPts val="600"/>
              </a:spcAft>
            </a:pPr>
            <a:fld id="{4FAB73BC-B049-4115-A692-8D63A059BFB8}" type="slidenum">
              <a:rPr lang="en-US">
                <a:solidFill>
                  <a:schemeClr val="tx1">
                    <a:alpha val="80000"/>
                  </a:schemeClr>
                </a:solidFill>
              </a:rPr>
              <a:pPr>
                <a:spcAft>
                  <a:spcPts val="600"/>
                </a:spcAft>
              </a:pPr>
              <a:t>1</a:t>
            </a:fld>
            <a:endParaRPr lang="en-US">
              <a:solidFill>
                <a:schemeClr val="tx1">
                  <a:alpha val="80000"/>
                </a:schemeClr>
              </a:solidFill>
            </a:endParaRPr>
          </a:p>
        </p:txBody>
      </p:sp>
    </p:spTree>
    <p:extLst>
      <p:ext uri="{BB962C8B-B14F-4D97-AF65-F5344CB8AC3E}">
        <p14:creationId xmlns:p14="http://schemas.microsoft.com/office/powerpoint/2010/main" val="363755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65263" y="0"/>
            <a:ext cx="7772400" cy="1609344"/>
          </a:xfrm>
        </p:spPr>
        <p:txBody>
          <a:bodyPr>
            <a:normAutofit/>
          </a:bodyPr>
          <a:lstStyle/>
          <a:p>
            <a:r>
              <a:rPr lang="en-GB" sz="2800" dirty="0"/>
              <a:t>Learning Outcomes and </a:t>
            </a:r>
            <a:r>
              <a:rPr lang="en-GB" sz="2800" dirty="0">
                <a:hlinkClick r:id="rId2"/>
              </a:rPr>
              <a:t>Aims</a:t>
            </a:r>
            <a:br>
              <a:rPr lang="en-GB" sz="2800" dirty="0"/>
            </a:br>
            <a:endParaRPr lang="en-GB" sz="2800" dirty="0"/>
          </a:p>
        </p:txBody>
      </p:sp>
      <p:sp>
        <p:nvSpPr>
          <p:cNvPr id="8" name="Content Placeholder 3"/>
          <p:cNvSpPr>
            <a:spLocks noGrp="1"/>
          </p:cNvSpPr>
          <p:nvPr>
            <p:ph idx="1"/>
          </p:nvPr>
        </p:nvSpPr>
        <p:spPr>
          <a:xfrm>
            <a:off x="224518" y="1383432"/>
            <a:ext cx="8738888" cy="4446399"/>
          </a:xfrm>
        </p:spPr>
        <p:txBody>
          <a:bodyPr>
            <a:noAutofit/>
          </a:bodyPr>
          <a:lstStyle/>
          <a:p>
            <a:pPr>
              <a:lnSpc>
                <a:spcPct val="100000"/>
              </a:lnSpc>
            </a:pPr>
            <a:r>
              <a:rPr lang="en-GB" dirty="0"/>
              <a:t>Students will show a developing understanding of some of the major issues in research on English language teaching.</a:t>
            </a:r>
          </a:p>
          <a:p>
            <a:pPr>
              <a:lnSpc>
                <a:spcPct val="100000"/>
              </a:lnSpc>
            </a:pPr>
            <a:endParaRPr lang="en-GB" dirty="0"/>
          </a:p>
          <a:p>
            <a:pPr>
              <a:lnSpc>
                <a:spcPct val="100000"/>
              </a:lnSpc>
            </a:pPr>
            <a:r>
              <a:rPr lang="en-GB" dirty="0"/>
              <a:t>Students will show a developing understanding of theoretical aspects of teaching English in primary and secondary schools as well as teaching English as a second or foreign language.</a:t>
            </a:r>
          </a:p>
          <a:p>
            <a:pPr>
              <a:lnSpc>
                <a:spcPct val="100000"/>
              </a:lnSpc>
            </a:pPr>
            <a:endParaRPr lang="en-GB" dirty="0"/>
          </a:p>
          <a:p>
            <a:pPr>
              <a:lnSpc>
                <a:spcPct val="100000"/>
              </a:lnSpc>
            </a:pPr>
            <a:r>
              <a:rPr lang="en-GB" dirty="0"/>
              <a:t>Students will show a developing understanding of the practical aspects of teaching the English language in the classroom in an informed manner on approaches to this subject.</a:t>
            </a:r>
          </a:p>
          <a:p>
            <a:pPr>
              <a:lnSpc>
                <a:spcPct val="100000"/>
              </a:lnSpc>
            </a:pPr>
            <a:endParaRPr lang="en-GB" dirty="0"/>
          </a:p>
          <a:p>
            <a:pPr>
              <a:lnSpc>
                <a:spcPct val="100000"/>
              </a:lnSpc>
            </a:pPr>
            <a:r>
              <a:rPr lang="en-GB" dirty="0"/>
              <a:t>Students will be able to demonstrate a developing familiarity with and an ability to use appropriately the specialist terminology associated with the subject</a:t>
            </a:r>
          </a:p>
        </p:txBody>
      </p:sp>
      <p:sp>
        <p:nvSpPr>
          <p:cNvPr id="9" name="Slide Number Placeholder 8"/>
          <p:cNvSpPr>
            <a:spLocks noGrp="1"/>
          </p:cNvSpPr>
          <p:nvPr>
            <p:ph type="sldNum" sz="quarter" idx="12"/>
          </p:nvPr>
        </p:nvSpPr>
        <p:spPr/>
        <p:txBody>
          <a:bodyPr/>
          <a:lstStyle/>
          <a:p>
            <a:fld id="{4FAB73BC-B049-4115-A692-8D63A059BFB8}" type="slidenum">
              <a:rPr lang="en-US" smtClean="0"/>
              <a:t>2</a:t>
            </a:fld>
            <a:endParaRPr lang="en-US" dirty="0"/>
          </a:p>
        </p:txBody>
      </p:sp>
    </p:spTree>
    <p:extLst>
      <p:ext uri="{BB962C8B-B14F-4D97-AF65-F5344CB8AC3E}">
        <p14:creationId xmlns:p14="http://schemas.microsoft.com/office/powerpoint/2010/main" val="2011014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485244"/>
            <a:ext cx="6400800" cy="1507067"/>
          </a:xfrm>
        </p:spPr>
        <p:txBody>
          <a:bodyPr>
            <a:normAutofit/>
          </a:bodyPr>
          <a:lstStyle/>
          <a:p>
            <a:r>
              <a:rPr lang="en-GB"/>
              <a:t>Readings</a:t>
            </a:r>
          </a:p>
        </p:txBody>
      </p:sp>
      <p:grpSp>
        <p:nvGrpSpPr>
          <p:cNvPr id="11" name="Group 10">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2" name="Straight Connector 11">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p:cNvSpPr>
            <a:spLocks noGrp="1"/>
          </p:cNvSpPr>
          <p:nvPr>
            <p:ph idx="1"/>
          </p:nvPr>
        </p:nvSpPr>
        <p:spPr>
          <a:xfrm>
            <a:off x="513159" y="2068511"/>
            <a:ext cx="6400800" cy="3615267"/>
          </a:xfrm>
        </p:spPr>
        <p:txBody>
          <a:bodyPr>
            <a:normAutofit/>
          </a:bodyPr>
          <a:lstStyle/>
          <a:p>
            <a:pPr lvl="0">
              <a:buClr>
                <a:srgbClr val="9DBFBE"/>
              </a:buClr>
            </a:pPr>
            <a:r>
              <a:rPr lang="en-GB">
                <a:solidFill>
                  <a:schemeClr val="tx1"/>
                </a:solidFill>
              </a:rPr>
              <a:t>Andrews, R., Torgerson, C., Beverton, S., Freeman, A., Locke, T., Low, G., Robinson, A.,  &amp; Zhu, D. (2006). The effect of grammar teaching on writing development. </a:t>
            </a:r>
            <a:r>
              <a:rPr lang="en-GB" i="1">
                <a:solidFill>
                  <a:schemeClr val="tx1"/>
                </a:solidFill>
              </a:rPr>
              <a:t>British Educational Research Journal, 32</a:t>
            </a:r>
            <a:r>
              <a:rPr lang="en-GB">
                <a:solidFill>
                  <a:schemeClr val="tx1"/>
                </a:solidFill>
              </a:rPr>
              <a:t>(1), 39-55. DOI: </a:t>
            </a:r>
            <a:r>
              <a:rPr lang="en-GB" u="sng">
                <a:solidFill>
                  <a:schemeClr val="tx1"/>
                </a:solidFill>
                <a:hlinkClick r:id="rId2"/>
              </a:rPr>
              <a:t>10.1080/01411920500401997</a:t>
            </a:r>
            <a:endParaRPr lang="en-GB" u="sng">
              <a:solidFill>
                <a:schemeClr val="tx1"/>
              </a:solidFill>
            </a:endParaRPr>
          </a:p>
          <a:p>
            <a:pPr lvl="0">
              <a:buClr>
                <a:srgbClr val="9DBFBE"/>
              </a:buClr>
            </a:pPr>
            <a:r>
              <a:rPr lang="en-GB">
                <a:solidFill>
                  <a:schemeClr val="tx1"/>
                </a:solidFill>
              </a:rPr>
              <a:t>Knowing about Language – </a:t>
            </a:r>
            <a:r>
              <a:rPr lang="en-GB" b="1">
                <a:solidFill>
                  <a:schemeClr val="tx1"/>
                </a:solidFill>
              </a:rPr>
              <a:t>Chapter 3 </a:t>
            </a:r>
            <a:r>
              <a:rPr lang="en-GB">
                <a:solidFill>
                  <a:schemeClr val="tx1"/>
                </a:solidFill>
              </a:rPr>
              <a:t>– Myhill (2016; E-book)</a:t>
            </a:r>
          </a:p>
        </p:txBody>
      </p:sp>
      <p:sp>
        <p:nvSpPr>
          <p:cNvPr id="4" name="Slide Number Placeholder 3"/>
          <p:cNvSpPr>
            <a:spLocks noGrp="1"/>
          </p:cNvSpPr>
          <p:nvPr>
            <p:ph type="sldNum" sz="quarter" idx="12"/>
          </p:nvPr>
        </p:nvSpPr>
        <p:spPr>
          <a:xfrm>
            <a:off x="7772400" y="5578475"/>
            <a:ext cx="856683" cy="669925"/>
          </a:xfrm>
        </p:spPr>
        <p:txBody>
          <a:bodyPr>
            <a:normAutofit/>
          </a:bodyPr>
          <a:lstStyle/>
          <a:p>
            <a:pPr>
              <a:spcAft>
                <a:spcPts val="600"/>
              </a:spcAft>
            </a:pPr>
            <a:fld id="{4FAB73BC-B049-4115-A692-8D63A059BFB8}" type="slidenum">
              <a:rPr lang="en-US">
                <a:solidFill>
                  <a:schemeClr val="tx1"/>
                </a:solidFill>
              </a:rPr>
              <a:pPr>
                <a:spcAft>
                  <a:spcPts val="600"/>
                </a:spcAft>
              </a:pPr>
              <a:t>3</a:t>
            </a:fld>
            <a:endParaRPr lang="en-US">
              <a:solidFill>
                <a:schemeClr val="tx1"/>
              </a:solidFill>
            </a:endParaRPr>
          </a:p>
        </p:txBody>
      </p:sp>
    </p:spTree>
    <p:extLst>
      <p:ext uri="{BB962C8B-B14F-4D97-AF65-F5344CB8AC3E}">
        <p14:creationId xmlns:p14="http://schemas.microsoft.com/office/powerpoint/2010/main" val="3275775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Readings for Discussion 1</a:t>
            </a:r>
          </a:p>
        </p:txBody>
      </p:sp>
      <p:sp>
        <p:nvSpPr>
          <p:cNvPr id="3" name="Content Placeholder 2"/>
          <p:cNvSpPr>
            <a:spLocks noGrp="1"/>
          </p:cNvSpPr>
          <p:nvPr>
            <p:ph idx="1"/>
          </p:nvPr>
        </p:nvSpPr>
        <p:spPr>
          <a:xfrm>
            <a:off x="685800" y="2121407"/>
            <a:ext cx="8277606" cy="4151377"/>
          </a:xfrm>
        </p:spPr>
        <p:txBody>
          <a:bodyPr>
            <a:normAutofit/>
          </a:bodyPr>
          <a:lstStyle/>
          <a:p>
            <a:pPr marL="0" indent="0">
              <a:lnSpc>
                <a:spcPct val="100000"/>
              </a:lnSpc>
              <a:buNone/>
            </a:pPr>
            <a:r>
              <a:rPr lang="en-GB" sz="2400" b="1" dirty="0"/>
              <a:t>Reading for Seminar 1: </a:t>
            </a:r>
          </a:p>
          <a:p>
            <a:pPr>
              <a:lnSpc>
                <a:spcPct val="100000"/>
              </a:lnSpc>
              <a:buFont typeface="Wingdings" panose="05000000000000000000" pitchFamily="2" charset="2"/>
              <a:buChar char="Ø"/>
            </a:pPr>
            <a:r>
              <a:rPr lang="en-GB" sz="2400" dirty="0"/>
              <a:t>Horton and </a:t>
            </a:r>
            <a:r>
              <a:rPr lang="en-GB" sz="2400" dirty="0" err="1"/>
              <a:t>Bingle</a:t>
            </a:r>
            <a:r>
              <a:rPr lang="en-GB" sz="2400" dirty="0"/>
              <a:t> (2014) Lessons in teaching grammar in primary schools, Chapter 4 Year 2: Teaching conjunctions</a:t>
            </a:r>
          </a:p>
          <a:p>
            <a:pPr marL="0" lvl="0" indent="0">
              <a:lnSpc>
                <a:spcPct val="100000"/>
              </a:lnSpc>
              <a:buNone/>
            </a:pPr>
            <a:endParaRPr lang="en-GB" sz="2400" dirty="0">
              <a:solidFill>
                <a:prstClr val="black"/>
              </a:solidFill>
            </a:endParaRPr>
          </a:p>
          <a:p>
            <a:pPr>
              <a:lnSpc>
                <a:spcPct val="100000"/>
              </a:lnSpc>
            </a:pPr>
            <a:endParaRPr lang="en-GB" sz="2400" u="sng" dirty="0"/>
          </a:p>
          <a:p>
            <a:endParaRPr lang="en-GB" sz="2400" dirty="0"/>
          </a:p>
        </p:txBody>
      </p:sp>
      <p:sp>
        <p:nvSpPr>
          <p:cNvPr id="4" name="Slide Number Placeholder 3"/>
          <p:cNvSpPr>
            <a:spLocks noGrp="1"/>
          </p:cNvSpPr>
          <p:nvPr>
            <p:ph type="sldNum" sz="quarter" idx="12"/>
          </p:nvPr>
        </p:nvSpPr>
        <p:spPr/>
        <p:txBody>
          <a:bodyPr/>
          <a:lstStyle/>
          <a:p>
            <a:fld id="{4FAB73BC-B049-4115-A692-8D63A059BFB8}" type="slidenum">
              <a:rPr lang="en-US" smtClean="0"/>
              <a:t>4</a:t>
            </a:fld>
            <a:endParaRPr lang="en-US" dirty="0"/>
          </a:p>
        </p:txBody>
      </p:sp>
    </p:spTree>
    <p:extLst>
      <p:ext uri="{BB962C8B-B14F-4D97-AF65-F5344CB8AC3E}">
        <p14:creationId xmlns:p14="http://schemas.microsoft.com/office/powerpoint/2010/main" val="2457257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Today’s lecture</a:t>
            </a:r>
          </a:p>
        </p:txBody>
      </p:sp>
      <p:sp>
        <p:nvSpPr>
          <p:cNvPr id="3" name="Content Placeholder 2"/>
          <p:cNvSpPr>
            <a:spLocks noGrp="1"/>
          </p:cNvSpPr>
          <p:nvPr>
            <p:ph idx="1"/>
          </p:nvPr>
        </p:nvSpPr>
        <p:spPr/>
        <p:txBody>
          <a:bodyPr>
            <a:normAutofit fontScale="92500" lnSpcReduction="10000"/>
          </a:bodyPr>
          <a:lstStyle/>
          <a:p>
            <a:pPr>
              <a:lnSpc>
                <a:spcPct val="150000"/>
              </a:lnSpc>
            </a:pPr>
            <a:r>
              <a:rPr lang="en-GB" sz="2400" dirty="0"/>
              <a:t>What is Grammar?</a:t>
            </a:r>
          </a:p>
          <a:p>
            <a:pPr>
              <a:lnSpc>
                <a:spcPct val="150000"/>
              </a:lnSpc>
            </a:pPr>
            <a:r>
              <a:rPr lang="en-GB" sz="2400" dirty="0"/>
              <a:t>Types of Grammar</a:t>
            </a:r>
          </a:p>
          <a:p>
            <a:pPr>
              <a:lnSpc>
                <a:spcPct val="150000"/>
              </a:lnSpc>
            </a:pPr>
            <a:r>
              <a:rPr lang="en-GB" sz="2400" dirty="0"/>
              <a:t>Implicit/Explicit knowledge</a:t>
            </a:r>
          </a:p>
          <a:p>
            <a:pPr>
              <a:lnSpc>
                <a:spcPct val="150000"/>
              </a:lnSpc>
            </a:pPr>
            <a:r>
              <a:rPr lang="en-GB" sz="2400" dirty="0"/>
              <a:t>Knowledge about grammar</a:t>
            </a:r>
          </a:p>
          <a:p>
            <a:pPr>
              <a:lnSpc>
                <a:spcPct val="150000"/>
              </a:lnSpc>
            </a:pPr>
            <a:r>
              <a:rPr lang="en-GB" sz="2400" dirty="0"/>
              <a:t>Grammar teaching and outcomes</a:t>
            </a:r>
          </a:p>
          <a:p>
            <a:pPr>
              <a:lnSpc>
                <a:spcPct val="150000"/>
              </a:lnSpc>
            </a:pPr>
            <a:r>
              <a:rPr lang="en-GB" sz="2400" dirty="0"/>
              <a:t>Metalinguistic Knowledge</a:t>
            </a:r>
          </a:p>
          <a:p>
            <a:pPr>
              <a:lnSpc>
                <a:spcPct val="150000"/>
              </a:lnSpc>
            </a:pPr>
            <a:endParaRPr lang="en-GB" sz="2400" dirty="0"/>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5</a:t>
            </a:fld>
            <a:endParaRPr lang="en-US" dirty="0"/>
          </a:p>
        </p:txBody>
      </p:sp>
    </p:spTree>
    <p:extLst>
      <p:ext uri="{BB962C8B-B14F-4D97-AF65-F5344CB8AC3E}">
        <p14:creationId xmlns:p14="http://schemas.microsoft.com/office/powerpoint/2010/main" val="2075158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What is grammar?</a:t>
            </a:r>
          </a:p>
        </p:txBody>
      </p:sp>
      <p:sp>
        <p:nvSpPr>
          <p:cNvPr id="3" name="Content Placeholder 2"/>
          <p:cNvSpPr>
            <a:spLocks noGrp="1"/>
          </p:cNvSpPr>
          <p:nvPr>
            <p:ph idx="1"/>
          </p:nvPr>
        </p:nvSpPr>
        <p:spPr/>
        <p:txBody>
          <a:bodyPr>
            <a:normAutofit/>
          </a:bodyPr>
          <a:lstStyle/>
          <a:p>
            <a:pPr>
              <a:lnSpc>
                <a:spcPct val="100000"/>
              </a:lnSpc>
            </a:pPr>
            <a:r>
              <a:rPr lang="en-GB" sz="2400" b="1" dirty="0"/>
              <a:t>‘Grammar is the business of taking language to pieces, to see how it works’ </a:t>
            </a:r>
            <a:r>
              <a:rPr lang="en-GB" sz="1800" dirty="0"/>
              <a:t>(Crystal, 2000, p. 1).</a:t>
            </a:r>
          </a:p>
          <a:p>
            <a:pPr>
              <a:lnSpc>
                <a:spcPct val="100000"/>
              </a:lnSpc>
            </a:pPr>
            <a:endParaRPr lang="en-GB" sz="2400" dirty="0"/>
          </a:p>
          <a:p>
            <a:pPr>
              <a:lnSpc>
                <a:spcPct val="100000"/>
              </a:lnSpc>
            </a:pPr>
            <a:r>
              <a:rPr lang="en-GB" sz="2400" dirty="0"/>
              <a:t>By 5, many children can speak in sentences when necessary. </a:t>
            </a:r>
          </a:p>
        </p:txBody>
      </p:sp>
      <p:sp>
        <p:nvSpPr>
          <p:cNvPr id="4" name="Slide Number Placeholder 3"/>
          <p:cNvSpPr>
            <a:spLocks noGrp="1"/>
          </p:cNvSpPr>
          <p:nvPr>
            <p:ph type="sldNum" sz="quarter" idx="12"/>
          </p:nvPr>
        </p:nvSpPr>
        <p:spPr/>
        <p:txBody>
          <a:bodyPr/>
          <a:lstStyle/>
          <a:p>
            <a:fld id="{4FAB73BC-B049-4115-A692-8D63A059BFB8}" type="slidenum">
              <a:rPr lang="en-US" smtClean="0"/>
              <a:t>6</a:t>
            </a:fld>
            <a:endParaRPr lang="en-US" dirty="0"/>
          </a:p>
        </p:txBody>
      </p:sp>
    </p:spTree>
    <p:extLst>
      <p:ext uri="{BB962C8B-B14F-4D97-AF65-F5344CB8AC3E}">
        <p14:creationId xmlns:p14="http://schemas.microsoft.com/office/powerpoint/2010/main" val="212700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What is grammar?</a:t>
            </a:r>
          </a:p>
        </p:txBody>
      </p:sp>
      <p:sp>
        <p:nvSpPr>
          <p:cNvPr id="3" name="Content Placeholder 2"/>
          <p:cNvSpPr>
            <a:spLocks noGrp="1"/>
          </p:cNvSpPr>
          <p:nvPr>
            <p:ph idx="1"/>
          </p:nvPr>
        </p:nvSpPr>
        <p:spPr/>
        <p:txBody>
          <a:bodyPr>
            <a:normAutofit/>
          </a:bodyPr>
          <a:lstStyle/>
          <a:p>
            <a:pPr marL="0" indent="0">
              <a:lnSpc>
                <a:spcPct val="100000"/>
              </a:lnSpc>
              <a:buNone/>
            </a:pPr>
            <a:r>
              <a:rPr lang="en-GB" sz="2400" b="1" dirty="0"/>
              <a:t>Prescriptive vs Descriptive: </a:t>
            </a:r>
          </a:p>
          <a:p>
            <a:pPr>
              <a:lnSpc>
                <a:spcPct val="100000"/>
              </a:lnSpc>
            </a:pPr>
            <a:r>
              <a:rPr lang="en-GB" sz="2400" dirty="0"/>
              <a:t>I </a:t>
            </a:r>
            <a:r>
              <a:rPr lang="en-GB" sz="2400" dirty="0" err="1"/>
              <a:t>ain’t</a:t>
            </a:r>
            <a:r>
              <a:rPr lang="en-GB" sz="2400" dirty="0"/>
              <a:t> done nothing wrong.</a:t>
            </a:r>
          </a:p>
          <a:p>
            <a:pPr>
              <a:lnSpc>
                <a:spcPct val="100000"/>
              </a:lnSpc>
            </a:pPr>
            <a:r>
              <a:rPr lang="en-GB" sz="2400" dirty="0"/>
              <a:t>I am planning to go to the shops. </a:t>
            </a:r>
          </a:p>
          <a:p>
            <a:pPr>
              <a:lnSpc>
                <a:spcPct val="100000"/>
              </a:lnSpc>
            </a:pPr>
            <a:r>
              <a:rPr lang="en-GB" sz="2400" b="1" i="1" dirty="0"/>
              <a:t>We were pleased to see you </a:t>
            </a:r>
            <a:r>
              <a:rPr lang="en-GB" sz="2400" dirty="0"/>
              <a:t>vs </a:t>
            </a:r>
            <a:r>
              <a:rPr lang="en-GB" sz="2400" b="1" i="1" dirty="0"/>
              <a:t>We was pleased to see you</a:t>
            </a:r>
          </a:p>
          <a:p>
            <a:pPr marL="0" indent="0">
              <a:lnSpc>
                <a:spcPct val="100000"/>
              </a:lnSpc>
              <a:buNone/>
            </a:pPr>
            <a:endParaRPr lang="en-GB" sz="2400" dirty="0"/>
          </a:p>
        </p:txBody>
      </p:sp>
      <p:sp>
        <p:nvSpPr>
          <p:cNvPr id="4" name="Slide Number Placeholder 3"/>
          <p:cNvSpPr>
            <a:spLocks noGrp="1"/>
          </p:cNvSpPr>
          <p:nvPr>
            <p:ph type="sldNum" sz="quarter" idx="12"/>
          </p:nvPr>
        </p:nvSpPr>
        <p:spPr/>
        <p:txBody>
          <a:bodyPr/>
          <a:lstStyle/>
          <a:p>
            <a:fld id="{4FAB73BC-B049-4115-A692-8D63A059BFB8}" type="slidenum">
              <a:rPr lang="en-US" smtClean="0"/>
              <a:t>7</a:t>
            </a:fld>
            <a:endParaRPr lang="en-US" dirty="0"/>
          </a:p>
        </p:txBody>
      </p:sp>
    </p:spTree>
    <p:extLst>
      <p:ext uri="{BB962C8B-B14F-4D97-AF65-F5344CB8AC3E}">
        <p14:creationId xmlns:p14="http://schemas.microsoft.com/office/powerpoint/2010/main" val="184375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What is grammar?</a:t>
            </a:r>
          </a:p>
        </p:txBody>
      </p:sp>
      <p:sp>
        <p:nvSpPr>
          <p:cNvPr id="3" name="Content Placeholder 2"/>
          <p:cNvSpPr>
            <a:spLocks noGrp="1"/>
          </p:cNvSpPr>
          <p:nvPr>
            <p:ph idx="1"/>
          </p:nvPr>
        </p:nvSpPr>
        <p:spPr/>
        <p:txBody>
          <a:bodyPr>
            <a:normAutofit/>
          </a:bodyPr>
          <a:lstStyle/>
          <a:p>
            <a:pPr>
              <a:lnSpc>
                <a:spcPct val="100000"/>
              </a:lnSpc>
            </a:pPr>
            <a:r>
              <a:rPr lang="en-GB" sz="2400" dirty="0"/>
              <a:t>Grammar can include the study of syntax (word order), clause and phrase structure, and the classification of parts of speech (e.g. noun, verb, predicate, clause, etc.). </a:t>
            </a:r>
          </a:p>
          <a:p>
            <a:pPr>
              <a:lnSpc>
                <a:spcPct val="100000"/>
              </a:lnSpc>
            </a:pPr>
            <a:endParaRPr lang="en-GB" sz="2400" dirty="0"/>
          </a:p>
        </p:txBody>
      </p:sp>
      <p:sp>
        <p:nvSpPr>
          <p:cNvPr id="4" name="Slide Number Placeholder 3"/>
          <p:cNvSpPr>
            <a:spLocks noGrp="1"/>
          </p:cNvSpPr>
          <p:nvPr>
            <p:ph type="sldNum" sz="quarter" idx="12"/>
          </p:nvPr>
        </p:nvSpPr>
        <p:spPr/>
        <p:txBody>
          <a:bodyPr/>
          <a:lstStyle/>
          <a:p>
            <a:fld id="{4FAB73BC-B049-4115-A692-8D63A059BFB8}" type="slidenum">
              <a:rPr lang="en-US" smtClean="0"/>
              <a:t>8</a:t>
            </a:fld>
            <a:endParaRPr lang="en-US" dirty="0"/>
          </a:p>
        </p:txBody>
      </p:sp>
    </p:spTree>
    <p:extLst>
      <p:ext uri="{BB962C8B-B14F-4D97-AF65-F5344CB8AC3E}">
        <p14:creationId xmlns:p14="http://schemas.microsoft.com/office/powerpoint/2010/main" val="358129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What is grammar?</a:t>
            </a:r>
          </a:p>
        </p:txBody>
      </p:sp>
      <p:sp>
        <p:nvSpPr>
          <p:cNvPr id="6" name="Content Placeholder 5"/>
          <p:cNvSpPr>
            <a:spLocks noGrp="1"/>
          </p:cNvSpPr>
          <p:nvPr>
            <p:ph idx="1"/>
          </p:nvPr>
        </p:nvSpPr>
        <p:spPr>
          <a:xfrm>
            <a:off x="4722607" y="5712310"/>
            <a:ext cx="3735593" cy="560475"/>
          </a:xfrm>
        </p:spPr>
        <p:txBody>
          <a:bodyPr>
            <a:normAutofit/>
          </a:bodyPr>
          <a:lstStyle/>
          <a:p>
            <a:pPr marL="0" indent="0" algn="r">
              <a:buNone/>
            </a:pPr>
            <a:r>
              <a:rPr lang="en-GB" sz="1600" dirty="0" err="1"/>
              <a:t>Derewianka</a:t>
            </a:r>
            <a:r>
              <a:rPr lang="en-GB" sz="1600" dirty="0"/>
              <a:t> (2001, p. 242)</a:t>
            </a:r>
          </a:p>
        </p:txBody>
      </p:sp>
      <p:sp>
        <p:nvSpPr>
          <p:cNvPr id="4" name="Slide Number Placeholder 3"/>
          <p:cNvSpPr>
            <a:spLocks noGrp="1"/>
          </p:cNvSpPr>
          <p:nvPr>
            <p:ph type="sldNum" sz="quarter" idx="12"/>
          </p:nvPr>
        </p:nvSpPr>
        <p:spPr/>
        <p:txBody>
          <a:bodyPr/>
          <a:lstStyle/>
          <a:p>
            <a:fld id="{4FAB73BC-B049-4115-A692-8D63A059BFB8}" type="slidenum">
              <a:rPr lang="en-US" smtClean="0"/>
              <a:t>9</a:t>
            </a:fld>
            <a:endParaRPr lang="en-US" dirty="0"/>
          </a:p>
        </p:txBody>
      </p:sp>
      <p:pic>
        <p:nvPicPr>
          <p:cNvPr id="1026" name="Picture 2" descr="https://sk.sagepub.com/images/lessons-in-teaching-grammar-in-primary-schools/10.4135_9781526473998-fig1-1.jpg"/>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2123908" y="1439912"/>
            <a:ext cx="4810125" cy="418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4445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00" y="0"/>
            <a:ext cx="7772400" cy="1422400"/>
          </a:xfrm>
        </p:spPr>
        <p:txBody>
          <a:bodyPr>
            <a:normAutofit/>
          </a:bodyPr>
          <a:lstStyle/>
          <a:p>
            <a:r>
              <a:rPr lang="en-GB" sz="2800" dirty="0"/>
              <a:t>What is grammar?</a:t>
            </a:r>
          </a:p>
        </p:txBody>
      </p:sp>
      <p:sp>
        <p:nvSpPr>
          <p:cNvPr id="6" name="Content Placeholder 5"/>
          <p:cNvSpPr>
            <a:spLocks noGrp="1"/>
          </p:cNvSpPr>
          <p:nvPr>
            <p:ph idx="1"/>
          </p:nvPr>
        </p:nvSpPr>
        <p:spPr>
          <a:xfrm>
            <a:off x="719666" y="1538978"/>
            <a:ext cx="7952591" cy="4912621"/>
          </a:xfrm>
        </p:spPr>
        <p:txBody>
          <a:bodyPr>
            <a:noAutofit/>
          </a:bodyPr>
          <a:lstStyle/>
          <a:p>
            <a:pPr marL="0" indent="0">
              <a:buNone/>
            </a:pPr>
            <a:r>
              <a:rPr lang="en-GB" sz="2200" b="1" dirty="0"/>
              <a:t>Traditional grammar: </a:t>
            </a:r>
          </a:p>
          <a:p>
            <a:pPr>
              <a:buFont typeface="Wingdings" panose="05000000000000000000" pitchFamily="2" charset="2"/>
              <a:buChar char="Ø"/>
            </a:pPr>
            <a:r>
              <a:rPr lang="en-GB" sz="2200" dirty="0"/>
              <a:t>Naming of parts </a:t>
            </a:r>
          </a:p>
          <a:p>
            <a:pPr>
              <a:buFont typeface="Wingdings" panose="05000000000000000000" pitchFamily="2" charset="2"/>
              <a:buChar char="Ø"/>
            </a:pPr>
            <a:r>
              <a:rPr lang="en-GB" sz="2200" dirty="0"/>
              <a:t>‘Tools’ of grammar</a:t>
            </a:r>
          </a:p>
          <a:p>
            <a:pPr>
              <a:buFont typeface="Wingdings" panose="05000000000000000000" pitchFamily="2" charset="2"/>
              <a:buChar char="Ø"/>
            </a:pPr>
            <a:r>
              <a:rPr lang="en-GB" sz="2200" dirty="0"/>
              <a:t>Metalanguage that enables us to discuss words in sentences</a:t>
            </a:r>
          </a:p>
          <a:p>
            <a:pPr marL="0" indent="0">
              <a:lnSpc>
                <a:spcPct val="110000"/>
              </a:lnSpc>
              <a:buNone/>
            </a:pPr>
            <a:r>
              <a:rPr lang="en-GB" sz="2200" i="1" dirty="0"/>
              <a:t>Metalanguage is a language used to discuss or describe the structure of language; grammatical or linguistics terminology.</a:t>
            </a:r>
          </a:p>
          <a:p>
            <a:pPr>
              <a:buFont typeface="Wingdings" panose="05000000000000000000" pitchFamily="2" charset="2"/>
              <a:buChar char="Ø"/>
            </a:pPr>
            <a:endParaRPr lang="en-GB" sz="2200" dirty="0"/>
          </a:p>
          <a:p>
            <a:pPr marL="0" indent="0">
              <a:buNone/>
            </a:pPr>
            <a:r>
              <a:rPr lang="en-GB" sz="2200" b="1" dirty="0"/>
              <a:t>Functional Grammar:</a:t>
            </a:r>
          </a:p>
          <a:p>
            <a:pPr>
              <a:buFont typeface="Wingdings" panose="05000000000000000000" pitchFamily="2" charset="2"/>
              <a:buChar char="Ø"/>
            </a:pPr>
            <a:r>
              <a:rPr lang="en-GB" sz="2200" dirty="0"/>
              <a:t>How language is used to communicate</a:t>
            </a:r>
          </a:p>
          <a:p>
            <a:pPr>
              <a:buFont typeface="Wingdings" panose="05000000000000000000" pitchFamily="2" charset="2"/>
              <a:buChar char="Ø"/>
            </a:pPr>
            <a:r>
              <a:rPr lang="en-GB" sz="2200" dirty="0"/>
              <a:t>The competence in varying the use of language to suit different contexts</a:t>
            </a:r>
          </a:p>
          <a:p>
            <a:pPr>
              <a:buFont typeface="Wingdings" panose="05000000000000000000" pitchFamily="2" charset="2"/>
              <a:buChar char="Ø"/>
            </a:pPr>
            <a:endParaRPr lang="en-GB" sz="2200" dirty="0"/>
          </a:p>
          <a:p>
            <a:endParaRPr lang="en-GB" sz="2200" dirty="0"/>
          </a:p>
        </p:txBody>
      </p:sp>
      <p:sp>
        <p:nvSpPr>
          <p:cNvPr id="4" name="Slide Number Placeholder 3"/>
          <p:cNvSpPr>
            <a:spLocks noGrp="1"/>
          </p:cNvSpPr>
          <p:nvPr>
            <p:ph type="sldNum" sz="quarter" idx="12"/>
          </p:nvPr>
        </p:nvSpPr>
        <p:spPr/>
        <p:txBody>
          <a:bodyPr/>
          <a:lstStyle/>
          <a:p>
            <a:fld id="{4FAB73BC-B049-4115-A692-8D63A059BFB8}" type="slidenum">
              <a:rPr lang="en-US" smtClean="0"/>
              <a:t>10</a:t>
            </a:fld>
            <a:endParaRPr lang="en-US" dirty="0"/>
          </a:p>
        </p:txBody>
      </p:sp>
    </p:spTree>
    <p:extLst>
      <p:ext uri="{BB962C8B-B14F-4D97-AF65-F5344CB8AC3E}">
        <p14:creationId xmlns:p14="http://schemas.microsoft.com/office/powerpoint/2010/main" val="3304327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Grammar Teaching</a:t>
            </a:r>
          </a:p>
        </p:txBody>
      </p:sp>
      <p:sp>
        <p:nvSpPr>
          <p:cNvPr id="3" name="Content Placeholder 2"/>
          <p:cNvSpPr>
            <a:spLocks noGrp="1"/>
          </p:cNvSpPr>
          <p:nvPr>
            <p:ph idx="1"/>
          </p:nvPr>
        </p:nvSpPr>
        <p:spPr/>
        <p:txBody>
          <a:bodyPr>
            <a:normAutofit/>
          </a:bodyPr>
          <a:lstStyle/>
          <a:p>
            <a:pPr>
              <a:lnSpc>
                <a:spcPct val="100000"/>
              </a:lnSpc>
            </a:pPr>
            <a:r>
              <a:rPr lang="en-GB" sz="2400" dirty="0"/>
              <a:t>Is there a place for explicit language teaching, specifically grammar teaching, in the language curriculum?</a:t>
            </a:r>
          </a:p>
          <a:p>
            <a:pPr marL="0" indent="0">
              <a:lnSpc>
                <a:spcPct val="100000"/>
              </a:lnSpc>
              <a:buNone/>
            </a:pPr>
            <a:endParaRPr lang="en-GB" sz="2400" dirty="0"/>
          </a:p>
          <a:p>
            <a:pPr>
              <a:lnSpc>
                <a:spcPct val="100000"/>
              </a:lnSpc>
            </a:pPr>
            <a:r>
              <a:rPr lang="en-GB" sz="2400" dirty="0"/>
              <a:t>Long-running and still largely unresolved debate </a:t>
            </a:r>
            <a:r>
              <a:rPr lang="en-GB" sz="1800" dirty="0"/>
              <a:t>(see for example: Tomlinson 1994; </a:t>
            </a:r>
            <a:r>
              <a:rPr lang="en-GB" sz="1800" dirty="0" err="1"/>
              <a:t>Sealey</a:t>
            </a:r>
            <a:r>
              <a:rPr lang="en-GB" sz="1800" dirty="0"/>
              <a:t> 1999; Hudson 2004; </a:t>
            </a:r>
            <a:r>
              <a:rPr lang="en-GB" sz="1800" dirty="0" err="1"/>
              <a:t>Myhill</a:t>
            </a:r>
            <a:r>
              <a:rPr lang="en-GB" sz="1800" dirty="0"/>
              <a:t> and Watson 2014).</a:t>
            </a:r>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11</a:t>
            </a:fld>
            <a:endParaRPr lang="en-US" dirty="0"/>
          </a:p>
        </p:txBody>
      </p:sp>
    </p:spTree>
    <p:extLst>
      <p:ext uri="{BB962C8B-B14F-4D97-AF65-F5344CB8AC3E}">
        <p14:creationId xmlns:p14="http://schemas.microsoft.com/office/powerpoint/2010/main" val="3793531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Knowledge about grammar</a:t>
            </a:r>
          </a:p>
        </p:txBody>
      </p:sp>
      <p:sp>
        <p:nvSpPr>
          <p:cNvPr id="3" name="Content Placeholder 2"/>
          <p:cNvSpPr>
            <a:spLocks noGrp="1"/>
          </p:cNvSpPr>
          <p:nvPr>
            <p:ph idx="1"/>
          </p:nvPr>
        </p:nvSpPr>
        <p:spPr/>
        <p:txBody>
          <a:bodyPr>
            <a:normAutofit fontScale="92500" lnSpcReduction="10000"/>
          </a:bodyPr>
          <a:lstStyle/>
          <a:p>
            <a:r>
              <a:rPr lang="en-GB" sz="2200" b="1" dirty="0"/>
              <a:t>Explicit language teaching:</a:t>
            </a:r>
          </a:p>
          <a:p>
            <a:pPr>
              <a:buFont typeface="Wingdings" panose="05000000000000000000" pitchFamily="2" charset="2"/>
              <a:buChar char="Ø"/>
            </a:pPr>
            <a:r>
              <a:rPr lang="en-GB" sz="2200" dirty="0"/>
              <a:t>how to read </a:t>
            </a:r>
          </a:p>
          <a:p>
            <a:pPr>
              <a:buFont typeface="Wingdings" panose="05000000000000000000" pitchFamily="2" charset="2"/>
              <a:buChar char="Ø"/>
            </a:pPr>
            <a:r>
              <a:rPr lang="en-GB" sz="2200" dirty="0"/>
              <a:t>developing comprehension skills</a:t>
            </a:r>
          </a:p>
          <a:p>
            <a:pPr>
              <a:buFont typeface="Wingdings" panose="05000000000000000000" pitchFamily="2" charset="2"/>
              <a:buChar char="Ø"/>
            </a:pPr>
            <a:r>
              <a:rPr lang="en-GB" sz="2200" dirty="0"/>
              <a:t>literary criticism</a:t>
            </a:r>
          </a:p>
          <a:p>
            <a:pPr>
              <a:buFont typeface="Wingdings" panose="05000000000000000000" pitchFamily="2" charset="2"/>
              <a:buChar char="Ø"/>
            </a:pPr>
            <a:r>
              <a:rPr lang="en-GB" sz="2200" dirty="0"/>
              <a:t>letter shaping and handwriting</a:t>
            </a:r>
          </a:p>
          <a:p>
            <a:pPr>
              <a:buFont typeface="Wingdings" panose="05000000000000000000" pitchFamily="2" charset="2"/>
              <a:buChar char="Ø"/>
            </a:pPr>
            <a:r>
              <a:rPr lang="en-GB" sz="2200" dirty="0"/>
              <a:t>spelling </a:t>
            </a:r>
          </a:p>
          <a:p>
            <a:pPr>
              <a:buFont typeface="Wingdings" panose="05000000000000000000" pitchFamily="2" charset="2"/>
              <a:buChar char="Ø"/>
            </a:pPr>
            <a:r>
              <a:rPr lang="en-GB" sz="2200" dirty="0"/>
              <a:t>the process of writing </a:t>
            </a:r>
          </a:p>
          <a:p>
            <a:pPr>
              <a:buFont typeface="Wingdings" panose="05000000000000000000" pitchFamily="2" charset="2"/>
              <a:buChar char="Ø"/>
            </a:pPr>
            <a:r>
              <a:rPr lang="en-GB" sz="2200" dirty="0"/>
              <a:t>digital literacies</a:t>
            </a:r>
          </a:p>
          <a:p>
            <a:pPr>
              <a:buFont typeface="Wingdings" panose="05000000000000000000" pitchFamily="2" charset="2"/>
              <a:buChar char="Ø"/>
            </a:pPr>
            <a:r>
              <a:rPr lang="en-GB" sz="2200" dirty="0"/>
              <a:t>multimodality</a:t>
            </a:r>
          </a:p>
        </p:txBody>
      </p:sp>
      <p:sp>
        <p:nvSpPr>
          <p:cNvPr id="4" name="Slide Number Placeholder 3"/>
          <p:cNvSpPr>
            <a:spLocks noGrp="1"/>
          </p:cNvSpPr>
          <p:nvPr>
            <p:ph type="sldNum" sz="quarter" idx="12"/>
          </p:nvPr>
        </p:nvSpPr>
        <p:spPr/>
        <p:txBody>
          <a:bodyPr/>
          <a:lstStyle/>
          <a:p>
            <a:fld id="{4FAB73BC-B049-4115-A692-8D63A059BFB8}" type="slidenum">
              <a:rPr lang="en-US" smtClean="0"/>
              <a:t>12</a:t>
            </a:fld>
            <a:endParaRPr lang="en-US" dirty="0"/>
          </a:p>
        </p:txBody>
      </p:sp>
    </p:spTree>
    <p:extLst>
      <p:ext uri="{BB962C8B-B14F-4D97-AF65-F5344CB8AC3E}">
        <p14:creationId xmlns:p14="http://schemas.microsoft.com/office/powerpoint/2010/main" val="3510238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Knowledge about grammar</a:t>
            </a:r>
          </a:p>
        </p:txBody>
      </p:sp>
      <p:sp>
        <p:nvSpPr>
          <p:cNvPr id="3" name="Content Placeholder 2"/>
          <p:cNvSpPr>
            <a:spLocks noGrp="1"/>
          </p:cNvSpPr>
          <p:nvPr>
            <p:ph idx="1"/>
          </p:nvPr>
        </p:nvSpPr>
        <p:spPr/>
        <p:txBody>
          <a:bodyPr>
            <a:normAutofit fontScale="85000" lnSpcReduction="10000"/>
          </a:bodyPr>
          <a:lstStyle/>
          <a:p>
            <a:r>
              <a:rPr lang="en-GB" b="1" dirty="0"/>
              <a:t>Tacit/Implicit knowledge </a:t>
            </a:r>
            <a:r>
              <a:rPr lang="en-GB" dirty="0"/>
              <a:t>is that knowledge which we possess but cannot verbalise (Polanyi 1966; Collins 2001)</a:t>
            </a:r>
          </a:p>
          <a:p>
            <a:r>
              <a:rPr lang="en-GB" b="1" dirty="0"/>
              <a:t>e.g. </a:t>
            </a:r>
            <a:r>
              <a:rPr lang="en-GB" dirty="0"/>
              <a:t>how we stay afloat when we are swimming or how we recognise someone’s face. </a:t>
            </a:r>
          </a:p>
          <a:p>
            <a:r>
              <a:rPr lang="en-GB" dirty="0"/>
              <a:t>Through experience and social interaction, and through observation and practice.</a:t>
            </a:r>
          </a:p>
          <a:p>
            <a:r>
              <a:rPr lang="en-GB" b="1" dirty="0"/>
              <a:t>Explicit knowledge </a:t>
            </a:r>
            <a:r>
              <a:rPr lang="en-GB" dirty="0"/>
              <a:t>verbalised and explained to another person can be </a:t>
            </a:r>
          </a:p>
          <a:p>
            <a:r>
              <a:rPr lang="en-GB" b="1" dirty="0"/>
              <a:t>e.g. </a:t>
            </a:r>
            <a:r>
              <a:rPr lang="en-GB" dirty="0"/>
              <a:t>how to cook a particular food. </a:t>
            </a:r>
          </a:p>
          <a:p>
            <a:r>
              <a:rPr lang="en-GB" dirty="0"/>
              <a:t>Ryle (1945) described implicit knowledge as ‘know-how’ compared with the ‘know-that’ of explicit knowledge.</a:t>
            </a:r>
          </a:p>
          <a:p>
            <a:endParaRPr lang="en-GB" dirty="0"/>
          </a:p>
        </p:txBody>
      </p:sp>
      <p:sp>
        <p:nvSpPr>
          <p:cNvPr id="4" name="Slide Number Placeholder 3"/>
          <p:cNvSpPr>
            <a:spLocks noGrp="1"/>
          </p:cNvSpPr>
          <p:nvPr>
            <p:ph type="sldNum" sz="quarter" idx="12"/>
          </p:nvPr>
        </p:nvSpPr>
        <p:spPr/>
        <p:txBody>
          <a:bodyPr/>
          <a:lstStyle/>
          <a:p>
            <a:fld id="{4FAB73BC-B049-4115-A692-8D63A059BFB8}" type="slidenum">
              <a:rPr lang="en-US" smtClean="0"/>
              <a:t>13</a:t>
            </a:fld>
            <a:endParaRPr lang="en-US" dirty="0"/>
          </a:p>
        </p:txBody>
      </p:sp>
    </p:spTree>
    <p:extLst>
      <p:ext uri="{BB962C8B-B14F-4D97-AF65-F5344CB8AC3E}">
        <p14:creationId xmlns:p14="http://schemas.microsoft.com/office/powerpoint/2010/main" val="1734351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Knowledge about grammar</a:t>
            </a:r>
          </a:p>
        </p:txBody>
      </p:sp>
      <p:sp>
        <p:nvSpPr>
          <p:cNvPr id="3" name="Content Placeholder 2"/>
          <p:cNvSpPr>
            <a:spLocks noGrp="1"/>
          </p:cNvSpPr>
          <p:nvPr>
            <p:ph idx="1"/>
          </p:nvPr>
        </p:nvSpPr>
        <p:spPr/>
        <p:txBody>
          <a:bodyPr>
            <a:normAutofit/>
          </a:bodyPr>
          <a:lstStyle/>
          <a:p>
            <a:r>
              <a:rPr lang="en-GB" sz="2200" dirty="0"/>
              <a:t>Babies can discriminate their native language phonemes from those of other languages.</a:t>
            </a:r>
          </a:p>
          <a:p>
            <a:r>
              <a:rPr lang="en-GB" sz="2200" dirty="0"/>
              <a:t>‘I </a:t>
            </a:r>
            <a:r>
              <a:rPr lang="en-GB" sz="2200" dirty="0" err="1"/>
              <a:t>goed</a:t>
            </a:r>
            <a:r>
              <a:rPr lang="en-GB" sz="2200" dirty="0"/>
              <a:t>’ or ‘I </a:t>
            </a:r>
            <a:r>
              <a:rPr lang="en-GB" sz="2200" dirty="0" err="1"/>
              <a:t>wented</a:t>
            </a:r>
            <a:r>
              <a:rPr lang="en-GB" sz="2200" dirty="0"/>
              <a:t>’ </a:t>
            </a:r>
          </a:p>
          <a:p>
            <a:r>
              <a:rPr lang="en-GB" sz="2200" dirty="0"/>
              <a:t>Development of implicit knowledge of the deep rules of their mother tongue.</a:t>
            </a:r>
          </a:p>
          <a:p>
            <a:r>
              <a:rPr lang="en-GB" sz="2200" dirty="0"/>
              <a:t>Fluent language users often know what is correct but cannot always explain it.</a:t>
            </a:r>
          </a:p>
        </p:txBody>
      </p:sp>
      <p:sp>
        <p:nvSpPr>
          <p:cNvPr id="4" name="Slide Number Placeholder 3"/>
          <p:cNvSpPr>
            <a:spLocks noGrp="1"/>
          </p:cNvSpPr>
          <p:nvPr>
            <p:ph type="sldNum" sz="quarter" idx="12"/>
          </p:nvPr>
        </p:nvSpPr>
        <p:spPr/>
        <p:txBody>
          <a:bodyPr/>
          <a:lstStyle/>
          <a:p>
            <a:fld id="{4FAB73BC-B049-4115-A692-8D63A059BFB8}" type="slidenum">
              <a:rPr lang="en-US" smtClean="0"/>
              <a:t>14</a:t>
            </a:fld>
            <a:endParaRPr lang="en-US" dirty="0"/>
          </a:p>
        </p:txBody>
      </p:sp>
    </p:spTree>
    <p:extLst>
      <p:ext uri="{BB962C8B-B14F-4D97-AF65-F5344CB8AC3E}">
        <p14:creationId xmlns:p14="http://schemas.microsoft.com/office/powerpoint/2010/main" val="3957616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Knowledge about grammar</a:t>
            </a:r>
          </a:p>
        </p:txBody>
      </p:sp>
      <p:sp>
        <p:nvSpPr>
          <p:cNvPr id="3" name="Content Placeholder 2"/>
          <p:cNvSpPr>
            <a:spLocks noGrp="1"/>
          </p:cNvSpPr>
          <p:nvPr>
            <p:ph idx="1"/>
          </p:nvPr>
        </p:nvSpPr>
        <p:spPr/>
        <p:txBody>
          <a:bodyPr>
            <a:normAutofit fontScale="92500"/>
          </a:bodyPr>
          <a:lstStyle/>
          <a:p>
            <a:r>
              <a:rPr lang="en-GB" sz="2200" dirty="0"/>
              <a:t>Young children develop implicit knowledge of written text through their experiences as reader.</a:t>
            </a:r>
          </a:p>
          <a:p>
            <a:endParaRPr lang="en-GB" dirty="0"/>
          </a:p>
          <a:p>
            <a:pPr marL="0" indent="0">
              <a:buNone/>
            </a:pPr>
            <a:r>
              <a:rPr lang="en-GB" sz="2400" dirty="0"/>
              <a:t>This is the </a:t>
            </a:r>
            <a:r>
              <a:rPr lang="en-GB" sz="2400" dirty="0" err="1"/>
              <a:t>nisy</a:t>
            </a:r>
            <a:r>
              <a:rPr lang="en-GB" sz="2400" dirty="0"/>
              <a:t> amazing </a:t>
            </a:r>
            <a:r>
              <a:rPr lang="en-GB" sz="2400" dirty="0" err="1"/>
              <a:t>longleat</a:t>
            </a:r>
            <a:r>
              <a:rPr lang="en-GB" sz="2400" dirty="0"/>
              <a:t>. There are some very cheeky monkeys there. If you look closely you mite see some juicy fruit and a grey rhino. Because it has </a:t>
            </a:r>
            <a:r>
              <a:rPr lang="en-GB" sz="2400" dirty="0" err="1"/>
              <a:t>ascaped</a:t>
            </a:r>
            <a:r>
              <a:rPr lang="en-GB" sz="2400" dirty="0"/>
              <a:t>. I hope he </a:t>
            </a:r>
            <a:r>
              <a:rPr lang="en-GB" sz="2400" dirty="0" err="1"/>
              <a:t>dosent</a:t>
            </a:r>
            <a:r>
              <a:rPr lang="en-GB" sz="2400" dirty="0"/>
              <a:t> see gumdrop or </a:t>
            </a:r>
            <a:r>
              <a:rPr lang="en-GB" sz="2400" dirty="0" err="1"/>
              <a:t>mr</a:t>
            </a:r>
            <a:r>
              <a:rPr lang="en-GB" sz="2400" dirty="0"/>
              <a:t> old caste or Black Horace.</a:t>
            </a:r>
          </a:p>
          <a:p>
            <a:pPr marL="0" indent="0" algn="r">
              <a:buNone/>
            </a:pPr>
            <a:r>
              <a:rPr lang="en-GB" sz="1400" dirty="0"/>
              <a:t>(Fisher et al., 2010, p.13)</a:t>
            </a:r>
          </a:p>
        </p:txBody>
      </p:sp>
      <p:sp>
        <p:nvSpPr>
          <p:cNvPr id="4" name="Slide Number Placeholder 3"/>
          <p:cNvSpPr>
            <a:spLocks noGrp="1"/>
          </p:cNvSpPr>
          <p:nvPr>
            <p:ph type="sldNum" sz="quarter" idx="12"/>
          </p:nvPr>
        </p:nvSpPr>
        <p:spPr/>
        <p:txBody>
          <a:bodyPr/>
          <a:lstStyle/>
          <a:p>
            <a:fld id="{4FAB73BC-B049-4115-A692-8D63A059BFB8}" type="slidenum">
              <a:rPr lang="en-US" smtClean="0"/>
              <a:t>15</a:t>
            </a:fld>
            <a:endParaRPr lang="en-US" dirty="0"/>
          </a:p>
        </p:txBody>
      </p:sp>
    </p:spTree>
    <p:extLst>
      <p:ext uri="{BB962C8B-B14F-4D97-AF65-F5344CB8AC3E}">
        <p14:creationId xmlns:p14="http://schemas.microsoft.com/office/powerpoint/2010/main" val="2130323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a:normAutofit/>
          </a:bodyPr>
          <a:lstStyle/>
          <a:p>
            <a:pPr algn="r"/>
            <a:r>
              <a:rPr lang="en-GB" sz="4200"/>
              <a:t>Knowledge about grammar</a:t>
            </a:r>
          </a:p>
        </p:txBody>
      </p:sp>
      <p:sp>
        <p:nvSpPr>
          <p:cNvPr id="11" name="Rectangle 10">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969238" y="685800"/>
            <a:ext cx="3659219" cy="4603750"/>
          </a:xfrm>
        </p:spPr>
        <p:txBody>
          <a:bodyPr>
            <a:normAutofit/>
          </a:bodyPr>
          <a:lstStyle/>
          <a:p>
            <a:r>
              <a:rPr lang="en-GB">
                <a:solidFill>
                  <a:schemeClr val="tx1"/>
                </a:solidFill>
              </a:rPr>
              <a:t>Explicit knowledge is not necessary because we have so much implicit knowledge?</a:t>
            </a:r>
          </a:p>
          <a:p>
            <a:r>
              <a:rPr lang="en-GB">
                <a:solidFill>
                  <a:schemeClr val="tx1"/>
                </a:solidFill>
              </a:rPr>
              <a:t>Implicit knowledge, gained through meaningful interactions is the real driver of language growth. </a:t>
            </a:r>
          </a:p>
          <a:p>
            <a:r>
              <a:rPr lang="en-GB">
                <a:solidFill>
                  <a:schemeClr val="tx1"/>
                </a:solidFill>
              </a:rPr>
              <a:t>This assumes that all language learners have implicit knowledge upon which to draw. </a:t>
            </a:r>
          </a:p>
        </p:txBody>
      </p:sp>
      <p:sp>
        <p:nvSpPr>
          <p:cNvPr id="4" name="Slide Number Placeholder 3"/>
          <p:cNvSpPr>
            <a:spLocks noGrp="1"/>
          </p:cNvSpPr>
          <p:nvPr>
            <p:ph type="sldNum" sz="quarter" idx="12"/>
          </p:nvPr>
        </p:nvSpPr>
        <p:spPr>
          <a:xfrm>
            <a:off x="7836108" y="5578475"/>
            <a:ext cx="792975" cy="669925"/>
          </a:xfrm>
        </p:spPr>
        <p:txBody>
          <a:bodyPr>
            <a:normAutofit/>
          </a:bodyPr>
          <a:lstStyle/>
          <a:p>
            <a:pPr>
              <a:spcAft>
                <a:spcPts val="600"/>
              </a:spcAft>
            </a:pPr>
            <a:fld id="{4FAB73BC-B049-4115-A692-8D63A059BFB8}" type="slidenum">
              <a:rPr lang="en-US">
                <a:solidFill>
                  <a:schemeClr val="tx1"/>
                </a:solidFill>
              </a:rPr>
              <a:pPr>
                <a:spcAft>
                  <a:spcPts val="600"/>
                </a:spcAft>
              </a:pPr>
              <a:t>16</a:t>
            </a:fld>
            <a:endParaRPr lang="en-US">
              <a:solidFill>
                <a:schemeClr val="tx1"/>
              </a:solidFill>
            </a:endParaRPr>
          </a:p>
        </p:txBody>
      </p:sp>
    </p:spTree>
    <p:extLst>
      <p:ext uri="{BB962C8B-B14F-4D97-AF65-F5344CB8AC3E}">
        <p14:creationId xmlns:p14="http://schemas.microsoft.com/office/powerpoint/2010/main" val="98983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217" y="685800"/>
            <a:ext cx="3613992" cy="4603749"/>
          </a:xfrm>
        </p:spPr>
        <p:txBody>
          <a:bodyPr>
            <a:normAutofit/>
          </a:bodyPr>
          <a:lstStyle/>
          <a:p>
            <a:pPr algn="r"/>
            <a:r>
              <a:rPr lang="en-GB" sz="4200"/>
              <a:t>Knowledge about grammar</a:t>
            </a:r>
          </a:p>
        </p:txBody>
      </p:sp>
      <p:sp>
        <p:nvSpPr>
          <p:cNvPr id="11" name="Rectangle 10">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4572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969238" y="685800"/>
            <a:ext cx="3659219" cy="4603750"/>
          </a:xfrm>
        </p:spPr>
        <p:txBody>
          <a:bodyPr>
            <a:normAutofit/>
          </a:bodyPr>
          <a:lstStyle/>
          <a:p>
            <a:r>
              <a:rPr lang="en-GB">
                <a:solidFill>
                  <a:schemeClr val="tx1"/>
                </a:solidFill>
              </a:rPr>
              <a:t>What about children learning English as an additional language?</a:t>
            </a:r>
          </a:p>
          <a:p>
            <a:r>
              <a:rPr lang="en-GB">
                <a:solidFill>
                  <a:schemeClr val="tx1"/>
                </a:solidFill>
              </a:rPr>
              <a:t>Or children who do not read much? </a:t>
            </a:r>
          </a:p>
          <a:p>
            <a:r>
              <a:rPr lang="en-GB">
                <a:solidFill>
                  <a:schemeClr val="tx1"/>
                </a:solidFill>
              </a:rPr>
              <a:t>Or when asked to write letters of complaint or campaign material, and academic or scientific writing?</a:t>
            </a:r>
          </a:p>
        </p:txBody>
      </p:sp>
      <p:sp>
        <p:nvSpPr>
          <p:cNvPr id="4" name="Slide Number Placeholder 3"/>
          <p:cNvSpPr>
            <a:spLocks noGrp="1"/>
          </p:cNvSpPr>
          <p:nvPr>
            <p:ph type="sldNum" sz="quarter" idx="12"/>
          </p:nvPr>
        </p:nvSpPr>
        <p:spPr>
          <a:xfrm>
            <a:off x="7836108" y="5578475"/>
            <a:ext cx="792975" cy="669925"/>
          </a:xfrm>
        </p:spPr>
        <p:txBody>
          <a:bodyPr>
            <a:normAutofit/>
          </a:bodyPr>
          <a:lstStyle/>
          <a:p>
            <a:pPr>
              <a:spcAft>
                <a:spcPts val="600"/>
              </a:spcAft>
            </a:pPr>
            <a:fld id="{4FAB73BC-B049-4115-A692-8D63A059BFB8}" type="slidenum">
              <a:rPr lang="en-US">
                <a:solidFill>
                  <a:schemeClr val="tx1"/>
                </a:solidFill>
              </a:rPr>
              <a:pPr>
                <a:spcAft>
                  <a:spcPts val="600"/>
                </a:spcAft>
              </a:pPr>
              <a:t>17</a:t>
            </a:fld>
            <a:endParaRPr lang="en-US">
              <a:solidFill>
                <a:schemeClr val="tx1"/>
              </a:solidFill>
            </a:endParaRPr>
          </a:p>
        </p:txBody>
      </p:sp>
    </p:spTree>
    <p:extLst>
      <p:ext uri="{BB962C8B-B14F-4D97-AF65-F5344CB8AC3E}">
        <p14:creationId xmlns:p14="http://schemas.microsoft.com/office/powerpoint/2010/main" val="328137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3159" y="685799"/>
            <a:ext cx="2810333" cy="4892040"/>
          </a:xfrm>
        </p:spPr>
        <p:txBody>
          <a:bodyPr>
            <a:normAutofit/>
          </a:bodyPr>
          <a:lstStyle/>
          <a:p>
            <a:pPr algn="r"/>
            <a:r>
              <a:rPr lang="en-GB"/>
              <a:t>Knowledge about grammar</a:t>
            </a:r>
          </a:p>
        </p:txBody>
      </p:sp>
      <p:cxnSp>
        <p:nvCxnSpPr>
          <p:cNvPr id="11" name="Straight Connector 10">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88087"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4971" y="685799"/>
            <a:ext cx="4716195" cy="4892040"/>
          </a:xfrm>
        </p:spPr>
        <p:txBody>
          <a:bodyPr>
            <a:normAutofit/>
          </a:bodyPr>
          <a:lstStyle/>
          <a:p>
            <a:r>
              <a:rPr lang="en-GB">
                <a:solidFill>
                  <a:schemeClr val="tx1"/>
                </a:solidFill>
              </a:rPr>
              <a:t>Writing is not ‘speech written down’ (Perera, 1987, p.17). </a:t>
            </a:r>
          </a:p>
          <a:p>
            <a:r>
              <a:rPr lang="en-GB">
                <a:solidFill>
                  <a:schemeClr val="tx1"/>
                </a:solidFill>
              </a:rPr>
              <a:t>EAL learners may not have the appropriate implicit models of ‘writerly’ language </a:t>
            </a:r>
          </a:p>
          <a:p>
            <a:pPr marL="0" indent="0">
              <a:buNone/>
            </a:pPr>
            <a:r>
              <a:rPr lang="en-GB">
                <a:solidFill>
                  <a:schemeClr val="tx1"/>
                </a:solidFill>
              </a:rPr>
              <a:t>  Explicit grammar teaching creates new explicit knowledge:</a:t>
            </a:r>
          </a:p>
          <a:p>
            <a:pPr>
              <a:buFont typeface="Wingdings" panose="05000000000000000000" pitchFamily="2" charset="2"/>
              <a:buChar char="Ø"/>
            </a:pPr>
            <a:r>
              <a:rPr lang="en-GB">
                <a:solidFill>
                  <a:schemeClr val="tx1"/>
                </a:solidFill>
              </a:rPr>
              <a:t>to support such analysis </a:t>
            </a:r>
          </a:p>
          <a:p>
            <a:pPr>
              <a:buFont typeface="Wingdings" panose="05000000000000000000" pitchFamily="2" charset="2"/>
              <a:buChar char="Ø"/>
            </a:pPr>
            <a:r>
              <a:rPr lang="en-GB">
                <a:solidFill>
                  <a:schemeClr val="tx1"/>
                </a:solidFill>
              </a:rPr>
              <a:t>to accomplish the demands of the task</a:t>
            </a:r>
          </a:p>
          <a:p>
            <a:pPr>
              <a:buFont typeface="Wingdings" panose="05000000000000000000" pitchFamily="2" charset="2"/>
              <a:buChar char="Ø"/>
            </a:pPr>
            <a:endParaRPr lang="en-GB">
              <a:solidFill>
                <a:schemeClr val="tx1"/>
              </a:solidFill>
            </a:endParaRPr>
          </a:p>
          <a:p>
            <a:r>
              <a:rPr lang="en-GB" b="1">
                <a:solidFill>
                  <a:schemeClr val="tx1"/>
                </a:solidFill>
              </a:rPr>
              <a:t>For example, </a:t>
            </a:r>
            <a:r>
              <a:rPr lang="en-GB">
                <a:solidFill>
                  <a:schemeClr val="tx1"/>
                </a:solidFill>
              </a:rPr>
              <a:t>the study of literature in secondary schools.</a:t>
            </a:r>
          </a:p>
        </p:txBody>
      </p:sp>
      <p:sp>
        <p:nvSpPr>
          <p:cNvPr id="4" name="Slide Number Placeholder 3"/>
          <p:cNvSpPr>
            <a:spLocks noGrp="1"/>
          </p:cNvSpPr>
          <p:nvPr>
            <p:ph type="sldNum" sz="quarter" idx="12"/>
          </p:nvPr>
        </p:nvSpPr>
        <p:spPr>
          <a:xfrm>
            <a:off x="7772400" y="5578475"/>
            <a:ext cx="856683" cy="669925"/>
          </a:xfrm>
        </p:spPr>
        <p:txBody>
          <a:bodyPr>
            <a:normAutofit/>
          </a:bodyPr>
          <a:lstStyle/>
          <a:p>
            <a:pPr>
              <a:spcAft>
                <a:spcPts val="600"/>
              </a:spcAft>
            </a:pPr>
            <a:fld id="{4FAB73BC-B049-4115-A692-8D63A059BFB8}" type="slidenum">
              <a:rPr lang="en-US">
                <a:solidFill>
                  <a:schemeClr val="tx1"/>
                </a:solidFill>
              </a:rPr>
              <a:pPr>
                <a:spcAft>
                  <a:spcPts val="600"/>
                </a:spcAft>
              </a:pPr>
              <a:t>18</a:t>
            </a:fld>
            <a:endParaRPr lang="en-US">
              <a:solidFill>
                <a:schemeClr val="tx1"/>
              </a:solidFill>
            </a:endParaRPr>
          </a:p>
        </p:txBody>
      </p:sp>
    </p:spTree>
    <p:extLst>
      <p:ext uri="{BB962C8B-B14F-4D97-AF65-F5344CB8AC3E}">
        <p14:creationId xmlns:p14="http://schemas.microsoft.com/office/powerpoint/2010/main" val="39068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81BBDC9-2DC6-4959-AC3D-49A5DCB05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3159" y="685800"/>
            <a:ext cx="3565922" cy="5410200"/>
          </a:xfrm>
        </p:spPr>
        <p:txBody>
          <a:bodyPr>
            <a:normAutofit/>
          </a:bodyPr>
          <a:lstStyle/>
          <a:p>
            <a:pPr>
              <a:lnSpc>
                <a:spcPct val="90000"/>
              </a:lnSpc>
            </a:pPr>
            <a:r>
              <a:rPr lang="en-GB" sz="1600">
                <a:solidFill>
                  <a:schemeClr val="tx1"/>
                </a:solidFill>
              </a:rPr>
              <a:t>I’m completely confident with making my writing effective … completely confident in making my writing effective and to suit purpose and audience and all the stuff … But then there’s something about, maybe it’s just because of my bad experiences, I don’t feel as confident talking about the differences between … a complex and a compound and all the rest of it … I can teach caesura and enjambement much better than I can subordinate clauses and complex sentences.</a:t>
            </a:r>
            <a:endParaRPr lang="el-GR" sz="1600">
              <a:solidFill>
                <a:schemeClr val="tx1"/>
              </a:solidFill>
            </a:endParaRPr>
          </a:p>
          <a:p>
            <a:pPr marL="0" indent="0">
              <a:lnSpc>
                <a:spcPct val="90000"/>
              </a:lnSpc>
              <a:buNone/>
            </a:pPr>
            <a:r>
              <a:rPr lang="el-GR" sz="1600">
                <a:solidFill>
                  <a:schemeClr val="tx1"/>
                </a:solidFill>
              </a:rPr>
              <a:t>(</a:t>
            </a:r>
            <a:r>
              <a:rPr lang="en-GB" sz="1600">
                <a:solidFill>
                  <a:schemeClr val="tx1"/>
                </a:solidFill>
              </a:rPr>
              <a:t>Myhill, 2016</a:t>
            </a:r>
            <a:r>
              <a:rPr lang="el-GR" sz="1600">
                <a:solidFill>
                  <a:schemeClr val="tx1"/>
                </a:solidFill>
              </a:rPr>
              <a:t>)</a:t>
            </a:r>
            <a:endParaRPr lang="en-GB" sz="1600">
              <a:solidFill>
                <a:schemeClr val="tx1"/>
              </a:solidFill>
            </a:endParaRPr>
          </a:p>
          <a:p>
            <a:pPr marL="0" indent="0">
              <a:lnSpc>
                <a:spcPct val="90000"/>
              </a:lnSpc>
              <a:buNone/>
            </a:pPr>
            <a:r>
              <a:rPr lang="en-GB" sz="1600">
                <a:solidFill>
                  <a:schemeClr val="tx1"/>
                </a:solidFill>
              </a:rPr>
              <a:t>However they did not teach the word ‘preposition’ in the lesson observed because it was too hard.</a:t>
            </a:r>
          </a:p>
        </p:txBody>
      </p:sp>
      <p:sp>
        <p:nvSpPr>
          <p:cNvPr id="11" name="Rectangle 10">
            <a:extLst>
              <a:ext uri="{FF2B5EF4-FFF2-40B4-BE49-F238E27FC236}">
                <a16:creationId xmlns:a16="http://schemas.microsoft.com/office/drawing/2014/main" id="{08452CCF-4A27-488A-AAF4-424933CFC9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3493009" cy="6858000"/>
          </a:xfrm>
          <a:prstGeom prst="rect">
            <a:avLst/>
          </a:prstGeom>
          <a:solidFill>
            <a:schemeClr val="bg2">
              <a:lumMod val="75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96542" y="685800"/>
            <a:ext cx="2694215" cy="5308599"/>
          </a:xfrm>
        </p:spPr>
        <p:txBody>
          <a:bodyPr>
            <a:normAutofit/>
          </a:bodyPr>
          <a:lstStyle/>
          <a:p>
            <a:r>
              <a:rPr lang="en-GB" sz="2800"/>
              <a:t>Knowledge about grammar</a:t>
            </a:r>
            <a:endParaRPr lang="en-GB" sz="2800" dirty="0"/>
          </a:p>
        </p:txBody>
      </p:sp>
      <p:sp>
        <p:nvSpPr>
          <p:cNvPr id="21" name="Rectangle 12">
            <a:extLst>
              <a:ext uri="{FF2B5EF4-FFF2-40B4-BE49-F238E27FC236}">
                <a16:creationId xmlns:a16="http://schemas.microsoft.com/office/drawing/2014/main" id="{4B74BB55-8517-4CFE-9389-81D0E6F81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5008" y="0"/>
            <a:ext cx="1078992" cy="6858000"/>
          </a:xfrm>
          <a:prstGeom prst="rect">
            <a:avLst/>
          </a:prstGeom>
          <a:solidFill>
            <a:schemeClr val="bg2">
              <a:lumMod val="50000"/>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grpSp>
        <p:nvGrpSpPr>
          <p:cNvPr id="15" name="Group 14">
            <a:extLst>
              <a:ext uri="{FF2B5EF4-FFF2-40B4-BE49-F238E27FC236}">
                <a16:creationId xmlns:a16="http://schemas.microsoft.com/office/drawing/2014/main" id="{543190CD-45FC-4DE0-B596-17D4DE53E9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6966" y="3770390"/>
            <a:ext cx="1064655" cy="1660354"/>
            <a:chOff x="10292292" y="2963333"/>
            <a:chExt cx="1896535" cy="2218267"/>
          </a:xfrm>
        </p:grpSpPr>
        <p:cxnSp>
          <p:nvCxnSpPr>
            <p:cNvPr id="16" name="Straight Connector 15">
              <a:extLst>
                <a:ext uri="{FF2B5EF4-FFF2-40B4-BE49-F238E27FC236}">
                  <a16:creationId xmlns:a16="http://schemas.microsoft.com/office/drawing/2014/main" id="{3BD4334C-2554-4361-8CFF-394E624CF4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FC3CBA7-AF68-4075-BAC7-623C34B4F4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0292292" y="3190344"/>
              <a:ext cx="1896535" cy="1896533"/>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A6C7307-1C78-4C8A-BF3D-FA420F177A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4CD1F94-6C7C-4E8F-9336-E312E9F5C7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A5B11C2A-D791-46E1-B954-1184FB0802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alpha val="70000"/>
                </a:srgbClr>
              </a:solidFill>
            </a:ln>
          </p:spPr>
          <p:style>
            <a:lnRef idx="2">
              <a:schemeClr val="accent1"/>
            </a:lnRef>
            <a:fillRef idx="0">
              <a:schemeClr val="accent1"/>
            </a:fillRef>
            <a:effectRef idx="1">
              <a:schemeClr val="accent1"/>
            </a:effectRef>
            <a:fontRef idx="minor">
              <a:schemeClr val="tx1"/>
            </a:fontRef>
          </p:style>
        </p:cxnSp>
      </p:grpSp>
      <p:sp>
        <p:nvSpPr>
          <p:cNvPr id="4" name="Slide Number Placeholder 3"/>
          <p:cNvSpPr>
            <a:spLocks noGrp="1"/>
          </p:cNvSpPr>
          <p:nvPr>
            <p:ph type="sldNum" sz="quarter" idx="12"/>
          </p:nvPr>
        </p:nvSpPr>
        <p:spPr>
          <a:xfrm>
            <a:off x="7968345" y="5578475"/>
            <a:ext cx="856683" cy="669925"/>
          </a:xfrm>
        </p:spPr>
        <p:txBody>
          <a:bodyPr>
            <a:normAutofit/>
          </a:bodyPr>
          <a:lstStyle/>
          <a:p>
            <a:pPr>
              <a:spcAft>
                <a:spcPts val="600"/>
              </a:spcAft>
            </a:pPr>
            <a:fld id="{4FAB73BC-B049-4115-A692-8D63A059BFB8}" type="slidenum">
              <a:rPr lang="en-US">
                <a:solidFill>
                  <a:srgbClr val="FFFFFF"/>
                </a:solidFill>
              </a:rPr>
              <a:pPr>
                <a:spcAft>
                  <a:spcPts val="600"/>
                </a:spcAft>
              </a:pPr>
              <a:t>19</a:t>
            </a:fld>
            <a:endParaRPr lang="en-US">
              <a:solidFill>
                <a:srgbClr val="FFFFFF"/>
              </a:solidFill>
            </a:endParaRPr>
          </a:p>
        </p:txBody>
      </p:sp>
    </p:spTree>
    <p:extLst>
      <p:ext uri="{BB962C8B-B14F-4D97-AF65-F5344CB8AC3E}">
        <p14:creationId xmlns:p14="http://schemas.microsoft.com/office/powerpoint/2010/main" val="1120216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3603" y="258722"/>
            <a:ext cx="7772400" cy="1609344"/>
          </a:xfrm>
        </p:spPr>
        <p:txBody>
          <a:bodyPr>
            <a:normAutofit/>
          </a:bodyPr>
          <a:lstStyle/>
          <a:p>
            <a:r>
              <a:rPr lang="en-GB" sz="2800" dirty="0"/>
              <a:t>Grammar teaching and outcomes</a:t>
            </a:r>
          </a:p>
        </p:txBody>
      </p:sp>
      <p:sp>
        <p:nvSpPr>
          <p:cNvPr id="4" name="Content Placeholder 3"/>
          <p:cNvSpPr>
            <a:spLocks noGrp="1"/>
          </p:cNvSpPr>
          <p:nvPr>
            <p:ph idx="1"/>
          </p:nvPr>
        </p:nvSpPr>
        <p:spPr>
          <a:xfrm>
            <a:off x="710946" y="1868066"/>
            <a:ext cx="7772400" cy="3693319"/>
          </a:xfrm>
          <a:prstGeom prst="rect">
            <a:avLst/>
          </a:prstGeom>
        </p:spPr>
        <p:txBody>
          <a:bodyPr wrap="square">
            <a:spAutoFit/>
          </a:bodyPr>
          <a:lstStyle/>
          <a:p>
            <a:pPr>
              <a:lnSpc>
                <a:spcPct val="100000"/>
              </a:lnSpc>
            </a:pPr>
            <a:r>
              <a:rPr lang="en-GB" sz="2200" dirty="0"/>
              <a:t>Minor beneficial effect and ‘a harmful effect on the development of original writing’ </a:t>
            </a:r>
            <a:r>
              <a:rPr lang="en-GB" sz="1800" dirty="0"/>
              <a:t>(Braddock et al., 1963, p. 37; Hillocks, 1984; Hillocks &amp; Smith,1991).</a:t>
            </a:r>
          </a:p>
          <a:p>
            <a:pPr>
              <a:lnSpc>
                <a:spcPct val="100000"/>
              </a:lnSpc>
            </a:pPr>
            <a:r>
              <a:rPr lang="en-GB" sz="2200" dirty="0"/>
              <a:t>No benefits of grammar teaching on writing instruction.</a:t>
            </a:r>
          </a:p>
          <a:p>
            <a:pPr>
              <a:lnSpc>
                <a:spcPct val="100000"/>
              </a:lnSpc>
            </a:pPr>
            <a:r>
              <a:rPr lang="en-GB" sz="2200" dirty="0"/>
              <a:t>Benefits on sentence-combining </a:t>
            </a:r>
            <a:r>
              <a:rPr lang="en-GB" sz="1800" dirty="0"/>
              <a:t>(Andrews </a:t>
            </a:r>
            <a:r>
              <a:rPr lang="en-GB" sz="1800" i="1" dirty="0"/>
              <a:t>et al</a:t>
            </a:r>
            <a:r>
              <a:rPr lang="en-GB" sz="1800" dirty="0"/>
              <a:t>. 2004a; 2004b). </a:t>
            </a:r>
          </a:p>
          <a:p>
            <a:pPr>
              <a:lnSpc>
                <a:spcPct val="100000"/>
              </a:lnSpc>
            </a:pPr>
            <a:r>
              <a:rPr lang="en-GB" sz="2200" dirty="0"/>
              <a:t>Negative effect for ‘the explicit and systematic teaching of the parts of speech and structure of sentences’ </a:t>
            </a:r>
            <a:r>
              <a:rPr lang="en-GB" sz="1800" dirty="0"/>
              <a:t>(Graham &amp; </a:t>
            </a:r>
            <a:r>
              <a:rPr lang="en-GB" sz="1800" dirty="0" err="1"/>
              <a:t>Perin</a:t>
            </a:r>
            <a:r>
              <a:rPr lang="en-GB" sz="1800" dirty="0"/>
              <a:t>, 2007, p. 21). </a:t>
            </a:r>
          </a:p>
          <a:p>
            <a:pPr>
              <a:lnSpc>
                <a:spcPct val="100000"/>
              </a:lnSpc>
            </a:pPr>
            <a:endParaRPr lang="en-GB" sz="2200" dirty="0"/>
          </a:p>
        </p:txBody>
      </p:sp>
      <p:sp>
        <p:nvSpPr>
          <p:cNvPr id="6" name="Slide Number Placeholder 5"/>
          <p:cNvSpPr>
            <a:spLocks noGrp="1"/>
          </p:cNvSpPr>
          <p:nvPr>
            <p:ph type="sldNum" sz="quarter" idx="12"/>
          </p:nvPr>
        </p:nvSpPr>
        <p:spPr/>
        <p:txBody>
          <a:bodyPr/>
          <a:lstStyle/>
          <a:p>
            <a:fld id="{4FAB73BC-B049-4115-A692-8D63A059BFB8}" type="slidenum">
              <a:rPr lang="en-US" smtClean="0"/>
              <a:t>20</a:t>
            </a:fld>
            <a:endParaRPr lang="en-US" dirty="0"/>
          </a:p>
        </p:txBody>
      </p:sp>
    </p:spTree>
    <p:extLst>
      <p:ext uri="{BB962C8B-B14F-4D97-AF65-F5344CB8AC3E}">
        <p14:creationId xmlns:p14="http://schemas.microsoft.com/office/powerpoint/2010/main" val="24300395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61365" y="0"/>
            <a:ext cx="8140850" cy="1237129"/>
          </a:xfrm>
        </p:spPr>
        <p:txBody>
          <a:bodyPr>
            <a:normAutofit/>
          </a:bodyPr>
          <a:lstStyle/>
          <a:p>
            <a:r>
              <a:rPr lang="en-GB" sz="2800" dirty="0"/>
              <a:t>Grammar teaching and outcomes</a:t>
            </a:r>
          </a:p>
        </p:txBody>
      </p:sp>
      <p:sp>
        <p:nvSpPr>
          <p:cNvPr id="4" name="Content Placeholder 3"/>
          <p:cNvSpPr>
            <a:spLocks noGrp="1"/>
          </p:cNvSpPr>
          <p:nvPr>
            <p:ph idx="1"/>
          </p:nvPr>
        </p:nvSpPr>
        <p:spPr>
          <a:xfrm>
            <a:off x="342497" y="1628506"/>
            <a:ext cx="8140850" cy="3570208"/>
          </a:xfrm>
          <a:prstGeom prst="rect">
            <a:avLst/>
          </a:prstGeom>
        </p:spPr>
        <p:txBody>
          <a:bodyPr wrap="square">
            <a:spAutoFit/>
          </a:bodyPr>
          <a:lstStyle/>
          <a:p>
            <a:pPr>
              <a:lnSpc>
                <a:spcPct val="100000"/>
              </a:lnSpc>
            </a:pPr>
            <a:r>
              <a:rPr lang="en-GB" sz="2200" dirty="0" err="1"/>
              <a:t>Fogel</a:t>
            </a:r>
            <a:r>
              <a:rPr lang="en-GB" sz="2200" dirty="0"/>
              <a:t> and </a:t>
            </a:r>
            <a:r>
              <a:rPr lang="en-GB" sz="2200" dirty="0" err="1"/>
              <a:t>Ehri</a:t>
            </a:r>
            <a:r>
              <a:rPr lang="en-GB" sz="2200" dirty="0"/>
              <a:t> (2000) investigated whether or not explicit grammar instruction switch from lack English Vernacular (BEV) to Standard English (SE) in their writing. </a:t>
            </a:r>
          </a:p>
          <a:p>
            <a:pPr>
              <a:lnSpc>
                <a:spcPct val="100000"/>
              </a:lnSpc>
            </a:pPr>
            <a:r>
              <a:rPr lang="en-GB" sz="2200" dirty="0"/>
              <a:t>Natural exposure to SE, explicit instruction, and guided practice and feedback in transforming BEV to SE was most beneficial.</a:t>
            </a:r>
          </a:p>
          <a:p>
            <a:pPr>
              <a:lnSpc>
                <a:spcPct val="100000"/>
              </a:lnSpc>
              <a:buFont typeface="Wingdings" panose="05000000000000000000" pitchFamily="2" charset="2"/>
              <a:buChar char="Ø"/>
            </a:pPr>
            <a:r>
              <a:rPr lang="en-GB" sz="2200" dirty="0"/>
              <a:t>Groups sizes were small. </a:t>
            </a:r>
          </a:p>
          <a:p>
            <a:pPr>
              <a:lnSpc>
                <a:spcPct val="100000"/>
              </a:lnSpc>
            </a:pPr>
            <a:r>
              <a:rPr lang="en-GB" sz="2200" dirty="0"/>
              <a:t>Positive effect of grammar taught during writing classes </a:t>
            </a:r>
            <a:r>
              <a:rPr lang="en-GB" sz="1800" dirty="0"/>
              <a:t>(</a:t>
            </a:r>
            <a:r>
              <a:rPr lang="en-GB" sz="1800" dirty="0" err="1"/>
              <a:t>Fearn</a:t>
            </a:r>
            <a:r>
              <a:rPr lang="en-GB" sz="1800" dirty="0"/>
              <a:t> &amp; </a:t>
            </a:r>
            <a:r>
              <a:rPr lang="en-GB" sz="1800" dirty="0" err="1"/>
              <a:t>Farnan</a:t>
            </a:r>
            <a:r>
              <a:rPr lang="en-GB" sz="1800" dirty="0"/>
              <a:t>, 2007, p.11).</a:t>
            </a:r>
            <a:endParaRPr lang="en-GB" sz="2200" dirty="0"/>
          </a:p>
        </p:txBody>
      </p:sp>
      <p:sp>
        <p:nvSpPr>
          <p:cNvPr id="6" name="Slide Number Placeholder 5"/>
          <p:cNvSpPr>
            <a:spLocks noGrp="1"/>
          </p:cNvSpPr>
          <p:nvPr>
            <p:ph type="sldNum" sz="quarter" idx="12"/>
          </p:nvPr>
        </p:nvSpPr>
        <p:spPr/>
        <p:txBody>
          <a:bodyPr/>
          <a:lstStyle/>
          <a:p>
            <a:fld id="{4FAB73BC-B049-4115-A692-8D63A059BFB8}" type="slidenum">
              <a:rPr lang="en-US" smtClean="0"/>
              <a:t>21</a:t>
            </a:fld>
            <a:endParaRPr lang="en-US" dirty="0"/>
          </a:p>
        </p:txBody>
      </p:sp>
    </p:spTree>
    <p:extLst>
      <p:ext uri="{BB962C8B-B14F-4D97-AF65-F5344CB8AC3E}">
        <p14:creationId xmlns:p14="http://schemas.microsoft.com/office/powerpoint/2010/main" val="3185239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17350" y="237067"/>
            <a:ext cx="8140850" cy="1237129"/>
          </a:xfrm>
        </p:spPr>
        <p:txBody>
          <a:bodyPr>
            <a:normAutofit/>
          </a:bodyPr>
          <a:lstStyle/>
          <a:p>
            <a:r>
              <a:rPr lang="en-GB" sz="2800" dirty="0"/>
              <a:t>Grammar teaching and outcomes</a:t>
            </a:r>
          </a:p>
        </p:txBody>
      </p:sp>
      <p:sp>
        <p:nvSpPr>
          <p:cNvPr id="4" name="Content Placeholder 3"/>
          <p:cNvSpPr>
            <a:spLocks noGrp="1"/>
          </p:cNvSpPr>
          <p:nvPr>
            <p:ph idx="1"/>
          </p:nvPr>
        </p:nvSpPr>
        <p:spPr>
          <a:xfrm>
            <a:off x="685800" y="2366504"/>
            <a:ext cx="7772400" cy="1200329"/>
          </a:xfrm>
          <a:prstGeom prst="rect">
            <a:avLst/>
          </a:prstGeom>
        </p:spPr>
        <p:txBody>
          <a:bodyPr wrap="square">
            <a:spAutoFit/>
          </a:bodyPr>
          <a:lstStyle/>
          <a:p>
            <a:pPr>
              <a:lnSpc>
                <a:spcPct val="100000"/>
              </a:lnSpc>
            </a:pPr>
            <a:r>
              <a:rPr lang="en-GB" sz="2400" b="1" i="1" dirty="0"/>
              <a:t>Sentence-combining: </a:t>
            </a:r>
            <a:r>
              <a:rPr lang="en-GB" sz="2400" dirty="0"/>
              <a:t>putting simple sentences together to create more syntactically complex sentences.</a:t>
            </a:r>
          </a:p>
        </p:txBody>
      </p:sp>
      <p:sp>
        <p:nvSpPr>
          <p:cNvPr id="6" name="Slide Number Placeholder 5"/>
          <p:cNvSpPr>
            <a:spLocks noGrp="1"/>
          </p:cNvSpPr>
          <p:nvPr>
            <p:ph type="sldNum" sz="quarter" idx="12"/>
          </p:nvPr>
        </p:nvSpPr>
        <p:spPr/>
        <p:txBody>
          <a:bodyPr/>
          <a:lstStyle/>
          <a:p>
            <a:fld id="{4FAB73BC-B049-4115-A692-8D63A059BFB8}" type="slidenum">
              <a:rPr lang="en-US" smtClean="0"/>
              <a:t>22</a:t>
            </a:fld>
            <a:endParaRPr lang="en-US" dirty="0"/>
          </a:p>
        </p:txBody>
      </p:sp>
    </p:spTree>
    <p:extLst>
      <p:ext uri="{BB962C8B-B14F-4D97-AF65-F5344CB8AC3E}">
        <p14:creationId xmlns:p14="http://schemas.microsoft.com/office/powerpoint/2010/main" val="886255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61870" y="157122"/>
            <a:ext cx="7772400" cy="1214478"/>
          </a:xfrm>
        </p:spPr>
        <p:txBody>
          <a:bodyPr>
            <a:normAutofit/>
          </a:bodyPr>
          <a:lstStyle/>
          <a:p>
            <a:r>
              <a:rPr lang="en-GB" sz="2800" dirty="0"/>
              <a:t>Grammar teaching and outcomes</a:t>
            </a:r>
          </a:p>
        </p:txBody>
      </p:sp>
      <p:sp>
        <p:nvSpPr>
          <p:cNvPr id="2" name="Content Placeholder 1"/>
          <p:cNvSpPr>
            <a:spLocks noGrp="1"/>
          </p:cNvSpPr>
          <p:nvPr>
            <p:ph idx="1"/>
          </p:nvPr>
        </p:nvSpPr>
        <p:spPr>
          <a:xfrm>
            <a:off x="583603" y="1642533"/>
            <a:ext cx="7670203" cy="4013200"/>
          </a:xfrm>
        </p:spPr>
        <p:txBody>
          <a:bodyPr>
            <a:noAutofit/>
          </a:bodyPr>
          <a:lstStyle/>
          <a:p>
            <a:pPr>
              <a:lnSpc>
                <a:spcPct val="100000"/>
              </a:lnSpc>
            </a:pPr>
            <a:r>
              <a:rPr lang="en-GB" sz="2200" dirty="0"/>
              <a:t>Benefits when attention is given to how character description can be built up through well-crafted noun phrases, or how the choice of first or third person voice creates different viewpoints and different narrative possibilities </a:t>
            </a:r>
            <a:r>
              <a:rPr lang="en-GB" sz="1800" dirty="0"/>
              <a:t>(</a:t>
            </a:r>
            <a:r>
              <a:rPr lang="en-GB" sz="1800" dirty="0" err="1"/>
              <a:t>Myhill</a:t>
            </a:r>
            <a:r>
              <a:rPr lang="en-GB" sz="1800" dirty="0"/>
              <a:t> et al. 2012; Jones et al., 2013</a:t>
            </a:r>
            <a:r>
              <a:rPr lang="en-GB" sz="1800" i="1" dirty="0"/>
              <a:t>). </a:t>
            </a:r>
          </a:p>
          <a:p>
            <a:pPr>
              <a:lnSpc>
                <a:spcPct val="100000"/>
              </a:lnSpc>
            </a:pPr>
            <a:endParaRPr lang="en-GB" sz="2200" i="1" dirty="0"/>
          </a:p>
          <a:p>
            <a:pPr>
              <a:lnSpc>
                <a:spcPct val="100000"/>
              </a:lnSpc>
            </a:pPr>
            <a:r>
              <a:rPr lang="en-GB" sz="2200" dirty="0"/>
              <a:t>This approach also benefits weaker writers </a:t>
            </a:r>
            <a:r>
              <a:rPr lang="en-GB" sz="1800" dirty="0"/>
              <a:t>(</a:t>
            </a:r>
            <a:r>
              <a:rPr lang="en-GB" sz="1800" dirty="0" err="1"/>
              <a:t>Myhill</a:t>
            </a:r>
            <a:r>
              <a:rPr lang="en-GB" sz="1800" dirty="0"/>
              <a:t>, 2013). </a:t>
            </a:r>
            <a:endParaRPr lang="en-GB" sz="2200" dirty="0"/>
          </a:p>
        </p:txBody>
      </p:sp>
      <p:sp>
        <p:nvSpPr>
          <p:cNvPr id="6" name="Slide Number Placeholder 5"/>
          <p:cNvSpPr>
            <a:spLocks noGrp="1"/>
          </p:cNvSpPr>
          <p:nvPr>
            <p:ph type="sldNum" sz="quarter" idx="12"/>
          </p:nvPr>
        </p:nvSpPr>
        <p:spPr/>
        <p:txBody>
          <a:bodyPr/>
          <a:lstStyle/>
          <a:p>
            <a:fld id="{4FAB73BC-B049-4115-A692-8D63A059BFB8}" type="slidenum">
              <a:rPr lang="en-US" smtClean="0"/>
              <a:t>23</a:t>
            </a:fld>
            <a:endParaRPr lang="en-US" dirty="0"/>
          </a:p>
        </p:txBody>
      </p:sp>
    </p:spTree>
    <p:extLst>
      <p:ext uri="{BB962C8B-B14F-4D97-AF65-F5344CB8AC3E}">
        <p14:creationId xmlns:p14="http://schemas.microsoft.com/office/powerpoint/2010/main" val="9201994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3603" y="258722"/>
            <a:ext cx="7772400" cy="1609344"/>
          </a:xfrm>
        </p:spPr>
        <p:txBody>
          <a:bodyPr>
            <a:normAutofit/>
          </a:bodyPr>
          <a:lstStyle/>
          <a:p>
            <a:r>
              <a:rPr lang="en-GB" sz="2800" dirty="0"/>
              <a:t>Grammar teaching and outcomes</a:t>
            </a:r>
          </a:p>
        </p:txBody>
      </p:sp>
      <p:sp>
        <p:nvSpPr>
          <p:cNvPr id="2" name="Content Placeholder 1"/>
          <p:cNvSpPr>
            <a:spLocks noGrp="1"/>
          </p:cNvSpPr>
          <p:nvPr>
            <p:ph idx="1"/>
          </p:nvPr>
        </p:nvSpPr>
        <p:spPr>
          <a:xfrm>
            <a:off x="583603" y="1868066"/>
            <a:ext cx="8277606" cy="5215467"/>
          </a:xfrm>
        </p:spPr>
        <p:txBody>
          <a:bodyPr>
            <a:noAutofit/>
          </a:bodyPr>
          <a:lstStyle/>
          <a:p>
            <a:pPr>
              <a:lnSpc>
                <a:spcPct val="100000"/>
              </a:lnSpc>
            </a:pPr>
            <a:r>
              <a:rPr lang="en-GB" sz="2200" dirty="0"/>
              <a:t>The focus on grammar supported the students’ language analysis responses to the GCSE reading comprehension questions </a:t>
            </a:r>
            <a:r>
              <a:rPr lang="en-GB" sz="1800" dirty="0"/>
              <a:t>(Watson et al., 2014).</a:t>
            </a:r>
          </a:p>
          <a:p>
            <a:pPr>
              <a:lnSpc>
                <a:spcPct val="100000"/>
              </a:lnSpc>
            </a:pPr>
            <a:endParaRPr lang="en-GB" sz="2200" dirty="0"/>
          </a:p>
          <a:p>
            <a:pPr>
              <a:lnSpc>
                <a:spcPct val="100000"/>
              </a:lnSpc>
            </a:pPr>
            <a:r>
              <a:rPr lang="en-GB" sz="2200" dirty="0"/>
              <a:t>Systemic functional linguistics (SFL) enables students to develop the capacity to think grammatically about language and to understand its power as a meaning-making resource </a:t>
            </a:r>
            <a:r>
              <a:rPr lang="en-GB" sz="1800" dirty="0"/>
              <a:t>(</a:t>
            </a:r>
            <a:r>
              <a:rPr lang="en-GB" sz="1800" dirty="0" err="1"/>
              <a:t>Macken-Horarik</a:t>
            </a:r>
            <a:r>
              <a:rPr lang="en-GB" sz="1800" dirty="0"/>
              <a:t>, 2011).</a:t>
            </a:r>
            <a:endParaRPr lang="en-GB" sz="2200" dirty="0"/>
          </a:p>
        </p:txBody>
      </p:sp>
      <p:sp>
        <p:nvSpPr>
          <p:cNvPr id="6" name="Slide Number Placeholder 5"/>
          <p:cNvSpPr>
            <a:spLocks noGrp="1"/>
          </p:cNvSpPr>
          <p:nvPr>
            <p:ph type="sldNum" sz="quarter" idx="12"/>
          </p:nvPr>
        </p:nvSpPr>
        <p:spPr/>
        <p:txBody>
          <a:bodyPr/>
          <a:lstStyle/>
          <a:p>
            <a:fld id="{4FAB73BC-B049-4115-A692-8D63A059BFB8}" type="slidenum">
              <a:rPr lang="en-US" smtClean="0"/>
              <a:t>24</a:t>
            </a:fld>
            <a:endParaRPr lang="en-US" dirty="0"/>
          </a:p>
        </p:txBody>
      </p:sp>
    </p:spTree>
    <p:extLst>
      <p:ext uri="{BB962C8B-B14F-4D97-AF65-F5344CB8AC3E}">
        <p14:creationId xmlns:p14="http://schemas.microsoft.com/office/powerpoint/2010/main" val="176091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3603" y="258722"/>
            <a:ext cx="7772400" cy="1609344"/>
          </a:xfrm>
        </p:spPr>
        <p:txBody>
          <a:bodyPr>
            <a:normAutofit/>
          </a:bodyPr>
          <a:lstStyle/>
          <a:p>
            <a:r>
              <a:rPr lang="en-GB" sz="2800" dirty="0"/>
              <a:t>Metalinguistic understanding</a:t>
            </a:r>
          </a:p>
        </p:txBody>
      </p:sp>
      <p:sp>
        <p:nvSpPr>
          <p:cNvPr id="2" name="Content Placeholder 1"/>
          <p:cNvSpPr>
            <a:spLocks noGrp="1"/>
          </p:cNvSpPr>
          <p:nvPr>
            <p:ph idx="1"/>
          </p:nvPr>
        </p:nvSpPr>
        <p:spPr>
          <a:xfrm>
            <a:off x="444694" y="2051483"/>
            <a:ext cx="8038652" cy="4547795"/>
          </a:xfrm>
        </p:spPr>
        <p:txBody>
          <a:bodyPr>
            <a:normAutofit/>
          </a:bodyPr>
          <a:lstStyle/>
          <a:p>
            <a:pPr>
              <a:lnSpc>
                <a:spcPct val="120000"/>
              </a:lnSpc>
            </a:pPr>
            <a:r>
              <a:rPr lang="en-GB" sz="2200" dirty="0"/>
              <a:t>Metacognition “thinking about thinking” is a key skill </a:t>
            </a:r>
          </a:p>
          <a:p>
            <a:pPr>
              <a:lnSpc>
                <a:spcPct val="120000"/>
              </a:lnSpc>
            </a:pPr>
            <a:endParaRPr lang="en-GB" sz="2200" dirty="0"/>
          </a:p>
          <a:p>
            <a:pPr>
              <a:lnSpc>
                <a:spcPct val="120000"/>
              </a:lnSpc>
            </a:pPr>
            <a:r>
              <a:rPr lang="en-GB" sz="2200" b="1" dirty="0"/>
              <a:t>Metalinguistic understanding is an important subset of metacognition. </a:t>
            </a:r>
          </a:p>
          <a:p>
            <a:pPr>
              <a:lnSpc>
                <a:spcPct val="120000"/>
              </a:lnSpc>
            </a:pPr>
            <a:r>
              <a:rPr lang="en-GB" sz="2200" dirty="0"/>
              <a:t>Reflection on language and its use.</a:t>
            </a:r>
          </a:p>
          <a:p>
            <a:pPr>
              <a:lnSpc>
                <a:spcPct val="120000"/>
              </a:lnSpc>
            </a:pPr>
            <a:r>
              <a:rPr lang="en-GB" sz="2200" dirty="0"/>
              <a:t>T</a:t>
            </a:r>
            <a:r>
              <a:rPr lang="en-US" sz="2200" dirty="0"/>
              <a:t>o </a:t>
            </a:r>
            <a:r>
              <a:rPr lang="en-US" sz="2200" dirty="0" err="1"/>
              <a:t>recognise</a:t>
            </a:r>
            <a:r>
              <a:rPr lang="en-US" sz="2200" dirty="0"/>
              <a:t> and identify patterns of language use, and be able to regulate one’s own language use and choices </a:t>
            </a:r>
            <a:r>
              <a:rPr lang="en-US" sz="1800" dirty="0"/>
              <a:t>(Bialystok, 2001). </a:t>
            </a:r>
            <a:endParaRPr lang="en-GB" sz="1800" dirty="0"/>
          </a:p>
          <a:p>
            <a:pPr>
              <a:lnSpc>
                <a:spcPct val="120000"/>
              </a:lnSpc>
            </a:pPr>
            <a:endParaRPr lang="en-GB" sz="2400" dirty="0"/>
          </a:p>
          <a:p>
            <a:pPr>
              <a:lnSpc>
                <a:spcPct val="120000"/>
              </a:lnSpc>
            </a:pPr>
            <a:endParaRPr lang="en-GB" sz="2400"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400" dirty="0"/>
          </a:p>
          <a:p>
            <a:pPr>
              <a:lnSpc>
                <a:spcPct val="120000"/>
              </a:lnSpc>
            </a:pPr>
            <a:endParaRPr lang="en-GB" sz="2400" dirty="0"/>
          </a:p>
        </p:txBody>
      </p:sp>
      <p:sp>
        <p:nvSpPr>
          <p:cNvPr id="6" name="Slide Number Placeholder 5"/>
          <p:cNvSpPr>
            <a:spLocks noGrp="1"/>
          </p:cNvSpPr>
          <p:nvPr>
            <p:ph type="sldNum" sz="quarter" idx="12"/>
          </p:nvPr>
        </p:nvSpPr>
        <p:spPr/>
        <p:txBody>
          <a:bodyPr/>
          <a:lstStyle/>
          <a:p>
            <a:fld id="{4FAB73BC-B049-4115-A692-8D63A059BFB8}" type="slidenum">
              <a:rPr lang="en-US" smtClean="0"/>
              <a:t>25</a:t>
            </a:fld>
            <a:endParaRPr lang="en-US" dirty="0"/>
          </a:p>
        </p:txBody>
      </p:sp>
    </p:spTree>
    <p:extLst>
      <p:ext uri="{BB962C8B-B14F-4D97-AF65-F5344CB8AC3E}">
        <p14:creationId xmlns:p14="http://schemas.microsoft.com/office/powerpoint/2010/main" val="31777359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3603" y="258722"/>
            <a:ext cx="7772400" cy="1609344"/>
          </a:xfrm>
        </p:spPr>
        <p:txBody>
          <a:bodyPr>
            <a:normAutofit/>
          </a:bodyPr>
          <a:lstStyle/>
          <a:p>
            <a:r>
              <a:rPr lang="en-GB" sz="2800" dirty="0"/>
              <a:t>Metalinguistic understanding</a:t>
            </a:r>
          </a:p>
        </p:txBody>
      </p:sp>
      <p:sp>
        <p:nvSpPr>
          <p:cNvPr id="2" name="Content Placeholder 1"/>
          <p:cNvSpPr>
            <a:spLocks noGrp="1"/>
          </p:cNvSpPr>
          <p:nvPr>
            <p:ph idx="1"/>
          </p:nvPr>
        </p:nvSpPr>
        <p:spPr>
          <a:xfrm>
            <a:off x="444694" y="1907552"/>
            <a:ext cx="8038652" cy="4547795"/>
          </a:xfrm>
        </p:spPr>
        <p:txBody>
          <a:bodyPr>
            <a:noAutofit/>
          </a:bodyPr>
          <a:lstStyle/>
          <a:p>
            <a:pPr marL="0" lvl="0" indent="0">
              <a:lnSpc>
                <a:spcPct val="120000"/>
              </a:lnSpc>
              <a:buNone/>
            </a:pPr>
            <a:r>
              <a:rPr lang="en-GB" sz="2200" b="1" dirty="0"/>
              <a:t>Metalinguistic knowledge: </a:t>
            </a:r>
          </a:p>
          <a:p>
            <a:pPr>
              <a:lnSpc>
                <a:spcPct val="120000"/>
              </a:lnSpc>
            </a:pPr>
            <a:r>
              <a:rPr lang="en-GB" altLang="en-US" sz="2200" dirty="0">
                <a:ea typeface="MS Mincho"/>
                <a:cs typeface="Times New Roman" panose="02020603050405020304" pitchFamily="18" charset="0"/>
              </a:rPr>
              <a:t>Metalinguistic knowledge is an important means of enhancing students’ participation in learning </a:t>
            </a:r>
            <a:r>
              <a:rPr lang="en-GB" altLang="en-US" sz="1800" dirty="0">
                <a:ea typeface="MS Mincho"/>
                <a:cs typeface="Times New Roman" panose="02020603050405020304" pitchFamily="18" charset="0"/>
              </a:rPr>
              <a:t>(Christie &amp; Unsworth, 2005; Hammond, 2012; Moore &amp; </a:t>
            </a:r>
            <a:r>
              <a:rPr lang="en-GB" altLang="en-US" sz="1800" dirty="0" err="1">
                <a:ea typeface="MS Mincho"/>
                <a:cs typeface="Times New Roman" panose="02020603050405020304" pitchFamily="18" charset="0"/>
              </a:rPr>
              <a:t>Schleppegrell</a:t>
            </a:r>
            <a:r>
              <a:rPr lang="en-GB" altLang="en-US" sz="1800" dirty="0">
                <a:ea typeface="MS Mincho"/>
                <a:cs typeface="Times New Roman" panose="02020603050405020304" pitchFamily="18" charset="0"/>
              </a:rPr>
              <a:t>, 2014). </a:t>
            </a:r>
          </a:p>
          <a:p>
            <a:pPr>
              <a:lnSpc>
                <a:spcPct val="120000"/>
              </a:lnSpc>
            </a:pPr>
            <a:r>
              <a:rPr lang="en-GB" sz="2200" dirty="0"/>
              <a:t>Explicit teaching of grammar brings to ‘meta-awareness’, how language is shaping meaning in different texts and different social contexts. </a:t>
            </a:r>
          </a:p>
        </p:txBody>
      </p:sp>
      <p:sp>
        <p:nvSpPr>
          <p:cNvPr id="6" name="Slide Number Placeholder 5"/>
          <p:cNvSpPr>
            <a:spLocks noGrp="1"/>
          </p:cNvSpPr>
          <p:nvPr>
            <p:ph type="sldNum" sz="quarter" idx="12"/>
          </p:nvPr>
        </p:nvSpPr>
        <p:spPr/>
        <p:txBody>
          <a:bodyPr/>
          <a:lstStyle/>
          <a:p>
            <a:fld id="{4FAB73BC-B049-4115-A692-8D63A059BFB8}" type="slidenum">
              <a:rPr lang="en-US" smtClean="0"/>
              <a:t>26</a:t>
            </a:fld>
            <a:endParaRPr lang="en-US" dirty="0"/>
          </a:p>
        </p:txBody>
      </p:sp>
    </p:spTree>
    <p:extLst>
      <p:ext uri="{BB962C8B-B14F-4D97-AF65-F5344CB8AC3E}">
        <p14:creationId xmlns:p14="http://schemas.microsoft.com/office/powerpoint/2010/main" val="1006126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3603" y="258722"/>
            <a:ext cx="7772400" cy="1609344"/>
          </a:xfrm>
        </p:spPr>
        <p:txBody>
          <a:bodyPr>
            <a:normAutofit/>
          </a:bodyPr>
          <a:lstStyle/>
          <a:p>
            <a:r>
              <a:rPr lang="en-GB" sz="2800" dirty="0"/>
              <a:t>Metalinguistic understanding</a:t>
            </a:r>
          </a:p>
        </p:txBody>
      </p:sp>
      <p:sp>
        <p:nvSpPr>
          <p:cNvPr id="2" name="Content Placeholder 1"/>
          <p:cNvSpPr>
            <a:spLocks noGrp="1"/>
          </p:cNvSpPr>
          <p:nvPr>
            <p:ph idx="1"/>
          </p:nvPr>
        </p:nvSpPr>
        <p:spPr>
          <a:xfrm>
            <a:off x="444694" y="1522805"/>
            <a:ext cx="8038652" cy="4547795"/>
          </a:xfrm>
        </p:spPr>
        <p:txBody>
          <a:bodyPr>
            <a:normAutofit/>
          </a:bodyPr>
          <a:lstStyle/>
          <a:p>
            <a:pPr marL="0" indent="0">
              <a:lnSpc>
                <a:spcPct val="120000"/>
              </a:lnSpc>
              <a:buNone/>
            </a:pPr>
            <a:endParaRPr lang="en-GB" sz="2200" dirty="0"/>
          </a:p>
          <a:p>
            <a:pPr>
              <a:lnSpc>
                <a:spcPct val="120000"/>
              </a:lnSpc>
            </a:pPr>
            <a:r>
              <a:rPr lang="en-GB" sz="2200" b="1" dirty="0"/>
              <a:t>Let’s think about becoming writers..</a:t>
            </a:r>
          </a:p>
          <a:p>
            <a:pPr>
              <a:lnSpc>
                <a:spcPct val="120000"/>
              </a:lnSpc>
            </a:pPr>
            <a:r>
              <a:rPr lang="en-GB" sz="2200" dirty="0"/>
              <a:t>The vast majority of spelling executed by proficient writers is automated. </a:t>
            </a:r>
          </a:p>
          <a:p>
            <a:pPr>
              <a:lnSpc>
                <a:spcPct val="120000"/>
              </a:lnSpc>
            </a:pPr>
            <a:r>
              <a:rPr lang="en-GB" sz="2200" dirty="0"/>
              <a:t>But when there is a ‘problem’, what is unconscious and automated becomes the locus of conscious attention.</a:t>
            </a:r>
          </a:p>
          <a:p>
            <a:pPr>
              <a:lnSpc>
                <a:spcPct val="120000"/>
              </a:lnSpc>
            </a:pPr>
            <a:r>
              <a:rPr lang="en-GB" sz="2200" dirty="0"/>
              <a:t>Metalinguistic knowledge helps regulate transitions between conscious and unconscious activity and to inform decision-making </a:t>
            </a:r>
            <a:r>
              <a:rPr lang="en-GB" sz="1800" dirty="0"/>
              <a:t>(</a:t>
            </a:r>
            <a:r>
              <a:rPr lang="en-GB" sz="1800" dirty="0" err="1"/>
              <a:t>Myhill</a:t>
            </a:r>
            <a:r>
              <a:rPr lang="en-GB" sz="1800" dirty="0"/>
              <a:t> and Jones, 2016).</a:t>
            </a:r>
          </a:p>
          <a:p>
            <a:pPr>
              <a:lnSpc>
                <a:spcPct val="120000"/>
              </a:lnSpc>
            </a:pPr>
            <a:endParaRPr lang="en-GB" sz="2200" dirty="0"/>
          </a:p>
        </p:txBody>
      </p:sp>
      <p:sp>
        <p:nvSpPr>
          <p:cNvPr id="6" name="Slide Number Placeholder 5"/>
          <p:cNvSpPr>
            <a:spLocks noGrp="1"/>
          </p:cNvSpPr>
          <p:nvPr>
            <p:ph type="sldNum" sz="quarter" idx="12"/>
          </p:nvPr>
        </p:nvSpPr>
        <p:spPr/>
        <p:txBody>
          <a:bodyPr/>
          <a:lstStyle/>
          <a:p>
            <a:fld id="{4FAB73BC-B049-4115-A692-8D63A059BFB8}" type="slidenum">
              <a:rPr lang="en-US" smtClean="0"/>
              <a:t>27</a:t>
            </a:fld>
            <a:endParaRPr lang="en-US" dirty="0"/>
          </a:p>
        </p:txBody>
      </p:sp>
    </p:spTree>
    <p:extLst>
      <p:ext uri="{BB962C8B-B14F-4D97-AF65-F5344CB8AC3E}">
        <p14:creationId xmlns:p14="http://schemas.microsoft.com/office/powerpoint/2010/main" val="154602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583603" y="258722"/>
            <a:ext cx="7772400" cy="1609344"/>
          </a:xfrm>
        </p:spPr>
        <p:txBody>
          <a:bodyPr>
            <a:normAutofit/>
          </a:bodyPr>
          <a:lstStyle/>
          <a:p>
            <a:r>
              <a:rPr lang="en-GB" sz="2800" dirty="0"/>
              <a:t>Metalinguistic understanding</a:t>
            </a:r>
          </a:p>
        </p:txBody>
      </p:sp>
      <p:sp>
        <p:nvSpPr>
          <p:cNvPr id="2" name="Content Placeholder 1"/>
          <p:cNvSpPr>
            <a:spLocks noGrp="1"/>
          </p:cNvSpPr>
          <p:nvPr>
            <p:ph idx="1"/>
          </p:nvPr>
        </p:nvSpPr>
        <p:spPr>
          <a:xfrm>
            <a:off x="419548" y="1624405"/>
            <a:ext cx="8038652" cy="4547795"/>
          </a:xfrm>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Blake and </a:t>
            </a:r>
            <a:r>
              <a:rPr lang="en-GB" sz="2000" dirty="0" err="1"/>
              <a:t>Shortis</a:t>
            </a:r>
            <a:r>
              <a:rPr lang="en-GB" sz="2000" dirty="0"/>
              <a:t> (2010) found that institutions attached greater value to literature undergraduate degree than ones in language, linguistics or media studies.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The percentage of trainee teachers coming onto the PGCE course with single honours qualifications in English language or linguistics was low (3 per cent and 0.8 per cent, respectively) compared with 37 per cent in English literature.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2000" dirty="0"/>
              <a:t>There was a tendency for concern and remedial action on aspects of subject knowledge to be more keenly felt when they involved aspects of literary study rather than language.</a:t>
            </a:r>
          </a:p>
          <a:p>
            <a:pPr>
              <a:lnSpc>
                <a:spcPct val="120000"/>
              </a:lnSpc>
            </a:pPr>
            <a:endParaRPr lang="en-GB" dirty="0"/>
          </a:p>
        </p:txBody>
      </p:sp>
      <p:sp>
        <p:nvSpPr>
          <p:cNvPr id="6" name="Slide Number Placeholder 5"/>
          <p:cNvSpPr>
            <a:spLocks noGrp="1"/>
          </p:cNvSpPr>
          <p:nvPr>
            <p:ph type="sldNum" sz="quarter" idx="12"/>
          </p:nvPr>
        </p:nvSpPr>
        <p:spPr/>
        <p:txBody>
          <a:bodyPr/>
          <a:lstStyle/>
          <a:p>
            <a:fld id="{4FAB73BC-B049-4115-A692-8D63A059BFB8}" type="slidenum">
              <a:rPr lang="en-US" smtClean="0"/>
              <a:t>28</a:t>
            </a:fld>
            <a:endParaRPr lang="en-US" dirty="0"/>
          </a:p>
        </p:txBody>
      </p:sp>
    </p:spTree>
    <p:extLst>
      <p:ext uri="{BB962C8B-B14F-4D97-AF65-F5344CB8AC3E}">
        <p14:creationId xmlns:p14="http://schemas.microsoft.com/office/powerpoint/2010/main" val="2911033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DE64B-3F39-4978-BD8B-A1BEF2C3B9A7}"/>
              </a:ext>
            </a:extLst>
          </p:cNvPr>
          <p:cNvSpPr>
            <a:spLocks noGrp="1"/>
          </p:cNvSpPr>
          <p:nvPr>
            <p:ph type="title"/>
          </p:nvPr>
        </p:nvSpPr>
        <p:spPr>
          <a:xfrm>
            <a:off x="448733" y="2624328"/>
            <a:ext cx="7772400" cy="1609344"/>
          </a:xfrm>
        </p:spPr>
        <p:txBody>
          <a:bodyPr/>
          <a:lstStyle/>
          <a:p>
            <a:r>
              <a:rPr lang="en-GB" sz="3200" dirty="0"/>
              <a:t>Any questions? </a:t>
            </a:r>
            <a:br>
              <a:rPr lang="en-GB" dirty="0"/>
            </a:br>
            <a:endParaRPr lang="en-GB" dirty="0"/>
          </a:p>
        </p:txBody>
      </p:sp>
      <p:sp>
        <p:nvSpPr>
          <p:cNvPr id="4" name="Slide Number Placeholder 3">
            <a:extLst>
              <a:ext uri="{FF2B5EF4-FFF2-40B4-BE49-F238E27FC236}">
                <a16:creationId xmlns:a16="http://schemas.microsoft.com/office/drawing/2014/main" id="{31D79E13-8D49-43E9-B8AC-6C0A62786D50}"/>
              </a:ext>
            </a:extLst>
          </p:cNvPr>
          <p:cNvSpPr>
            <a:spLocks noGrp="1"/>
          </p:cNvSpPr>
          <p:nvPr>
            <p:ph type="sldNum" sz="quarter" idx="12"/>
          </p:nvPr>
        </p:nvSpPr>
        <p:spPr/>
        <p:txBody>
          <a:bodyPr/>
          <a:lstStyle/>
          <a:p>
            <a:fld id="{4FAB73BC-B049-4115-A692-8D63A059BFB8}" type="slidenum">
              <a:rPr lang="en-US" smtClean="0"/>
              <a:t>29</a:t>
            </a:fld>
            <a:endParaRPr lang="en-US" dirty="0"/>
          </a:p>
        </p:txBody>
      </p:sp>
    </p:spTree>
    <p:extLst>
      <p:ext uri="{BB962C8B-B14F-4D97-AF65-F5344CB8AC3E}">
        <p14:creationId xmlns:p14="http://schemas.microsoft.com/office/powerpoint/2010/main" val="3198624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9"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3" y="2"/>
            <a:ext cx="9143307"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1"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9141618"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13159" y="4487332"/>
            <a:ext cx="6400800" cy="1507067"/>
          </a:xfrm>
        </p:spPr>
        <p:txBody>
          <a:bodyPr>
            <a:normAutofit/>
          </a:bodyPr>
          <a:lstStyle/>
          <a:p>
            <a:r>
              <a:rPr lang="en-GB" sz="3500">
                <a:solidFill>
                  <a:schemeClr val="tx2"/>
                </a:solidFill>
              </a:rPr>
              <a:t>Readings for Next Week </a:t>
            </a:r>
          </a:p>
        </p:txBody>
      </p:sp>
      <p:sp>
        <p:nvSpPr>
          <p:cNvPr id="3" name="Content Placeholder 2"/>
          <p:cNvSpPr>
            <a:spLocks noGrp="1"/>
          </p:cNvSpPr>
          <p:nvPr>
            <p:ph idx="1"/>
          </p:nvPr>
        </p:nvSpPr>
        <p:spPr>
          <a:xfrm>
            <a:off x="513159" y="685800"/>
            <a:ext cx="6400800" cy="3615267"/>
          </a:xfrm>
        </p:spPr>
        <p:txBody>
          <a:bodyPr>
            <a:normAutofit/>
          </a:bodyPr>
          <a:lstStyle/>
          <a:p>
            <a:pPr marL="0" indent="0">
              <a:lnSpc>
                <a:spcPct val="90000"/>
              </a:lnSpc>
              <a:buNone/>
            </a:pPr>
            <a:r>
              <a:rPr lang="en-GB" sz="1400" b="1" i="0">
                <a:solidFill>
                  <a:schemeClr val="tx1"/>
                </a:solidFill>
                <a:effectLst/>
              </a:rPr>
              <a:t>Required Readings: </a:t>
            </a:r>
            <a:endParaRPr lang="en-GB" sz="1400" b="0" i="0">
              <a:solidFill>
                <a:schemeClr val="tx1"/>
              </a:solidFill>
              <a:effectLst/>
            </a:endParaRPr>
          </a:p>
          <a:p>
            <a:pPr>
              <a:lnSpc>
                <a:spcPct val="90000"/>
              </a:lnSpc>
              <a:buFont typeface="Arial" panose="020B0604020202020204" pitchFamily="34" charset="0"/>
              <a:buChar char="•"/>
            </a:pPr>
            <a:r>
              <a:rPr lang="en-GB" sz="1400" b="0" i="0">
                <a:solidFill>
                  <a:schemeClr val="tx1"/>
                </a:solidFill>
                <a:effectLst/>
              </a:rPr>
              <a:t>Cain, K., &amp; Oakhill, J. V. (1999). Inference making and its relation to comprehension failure. Reading and Writing, 11, 489–503. (https://link.springer.com/article/10.1023/A:1008084120205)</a:t>
            </a:r>
          </a:p>
          <a:p>
            <a:pPr>
              <a:lnSpc>
                <a:spcPct val="90000"/>
              </a:lnSpc>
              <a:buFont typeface="Arial" panose="020B0604020202020204" pitchFamily="34" charset="0"/>
              <a:buChar char="•"/>
            </a:pPr>
            <a:r>
              <a:rPr lang="en-GB" sz="1400" b="0" i="0">
                <a:solidFill>
                  <a:schemeClr val="tx1"/>
                </a:solidFill>
                <a:effectLst/>
              </a:rPr>
              <a:t>Lessons in teaching reading comprehension in primary schools, E-book, Chapter 1 p.1-8 and Chapter 2, p. 9-20</a:t>
            </a:r>
          </a:p>
          <a:p>
            <a:pPr>
              <a:lnSpc>
                <a:spcPct val="90000"/>
              </a:lnSpc>
              <a:buFont typeface="Arial" panose="020B0604020202020204" pitchFamily="34" charset="0"/>
              <a:buChar char="•"/>
            </a:pPr>
            <a:endParaRPr lang="en-GB" sz="1400" b="0" i="0">
              <a:solidFill>
                <a:schemeClr val="tx1"/>
              </a:solidFill>
              <a:effectLst/>
            </a:endParaRPr>
          </a:p>
          <a:p>
            <a:pPr marL="0" indent="0">
              <a:lnSpc>
                <a:spcPct val="90000"/>
              </a:lnSpc>
              <a:buNone/>
            </a:pPr>
            <a:r>
              <a:rPr lang="en-GB" sz="1400" b="1" i="0">
                <a:solidFill>
                  <a:schemeClr val="tx1"/>
                </a:solidFill>
                <a:effectLst/>
              </a:rPr>
              <a:t>Further Readings: </a:t>
            </a:r>
            <a:endParaRPr lang="en-GB" sz="1400" b="0" i="0">
              <a:solidFill>
                <a:schemeClr val="tx1"/>
              </a:solidFill>
              <a:effectLst/>
            </a:endParaRPr>
          </a:p>
          <a:p>
            <a:pPr>
              <a:lnSpc>
                <a:spcPct val="90000"/>
              </a:lnSpc>
              <a:buFont typeface="Arial" panose="020B0604020202020204" pitchFamily="34" charset="0"/>
              <a:buChar char="•"/>
            </a:pPr>
            <a:r>
              <a:rPr lang="en-GB" sz="1400" b="0" i="0">
                <a:solidFill>
                  <a:schemeClr val="tx1"/>
                </a:solidFill>
                <a:effectLst/>
              </a:rPr>
              <a:t>Teaching Primary English, Chapter 7, p.168-186 and Chapter 8 p. 191- 212.</a:t>
            </a:r>
          </a:p>
          <a:p>
            <a:pPr>
              <a:lnSpc>
                <a:spcPct val="90000"/>
              </a:lnSpc>
              <a:buFont typeface="Arial" panose="020B0604020202020204" pitchFamily="34" charset="0"/>
              <a:buChar char="•"/>
            </a:pPr>
            <a:r>
              <a:rPr lang="en-GB" sz="1400" b="0" i="0">
                <a:solidFill>
                  <a:schemeClr val="tx1"/>
                </a:solidFill>
                <a:effectLst/>
              </a:rPr>
              <a:t>English Teaching in the Secondary School: Linking Theory and Practice - Chapter 5 – Reading (2009; p. 74-88 of E-Book).</a:t>
            </a:r>
          </a:p>
          <a:p>
            <a:pPr>
              <a:lnSpc>
                <a:spcPct val="90000"/>
              </a:lnSpc>
              <a:buFont typeface="Arial" panose="020B0604020202020204" pitchFamily="34" charset="0"/>
              <a:buChar char="•"/>
            </a:pPr>
            <a:r>
              <a:rPr lang="en-GB" sz="1400" b="0" i="0">
                <a:solidFill>
                  <a:schemeClr val="tx1"/>
                </a:solidFill>
                <a:effectLst/>
              </a:rPr>
              <a:t>Enriching Primary English, Chapters 5-6 (E-book, p.60- 91).</a:t>
            </a:r>
          </a:p>
          <a:p>
            <a:pPr>
              <a:lnSpc>
                <a:spcPct val="90000"/>
              </a:lnSpc>
            </a:pPr>
            <a:endParaRPr lang="en-GB" sz="1400" u="sng">
              <a:solidFill>
                <a:schemeClr val="tx1"/>
              </a:solidFill>
            </a:endParaRPr>
          </a:p>
          <a:p>
            <a:pPr>
              <a:lnSpc>
                <a:spcPct val="90000"/>
              </a:lnSpc>
            </a:pPr>
            <a:endParaRPr lang="en-GB" sz="1400">
              <a:solidFill>
                <a:schemeClr val="tx1"/>
              </a:solidFill>
            </a:endParaRPr>
          </a:p>
        </p:txBody>
      </p:sp>
      <p:sp>
        <p:nvSpPr>
          <p:cNvPr id="4" name="Slide Number Placeholder 3"/>
          <p:cNvSpPr>
            <a:spLocks noGrp="1"/>
          </p:cNvSpPr>
          <p:nvPr>
            <p:ph type="sldNum" sz="quarter" idx="12"/>
          </p:nvPr>
        </p:nvSpPr>
        <p:spPr>
          <a:xfrm>
            <a:off x="7772400" y="5578475"/>
            <a:ext cx="856683" cy="669925"/>
          </a:xfrm>
        </p:spPr>
        <p:txBody>
          <a:bodyPr>
            <a:normAutofit/>
          </a:bodyPr>
          <a:lstStyle/>
          <a:p>
            <a:pPr>
              <a:spcAft>
                <a:spcPts val="600"/>
              </a:spcAft>
            </a:pPr>
            <a:fld id="{4FAB73BC-B049-4115-A692-8D63A059BFB8}" type="slidenum">
              <a:rPr lang="en-US">
                <a:solidFill>
                  <a:srgbClr val="FFFFFF"/>
                </a:solidFill>
              </a:rPr>
              <a:pPr>
                <a:spcAft>
                  <a:spcPts val="600"/>
                </a:spcAft>
              </a:pPr>
              <a:t>30</a:t>
            </a:fld>
            <a:endParaRPr lang="en-US">
              <a:solidFill>
                <a:srgbClr val="FFFFFF"/>
              </a:solidFill>
            </a:endParaRPr>
          </a:p>
        </p:txBody>
      </p:sp>
    </p:spTree>
    <p:extLst>
      <p:ext uri="{BB962C8B-B14F-4D97-AF65-F5344CB8AC3E}">
        <p14:creationId xmlns:p14="http://schemas.microsoft.com/office/powerpoint/2010/main" val="1077338501"/>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D131F1-A2D1-4005-A4D4-3E6CED0BF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D1962-6151-4FBA-8A27-4819E5111559}"/>
              </a:ext>
            </a:extLst>
          </p:cNvPr>
          <p:cNvSpPr>
            <a:spLocks noGrp="1"/>
          </p:cNvSpPr>
          <p:nvPr>
            <p:ph type="title"/>
          </p:nvPr>
        </p:nvSpPr>
        <p:spPr>
          <a:xfrm>
            <a:off x="513159" y="4799010"/>
            <a:ext cx="6952059" cy="1155267"/>
          </a:xfrm>
        </p:spPr>
        <p:txBody>
          <a:bodyPr anchor="ctr">
            <a:normAutofit/>
          </a:bodyPr>
          <a:lstStyle/>
          <a:p>
            <a:r>
              <a:rPr lang="en-GB">
                <a:solidFill>
                  <a:srgbClr val="FFFFFF"/>
                </a:solidFill>
              </a:rPr>
              <a:t>References from the Lecture </a:t>
            </a:r>
          </a:p>
        </p:txBody>
      </p:sp>
      <p:sp>
        <p:nvSpPr>
          <p:cNvPr id="14" name="Snip Diagonal Corner Rectangle 21">
            <a:extLst>
              <a:ext uri="{FF2B5EF4-FFF2-40B4-BE49-F238E27FC236}">
                <a16:creationId xmlns:a16="http://schemas.microsoft.com/office/drawing/2014/main" id="{81A7082F-8898-45F9-9051-28EFBA30F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4572000"/>
          </a:xfrm>
          <a:prstGeom prst="snip2DiagRect">
            <a:avLst>
              <a:gd name="adj1" fmla="val 0"/>
              <a:gd name="adj2" fmla="val 0"/>
            </a:avLst>
          </a:prstGeom>
          <a:solidFill>
            <a:schemeClr val="tx1">
              <a:alpha val="37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020FD18-BE70-4EDE-8626-6CAAA701BE1B}"/>
              </a:ext>
            </a:extLst>
          </p:cNvPr>
          <p:cNvSpPr>
            <a:spLocks noGrp="1"/>
          </p:cNvSpPr>
          <p:nvPr>
            <p:ph idx="1"/>
          </p:nvPr>
        </p:nvSpPr>
        <p:spPr>
          <a:xfrm>
            <a:off x="513159" y="685800"/>
            <a:ext cx="7322470" cy="3615267"/>
          </a:xfrm>
        </p:spPr>
        <p:txBody>
          <a:bodyPr>
            <a:normAutofit/>
          </a:bodyPr>
          <a:lstStyle/>
          <a:p>
            <a:pPr>
              <a:lnSpc>
                <a:spcPct val="90000"/>
              </a:lnSpc>
            </a:pPr>
            <a:r>
              <a:rPr lang="en-GB" sz="1100"/>
              <a:t>Andrews,  R.,  Torgerson,  C.,  </a:t>
            </a:r>
            <a:r>
              <a:rPr lang="en-GB" sz="1100" err="1"/>
              <a:t>Beverton</a:t>
            </a:r>
            <a:r>
              <a:rPr lang="en-GB" sz="1100"/>
              <a:t>,  S.,  Locke,  T.,  Low,  G.,  Robinson,  A.,  &amp;  Zhu,  D.  (2004a). The  effect  of  grammar  teaching  (syntax)  in  </a:t>
            </a:r>
            <a:r>
              <a:rPr lang="en-GB" sz="1100" i="1"/>
              <a:t>English  on  5  to  16  year  olds’  accuracy  and  quality  in  written  composition.  </a:t>
            </a:r>
            <a:r>
              <a:rPr lang="en-GB" sz="1100"/>
              <a:t>London:  EPPI-Centre,  Social Science Research Unit, Institute of Education. Retrieved December 12, 2005 from http://eppi.ioe.ac.uk/reel. </a:t>
            </a:r>
          </a:p>
          <a:p>
            <a:pPr>
              <a:lnSpc>
                <a:spcPct val="90000"/>
              </a:lnSpc>
            </a:pPr>
            <a:r>
              <a:rPr lang="en-GB" sz="1100"/>
              <a:t>Andrews, R, Torgerson, C, </a:t>
            </a:r>
            <a:r>
              <a:rPr lang="en-GB" sz="1100" err="1"/>
              <a:t>Beverton</a:t>
            </a:r>
            <a:r>
              <a:rPr lang="en-GB" sz="1100"/>
              <a:t>, S, Locke, T, Low, G, Robinson, A, Zhu, D. (2004b). The  effect  of  grammar  teaching  (sentence-combining)  in  </a:t>
            </a:r>
            <a:r>
              <a:rPr lang="en-GB" sz="1100" i="1"/>
              <a:t>English  on  5  to  16  year olds’ accuracy and quality in written composition. </a:t>
            </a:r>
            <a:r>
              <a:rPr lang="en-GB" sz="1100"/>
              <a:t>London: EPPI-Centre, Social Science Research Unit, Institute of Education. Retrieved December 12, 2005 from http://eppi.ioe.ac.uk/reel.  </a:t>
            </a:r>
          </a:p>
          <a:p>
            <a:pPr>
              <a:lnSpc>
                <a:spcPct val="90000"/>
              </a:lnSpc>
            </a:pPr>
            <a:r>
              <a:rPr lang="en-GB" sz="1100"/>
              <a:t>Bialystok, E. (2001). </a:t>
            </a:r>
            <a:r>
              <a:rPr lang="en-GB" sz="1100" i="1"/>
              <a:t>Bilingualism in development: Language, literacy and cognition. </a:t>
            </a:r>
            <a:r>
              <a:rPr lang="en-GB" sz="1100"/>
              <a:t>New York, NY, US: Cambridge University Press.</a:t>
            </a:r>
          </a:p>
          <a:p>
            <a:pPr>
              <a:lnSpc>
                <a:spcPct val="90000"/>
              </a:lnSpc>
            </a:pPr>
            <a:r>
              <a:rPr lang="en-GB" sz="1100"/>
              <a:t>Braddock, R. et al. (1963)</a:t>
            </a:r>
            <a:r>
              <a:rPr lang="en-GB" sz="1100" i="1"/>
              <a:t>. Research in written composition. </a:t>
            </a:r>
            <a:r>
              <a:rPr lang="en-GB" sz="1100"/>
              <a:t>Champaign, IL: National Council of Teachers of English</a:t>
            </a:r>
          </a:p>
          <a:p>
            <a:pPr>
              <a:lnSpc>
                <a:spcPct val="90000"/>
              </a:lnSpc>
            </a:pPr>
            <a:r>
              <a:rPr lang="en-GB" sz="1100"/>
              <a:t>Blake, J., &amp; </a:t>
            </a:r>
            <a:r>
              <a:rPr lang="en-GB" sz="1100" err="1"/>
              <a:t>Shortis</a:t>
            </a:r>
            <a:r>
              <a:rPr lang="en-GB" sz="1100"/>
              <a:t>, T. (2010). The readiness is all the degree level qualifications and preparedness of initial teacher trainees in English. </a:t>
            </a:r>
            <a:r>
              <a:rPr lang="en-GB" sz="1100" i="1"/>
              <a:t>English in Education, 44</a:t>
            </a:r>
            <a:r>
              <a:rPr lang="en-GB" sz="1100"/>
              <a:t>(2), 89-109, DOI: 10.1111/j.1754-8845.2010.01068.x</a:t>
            </a:r>
          </a:p>
          <a:p>
            <a:pPr>
              <a:lnSpc>
                <a:spcPct val="90000"/>
              </a:lnSpc>
            </a:pPr>
            <a:r>
              <a:rPr lang="en-GB" sz="1100"/>
              <a:t>Christie, F., &amp; Unsworth, L. (2006). Developing dimensions of an educational linguistics. In </a:t>
            </a:r>
            <a:r>
              <a:rPr lang="en-GB" sz="1100" i="1"/>
              <a:t>Webster, J., Matthiessen, C. and Hasan, R. (Eds), Continuing Discourse on Language: A Functional Perspective. </a:t>
            </a:r>
            <a:r>
              <a:rPr lang="en-GB" sz="1100"/>
              <a:t>London: Equinox.</a:t>
            </a:r>
          </a:p>
          <a:p>
            <a:pPr>
              <a:lnSpc>
                <a:spcPct val="90000"/>
              </a:lnSpc>
            </a:pPr>
            <a:endParaRPr lang="en-GB" sz="1100"/>
          </a:p>
          <a:p>
            <a:pPr>
              <a:lnSpc>
                <a:spcPct val="90000"/>
              </a:lnSpc>
            </a:pPr>
            <a:endParaRPr lang="en-GB" sz="1100"/>
          </a:p>
        </p:txBody>
      </p:sp>
      <p:sp>
        <p:nvSpPr>
          <p:cNvPr id="4" name="Slide Number Placeholder 3">
            <a:extLst>
              <a:ext uri="{FF2B5EF4-FFF2-40B4-BE49-F238E27FC236}">
                <a16:creationId xmlns:a16="http://schemas.microsoft.com/office/drawing/2014/main" id="{18B06C92-DC16-43D6-BDD2-02449C5FC52A}"/>
              </a:ext>
            </a:extLst>
          </p:cNvPr>
          <p:cNvSpPr>
            <a:spLocks noGrp="1"/>
          </p:cNvSpPr>
          <p:nvPr>
            <p:ph type="sldNum" sz="quarter" idx="12"/>
          </p:nvPr>
        </p:nvSpPr>
        <p:spPr>
          <a:xfrm>
            <a:off x="7772400" y="5578475"/>
            <a:ext cx="856683" cy="669925"/>
          </a:xfrm>
        </p:spPr>
        <p:txBody>
          <a:bodyPr>
            <a:normAutofit/>
          </a:bodyPr>
          <a:lstStyle/>
          <a:p>
            <a:pPr>
              <a:spcAft>
                <a:spcPts val="600"/>
              </a:spcAft>
            </a:pPr>
            <a:fld id="{4FAB73BC-B049-4115-A692-8D63A059BFB8}" type="slidenum">
              <a:rPr lang="en-US">
                <a:solidFill>
                  <a:srgbClr val="0A304A"/>
                </a:solidFill>
              </a:rPr>
              <a:pPr>
                <a:spcAft>
                  <a:spcPts val="600"/>
                </a:spcAft>
              </a:pPr>
              <a:t>31</a:t>
            </a:fld>
            <a:endParaRPr lang="en-US">
              <a:solidFill>
                <a:srgbClr val="0A304A"/>
              </a:solidFill>
            </a:endParaRPr>
          </a:p>
        </p:txBody>
      </p:sp>
    </p:spTree>
    <p:extLst>
      <p:ext uri="{BB962C8B-B14F-4D97-AF65-F5344CB8AC3E}">
        <p14:creationId xmlns:p14="http://schemas.microsoft.com/office/powerpoint/2010/main" val="18650932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00DF21D5-92B5-4D0E-8ACB-CD3732E40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2" name="Snip Diagonal Corner Rectangle 21">
            <a:extLst>
              <a:ext uri="{FF2B5EF4-FFF2-40B4-BE49-F238E27FC236}">
                <a16:creationId xmlns:a16="http://schemas.microsoft.com/office/drawing/2014/main" id="{B729B08C-A8E8-4A5F-BE85-F0B9269F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97404"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AF0DAB2-66C2-4FB9-A4F3-E117F1D180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05229" y="2963333"/>
            <a:ext cx="2236395" cy="3208867"/>
            <a:chOff x="9206969" y="2963333"/>
            <a:chExt cx="2981858" cy="3208867"/>
          </a:xfrm>
        </p:grpSpPr>
        <p:cxnSp>
          <p:nvCxnSpPr>
            <p:cNvPr id="16" name="Straight Connector 15">
              <a:extLst>
                <a:ext uri="{FF2B5EF4-FFF2-40B4-BE49-F238E27FC236}">
                  <a16:creationId xmlns:a16="http://schemas.microsoft.com/office/drawing/2014/main" id="{7C7822CD-C541-4174-B43B-4A5E288187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98BC445-D166-4C73-9048-E9EAA31301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0D18988-C2FA-49D2-BDF7-5C3060944B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2EBDE56-D9C2-4852-B55B-3DB8E67955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EB5952F4-0479-49EC-8294-C078F2353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659D1962-6151-4FBA-8A27-4819E5111559}"/>
              </a:ext>
            </a:extLst>
          </p:cNvPr>
          <p:cNvSpPr>
            <a:spLocks noGrp="1"/>
          </p:cNvSpPr>
          <p:nvPr>
            <p:ph type="title"/>
          </p:nvPr>
        </p:nvSpPr>
        <p:spPr>
          <a:xfrm>
            <a:off x="5679062" y="941424"/>
            <a:ext cx="3045355" cy="3248611"/>
          </a:xfrm>
        </p:spPr>
        <p:txBody>
          <a:bodyPr anchor="b">
            <a:normAutofit/>
          </a:bodyPr>
          <a:lstStyle/>
          <a:p>
            <a:r>
              <a:rPr lang="en-GB">
                <a:solidFill>
                  <a:srgbClr val="FFFFFF"/>
                </a:solidFill>
              </a:rPr>
              <a:t>References from the Lecture </a:t>
            </a:r>
          </a:p>
        </p:txBody>
      </p:sp>
      <p:sp>
        <p:nvSpPr>
          <p:cNvPr id="6" name="Content Placeholder 5">
            <a:extLst>
              <a:ext uri="{FF2B5EF4-FFF2-40B4-BE49-F238E27FC236}">
                <a16:creationId xmlns:a16="http://schemas.microsoft.com/office/drawing/2014/main" id="{C3B13D5F-06C0-456C-93EA-2353A7270203}"/>
              </a:ext>
            </a:extLst>
          </p:cNvPr>
          <p:cNvSpPr>
            <a:spLocks noGrp="1"/>
          </p:cNvSpPr>
          <p:nvPr>
            <p:ph idx="1"/>
          </p:nvPr>
        </p:nvSpPr>
        <p:spPr>
          <a:xfrm>
            <a:off x="513159" y="941424"/>
            <a:ext cx="4696002" cy="4758985"/>
          </a:xfrm>
        </p:spPr>
        <p:txBody>
          <a:bodyPr anchor="ctr">
            <a:normAutofit/>
          </a:bodyPr>
          <a:lstStyle/>
          <a:p>
            <a:pPr>
              <a:lnSpc>
                <a:spcPct val="90000"/>
              </a:lnSpc>
            </a:pPr>
            <a:r>
              <a:rPr lang="en-GB" sz="1000"/>
              <a:t>Collins, H. M. (2001). Tacit knowledge, trust, and the Q of sapphire. </a:t>
            </a:r>
            <a:r>
              <a:rPr lang="en-GB" sz="1000" i="1"/>
              <a:t>Social studies of science, 31,</a:t>
            </a:r>
            <a:r>
              <a:rPr lang="en-GB" sz="1000"/>
              <a:t> 1, 71-85.</a:t>
            </a:r>
          </a:p>
          <a:p>
            <a:pPr>
              <a:lnSpc>
                <a:spcPct val="90000"/>
              </a:lnSpc>
            </a:pPr>
            <a:r>
              <a:rPr lang="en-GB" sz="1000"/>
              <a:t>Crystal, D. (2004). </a:t>
            </a:r>
            <a:r>
              <a:rPr lang="en-GB" sz="1000" i="1"/>
              <a:t>Making Sense of Grammar. </a:t>
            </a:r>
            <a:r>
              <a:rPr lang="en-GB" sz="1000"/>
              <a:t>Harlow: Pearson Education. </a:t>
            </a:r>
          </a:p>
          <a:p>
            <a:pPr>
              <a:lnSpc>
                <a:spcPct val="90000"/>
              </a:lnSpc>
            </a:pPr>
            <a:r>
              <a:rPr lang="en-GB" sz="1000"/>
              <a:t>Darling-Hammond, L. (2012). </a:t>
            </a:r>
            <a:r>
              <a:rPr lang="en-GB" sz="1000" i="1"/>
              <a:t>Creating a comprehensive system for evaluating and supporting effective teaching. </a:t>
            </a:r>
            <a:r>
              <a:rPr lang="en-GB" sz="1000"/>
              <a:t>Stanford, CA: Stanford </a:t>
            </a:r>
            <a:r>
              <a:rPr lang="en-GB" sz="1000" err="1"/>
              <a:t>Center</a:t>
            </a:r>
            <a:r>
              <a:rPr lang="en-GB" sz="1000"/>
              <a:t> for Opportunity Policy in Education.</a:t>
            </a:r>
          </a:p>
          <a:p>
            <a:pPr>
              <a:lnSpc>
                <a:spcPct val="90000"/>
              </a:lnSpc>
            </a:pPr>
            <a:r>
              <a:rPr lang="en-GB" sz="1000" err="1"/>
              <a:t>Derewianka</a:t>
            </a:r>
            <a:r>
              <a:rPr lang="en-GB" sz="1000"/>
              <a:t>, B. (2001). Pedagogical grammars: Their role in English language teaching. In A. Burns &amp; C. Coffin (Eds.), </a:t>
            </a:r>
            <a:r>
              <a:rPr lang="en-GB" sz="1000" i="1"/>
              <a:t>Analysing English in a global context: A reader </a:t>
            </a:r>
            <a:r>
              <a:rPr lang="en-GB" sz="1000"/>
              <a:t>(pp. 240–269). London: Routledge.</a:t>
            </a:r>
          </a:p>
          <a:p>
            <a:pPr>
              <a:lnSpc>
                <a:spcPct val="90000"/>
              </a:lnSpc>
            </a:pPr>
            <a:r>
              <a:rPr lang="en-GB" sz="1000" err="1"/>
              <a:t>Fearn</a:t>
            </a:r>
            <a:r>
              <a:rPr lang="en-GB" sz="1000"/>
              <a:t>, L., &amp; </a:t>
            </a:r>
            <a:r>
              <a:rPr lang="en-GB" sz="1000" err="1"/>
              <a:t>Farnan</a:t>
            </a:r>
            <a:r>
              <a:rPr lang="en-GB" sz="1000"/>
              <a:t>, N. (2007). When is a verb using functional grammar to teach writing? </a:t>
            </a:r>
            <a:r>
              <a:rPr lang="en-GB" sz="1000" i="1"/>
              <a:t>Journal of Basic Writing, 26</a:t>
            </a:r>
            <a:r>
              <a:rPr lang="en-GB" sz="1000"/>
              <a:t>(1), 1–26.</a:t>
            </a:r>
          </a:p>
          <a:p>
            <a:pPr>
              <a:lnSpc>
                <a:spcPct val="90000"/>
              </a:lnSpc>
            </a:pPr>
            <a:r>
              <a:rPr lang="en-GB" sz="1000"/>
              <a:t>Fisher, R., </a:t>
            </a:r>
            <a:r>
              <a:rPr lang="en-GB" sz="1000" err="1"/>
              <a:t>Myhill</a:t>
            </a:r>
            <a:r>
              <a:rPr lang="en-GB" sz="1000"/>
              <a:t>, D., Jones, S. &amp; Larkin, S. (2010) </a:t>
            </a:r>
            <a:r>
              <a:rPr lang="en-GB" sz="1000" i="1"/>
              <a:t>Using talk to support writing. </a:t>
            </a:r>
            <a:r>
              <a:rPr lang="en-GB" sz="1000"/>
              <a:t>London, Sage. </a:t>
            </a:r>
          </a:p>
          <a:p>
            <a:pPr>
              <a:lnSpc>
                <a:spcPct val="90000"/>
              </a:lnSpc>
            </a:pPr>
            <a:r>
              <a:rPr lang="en-GB" sz="1000"/>
              <a:t>Fogel, H. &amp; </a:t>
            </a:r>
            <a:r>
              <a:rPr lang="en-GB" sz="1000" err="1"/>
              <a:t>Ehri</a:t>
            </a:r>
            <a:r>
              <a:rPr lang="en-GB" sz="1000"/>
              <a:t>, L. C. (2000) Teaching elementary students who speak black English vernacular to write in standard English: effects of dialect transformation practice.  </a:t>
            </a:r>
            <a:r>
              <a:rPr lang="en-GB" sz="1000" i="1"/>
              <a:t>Contemporary Educational Psychology, 25</a:t>
            </a:r>
            <a:r>
              <a:rPr lang="en-GB" sz="1000"/>
              <a:t>(2), 212–235.</a:t>
            </a:r>
          </a:p>
          <a:p>
            <a:pPr>
              <a:lnSpc>
                <a:spcPct val="90000"/>
              </a:lnSpc>
            </a:pPr>
            <a:r>
              <a:rPr lang="en-GB" sz="1000"/>
              <a:t>Graham, S., &amp; </a:t>
            </a:r>
            <a:r>
              <a:rPr lang="en-GB" sz="1000" err="1"/>
              <a:t>Perin</a:t>
            </a:r>
            <a:r>
              <a:rPr lang="en-GB" sz="1000"/>
              <a:t>, D. (2007). A meta-analysis of writing instruction for adolescent students. </a:t>
            </a:r>
            <a:r>
              <a:rPr lang="en-GB" sz="1000" i="1"/>
              <a:t>Journal of Educational Psychology, 99</a:t>
            </a:r>
            <a:r>
              <a:rPr lang="en-GB" sz="1000"/>
              <a:t>(3), 445–476.</a:t>
            </a:r>
          </a:p>
          <a:p>
            <a:pPr>
              <a:lnSpc>
                <a:spcPct val="90000"/>
              </a:lnSpc>
            </a:pPr>
            <a:r>
              <a:rPr lang="en-GB" sz="1000"/>
              <a:t>Hillocks, G., Jr. (1984). What works in teaching composition: A meta-analysis of experimental treatment studies. </a:t>
            </a:r>
            <a:r>
              <a:rPr lang="en-GB" sz="1000" i="1"/>
              <a:t>American Journal of Education, 93</a:t>
            </a:r>
            <a:r>
              <a:rPr lang="en-GB" sz="1000"/>
              <a:t>(1), 133–170.</a:t>
            </a:r>
          </a:p>
          <a:p>
            <a:pPr>
              <a:lnSpc>
                <a:spcPct val="90000"/>
              </a:lnSpc>
            </a:pPr>
            <a:endParaRPr lang="en-GB" sz="1000"/>
          </a:p>
        </p:txBody>
      </p:sp>
      <p:sp>
        <p:nvSpPr>
          <p:cNvPr id="4" name="Slide Number Placeholder 3">
            <a:extLst>
              <a:ext uri="{FF2B5EF4-FFF2-40B4-BE49-F238E27FC236}">
                <a16:creationId xmlns:a16="http://schemas.microsoft.com/office/drawing/2014/main" id="{18B06C92-DC16-43D6-BDD2-02449C5FC52A}"/>
              </a:ext>
            </a:extLst>
          </p:cNvPr>
          <p:cNvSpPr>
            <a:spLocks noGrp="1"/>
          </p:cNvSpPr>
          <p:nvPr>
            <p:ph type="sldNum" sz="quarter" idx="12"/>
          </p:nvPr>
        </p:nvSpPr>
        <p:spPr>
          <a:xfrm>
            <a:off x="7772400" y="5578475"/>
            <a:ext cx="856683" cy="669925"/>
          </a:xfrm>
        </p:spPr>
        <p:txBody>
          <a:bodyPr>
            <a:normAutofit/>
          </a:bodyPr>
          <a:lstStyle/>
          <a:p>
            <a:pPr>
              <a:spcAft>
                <a:spcPts val="600"/>
              </a:spcAft>
            </a:pPr>
            <a:fld id="{4FAB73BC-B049-4115-A692-8D63A059BFB8}" type="slidenum">
              <a:rPr lang="en-US">
                <a:solidFill>
                  <a:srgbClr val="0A304A"/>
                </a:solidFill>
              </a:rPr>
              <a:pPr>
                <a:spcAft>
                  <a:spcPts val="600"/>
                </a:spcAft>
              </a:pPr>
              <a:t>32</a:t>
            </a:fld>
            <a:endParaRPr lang="en-US">
              <a:solidFill>
                <a:srgbClr val="0A304A"/>
              </a:solidFill>
            </a:endParaRPr>
          </a:p>
        </p:txBody>
      </p:sp>
    </p:spTree>
    <p:extLst>
      <p:ext uri="{BB962C8B-B14F-4D97-AF65-F5344CB8AC3E}">
        <p14:creationId xmlns:p14="http://schemas.microsoft.com/office/powerpoint/2010/main" val="34477942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D1962-6151-4FBA-8A27-4819E5111559}"/>
              </a:ext>
            </a:extLst>
          </p:cNvPr>
          <p:cNvSpPr>
            <a:spLocks noGrp="1"/>
          </p:cNvSpPr>
          <p:nvPr>
            <p:ph type="title"/>
          </p:nvPr>
        </p:nvSpPr>
        <p:spPr>
          <a:xfrm>
            <a:off x="160867" y="216916"/>
            <a:ext cx="7772400" cy="937768"/>
          </a:xfrm>
        </p:spPr>
        <p:txBody>
          <a:bodyPr>
            <a:normAutofit/>
          </a:bodyPr>
          <a:lstStyle/>
          <a:p>
            <a:r>
              <a:rPr lang="en-GB" sz="2800" dirty="0"/>
              <a:t>References from the Lecture </a:t>
            </a:r>
          </a:p>
        </p:txBody>
      </p:sp>
      <p:sp>
        <p:nvSpPr>
          <p:cNvPr id="6" name="Content Placeholder 5">
            <a:extLst>
              <a:ext uri="{FF2B5EF4-FFF2-40B4-BE49-F238E27FC236}">
                <a16:creationId xmlns:a16="http://schemas.microsoft.com/office/drawing/2014/main" id="{C3B13D5F-06C0-456C-93EA-2353A7270203}"/>
              </a:ext>
            </a:extLst>
          </p:cNvPr>
          <p:cNvSpPr>
            <a:spLocks noGrp="1"/>
          </p:cNvSpPr>
          <p:nvPr>
            <p:ph idx="1"/>
          </p:nvPr>
        </p:nvSpPr>
        <p:spPr>
          <a:xfrm>
            <a:off x="406400" y="1154684"/>
            <a:ext cx="8557006" cy="5296916"/>
          </a:xfrm>
        </p:spPr>
        <p:txBody>
          <a:bodyPr>
            <a:noAutofit/>
          </a:bodyPr>
          <a:lstStyle/>
          <a:p>
            <a:r>
              <a:rPr lang="en-GB" sz="1600" dirty="0"/>
              <a:t>Hillocks, G., Jr., &amp; Smith, M. W. (1991). Grammar and usage. In J. Flood, J. M. Jensen, D. Lapp, &amp; J. R. Squire (Eds.), </a:t>
            </a:r>
            <a:r>
              <a:rPr lang="en-GB" sz="1600" i="1" dirty="0"/>
              <a:t>Handbook of research on teaching the English language arts </a:t>
            </a:r>
            <a:r>
              <a:rPr lang="en-GB" sz="1600" dirty="0"/>
              <a:t>(pp. 591-603). New York: Macmillan</a:t>
            </a:r>
          </a:p>
          <a:p>
            <a:r>
              <a:rPr lang="en-GB" sz="1600" dirty="0"/>
              <a:t>Hudson, R. (2004). Why education needs linguistics. </a:t>
            </a:r>
            <a:r>
              <a:rPr lang="en-GB" sz="1600" i="1" dirty="0"/>
              <a:t>Journal of Linguistics, 40</a:t>
            </a:r>
            <a:r>
              <a:rPr lang="en-GB" sz="1600" dirty="0"/>
              <a:t>(1), 105-130.</a:t>
            </a:r>
          </a:p>
          <a:p>
            <a:r>
              <a:rPr lang="en-GB" sz="1600" dirty="0"/>
              <a:t>Jones, S. M.  </a:t>
            </a:r>
            <a:r>
              <a:rPr lang="en-GB" sz="1600" dirty="0" err="1"/>
              <a:t>Myhill</a:t>
            </a:r>
            <a:r>
              <a:rPr lang="en-GB" sz="1600" dirty="0"/>
              <a:t>, D. A.  and Bailey, T.C. (2012).  Grammar for Writing? An investigation into the effect of Contextualised Grammar Teaching on Student Writing.    </a:t>
            </a:r>
            <a:r>
              <a:rPr lang="en-GB" sz="1600" i="1" dirty="0"/>
              <a:t>Reading and Writing</a:t>
            </a:r>
            <a:r>
              <a:rPr lang="en-GB" sz="1600" dirty="0"/>
              <a:t> http://www.springerlink.com/openurl.asp?genre=article&amp;id=doi:10.1007/s11145-012-9416-1</a:t>
            </a:r>
          </a:p>
          <a:p>
            <a:r>
              <a:rPr lang="en-GB" sz="1600" dirty="0"/>
              <a:t>Macken-</a:t>
            </a:r>
            <a:r>
              <a:rPr lang="en-GB" sz="1600" dirty="0" err="1"/>
              <a:t>Horarik</a:t>
            </a:r>
            <a:r>
              <a:rPr lang="en-GB" sz="1600" dirty="0"/>
              <a:t>, M. (2011). Building a knowledge structure for English: reflections on the challenges of coherence, cumulative learning, portability and face validity. </a:t>
            </a:r>
            <a:r>
              <a:rPr lang="en-GB" sz="1600" i="1" dirty="0"/>
              <a:t>Australian</a:t>
            </a:r>
            <a:r>
              <a:rPr lang="en-GB" sz="1600" dirty="0"/>
              <a:t> </a:t>
            </a:r>
            <a:r>
              <a:rPr lang="en-GB" sz="1600" i="1" dirty="0"/>
              <a:t>Journal of Education, 55</a:t>
            </a:r>
            <a:r>
              <a:rPr lang="en-GB" sz="1600" dirty="0"/>
              <a:t>(3), 197–213</a:t>
            </a:r>
          </a:p>
          <a:p>
            <a:r>
              <a:rPr lang="en-GB" sz="1600" dirty="0"/>
              <a:t>Moore, J., &amp; </a:t>
            </a:r>
            <a:r>
              <a:rPr lang="en-GB" sz="1600" dirty="0" err="1"/>
              <a:t>Schleppegrell</a:t>
            </a:r>
            <a:r>
              <a:rPr lang="en-GB" sz="1600" dirty="0"/>
              <a:t>, M. (2014). Using a functional linguistics metalanguage to support academic language development in the English Language Arts. </a:t>
            </a:r>
            <a:r>
              <a:rPr lang="en-GB" sz="1600" i="1" dirty="0"/>
              <a:t>Linguistics and Education, 26, </a:t>
            </a:r>
            <a:r>
              <a:rPr lang="en-GB" sz="1600" dirty="0"/>
              <a:t>92-105. https://doi.org/10.1016/j.linged.2014.01.002</a:t>
            </a:r>
          </a:p>
          <a:p>
            <a:r>
              <a:rPr lang="en-GB" sz="1600" dirty="0" err="1"/>
              <a:t>Myhill</a:t>
            </a:r>
            <a:r>
              <a:rPr lang="en-GB" sz="1600" dirty="0"/>
              <a:t>, D. (2016). The effectiveness of explicit language teaching: Evidence from the research. </a:t>
            </a:r>
            <a:r>
              <a:rPr lang="en-GB" sz="1600" i="1" dirty="0"/>
              <a:t>Knowing About Language. </a:t>
            </a:r>
            <a:r>
              <a:rPr lang="en-GB" sz="1600" dirty="0"/>
              <a:t>58-70.</a:t>
            </a:r>
          </a:p>
          <a:p>
            <a:r>
              <a:rPr lang="en-GB" sz="1600" dirty="0" err="1"/>
              <a:t>Myhill</a:t>
            </a:r>
            <a:r>
              <a:rPr lang="en-GB" sz="1600" dirty="0"/>
              <a:t>, D. A., Jones, S. M., Lines, H. E., &amp; Watson, A. (2012). Re-Thinking grammar: The impact of embedded grammar teaching on students’ writing and students’ metalinguistic understanding. </a:t>
            </a:r>
            <a:r>
              <a:rPr lang="en-GB" sz="1600" i="1" dirty="0"/>
              <a:t>Research Papers in Education, 27</a:t>
            </a:r>
            <a:r>
              <a:rPr lang="en-GB" sz="1600" dirty="0"/>
              <a:t>(2), 139–166.</a:t>
            </a:r>
          </a:p>
          <a:p>
            <a:endParaRPr lang="en-GB" sz="1600" dirty="0"/>
          </a:p>
        </p:txBody>
      </p:sp>
      <p:sp>
        <p:nvSpPr>
          <p:cNvPr id="4" name="Slide Number Placeholder 3">
            <a:extLst>
              <a:ext uri="{FF2B5EF4-FFF2-40B4-BE49-F238E27FC236}">
                <a16:creationId xmlns:a16="http://schemas.microsoft.com/office/drawing/2014/main" id="{18B06C92-DC16-43D6-BDD2-02449C5FC52A}"/>
              </a:ext>
            </a:extLst>
          </p:cNvPr>
          <p:cNvSpPr>
            <a:spLocks noGrp="1"/>
          </p:cNvSpPr>
          <p:nvPr>
            <p:ph type="sldNum" sz="quarter" idx="12"/>
          </p:nvPr>
        </p:nvSpPr>
        <p:spPr/>
        <p:txBody>
          <a:bodyPr/>
          <a:lstStyle/>
          <a:p>
            <a:fld id="{4FAB73BC-B049-4115-A692-8D63A059BFB8}" type="slidenum">
              <a:rPr lang="en-US" smtClean="0"/>
              <a:t>33</a:t>
            </a:fld>
            <a:endParaRPr lang="en-US" dirty="0"/>
          </a:p>
        </p:txBody>
      </p:sp>
    </p:spTree>
    <p:extLst>
      <p:ext uri="{BB962C8B-B14F-4D97-AF65-F5344CB8AC3E}">
        <p14:creationId xmlns:p14="http://schemas.microsoft.com/office/powerpoint/2010/main" val="35586931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12"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3" y="2"/>
            <a:ext cx="9143307"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14"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9141618"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9D1962-6151-4FBA-8A27-4819E5111559}"/>
              </a:ext>
            </a:extLst>
          </p:cNvPr>
          <p:cNvSpPr>
            <a:spLocks noGrp="1"/>
          </p:cNvSpPr>
          <p:nvPr>
            <p:ph type="title"/>
          </p:nvPr>
        </p:nvSpPr>
        <p:spPr>
          <a:xfrm>
            <a:off x="513159" y="4487332"/>
            <a:ext cx="6400800" cy="1507067"/>
          </a:xfrm>
        </p:spPr>
        <p:txBody>
          <a:bodyPr>
            <a:normAutofit/>
          </a:bodyPr>
          <a:lstStyle/>
          <a:p>
            <a:r>
              <a:rPr lang="en-GB" sz="3500">
                <a:solidFill>
                  <a:schemeClr val="tx2"/>
                </a:solidFill>
              </a:rPr>
              <a:t>References from the Lecture </a:t>
            </a:r>
          </a:p>
        </p:txBody>
      </p:sp>
      <p:sp>
        <p:nvSpPr>
          <p:cNvPr id="7" name="Content Placeholder 6">
            <a:extLst>
              <a:ext uri="{FF2B5EF4-FFF2-40B4-BE49-F238E27FC236}">
                <a16:creationId xmlns:a16="http://schemas.microsoft.com/office/drawing/2014/main" id="{D5B46994-E291-4164-8792-7FAC2FE95616}"/>
              </a:ext>
            </a:extLst>
          </p:cNvPr>
          <p:cNvSpPr>
            <a:spLocks noGrp="1"/>
          </p:cNvSpPr>
          <p:nvPr>
            <p:ph idx="1"/>
          </p:nvPr>
        </p:nvSpPr>
        <p:spPr>
          <a:xfrm>
            <a:off x="513159" y="685800"/>
            <a:ext cx="6400800" cy="3615267"/>
          </a:xfrm>
        </p:spPr>
        <p:txBody>
          <a:bodyPr>
            <a:normAutofit/>
          </a:bodyPr>
          <a:lstStyle/>
          <a:p>
            <a:pPr>
              <a:lnSpc>
                <a:spcPct val="90000"/>
              </a:lnSpc>
            </a:pPr>
            <a:endParaRPr lang="en-GB" sz="1000">
              <a:solidFill>
                <a:schemeClr val="tx1"/>
              </a:solidFill>
            </a:endParaRPr>
          </a:p>
          <a:p>
            <a:pPr>
              <a:lnSpc>
                <a:spcPct val="90000"/>
              </a:lnSpc>
            </a:pPr>
            <a:r>
              <a:rPr lang="en-GB" sz="1000">
                <a:solidFill>
                  <a:schemeClr val="tx1"/>
                </a:solidFill>
              </a:rPr>
              <a:t>Myhill, D., Jones, S., &amp; Watson, A. (2013). Grammar matters: How teachers' grammatical knowledge impacts on the teaching of writing. </a:t>
            </a:r>
            <a:r>
              <a:rPr lang="en-GB" sz="1000" i="1">
                <a:solidFill>
                  <a:schemeClr val="tx1"/>
                </a:solidFill>
              </a:rPr>
              <a:t>Teaching and Teacher Education, 36</a:t>
            </a:r>
            <a:r>
              <a:rPr lang="en-GB" sz="1000">
                <a:solidFill>
                  <a:schemeClr val="tx1"/>
                </a:solidFill>
              </a:rPr>
              <a:t>, 77-91. https://doi.org/10.1016/j.tate.2013.07.005</a:t>
            </a:r>
          </a:p>
          <a:p>
            <a:pPr>
              <a:lnSpc>
                <a:spcPct val="90000"/>
              </a:lnSpc>
            </a:pPr>
            <a:r>
              <a:rPr lang="en-GB" sz="1000">
                <a:solidFill>
                  <a:schemeClr val="tx1"/>
                </a:solidFill>
              </a:rPr>
              <a:t>Myhill, D. A., &amp; Watson, A. (2014). The Role of Grammar in the Writing Curriculum: A Review. </a:t>
            </a:r>
            <a:r>
              <a:rPr lang="en-GB" sz="1000" i="1">
                <a:solidFill>
                  <a:schemeClr val="tx1"/>
                </a:solidFill>
              </a:rPr>
              <a:t>Journal of Child Language Teaching and Therapy, 30</a:t>
            </a:r>
            <a:r>
              <a:rPr lang="en-GB" sz="1000">
                <a:solidFill>
                  <a:schemeClr val="tx1"/>
                </a:solidFill>
              </a:rPr>
              <a:t>(1) 41-62.</a:t>
            </a:r>
          </a:p>
          <a:p>
            <a:pPr>
              <a:lnSpc>
                <a:spcPct val="90000"/>
              </a:lnSpc>
            </a:pPr>
            <a:r>
              <a:rPr lang="en-GB" sz="1000">
                <a:solidFill>
                  <a:schemeClr val="tx1"/>
                </a:solidFill>
              </a:rPr>
              <a:t>Perera, K. (1987). </a:t>
            </a:r>
            <a:r>
              <a:rPr lang="en-GB" sz="1000" i="1">
                <a:solidFill>
                  <a:schemeClr val="tx1"/>
                </a:solidFill>
              </a:rPr>
              <a:t>Understanding language. </a:t>
            </a:r>
            <a:r>
              <a:rPr lang="en-GB" sz="1000">
                <a:solidFill>
                  <a:schemeClr val="tx1"/>
                </a:solidFill>
              </a:rPr>
              <a:t>London: NATE.</a:t>
            </a:r>
          </a:p>
          <a:p>
            <a:pPr>
              <a:lnSpc>
                <a:spcPct val="90000"/>
              </a:lnSpc>
            </a:pPr>
            <a:r>
              <a:rPr lang="en-GB" sz="1000">
                <a:solidFill>
                  <a:schemeClr val="tx1"/>
                </a:solidFill>
              </a:rPr>
              <a:t>Polanyi, M. (1966a). The logic of tacit inference. </a:t>
            </a:r>
            <a:r>
              <a:rPr lang="en-GB" sz="1000" i="1">
                <a:solidFill>
                  <a:schemeClr val="tx1"/>
                </a:solidFill>
              </a:rPr>
              <a:t>Philosophy, 41, </a:t>
            </a:r>
            <a:r>
              <a:rPr lang="en-GB" sz="1000">
                <a:solidFill>
                  <a:schemeClr val="tx1"/>
                </a:solidFill>
              </a:rPr>
              <a:t>1–18. </a:t>
            </a:r>
          </a:p>
          <a:p>
            <a:pPr>
              <a:lnSpc>
                <a:spcPct val="90000"/>
              </a:lnSpc>
            </a:pPr>
            <a:r>
              <a:rPr lang="en-GB" sz="1000">
                <a:solidFill>
                  <a:schemeClr val="tx1"/>
                </a:solidFill>
              </a:rPr>
              <a:t>Ryle, G. (1945). Knowing how and knowing that. </a:t>
            </a:r>
            <a:r>
              <a:rPr lang="en-GB" sz="1000" i="1">
                <a:solidFill>
                  <a:schemeClr val="tx1"/>
                </a:solidFill>
              </a:rPr>
              <a:t>Aristotelian Society Proceedings, </a:t>
            </a:r>
            <a:r>
              <a:rPr lang="en-GB" sz="1000">
                <a:solidFill>
                  <a:schemeClr val="tx1"/>
                </a:solidFill>
              </a:rPr>
              <a:t>XLVI: 1–16.</a:t>
            </a:r>
          </a:p>
          <a:p>
            <a:pPr>
              <a:lnSpc>
                <a:spcPct val="90000"/>
              </a:lnSpc>
            </a:pPr>
            <a:r>
              <a:rPr lang="en-GB" sz="1000">
                <a:solidFill>
                  <a:schemeClr val="tx1"/>
                </a:solidFill>
              </a:rPr>
              <a:t>Sealey, A. (1999). Teaching primary school children about the English language: a critique of current policy documents. </a:t>
            </a:r>
            <a:r>
              <a:rPr lang="en-GB" sz="1000" i="1">
                <a:solidFill>
                  <a:schemeClr val="tx1"/>
                </a:solidFill>
              </a:rPr>
              <a:t>Language Awareness, 8</a:t>
            </a:r>
            <a:r>
              <a:rPr lang="en-GB" sz="1000">
                <a:solidFill>
                  <a:schemeClr val="tx1"/>
                </a:solidFill>
              </a:rPr>
              <a:t>(2), 84-97. https://doi.org/10.1080/09658419908667120</a:t>
            </a:r>
          </a:p>
          <a:p>
            <a:pPr>
              <a:lnSpc>
                <a:spcPct val="90000"/>
              </a:lnSpc>
            </a:pPr>
            <a:r>
              <a:rPr lang="en-GB" sz="1000">
                <a:solidFill>
                  <a:schemeClr val="tx1"/>
                </a:solidFill>
              </a:rPr>
              <a:t>Tomlinson, D. (1994). Errors in the Research into the Effectiveness of Grammar Teaching. English in Education, 28(1), 20-26.</a:t>
            </a:r>
          </a:p>
          <a:p>
            <a:pPr>
              <a:lnSpc>
                <a:spcPct val="90000"/>
              </a:lnSpc>
            </a:pPr>
            <a:r>
              <a:rPr lang="en-GB" sz="1000">
                <a:solidFill>
                  <a:schemeClr val="tx1"/>
                </a:solidFill>
              </a:rPr>
              <a:t>Watson, A., Myhill, D., &amp; Newman, R. (2014). </a:t>
            </a:r>
            <a:r>
              <a:rPr lang="en-GB" sz="1000" i="1">
                <a:solidFill>
                  <a:schemeClr val="tx1"/>
                </a:solidFill>
              </a:rPr>
              <a:t>Grammar at GCSE: Exploring the effects of a contextualised grammar pedagogy on reading and writing at KS4. </a:t>
            </a:r>
            <a:r>
              <a:rPr lang="en-GB" sz="1000">
                <a:solidFill>
                  <a:schemeClr val="tx1"/>
                </a:solidFill>
              </a:rPr>
              <a:t>Retrieved from https://qualifications.pearson.com/content/dam/pdf/GCSE/English%20Language/2015/teaching-and-learning-materials/Grammar_at_GCSE_Technical_Report_DC.pdf</a:t>
            </a:r>
          </a:p>
          <a:p>
            <a:pPr>
              <a:lnSpc>
                <a:spcPct val="90000"/>
              </a:lnSpc>
            </a:pPr>
            <a:endParaRPr lang="en-GB" sz="1000">
              <a:solidFill>
                <a:schemeClr val="tx1"/>
              </a:solidFill>
            </a:endParaRPr>
          </a:p>
        </p:txBody>
      </p:sp>
      <p:sp>
        <p:nvSpPr>
          <p:cNvPr id="4" name="Slide Number Placeholder 3">
            <a:extLst>
              <a:ext uri="{FF2B5EF4-FFF2-40B4-BE49-F238E27FC236}">
                <a16:creationId xmlns:a16="http://schemas.microsoft.com/office/drawing/2014/main" id="{18B06C92-DC16-43D6-BDD2-02449C5FC52A}"/>
              </a:ext>
            </a:extLst>
          </p:cNvPr>
          <p:cNvSpPr>
            <a:spLocks noGrp="1"/>
          </p:cNvSpPr>
          <p:nvPr>
            <p:ph type="sldNum" sz="quarter" idx="12"/>
          </p:nvPr>
        </p:nvSpPr>
        <p:spPr>
          <a:xfrm>
            <a:off x="7772400" y="5578475"/>
            <a:ext cx="856683" cy="669925"/>
          </a:xfrm>
        </p:spPr>
        <p:txBody>
          <a:bodyPr>
            <a:normAutofit/>
          </a:bodyPr>
          <a:lstStyle/>
          <a:p>
            <a:pPr>
              <a:spcAft>
                <a:spcPts val="600"/>
              </a:spcAft>
            </a:pPr>
            <a:fld id="{4FAB73BC-B049-4115-A692-8D63A059BFB8}" type="slidenum">
              <a:rPr lang="en-US">
                <a:solidFill>
                  <a:srgbClr val="FFFFFF"/>
                </a:solidFill>
              </a:rPr>
              <a:pPr>
                <a:spcAft>
                  <a:spcPts val="600"/>
                </a:spcAft>
              </a:pPr>
              <a:t>34</a:t>
            </a:fld>
            <a:endParaRPr lang="en-US">
              <a:solidFill>
                <a:srgbClr val="FFFFFF"/>
              </a:solidFill>
            </a:endParaRPr>
          </a:p>
        </p:txBody>
      </p:sp>
    </p:spTree>
    <p:extLst>
      <p:ext uri="{BB962C8B-B14F-4D97-AF65-F5344CB8AC3E}">
        <p14:creationId xmlns:p14="http://schemas.microsoft.com/office/powerpoint/2010/main" val="3475614604"/>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1232</TotalTime>
  <Words>3276</Words>
  <Application>Microsoft Office PowerPoint</Application>
  <PresentationFormat>On-screen Show (4:3)</PresentationFormat>
  <Paragraphs>252</Paragraphs>
  <Slides>34</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Wingdings</vt:lpstr>
      <vt:lpstr>Amasis MT Pro Medium</vt:lpstr>
      <vt:lpstr>Calibri</vt:lpstr>
      <vt:lpstr>Century Gothic</vt:lpstr>
      <vt:lpstr>Arial</vt:lpstr>
      <vt:lpstr>Wingdings 3</vt:lpstr>
      <vt:lpstr>Slice</vt:lpstr>
      <vt:lpstr>English Teaching in the Classroom</vt:lpstr>
      <vt:lpstr>Learning Outcomes and Aims </vt:lpstr>
      <vt:lpstr>Readings</vt:lpstr>
      <vt:lpstr>Readings for Discussion 1</vt:lpstr>
      <vt:lpstr>Today’s lecture</vt:lpstr>
      <vt:lpstr>What is grammar?</vt:lpstr>
      <vt:lpstr>What is grammar?</vt:lpstr>
      <vt:lpstr>What is grammar?</vt:lpstr>
      <vt:lpstr>What is grammar?</vt:lpstr>
      <vt:lpstr>What is grammar?</vt:lpstr>
      <vt:lpstr>Grammar Teaching</vt:lpstr>
      <vt:lpstr>Knowledge about grammar</vt:lpstr>
      <vt:lpstr>Knowledge about grammar</vt:lpstr>
      <vt:lpstr>Knowledge about grammar</vt:lpstr>
      <vt:lpstr>Knowledge about grammar</vt:lpstr>
      <vt:lpstr>Knowledge about grammar</vt:lpstr>
      <vt:lpstr>Knowledge about grammar</vt:lpstr>
      <vt:lpstr>Knowledge about grammar</vt:lpstr>
      <vt:lpstr>Knowledge about grammar</vt:lpstr>
      <vt:lpstr>Grammar teaching and outcomes</vt:lpstr>
      <vt:lpstr>Grammar teaching and outcomes</vt:lpstr>
      <vt:lpstr>Grammar teaching and outcomes</vt:lpstr>
      <vt:lpstr>Grammar teaching and outcomes</vt:lpstr>
      <vt:lpstr>Grammar teaching and outcomes</vt:lpstr>
      <vt:lpstr>Metalinguistic understanding</vt:lpstr>
      <vt:lpstr>Metalinguistic understanding</vt:lpstr>
      <vt:lpstr>Metalinguistic understanding</vt:lpstr>
      <vt:lpstr>Metalinguistic understanding</vt:lpstr>
      <vt:lpstr>Any questions?  </vt:lpstr>
      <vt:lpstr>Readings for Next Week </vt:lpstr>
      <vt:lpstr>References from the Lecture </vt:lpstr>
      <vt:lpstr>References from the Lecture </vt:lpstr>
      <vt:lpstr>References from the Lecture </vt:lpstr>
      <vt:lpstr>References from the Lecture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English Teaching in the Classroom</dc:title>
  <dc:creator>Viper</dc:creator>
  <cp:lastModifiedBy>Jessica Clapham</cp:lastModifiedBy>
  <cp:revision>73</cp:revision>
  <dcterms:created xsi:type="dcterms:W3CDTF">2020-01-31T00:52:26Z</dcterms:created>
  <dcterms:modified xsi:type="dcterms:W3CDTF">2021-11-03T17:35:59Z</dcterms:modified>
</cp:coreProperties>
</file>