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57" r:id="rId6"/>
    <p:sldId id="259" r:id="rId7"/>
    <p:sldId id="260" r:id="rId8"/>
    <p:sldId id="793" r:id="rId9"/>
    <p:sldId id="280" r:id="rId10"/>
    <p:sldId id="316" r:id="rId11"/>
    <p:sldId id="317" r:id="rId12"/>
    <p:sldId id="258" r:id="rId13"/>
    <p:sldId id="274" r:id="rId14"/>
    <p:sldId id="283" r:id="rId15"/>
    <p:sldId id="302" r:id="rId16"/>
    <p:sldId id="281" r:id="rId17"/>
    <p:sldId id="301" r:id="rId18"/>
    <p:sldId id="310" r:id="rId19"/>
    <p:sldId id="309" r:id="rId20"/>
    <p:sldId id="298" r:id="rId21"/>
    <p:sldId id="325" r:id="rId22"/>
    <p:sldId id="299" r:id="rId23"/>
    <p:sldId id="311" r:id="rId24"/>
    <p:sldId id="312" r:id="rId25"/>
    <p:sldId id="313" r:id="rId26"/>
    <p:sldId id="792" r:id="rId27"/>
    <p:sldId id="320" r:id="rId28"/>
    <p:sldId id="279" r:id="rId29"/>
    <p:sldId id="790" r:id="rId30"/>
    <p:sldId id="306" r:id="rId31"/>
    <p:sldId id="307" r:id="rId32"/>
    <p:sldId id="326" r:id="rId33"/>
    <p:sldId id="321" r:id="rId34"/>
    <p:sldId id="297" r:id="rId35"/>
    <p:sldId id="296" r:id="rId36"/>
    <p:sldId id="304" r:id="rId37"/>
    <p:sldId id="295" r:id="rId38"/>
    <p:sldId id="305" r:id="rId39"/>
    <p:sldId id="294" r:id="rId40"/>
    <p:sldId id="319" r:id="rId41"/>
    <p:sldId id="794" r:id="rId42"/>
    <p:sldId id="795" r:id="rId43"/>
    <p:sldId id="796" r:id="rId44"/>
    <p:sldId id="28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59" autoAdjust="0"/>
    <p:restoredTop sz="91321" autoAdjust="0"/>
  </p:normalViewPr>
  <p:slideViewPr>
    <p:cSldViewPr>
      <p:cViewPr varScale="1">
        <p:scale>
          <a:sx n="101" d="100"/>
          <a:sy n="101" d="100"/>
        </p:scale>
        <p:origin x="193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q-17icRTMy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1jzZe3ORdd8"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www.youtube.com/watch?v=2VCVdtUTwh4"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openwho.org/courses/pandemic-epidemic-diseases" TargetMode="External"/><Relationship Id="rId2" Type="http://schemas.openxmlformats.org/officeDocument/2006/relationships/slide" Target="../slides/slide41.xml"/><Relationship Id="rId1" Type="http://schemas.openxmlformats.org/officeDocument/2006/relationships/notesMaster" Target="../notesMasters/notesMaster1.xml"/><Relationship Id="rId5" Type="http://schemas.openxmlformats.org/officeDocument/2006/relationships/hyperlink" Target="https://www.publichealth.columbia.edu/public-health-now/news/epidemic-endemic-pandemic-what-are-differences" TargetMode="External"/><Relationship Id="rId4" Type="http://schemas.openxmlformats.org/officeDocument/2006/relationships/hyperlink" Target="https://www.mphonline.org/worst-pandemics-in-histor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Centre for Disease Control and Prevention (CDC)</a:t>
            </a:r>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3750388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Centre for Disease Control and Prevention (CDC)</a:t>
            </a:r>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256572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Epidemiology? - YouTube</a:t>
            </a:r>
            <a:endParaRPr lang="en-GB" dirty="0"/>
          </a:p>
        </p:txBody>
      </p:sp>
      <p:sp>
        <p:nvSpPr>
          <p:cNvPr id="4" name="Slide Number Placeholder 3"/>
          <p:cNvSpPr>
            <a:spLocks noGrp="1"/>
          </p:cNvSpPr>
          <p:nvPr>
            <p:ph type="sldNum" sz="quarter" idx="5"/>
          </p:nvPr>
        </p:nvSpPr>
        <p:spPr/>
        <p:txBody>
          <a:bodyPr/>
          <a:lstStyle/>
          <a:p>
            <a:fld id="{4DDCFA93-3A2F-4F87-AC09-EAA5311D156C}" type="slidenum">
              <a:rPr lang="en-GB" smtClean="0"/>
              <a:t>11</a:t>
            </a:fld>
            <a:endParaRPr lang="en-GB"/>
          </a:p>
        </p:txBody>
      </p:sp>
    </p:spTree>
    <p:extLst>
      <p:ext uri="{BB962C8B-B14F-4D97-AF65-F5344CB8AC3E}">
        <p14:creationId xmlns:p14="http://schemas.microsoft.com/office/powerpoint/2010/main" val="79966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Health Organisation (WHO)</a:t>
            </a:r>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4150990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17</a:t>
            </a:fld>
            <a:endParaRPr lang="en-GB"/>
          </a:p>
        </p:txBody>
      </p:sp>
    </p:spTree>
    <p:extLst>
      <p:ext uri="{BB962C8B-B14F-4D97-AF65-F5344CB8AC3E}">
        <p14:creationId xmlns:p14="http://schemas.microsoft.com/office/powerpoint/2010/main" val="302476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Centre for Disease Control and Prevention (CDC)</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748601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91B1B"/>
                </a:solidFill>
                <a:effectLst/>
                <a:latin typeface="Avenir LT W01_35 Light1475496"/>
              </a:rPr>
              <a:t>A disease outbreak is endemic when it is consistently present but limited to a particular region. This makes the disease spread and rates predictable. Malaria, for example, is considered endemic in certain countries and regions.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0060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Pandemic- SARS-Covid19, MERS, Cholera, Bubonic plague, HIV/AIDS</a:t>
            </a:r>
          </a:p>
          <a:p>
            <a:r>
              <a:rPr lang="en-GB" dirty="0"/>
              <a:t>Epidemic-yellow fever, smallpox, measles, polio, Ebola virus</a:t>
            </a:r>
          </a:p>
          <a:p>
            <a:r>
              <a:rPr lang="en-GB" dirty="0"/>
              <a:t>Endemic-flu, malaria</a:t>
            </a:r>
          </a:p>
        </p:txBody>
      </p:sp>
      <p:sp>
        <p:nvSpPr>
          <p:cNvPr id="4" name="Slide Number Placeholder 3"/>
          <p:cNvSpPr>
            <a:spLocks noGrp="1"/>
          </p:cNvSpPr>
          <p:nvPr>
            <p:ph type="sldNum" sz="quarter" idx="5"/>
          </p:nvPr>
        </p:nvSpPr>
        <p:spPr/>
        <p:txBody>
          <a:bodyPr/>
          <a:lstStyle/>
          <a:p>
            <a:fld id="{4DDCFA93-3A2F-4F87-AC09-EAA5311D156C}" type="slidenum">
              <a:rPr lang="en-GB" smtClean="0"/>
              <a:t>24</a:t>
            </a:fld>
            <a:endParaRPr lang="en-GB"/>
          </a:p>
        </p:txBody>
      </p:sp>
    </p:spTree>
    <p:extLst>
      <p:ext uri="{BB962C8B-B14F-4D97-AF65-F5344CB8AC3E}">
        <p14:creationId xmlns:p14="http://schemas.microsoft.com/office/powerpoint/2010/main" val="1001267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xfrm>
            <a:off x="701675" y="4416425"/>
            <a:ext cx="5607050" cy="8537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50000"/>
              </a:lnSpc>
              <a:spcAft>
                <a:spcPts val="588"/>
              </a:spcAft>
            </a:pPr>
            <a:endParaRPr lang="en-US" altLang="en-US" dirty="0">
              <a:solidFill>
                <a:srgbClr val="000000"/>
              </a:solidFill>
              <a:latin typeface="Arial" charset="0"/>
              <a:cs typeface="Arial" charset="0"/>
            </a:endParaRPr>
          </a:p>
          <a:p>
            <a:pPr>
              <a:lnSpc>
                <a:spcPct val="150000"/>
              </a:lnSpc>
              <a:spcAft>
                <a:spcPts val="588"/>
              </a:spcAft>
            </a:pPr>
            <a:r>
              <a:rPr lang="en-US" altLang="en-US" dirty="0">
                <a:solidFill>
                  <a:srgbClr val="000000"/>
                </a:solidFill>
                <a:latin typeface="Arial" charset="0"/>
                <a:cs typeface="Arial" charset="0"/>
              </a:rPr>
              <a:t>Q1. The correct answer is A, e</a:t>
            </a:r>
            <a:r>
              <a:rPr lang="en-US" altLang="en-US" dirty="0">
                <a:latin typeface="Arial" charset="0"/>
                <a:cs typeface="Arial" charset="0"/>
              </a:rPr>
              <a:t>ndemic.</a:t>
            </a:r>
          </a:p>
          <a:p>
            <a:pPr>
              <a:lnSpc>
                <a:spcPct val="150000"/>
              </a:lnSpc>
              <a:spcBef>
                <a:spcPct val="0"/>
              </a:spcBef>
              <a:spcAft>
                <a:spcPts val="613"/>
              </a:spcAft>
            </a:pPr>
            <a:endParaRPr lang="en-US" altLang="en-US" dirty="0">
              <a:latin typeface="Arial" charset="0"/>
              <a:cs typeface="Arial" charset="0"/>
            </a:endParaRPr>
          </a:p>
          <a:p>
            <a:pPr>
              <a:lnSpc>
                <a:spcPct val="150000"/>
              </a:lnSpc>
              <a:spcBef>
                <a:spcPct val="0"/>
              </a:spcBef>
              <a:spcAft>
                <a:spcPts val="613"/>
              </a:spcAft>
            </a:pPr>
            <a:br>
              <a:rPr lang="en-US" altLang="en-US" dirty="0">
                <a:latin typeface="Arial" charset="0"/>
                <a:cs typeface="Arial" charset="0"/>
              </a:rPr>
            </a:br>
            <a:r>
              <a:rPr lang="en-US" altLang="en-US" dirty="0">
                <a:latin typeface="Arial" charset="0"/>
                <a:cs typeface="Arial" charset="0"/>
              </a:rPr>
              <a:t>Q2. The correct answer is C, epidemic.</a:t>
            </a:r>
          </a:p>
          <a:p>
            <a:pPr>
              <a:lnSpc>
                <a:spcPct val="150000"/>
              </a:lnSpc>
              <a:spcBef>
                <a:spcPct val="0"/>
              </a:spcBef>
              <a:spcAft>
                <a:spcPts val="613"/>
              </a:spcAft>
            </a:pPr>
            <a:br>
              <a:rPr lang="en-US" altLang="en-US" dirty="0">
                <a:latin typeface="Arial" charset="0"/>
                <a:cs typeface="Arial" charset="0"/>
              </a:rPr>
            </a:br>
            <a:r>
              <a:rPr lang="en-US" altLang="en-US" dirty="0">
                <a:latin typeface="Arial" charset="0"/>
                <a:cs typeface="Arial" charset="0"/>
              </a:rPr>
              <a:t>Q3 The correct answer is B, pandemic.</a:t>
            </a:r>
          </a:p>
          <a:p>
            <a:pPr>
              <a:lnSpc>
                <a:spcPct val="150000"/>
              </a:lnSpc>
              <a:spcBef>
                <a:spcPct val="0"/>
              </a:spcBef>
              <a:spcAft>
                <a:spcPts val="613"/>
              </a:spcAft>
            </a:pPr>
            <a:endParaRPr lang="en-US" altLang="en-US" dirty="0">
              <a:latin typeface="Arial" charset="0"/>
              <a:cs typeface="Arial" charset="0"/>
            </a:endParaRPr>
          </a:p>
        </p:txBody>
      </p:sp>
      <p:sp>
        <p:nvSpPr>
          <p:cNvPr id="921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55650" indent="-290513">
              <a:spcBef>
                <a:spcPct val="30000"/>
              </a:spcBef>
              <a:defRPr sz="1200">
                <a:solidFill>
                  <a:schemeClr val="tx1"/>
                </a:solidFill>
                <a:latin typeface="Calibri" pitchFamily="34" charset="0"/>
              </a:defRPr>
            </a:lvl2pPr>
            <a:lvl3pPr marL="1163638" indent="-231775">
              <a:spcBef>
                <a:spcPct val="30000"/>
              </a:spcBef>
              <a:defRPr sz="1200">
                <a:solidFill>
                  <a:schemeClr val="tx1"/>
                </a:solidFill>
                <a:latin typeface="Calibri" pitchFamily="34" charset="0"/>
              </a:defRPr>
            </a:lvl3pPr>
            <a:lvl4pPr marL="1630363" indent="-231775">
              <a:spcBef>
                <a:spcPct val="30000"/>
              </a:spcBef>
              <a:defRPr sz="1200">
                <a:solidFill>
                  <a:schemeClr val="tx1"/>
                </a:solidFill>
                <a:latin typeface="Calibri" pitchFamily="34" charset="0"/>
              </a:defRPr>
            </a:lvl4pPr>
            <a:lvl5pPr marL="2095500" indent="-231775">
              <a:spcBef>
                <a:spcPct val="30000"/>
              </a:spcBef>
              <a:defRPr sz="1200">
                <a:solidFill>
                  <a:schemeClr val="tx1"/>
                </a:solidFill>
                <a:latin typeface="Calibri" pitchFamily="34" charset="0"/>
              </a:defRPr>
            </a:lvl5pPr>
            <a:lvl6pPr marL="2552700" indent="-231775" eaLnBrk="0" fontAlgn="base" hangingPunct="0">
              <a:spcBef>
                <a:spcPct val="30000"/>
              </a:spcBef>
              <a:spcAft>
                <a:spcPct val="0"/>
              </a:spcAft>
              <a:defRPr sz="1200">
                <a:solidFill>
                  <a:schemeClr val="tx1"/>
                </a:solidFill>
                <a:latin typeface="Calibri" pitchFamily="34" charset="0"/>
              </a:defRPr>
            </a:lvl6pPr>
            <a:lvl7pPr marL="3009900" indent="-231775" eaLnBrk="0" fontAlgn="base" hangingPunct="0">
              <a:spcBef>
                <a:spcPct val="30000"/>
              </a:spcBef>
              <a:spcAft>
                <a:spcPct val="0"/>
              </a:spcAft>
              <a:defRPr sz="1200">
                <a:solidFill>
                  <a:schemeClr val="tx1"/>
                </a:solidFill>
                <a:latin typeface="Calibri" pitchFamily="34" charset="0"/>
              </a:defRPr>
            </a:lvl7pPr>
            <a:lvl8pPr marL="3467100" indent="-231775" eaLnBrk="0" fontAlgn="base" hangingPunct="0">
              <a:spcBef>
                <a:spcPct val="30000"/>
              </a:spcBef>
              <a:spcAft>
                <a:spcPct val="0"/>
              </a:spcAft>
              <a:defRPr sz="1200">
                <a:solidFill>
                  <a:schemeClr val="tx1"/>
                </a:solidFill>
                <a:latin typeface="Calibri" pitchFamily="34" charset="0"/>
              </a:defRPr>
            </a:lvl8pPr>
            <a:lvl9pPr marL="3924300" indent="-231775" eaLnBrk="0" fontAlgn="base" hangingPunct="0">
              <a:spcBef>
                <a:spcPct val="30000"/>
              </a:spcBef>
              <a:spcAft>
                <a:spcPct val="0"/>
              </a:spcAft>
              <a:defRPr sz="1200">
                <a:solidFill>
                  <a:schemeClr val="tx1"/>
                </a:solidFill>
                <a:latin typeface="Calibri" pitchFamily="34" charset="0"/>
              </a:defRPr>
            </a:lvl9pPr>
          </a:lstStyle>
          <a:p>
            <a:pPr>
              <a:lnSpc>
                <a:spcPct val="150000"/>
              </a:lnSpc>
              <a:spcBef>
                <a:spcPct val="0"/>
              </a:spcBef>
            </a:pPr>
            <a:fld id="{47439D0A-A661-4614-BCF6-1DF06AA8397C}" type="slidenum">
              <a:rPr lang="en-US" altLang="en-US" smtClean="0">
                <a:latin typeface="Arial" charset="0"/>
              </a:rPr>
              <a:pPr>
                <a:lnSpc>
                  <a:spcPct val="150000"/>
                </a:lnSpc>
                <a:spcBef>
                  <a:spcPct val="0"/>
                </a:spcBef>
              </a:pPr>
              <a:t>25</a:t>
            </a:fld>
            <a:endParaRPr lang="en-US" altLang="en-US">
              <a:latin typeface="Arial" charset="0"/>
            </a:endParaRPr>
          </a:p>
        </p:txBody>
      </p:sp>
      <p:sp>
        <p:nvSpPr>
          <p:cNvPr id="92165" name="Date Placeholder 4"/>
          <p:cNvSpPr>
            <a:spLocks noGrp="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Calibri" pitchFamily="34" charset="0"/>
                <a:cs typeface="Arial" charset="0"/>
              </a:defRPr>
            </a:lvl1pPr>
            <a:lvl2pPr marL="755650" indent="-290513">
              <a:defRPr>
                <a:solidFill>
                  <a:schemeClr val="tx1"/>
                </a:solidFill>
                <a:latin typeface="Calibri" pitchFamily="34" charset="0"/>
                <a:cs typeface="Arial" charset="0"/>
              </a:defRPr>
            </a:lvl2pPr>
            <a:lvl3pPr marL="1163638" indent="-231775">
              <a:defRPr>
                <a:solidFill>
                  <a:schemeClr val="tx1"/>
                </a:solidFill>
                <a:latin typeface="Calibri" pitchFamily="34" charset="0"/>
                <a:cs typeface="Arial" charset="0"/>
              </a:defRPr>
            </a:lvl3pPr>
            <a:lvl4pPr marL="1630363" indent="-231775">
              <a:defRPr>
                <a:solidFill>
                  <a:schemeClr val="tx1"/>
                </a:solidFill>
                <a:latin typeface="Calibri" pitchFamily="34" charset="0"/>
                <a:cs typeface="Arial" charset="0"/>
              </a:defRPr>
            </a:lvl4pPr>
            <a:lvl5pPr marL="2095500" indent="-231775">
              <a:defRPr>
                <a:solidFill>
                  <a:schemeClr val="tx1"/>
                </a:solidFill>
                <a:latin typeface="Calibri" pitchFamily="34" charset="0"/>
                <a:cs typeface="Arial" charset="0"/>
              </a:defRPr>
            </a:lvl5pPr>
            <a:lvl6pPr marL="2552700" indent="-231775" eaLnBrk="0" fontAlgn="base" hangingPunct="0">
              <a:spcBef>
                <a:spcPct val="0"/>
              </a:spcBef>
              <a:spcAft>
                <a:spcPct val="0"/>
              </a:spcAft>
              <a:defRPr>
                <a:solidFill>
                  <a:schemeClr val="tx1"/>
                </a:solidFill>
                <a:latin typeface="Calibri" pitchFamily="34" charset="0"/>
                <a:cs typeface="Arial" charset="0"/>
              </a:defRPr>
            </a:lvl6pPr>
            <a:lvl7pPr marL="3009900" indent="-231775" eaLnBrk="0" fontAlgn="base" hangingPunct="0">
              <a:spcBef>
                <a:spcPct val="0"/>
              </a:spcBef>
              <a:spcAft>
                <a:spcPct val="0"/>
              </a:spcAft>
              <a:defRPr>
                <a:solidFill>
                  <a:schemeClr val="tx1"/>
                </a:solidFill>
                <a:latin typeface="Calibri" pitchFamily="34" charset="0"/>
                <a:cs typeface="Arial" charset="0"/>
              </a:defRPr>
            </a:lvl7pPr>
            <a:lvl8pPr marL="3467100" indent="-231775" eaLnBrk="0" fontAlgn="base" hangingPunct="0">
              <a:spcBef>
                <a:spcPct val="0"/>
              </a:spcBef>
              <a:spcAft>
                <a:spcPct val="0"/>
              </a:spcAft>
              <a:defRPr>
                <a:solidFill>
                  <a:schemeClr val="tx1"/>
                </a:solidFill>
                <a:latin typeface="Calibri" pitchFamily="34" charset="0"/>
                <a:cs typeface="Arial" charset="0"/>
              </a:defRPr>
            </a:lvl8pPr>
            <a:lvl9pPr marL="3924300" indent="-231775" eaLnBrk="0" fontAlgn="base" hangingPunct="0">
              <a:spcBef>
                <a:spcPct val="0"/>
              </a:spcBef>
              <a:spcAft>
                <a:spcPct val="0"/>
              </a:spcAft>
              <a:defRPr>
                <a:solidFill>
                  <a:schemeClr val="tx1"/>
                </a:solidFill>
                <a:latin typeface="Calibri" pitchFamily="34" charset="0"/>
                <a:cs typeface="Arial" charset="0"/>
              </a:defRPr>
            </a:lvl9pPr>
          </a:lstStyle>
          <a:p>
            <a:pPr fontAlgn="base">
              <a:lnSpc>
                <a:spcPct val="150000"/>
              </a:lnSpc>
              <a:spcBef>
                <a:spcPct val="0"/>
              </a:spcBef>
              <a:spcAft>
                <a:spcPct val="0"/>
              </a:spcAft>
            </a:pPr>
            <a:fld id="{20648F53-FE81-4FCF-A90F-5339D5D628A1}" type="datetime1">
              <a:rPr lang="en-US" altLang="en-US" smtClean="0">
                <a:latin typeface="Arial" charset="0"/>
              </a:rPr>
              <a:pPr fontAlgn="base">
                <a:lnSpc>
                  <a:spcPct val="150000"/>
                </a:lnSpc>
                <a:spcBef>
                  <a:spcPct val="0"/>
                </a:spcBef>
                <a:spcAft>
                  <a:spcPct val="0"/>
                </a:spcAft>
              </a:pPr>
              <a:t>12/29/2025</a:t>
            </a:fld>
            <a:endParaRPr lang="en-US" altLang="en-US">
              <a:latin typeface="Arial"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883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endParaRPr lang="en-US" dirty="0">
              <a:solidFill>
                <a:srgbClr val="000000"/>
              </a:solidFill>
              <a:latin typeface="Arial" pitchFamily="34" charset="0"/>
              <a:cs typeface="Arial" pitchFamily="34" charset="0"/>
            </a:endParaRPr>
          </a:p>
          <a:p>
            <a:pPr>
              <a:spcAft>
                <a:spcPts val="588"/>
              </a:spcAft>
            </a:pPr>
            <a:r>
              <a:rPr lang="en-US" dirty="0">
                <a:solidFill>
                  <a:srgbClr val="000000"/>
                </a:solidFill>
                <a:latin typeface="Arial" pitchFamily="34" charset="0"/>
                <a:cs typeface="Arial" pitchFamily="34" charset="0"/>
              </a:rPr>
              <a:t>The correct answer is </a:t>
            </a:r>
            <a:r>
              <a:rPr lang="en-US" b="0" baseline="0" dirty="0">
                <a:solidFill>
                  <a:srgbClr val="000000"/>
                </a:solidFill>
                <a:latin typeface="Arial" pitchFamily="34" charset="0"/>
                <a:cs typeface="Arial" pitchFamily="34" charset="0"/>
              </a:rPr>
              <a:t>C, epidemic or outbreak.</a:t>
            </a:r>
            <a:endParaRPr lang="en-US" b="0" dirty="0">
              <a:solidFill>
                <a:srgbClr val="000000"/>
              </a:solidFill>
              <a:latin typeface="Arial" pitchFamily="34" charset="0"/>
              <a:cs typeface="Arial" pitchFamily="34" charset="0"/>
            </a:endParaRPr>
          </a:p>
          <a:p>
            <a:pPr marL="225573" indent="-225573">
              <a:spcAft>
                <a:spcPts val="588"/>
              </a:spcAft>
              <a:buAutoNum type="alphaUcPeriod" startAt="4"/>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153BCB96-7EEC-4C1C-92AC-A1AF7B1B30F2}" type="slidenum">
              <a:rPr lang="en-US" smtClean="0"/>
              <a:t>26</a:t>
            </a:fld>
            <a:endParaRPr lang="en-US" dirty="0"/>
          </a:p>
        </p:txBody>
      </p:sp>
      <p:sp>
        <p:nvSpPr>
          <p:cNvPr id="5" name="Date Placeholder 4"/>
          <p:cNvSpPr>
            <a:spLocks noGrp="1"/>
          </p:cNvSpPr>
          <p:nvPr>
            <p:ph type="dt" idx="11"/>
          </p:nvPr>
        </p:nvSpPr>
        <p:spPr/>
        <p:txBody>
          <a:bodyPr/>
          <a:lstStyle/>
          <a:p>
            <a:fld id="{3A9A61C8-30E9-4792-9BE3-A3C3DAE19011}" type="datetime1">
              <a:rPr lang="en-US" smtClean="0"/>
              <a:t>12/29/2025</a:t>
            </a:fld>
            <a:endParaRPr lang="en-US" dirty="0"/>
          </a:p>
        </p:txBody>
      </p:sp>
    </p:spTree>
    <p:extLst>
      <p:ext uri="{BB962C8B-B14F-4D97-AF65-F5344CB8AC3E}">
        <p14:creationId xmlns:p14="http://schemas.microsoft.com/office/powerpoint/2010/main" val="4145995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Relationship Between Incidence and Prevalence – YouTube</a:t>
            </a:r>
            <a:endParaRPr lang="en-GB" dirty="0"/>
          </a:p>
          <a:p>
            <a:r>
              <a:rPr lang="en-GB" dirty="0">
                <a:hlinkClick r:id="rId4"/>
              </a:rPr>
              <a:t>Measuring disease frequency - Incidence and prevalence - YouTube</a:t>
            </a:r>
            <a:endParaRPr lang="en-GB" dirty="0"/>
          </a:p>
        </p:txBody>
      </p:sp>
      <p:sp>
        <p:nvSpPr>
          <p:cNvPr id="4" name="Slide Number Placeholder 3"/>
          <p:cNvSpPr>
            <a:spLocks noGrp="1"/>
          </p:cNvSpPr>
          <p:nvPr>
            <p:ph type="sldNum" sz="quarter" idx="5"/>
          </p:nvPr>
        </p:nvSpPr>
        <p:spPr/>
        <p:txBody>
          <a:bodyPr/>
          <a:lstStyle/>
          <a:p>
            <a:fld id="{4DDCFA93-3A2F-4F87-AC09-EAA5311D156C}" type="slidenum">
              <a:rPr lang="en-GB" smtClean="0"/>
              <a:t>35</a:t>
            </a:fld>
            <a:endParaRPr lang="en-GB"/>
          </a:p>
        </p:txBody>
      </p:sp>
    </p:spTree>
    <p:extLst>
      <p:ext uri="{BB962C8B-B14F-4D97-AF65-F5344CB8AC3E}">
        <p14:creationId xmlns:p14="http://schemas.microsoft.com/office/powerpoint/2010/main" val="1229372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36</a:t>
            </a:fld>
            <a:endParaRPr lang="en-GB"/>
          </a:p>
        </p:txBody>
      </p:sp>
    </p:spTree>
    <p:extLst>
      <p:ext uri="{BB962C8B-B14F-4D97-AF65-F5344CB8AC3E}">
        <p14:creationId xmlns:p14="http://schemas.microsoft.com/office/powerpoint/2010/main" val="4023495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Disease then, is the pathological process, deviation from a biological norm. </a:t>
            </a:r>
          </a:p>
          <a:p>
            <a:r>
              <a:rPr lang="en-GB" dirty="0"/>
              <a:t>Illness is the patient’s experience of ill health, sometimes when no disease can be found.</a:t>
            </a:r>
          </a:p>
          <a:p>
            <a:r>
              <a:rPr lang="en-GB" dirty="0"/>
              <a:t>Sickness is the role negotiated with society</a:t>
            </a:r>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2886248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hlinkClick r:id="rId3"/>
              </a:rPr>
              <a:t>https://openwho.org/courses/pandemic-epidemic-diseases</a:t>
            </a:r>
            <a:endParaRPr lang="en-GB" sz="1200" dirty="0"/>
          </a:p>
          <a:p>
            <a:pPr>
              <a:buFont typeface="Wingdings" panose="05000000000000000000" pitchFamily="2" charset="2"/>
              <a:buChar char="§"/>
            </a:pPr>
            <a:endParaRPr lang="en-GB" sz="1200" dirty="0"/>
          </a:p>
          <a:p>
            <a:pPr>
              <a:buFont typeface="Wingdings" panose="05000000000000000000" pitchFamily="2" charset="2"/>
              <a:buChar char="§"/>
            </a:pPr>
            <a:r>
              <a:rPr lang="en-GB" sz="1200" dirty="0">
                <a:hlinkClick r:id="rId4"/>
              </a:rPr>
              <a:t>https://www.mphonline.org/worst-pandemics-in-history/</a:t>
            </a:r>
            <a:endParaRPr lang="en-GB" sz="1200" dirty="0"/>
          </a:p>
          <a:p>
            <a:pPr>
              <a:buFont typeface="Wingdings" panose="05000000000000000000" pitchFamily="2" charset="2"/>
              <a:buChar char="§"/>
            </a:pPr>
            <a:endParaRPr lang="en-GB" sz="1200" dirty="0"/>
          </a:p>
          <a:p>
            <a:r>
              <a:rPr lang="en-GB" sz="1200" dirty="0">
                <a:hlinkClick r:id="rId5"/>
              </a:rPr>
              <a:t>https://www.publichealth.columbia.edu/public-health-now/news/epidemic-endemic-pandemic-what-are-differences</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33332501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asic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497149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72133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uU6MN603aP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uU6MN603aP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youtube.com/watch?v=2VCVdtUTwh4" TargetMode="External"/><Relationship Id="rId4" Type="http://schemas.openxmlformats.org/officeDocument/2006/relationships/hyperlink" Target="https://www.youtube.com/watch?v=1jzZe3ORdd8"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cdc.gov/csels/dsepd/ss1978/lesson1/section11.html"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youtube.com/watch?v=uU6MN603aP0" TargetMode="External"/><Relationship Id="rId4" Type="http://schemas.openxmlformats.org/officeDocument/2006/relationships/hyperlink" Target="https://www.bmj.com/about-bmj/resources-readers/publications/epidemiology-uninitiated/1-what-epidemi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4704" y="544562"/>
            <a:ext cx="7992888" cy="2160240"/>
          </a:xfrm>
        </p:spPr>
        <p:txBody>
          <a:bodyPr>
            <a:noAutofit/>
          </a:bodyPr>
          <a:lstStyle/>
          <a:p>
            <a:br>
              <a:rPr lang="en-GB" sz="1800" b="1" dirty="0">
                <a:solidFill>
                  <a:schemeClr val="bg1"/>
                </a:solidFill>
              </a:rPr>
            </a:br>
            <a:r>
              <a:rPr lang="en-GB" sz="3200" b="1" dirty="0">
                <a:solidFill>
                  <a:schemeClr val="bg1"/>
                </a:solidFill>
              </a:rPr>
              <a:t>INTRODUCTION TO PUBLIC HEALTH</a:t>
            </a:r>
            <a:br>
              <a:rPr lang="en-GB" b="1" dirty="0">
                <a:solidFill>
                  <a:schemeClr val="bg1"/>
                </a:solidFill>
              </a:rPr>
            </a:br>
            <a:br>
              <a:rPr lang="en-GB" sz="1800" b="1" dirty="0">
                <a:solidFill>
                  <a:schemeClr val="bg1"/>
                </a:solidFill>
              </a:rPr>
            </a:br>
            <a:endParaRPr lang="en-GB" sz="25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4" name="Rectangle 3">
            <a:extLst>
              <a:ext uri="{FF2B5EF4-FFF2-40B4-BE49-F238E27FC236}">
                <a16:creationId xmlns:a16="http://schemas.microsoft.com/office/drawing/2014/main" id="{6B674884-C115-4851-96A8-2B6030FA9FAD}"/>
              </a:ext>
            </a:extLst>
          </p:cNvPr>
          <p:cNvSpPr/>
          <p:nvPr/>
        </p:nvSpPr>
        <p:spPr>
          <a:xfrm>
            <a:off x="3059831" y="1777235"/>
            <a:ext cx="2842445" cy="584775"/>
          </a:xfrm>
          <a:prstGeom prst="rect">
            <a:avLst/>
          </a:prstGeom>
        </p:spPr>
        <p:txBody>
          <a:bodyPr wrap="none">
            <a:spAutoFit/>
          </a:bodyPr>
          <a:lstStyle/>
          <a:p>
            <a:r>
              <a:rPr lang="en-GB" sz="3200" b="1" i="1" dirty="0">
                <a:solidFill>
                  <a:schemeClr val="bg1"/>
                </a:solidFill>
              </a:rPr>
              <a:t>Epidemiology</a:t>
            </a:r>
            <a:endParaRPr lang="en-GB" sz="3200" i="1" dirty="0"/>
          </a:p>
        </p:txBody>
      </p:sp>
      <p:sp>
        <p:nvSpPr>
          <p:cNvPr id="5" name="TextBox 4">
            <a:extLst>
              <a:ext uri="{FF2B5EF4-FFF2-40B4-BE49-F238E27FC236}">
                <a16:creationId xmlns:a16="http://schemas.microsoft.com/office/drawing/2014/main" id="{44E1CAA0-B259-4E90-86E6-E1BB95B06578}"/>
              </a:ext>
            </a:extLst>
          </p:cNvPr>
          <p:cNvSpPr txBox="1"/>
          <p:nvPr/>
        </p:nvSpPr>
        <p:spPr>
          <a:xfrm>
            <a:off x="1691680" y="2362010"/>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LCHS4008</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16DC0146-C46A-4BA0-B265-3A6E8EEEBC71}"/>
              </a:ext>
            </a:extLst>
          </p:cNvPr>
          <p:cNvSpPr txBox="1"/>
          <p:nvPr/>
        </p:nvSpPr>
        <p:spPr>
          <a:xfrm>
            <a:off x="2051720" y="2933516"/>
            <a:ext cx="4950296"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schemeClr val="bg1"/>
                </a:solidFill>
                <a:effectLst/>
                <a:uLnTx/>
                <a:uFillTx/>
                <a:latin typeface="Myriad Pro"/>
                <a:ea typeface="+mn-ea"/>
                <a:cs typeface="Arial" panose="020B0604020202020204" pitchFamily="34" charset="0"/>
              </a:rPr>
              <a:t>Week 2</a:t>
            </a:r>
          </a:p>
        </p:txBody>
      </p:sp>
      <p:sp>
        <p:nvSpPr>
          <p:cNvPr id="8" name="TextBox 7">
            <a:extLst>
              <a:ext uri="{FF2B5EF4-FFF2-40B4-BE49-F238E27FC236}">
                <a16:creationId xmlns:a16="http://schemas.microsoft.com/office/drawing/2014/main" id="{ACEAFA95-6C61-3029-D8FA-9FE4F4C4C494}"/>
              </a:ext>
            </a:extLst>
          </p:cNvPr>
          <p:cNvSpPr txBox="1"/>
          <p:nvPr/>
        </p:nvSpPr>
        <p:spPr>
          <a:xfrm>
            <a:off x="31011" y="3747005"/>
            <a:ext cx="3338425" cy="1200329"/>
          </a:xfrm>
          <a:prstGeom prst="rect">
            <a:avLst/>
          </a:prstGeom>
          <a:noFill/>
        </p:spPr>
        <p:txBody>
          <a:bodyPr wrap="square">
            <a:spAutoFit/>
          </a:bodyPr>
          <a:lstStyle/>
          <a:p>
            <a:r>
              <a:rPr lang="en-GB" sz="1800" b="1" dirty="0">
                <a:solidFill>
                  <a:schemeClr val="bg1"/>
                </a:solidFill>
                <a:effectLst/>
                <a:ea typeface="Times New Roman" panose="02020603050405020304" pitchFamily="18" charset="0"/>
              </a:rPr>
              <a:t>Gillian Weaver </a:t>
            </a:r>
          </a:p>
          <a:p>
            <a:endParaRPr lang="en-GB" b="1" dirty="0">
              <a:solidFill>
                <a:schemeClr val="bg1"/>
              </a:solidFill>
              <a:ea typeface="Times New Roman" panose="02020603050405020304" pitchFamily="18" charset="0"/>
            </a:endParaRPr>
          </a:p>
          <a:p>
            <a:r>
              <a:rPr lang="en-GB" sz="1800" b="1" dirty="0">
                <a:solidFill>
                  <a:schemeClr val="bg1"/>
                </a:solidFill>
                <a:effectLst/>
                <a:ea typeface="Times New Roman" panose="02020603050405020304" pitchFamily="18" charset="0"/>
              </a:rPr>
              <a:t>(Module lead)</a:t>
            </a:r>
          </a:p>
          <a:p>
            <a:endParaRPr lang="en-GB" dirty="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061A-7B64-4FE8-A49F-C4B10A2946CE}"/>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2761340-84EC-4107-A4DA-1005056A6A45}"/>
              </a:ext>
            </a:extLst>
          </p:cNvPr>
          <p:cNvSpPr>
            <a:spLocks noGrp="1"/>
          </p:cNvSpPr>
          <p:nvPr>
            <p:ph idx="1"/>
          </p:nvPr>
        </p:nvSpPr>
        <p:spPr/>
        <p:txBody>
          <a:bodyPr>
            <a:normAutofit/>
          </a:bodyPr>
          <a:lstStyle/>
          <a:p>
            <a:pPr marL="0" indent="0">
              <a:buNone/>
            </a:pPr>
            <a:r>
              <a:rPr lang="en-GB" sz="2800" dirty="0"/>
              <a:t>Upon successful completion of this module, you should be able to:  </a:t>
            </a:r>
          </a:p>
          <a:p>
            <a:pPr marL="0" indent="0" algn="l">
              <a:buNone/>
            </a:pPr>
            <a:endParaRPr lang="en-GB" sz="1800" b="0" i="0" u="none" strike="noStrike" baseline="0" dirty="0">
              <a:latin typeface="SymbolMT"/>
            </a:endParaRPr>
          </a:p>
          <a:p>
            <a:r>
              <a:rPr lang="en-GB" sz="1800" b="0" i="0" u="none" strike="noStrike" baseline="0" dirty="0">
                <a:latin typeface="SymbolMT"/>
              </a:rPr>
              <a:t> </a:t>
            </a:r>
            <a:r>
              <a:rPr lang="en-GB" sz="1800" b="0" i="0" u="none" strike="noStrike" baseline="0" dirty="0">
                <a:latin typeface="Arial" panose="020B0604020202020204" pitchFamily="34" charset="0"/>
              </a:rPr>
              <a:t>Understand different approaches and strategies used to measure, monitor     and control the incidence of disease in communities</a:t>
            </a:r>
          </a:p>
          <a:p>
            <a:pPr marL="0" indent="0" algn="l">
              <a:buNone/>
            </a:pPr>
            <a:endParaRPr lang="en-GB" sz="1700" b="0" i="0" u="none" strike="noStrike" baseline="0" dirty="0">
              <a:latin typeface="Arial" panose="020B0604020202020204" pitchFamily="34" charset="0"/>
            </a:endParaRPr>
          </a:p>
          <a:p>
            <a:r>
              <a:rPr lang="en-GB" sz="1700" b="0" i="0" u="none" strike="noStrike" baseline="0" dirty="0">
                <a:latin typeface="Arial" panose="020B0604020202020204" pitchFamily="34" charset="0"/>
              </a:rPr>
              <a:t>Investigate the implications of illness and disease in communities for the provision</a:t>
            </a:r>
            <a:r>
              <a:rPr lang="en-GB" sz="1700" dirty="0">
                <a:latin typeface="Arial" panose="020B0604020202020204" pitchFamily="34" charset="0"/>
              </a:rPr>
              <a:t> </a:t>
            </a:r>
            <a:r>
              <a:rPr lang="en-GB" sz="1700" b="0" i="0" u="none" strike="noStrike" baseline="0" dirty="0">
                <a:latin typeface="Arial" panose="020B0604020202020204" pitchFamily="34" charset="0"/>
              </a:rPr>
              <a:t>of health and social care services</a:t>
            </a:r>
          </a:p>
          <a:p>
            <a:pPr marL="0" indent="0" algn="l">
              <a:buNone/>
            </a:pPr>
            <a:endParaRPr lang="en-GB" sz="1700" b="0" i="0" u="none" strike="noStrike" baseline="0" dirty="0">
              <a:latin typeface="Arial" panose="020B0604020202020204" pitchFamily="34" charset="0"/>
            </a:endParaRPr>
          </a:p>
          <a:p>
            <a:r>
              <a:rPr lang="en-GB" sz="1700" b="0" i="0" u="none" strike="noStrike" baseline="0" dirty="0">
                <a:latin typeface="Arial" panose="020B0604020202020204" pitchFamily="34" charset="0"/>
              </a:rPr>
              <a:t>Understand the factors influencing the health and wellbeing of individuals in health</a:t>
            </a:r>
            <a:r>
              <a:rPr lang="en-GB" sz="1700" dirty="0">
                <a:latin typeface="Arial" panose="020B0604020202020204" pitchFamily="34" charset="0"/>
              </a:rPr>
              <a:t> </a:t>
            </a:r>
            <a:r>
              <a:rPr lang="en-GB" sz="1700" b="0" i="0" u="none" strike="noStrike" baseline="0" dirty="0">
                <a:latin typeface="Arial" panose="020B0604020202020204" pitchFamily="34" charset="0"/>
              </a:rPr>
              <a:t>or social care settings.</a:t>
            </a:r>
            <a:endParaRPr lang="en-GB" sz="1700" dirty="0"/>
          </a:p>
        </p:txBody>
      </p:sp>
    </p:spTree>
    <p:extLst>
      <p:ext uri="{BB962C8B-B14F-4D97-AF65-F5344CB8AC3E}">
        <p14:creationId xmlns:p14="http://schemas.microsoft.com/office/powerpoint/2010/main" val="1588472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988B-C1FA-47B6-82C7-EC0093D018CC}"/>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80804B41-0E0C-4DBF-96B6-9F9C1A65B6B1}"/>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3773960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4966F-91D7-4F24-99EA-2368D92114F0}"/>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394D2CD1-5DD5-46BC-B664-902D9C9C3183}"/>
              </a:ext>
            </a:extLst>
          </p:cNvPr>
          <p:cNvSpPr>
            <a:spLocks noGrp="1"/>
          </p:cNvSpPr>
          <p:nvPr>
            <p:ph idx="1"/>
          </p:nvPr>
        </p:nvSpPr>
        <p:spPr/>
        <p:txBody>
          <a:bodyPr>
            <a:normAutofit lnSpcReduction="10000"/>
          </a:bodyPr>
          <a:lstStyle/>
          <a:p>
            <a:pPr marL="0" indent="0">
              <a:buNone/>
            </a:pPr>
            <a:r>
              <a:rPr lang="en-GB" sz="2400" dirty="0"/>
              <a:t>At the end of this session, students will be able to explain:</a:t>
            </a:r>
          </a:p>
          <a:p>
            <a:pPr marL="0" indent="0">
              <a:buNone/>
            </a:pPr>
            <a:endParaRPr lang="en-GB" sz="2400" dirty="0"/>
          </a:p>
          <a:p>
            <a:pPr>
              <a:buFont typeface="Wingdings" panose="05000000000000000000" pitchFamily="2" charset="2"/>
              <a:buChar char="§"/>
            </a:pPr>
            <a:r>
              <a:rPr lang="en-GB" sz="2400" dirty="0"/>
              <a:t>The meaning of Epidemiology</a:t>
            </a:r>
          </a:p>
          <a:p>
            <a:pPr>
              <a:buFont typeface="Wingdings" panose="05000000000000000000" pitchFamily="2" charset="2"/>
              <a:buChar char="§"/>
            </a:pPr>
            <a:r>
              <a:rPr lang="en-GB" sz="2400" dirty="0"/>
              <a:t>Role of epidemiology in public health</a:t>
            </a:r>
          </a:p>
          <a:p>
            <a:pPr>
              <a:buFont typeface="Wingdings" panose="05000000000000000000" pitchFamily="2" charset="2"/>
              <a:buChar char="§"/>
            </a:pPr>
            <a:r>
              <a:rPr lang="en-GB" sz="2400" dirty="0"/>
              <a:t>Broad aims of epidemiology</a:t>
            </a:r>
          </a:p>
          <a:p>
            <a:pPr>
              <a:buFont typeface="Wingdings" panose="05000000000000000000" pitchFamily="2" charset="2"/>
              <a:buChar char="§"/>
            </a:pPr>
            <a:r>
              <a:rPr lang="en-GB" sz="2400" dirty="0"/>
              <a:t>Some Epidemiology Terminologies</a:t>
            </a:r>
          </a:p>
          <a:p>
            <a:pPr>
              <a:buFont typeface="Wingdings" panose="05000000000000000000" pitchFamily="2" charset="2"/>
              <a:buChar char="§"/>
            </a:pPr>
            <a:r>
              <a:rPr lang="en-GB" sz="2400" dirty="0"/>
              <a:t>Who is </a:t>
            </a:r>
            <a:r>
              <a:rPr lang="en-GB" sz="2400"/>
              <a:t>an epidemiologist?</a:t>
            </a:r>
            <a:endParaRPr lang="en-GB" sz="2400" dirty="0"/>
          </a:p>
          <a:p>
            <a:pPr>
              <a:buFont typeface="Wingdings" panose="05000000000000000000" pitchFamily="2" charset="2"/>
              <a:buChar char="§"/>
            </a:pPr>
            <a:r>
              <a:rPr lang="en-GB" sz="2400" dirty="0"/>
              <a:t>The term disease, illness and sickness</a:t>
            </a:r>
          </a:p>
          <a:p>
            <a:pPr>
              <a:buFont typeface="Wingdings" panose="05000000000000000000" pitchFamily="2" charset="2"/>
              <a:buChar char="§"/>
            </a:pPr>
            <a:r>
              <a:rPr lang="en-GB" sz="2400" dirty="0"/>
              <a:t>The term prevalence and incidence</a:t>
            </a:r>
          </a:p>
          <a:p>
            <a:endParaRPr lang="en-GB" dirty="0"/>
          </a:p>
        </p:txBody>
      </p:sp>
    </p:spTree>
    <p:extLst>
      <p:ext uri="{BB962C8B-B14F-4D97-AF65-F5344CB8AC3E}">
        <p14:creationId xmlns:p14="http://schemas.microsoft.com/office/powerpoint/2010/main" val="2790737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98084-4F5D-D336-E0F3-B9FEA1C6DE59}"/>
              </a:ext>
            </a:extLst>
          </p:cNvPr>
          <p:cNvSpPr>
            <a:spLocks noGrp="1"/>
          </p:cNvSpPr>
          <p:nvPr>
            <p:ph type="title"/>
          </p:nvPr>
        </p:nvSpPr>
        <p:spPr/>
        <p:txBody>
          <a:bodyPr/>
          <a:lstStyle/>
          <a:p>
            <a:r>
              <a:rPr lang="en-GB" dirty="0"/>
              <a:t>Investigating Public Health </a:t>
            </a:r>
          </a:p>
        </p:txBody>
      </p:sp>
      <p:sp>
        <p:nvSpPr>
          <p:cNvPr id="3" name="Content Placeholder 2">
            <a:extLst>
              <a:ext uri="{FF2B5EF4-FFF2-40B4-BE49-F238E27FC236}">
                <a16:creationId xmlns:a16="http://schemas.microsoft.com/office/drawing/2014/main" id="{C30FB4F7-3A24-89F6-2DF2-E561C4602A43}"/>
              </a:ext>
            </a:extLst>
          </p:cNvPr>
          <p:cNvSpPr>
            <a:spLocks noGrp="1"/>
          </p:cNvSpPr>
          <p:nvPr>
            <p:ph idx="1"/>
          </p:nvPr>
        </p:nvSpPr>
        <p:spPr/>
        <p:txBody>
          <a:bodyPr>
            <a:normAutofit fontScale="92500" lnSpcReduction="10000"/>
          </a:bodyPr>
          <a:lstStyle/>
          <a:p>
            <a:r>
              <a:rPr lang="en-GB" dirty="0"/>
              <a:t>To enable health professionals to continue to address the health challenges faced by individuals and communities, public health issues are continually investigated. This allows data to be collected and collated and then used to inform the organisations and professionals who find and implement solutions to manage current health issues in communities.  </a:t>
            </a:r>
          </a:p>
        </p:txBody>
      </p:sp>
    </p:spTree>
    <p:extLst>
      <p:ext uri="{BB962C8B-B14F-4D97-AF65-F5344CB8AC3E}">
        <p14:creationId xmlns:p14="http://schemas.microsoft.com/office/powerpoint/2010/main" val="3881302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lstStyle/>
          <a:p>
            <a:pPr algn="ctr"/>
            <a:r>
              <a:rPr lang="en-GB" i="1" dirty="0"/>
              <a:t>This process is called  epidemiology</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16B19-D01C-46E4-84ED-E7E9EDBFBAA3}"/>
              </a:ext>
            </a:extLst>
          </p:cNvPr>
          <p:cNvSpPr>
            <a:spLocks noGrp="1"/>
          </p:cNvSpPr>
          <p:nvPr>
            <p:ph type="title"/>
          </p:nvPr>
        </p:nvSpPr>
        <p:spPr/>
        <p:txBody>
          <a:bodyPr/>
          <a:lstStyle/>
          <a:p>
            <a:r>
              <a:rPr lang="en-GB" sz="4000" b="1" cap="all" dirty="0">
                <a:solidFill>
                  <a:prstClr val="black"/>
                </a:solidFill>
              </a:rPr>
              <a:t>e</a:t>
            </a:r>
            <a:r>
              <a:rPr lang="en-GB" sz="4000" b="1" dirty="0">
                <a:solidFill>
                  <a:prstClr val="black"/>
                </a:solidFill>
              </a:rPr>
              <a:t>pidemiology</a:t>
            </a:r>
            <a:endParaRPr lang="en-GB" dirty="0"/>
          </a:p>
        </p:txBody>
      </p:sp>
      <p:sp>
        <p:nvSpPr>
          <p:cNvPr id="3" name="Content Placeholder 2">
            <a:extLst>
              <a:ext uri="{FF2B5EF4-FFF2-40B4-BE49-F238E27FC236}">
                <a16:creationId xmlns:a16="http://schemas.microsoft.com/office/drawing/2014/main" id="{EA7A3B32-C662-44CC-AB30-2DF94EE23C35}"/>
              </a:ext>
            </a:extLst>
          </p:cNvPr>
          <p:cNvSpPr>
            <a:spLocks noGrp="1"/>
          </p:cNvSpPr>
          <p:nvPr>
            <p:ph idx="1"/>
          </p:nvPr>
        </p:nvSpPr>
        <p:spPr/>
        <p:txBody>
          <a:bodyPr>
            <a:normAutofit/>
          </a:bodyPr>
          <a:lstStyle/>
          <a:p>
            <a:pPr>
              <a:buFont typeface="Wingdings" panose="05000000000000000000" pitchFamily="2" charset="2"/>
              <a:buChar char="§"/>
            </a:pPr>
            <a:r>
              <a:rPr lang="en-GB" dirty="0"/>
              <a:t>The word epidemiology comes from the Greek words </a:t>
            </a:r>
          </a:p>
          <a:p>
            <a:pPr>
              <a:buFont typeface="Wingdings" panose="05000000000000000000" pitchFamily="2" charset="2"/>
              <a:buChar char="§"/>
            </a:pPr>
            <a:r>
              <a:rPr lang="en-GB" b="1" i="1" dirty="0"/>
              <a:t>epi</a:t>
            </a:r>
            <a:r>
              <a:rPr lang="en-GB" dirty="0"/>
              <a:t>, meaning on or upon, </a:t>
            </a:r>
          </a:p>
          <a:p>
            <a:pPr>
              <a:buFont typeface="Wingdings" panose="05000000000000000000" pitchFamily="2" charset="2"/>
              <a:buChar char="§"/>
            </a:pPr>
            <a:r>
              <a:rPr lang="en-GB" b="1" i="1" dirty="0"/>
              <a:t>demos</a:t>
            </a:r>
            <a:r>
              <a:rPr lang="en-GB" dirty="0"/>
              <a:t>, meaning people, </a:t>
            </a:r>
          </a:p>
          <a:p>
            <a:pPr>
              <a:buFont typeface="Wingdings" panose="05000000000000000000" pitchFamily="2" charset="2"/>
              <a:buChar char="§"/>
            </a:pPr>
            <a:r>
              <a:rPr lang="en-GB" dirty="0"/>
              <a:t>and </a:t>
            </a:r>
            <a:r>
              <a:rPr lang="en-GB" b="1" i="1" dirty="0"/>
              <a:t>logos</a:t>
            </a:r>
            <a:r>
              <a:rPr lang="en-GB" dirty="0"/>
              <a:t>, meaning the study of. </a:t>
            </a:r>
          </a:p>
          <a:p>
            <a:pPr marL="0" indent="0">
              <a:buNone/>
            </a:pPr>
            <a:r>
              <a:rPr lang="en-GB" dirty="0"/>
              <a:t>                                                (CDC, 2012)</a:t>
            </a:r>
          </a:p>
        </p:txBody>
      </p:sp>
    </p:spTree>
    <p:extLst>
      <p:ext uri="{BB962C8B-B14F-4D97-AF65-F5344CB8AC3E}">
        <p14:creationId xmlns:p14="http://schemas.microsoft.com/office/powerpoint/2010/main" val="3813193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D6D68-AE9D-4DB4-A336-A82BEB6AA50B}"/>
              </a:ext>
            </a:extLst>
          </p:cNvPr>
          <p:cNvSpPr>
            <a:spLocks noGrp="1"/>
          </p:cNvSpPr>
          <p:nvPr>
            <p:ph type="title"/>
          </p:nvPr>
        </p:nvSpPr>
        <p:spPr/>
        <p:txBody>
          <a:bodyPr/>
          <a:lstStyle/>
          <a:p>
            <a:r>
              <a:rPr lang="en-GB" sz="4400" b="1" dirty="0">
                <a:solidFill>
                  <a:prstClr val="black"/>
                </a:solidFill>
              </a:rPr>
              <a:t>Definition of </a:t>
            </a:r>
            <a:r>
              <a:rPr lang="en-GB" sz="4400" b="1" cap="all" dirty="0">
                <a:solidFill>
                  <a:prstClr val="black"/>
                </a:solidFill>
              </a:rPr>
              <a:t>e</a:t>
            </a:r>
            <a:r>
              <a:rPr lang="en-GB" sz="4400" b="1" dirty="0">
                <a:solidFill>
                  <a:prstClr val="black"/>
                </a:solidFill>
              </a:rPr>
              <a:t>pidemiology</a:t>
            </a:r>
            <a:endParaRPr lang="en-GB" dirty="0"/>
          </a:p>
        </p:txBody>
      </p:sp>
      <p:sp>
        <p:nvSpPr>
          <p:cNvPr id="3" name="Content Placeholder 2">
            <a:extLst>
              <a:ext uri="{FF2B5EF4-FFF2-40B4-BE49-F238E27FC236}">
                <a16:creationId xmlns:a16="http://schemas.microsoft.com/office/drawing/2014/main" id="{97094BAF-5BD0-4C27-B9CF-817A4E8B2993}"/>
              </a:ext>
            </a:extLst>
          </p:cNvPr>
          <p:cNvSpPr>
            <a:spLocks noGrp="1"/>
          </p:cNvSpPr>
          <p:nvPr>
            <p:ph idx="1"/>
          </p:nvPr>
        </p:nvSpPr>
        <p:spPr/>
        <p:txBody>
          <a:bodyPr>
            <a:normAutofit fontScale="77500" lnSpcReduction="20000"/>
          </a:bodyPr>
          <a:lstStyle/>
          <a:p>
            <a:pPr marL="0" indent="0">
              <a:buNone/>
            </a:pPr>
            <a:r>
              <a:rPr lang="en-GB" dirty="0"/>
              <a:t>Epidemiology is the study of:</a:t>
            </a:r>
          </a:p>
          <a:p>
            <a:pPr marL="0" indent="0">
              <a:buNone/>
            </a:pPr>
            <a:endParaRPr lang="en-GB" dirty="0"/>
          </a:p>
          <a:p>
            <a:r>
              <a:rPr lang="en-GB" i="1" dirty="0"/>
              <a:t>the </a:t>
            </a:r>
            <a:r>
              <a:rPr lang="en-GB" b="1" i="1" dirty="0"/>
              <a:t>distribution</a:t>
            </a:r>
            <a:r>
              <a:rPr lang="en-GB" i="1" dirty="0"/>
              <a:t>  and   </a:t>
            </a:r>
            <a:r>
              <a:rPr lang="en-GB" b="1" i="1" dirty="0"/>
              <a:t>determinants</a:t>
            </a:r>
            <a:r>
              <a:rPr lang="en-GB" i="1" dirty="0"/>
              <a:t> of </a:t>
            </a:r>
            <a:r>
              <a:rPr lang="en-GB" b="1" i="1" dirty="0"/>
              <a:t>health </a:t>
            </a:r>
          </a:p>
          <a:p>
            <a:endParaRPr lang="en-GB" b="1" i="1" dirty="0"/>
          </a:p>
          <a:p>
            <a:pPr marL="0" indent="0">
              <a:buNone/>
            </a:pPr>
            <a:r>
              <a:rPr lang="en-GB" i="1" dirty="0"/>
              <a:t>and </a:t>
            </a:r>
          </a:p>
          <a:p>
            <a:pPr marL="0" indent="0">
              <a:buNone/>
            </a:pPr>
            <a:endParaRPr lang="en-GB" i="1" dirty="0"/>
          </a:p>
          <a:p>
            <a:pPr>
              <a:buFont typeface="Wingdings" panose="05000000000000000000" pitchFamily="2" charset="2"/>
              <a:buChar char="§"/>
            </a:pPr>
            <a:r>
              <a:rPr lang="en-GB" i="1" dirty="0"/>
              <a:t>the </a:t>
            </a:r>
            <a:r>
              <a:rPr lang="en-GB" b="1" i="1" dirty="0"/>
              <a:t>application</a:t>
            </a:r>
            <a:r>
              <a:rPr lang="en-GB" i="1" dirty="0"/>
              <a:t> of this study to the control of health problems”</a:t>
            </a:r>
          </a:p>
          <a:p>
            <a:pPr marL="0" indent="0">
              <a:buNone/>
            </a:pPr>
            <a:r>
              <a:rPr lang="en-GB" i="1" dirty="0"/>
              <a:t>                                  </a:t>
            </a:r>
          </a:p>
          <a:p>
            <a:pPr marL="0" indent="0">
              <a:buNone/>
            </a:pPr>
            <a:r>
              <a:rPr lang="en-GB" i="1" dirty="0"/>
              <a:t>                                   </a:t>
            </a:r>
            <a:r>
              <a:rPr lang="en-GB" sz="2800" dirty="0"/>
              <a:t>(Last, 1988; CDC, 2012)</a:t>
            </a:r>
          </a:p>
        </p:txBody>
      </p:sp>
    </p:spTree>
    <p:extLst>
      <p:ext uri="{BB962C8B-B14F-4D97-AF65-F5344CB8AC3E}">
        <p14:creationId xmlns:p14="http://schemas.microsoft.com/office/powerpoint/2010/main" val="433805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EC550-C3FC-4076-BE76-C4F167E437B8}"/>
              </a:ext>
            </a:extLst>
          </p:cNvPr>
          <p:cNvSpPr>
            <a:spLocks noGrp="1"/>
          </p:cNvSpPr>
          <p:nvPr>
            <p:ph type="title"/>
          </p:nvPr>
        </p:nvSpPr>
        <p:spPr/>
        <p:txBody>
          <a:bodyPr>
            <a:normAutofit/>
          </a:bodyPr>
          <a:lstStyle/>
          <a:p>
            <a:r>
              <a:rPr lang="en-GB" sz="4000" b="1" cap="all" dirty="0">
                <a:solidFill>
                  <a:prstClr val="black"/>
                </a:solidFill>
              </a:rPr>
              <a:t>e</a:t>
            </a:r>
            <a:r>
              <a:rPr lang="en-GB" sz="4000" b="1" dirty="0">
                <a:solidFill>
                  <a:prstClr val="black"/>
                </a:solidFill>
              </a:rPr>
              <a:t>pidemiology</a:t>
            </a:r>
            <a:endParaRPr lang="en-GB" sz="4000" b="1" dirty="0"/>
          </a:p>
        </p:txBody>
      </p:sp>
      <p:sp>
        <p:nvSpPr>
          <p:cNvPr id="3" name="Content Placeholder 2">
            <a:extLst>
              <a:ext uri="{FF2B5EF4-FFF2-40B4-BE49-F238E27FC236}">
                <a16:creationId xmlns:a16="http://schemas.microsoft.com/office/drawing/2014/main" id="{6D790DB1-C2FF-4C23-9E5C-57B774351382}"/>
              </a:ext>
            </a:extLst>
          </p:cNvPr>
          <p:cNvSpPr>
            <a:spLocks noGrp="1"/>
          </p:cNvSpPr>
          <p:nvPr>
            <p:ph idx="1"/>
          </p:nvPr>
        </p:nvSpPr>
        <p:spPr/>
        <p:txBody>
          <a:bodyPr/>
          <a:lstStyle/>
          <a:p>
            <a:pPr>
              <a:buFont typeface="Wingdings" panose="05000000000000000000" pitchFamily="2" charset="2"/>
              <a:buChar char="§"/>
            </a:pPr>
            <a:r>
              <a:rPr lang="en-GB" sz="2800" dirty="0"/>
              <a:t>It involves the “study and </a:t>
            </a:r>
            <a:r>
              <a:rPr lang="en-GB" sz="2800" b="1" dirty="0"/>
              <a:t>analysis of the distribution, patterns and determinants </a:t>
            </a:r>
            <a:r>
              <a:rPr lang="en-GB" sz="2800" dirty="0"/>
              <a:t>of health and disease conditions in defined populations”. </a:t>
            </a:r>
          </a:p>
          <a:p>
            <a:pPr marL="0" indent="0">
              <a:buNone/>
            </a:pPr>
            <a:endParaRPr lang="en-GB" sz="2800" dirty="0"/>
          </a:p>
          <a:p>
            <a:pPr>
              <a:buFont typeface="Wingdings" panose="05000000000000000000" pitchFamily="2" charset="2"/>
              <a:buChar char="§"/>
            </a:pPr>
            <a:r>
              <a:rPr lang="en-GB" sz="2800" dirty="0"/>
              <a:t>This means -  “how often diseases occur in different groups of people and why”. </a:t>
            </a:r>
          </a:p>
          <a:p>
            <a:endParaRPr lang="en-GB" dirty="0"/>
          </a:p>
        </p:txBody>
      </p:sp>
    </p:spTree>
    <p:extLst>
      <p:ext uri="{BB962C8B-B14F-4D97-AF65-F5344CB8AC3E}">
        <p14:creationId xmlns:p14="http://schemas.microsoft.com/office/powerpoint/2010/main" val="3171758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540B1-C7FD-4180-B5B9-9FAB998563A8}"/>
              </a:ext>
            </a:extLst>
          </p:cNvPr>
          <p:cNvSpPr>
            <a:spLocks noGrp="1"/>
          </p:cNvSpPr>
          <p:nvPr>
            <p:ph type="title"/>
          </p:nvPr>
        </p:nvSpPr>
        <p:spPr/>
        <p:txBody>
          <a:bodyPr>
            <a:normAutofit/>
          </a:bodyPr>
          <a:lstStyle/>
          <a:p>
            <a:pPr algn="ctr"/>
            <a:r>
              <a:rPr lang="en-GB" sz="4000" b="1" dirty="0"/>
              <a:t>Epidemiology</a:t>
            </a:r>
          </a:p>
        </p:txBody>
      </p:sp>
      <p:sp>
        <p:nvSpPr>
          <p:cNvPr id="3" name="Content Placeholder 2">
            <a:extLst>
              <a:ext uri="{FF2B5EF4-FFF2-40B4-BE49-F238E27FC236}">
                <a16:creationId xmlns:a16="http://schemas.microsoft.com/office/drawing/2014/main" id="{59C7B929-6E7D-4F1F-A89F-5CA3C0F741AB}"/>
              </a:ext>
            </a:extLst>
          </p:cNvPr>
          <p:cNvSpPr>
            <a:spLocks noGrp="1"/>
          </p:cNvSpPr>
          <p:nvPr>
            <p:ph idx="1"/>
          </p:nvPr>
        </p:nvSpPr>
        <p:spPr/>
        <p:txBody>
          <a:bodyPr>
            <a:normAutofit/>
          </a:bodyPr>
          <a:lstStyle/>
          <a:p>
            <a:pPr>
              <a:buFont typeface="Wingdings" panose="05000000000000000000" pitchFamily="2" charset="2"/>
              <a:buChar char="§"/>
            </a:pPr>
            <a:r>
              <a:rPr lang="en-GB" sz="2800" dirty="0"/>
              <a:t>The term epidemiology now applies to the description and causation of not only infectious diseases, but of disease in general, including related conditions.</a:t>
            </a:r>
          </a:p>
          <a:p>
            <a:pPr>
              <a:buFont typeface="Wingdings" panose="05000000000000000000" pitchFamily="2" charset="2"/>
              <a:buChar char="§"/>
            </a:pPr>
            <a:r>
              <a:rPr lang="en-GB" sz="2800" dirty="0"/>
              <a:t>Some examples of topics examined through epidemiology include diabetes mellitus, mental illness and obesity.</a:t>
            </a:r>
          </a:p>
        </p:txBody>
      </p:sp>
    </p:spTree>
    <p:extLst>
      <p:ext uri="{BB962C8B-B14F-4D97-AF65-F5344CB8AC3E}">
        <p14:creationId xmlns:p14="http://schemas.microsoft.com/office/powerpoint/2010/main" val="2411621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BB5A-8C7D-4AD0-9DAC-BB66A0EE6A2C}"/>
              </a:ext>
            </a:extLst>
          </p:cNvPr>
          <p:cNvSpPr>
            <a:spLocks noGrp="1"/>
          </p:cNvSpPr>
          <p:nvPr>
            <p:ph type="title"/>
          </p:nvPr>
        </p:nvSpPr>
        <p:spPr>
          <a:xfrm>
            <a:off x="901916" y="692696"/>
            <a:ext cx="7202456" cy="577379"/>
          </a:xfrm>
        </p:spPr>
        <p:txBody>
          <a:bodyPr>
            <a:normAutofit fontScale="90000"/>
          </a:bodyPr>
          <a:lstStyle/>
          <a:p>
            <a:pPr algn="ctr"/>
            <a:r>
              <a:rPr lang="en-GB" b="1" dirty="0"/>
              <a:t>Activity</a:t>
            </a:r>
          </a:p>
        </p:txBody>
      </p:sp>
      <p:sp>
        <p:nvSpPr>
          <p:cNvPr id="3" name="Content Placeholder 2">
            <a:extLst>
              <a:ext uri="{FF2B5EF4-FFF2-40B4-BE49-F238E27FC236}">
                <a16:creationId xmlns:a16="http://schemas.microsoft.com/office/drawing/2014/main" id="{4DC4540B-BD77-49A4-8626-E70817BD44D4}"/>
              </a:ext>
            </a:extLst>
          </p:cNvPr>
          <p:cNvSpPr>
            <a:spLocks noGrp="1"/>
          </p:cNvSpPr>
          <p:nvPr>
            <p:ph idx="1"/>
          </p:nvPr>
        </p:nvSpPr>
        <p:spPr>
          <a:xfrm>
            <a:off x="415886" y="1772816"/>
            <a:ext cx="8312227" cy="2999341"/>
          </a:xfrm>
        </p:spPr>
        <p:txBody>
          <a:bodyPr>
            <a:noAutofit/>
          </a:bodyPr>
          <a:lstStyle/>
          <a:p>
            <a:pPr marL="0" indent="0">
              <a:buNone/>
            </a:pPr>
            <a:r>
              <a:rPr lang="en-GB" sz="1800" dirty="0"/>
              <a:t> </a:t>
            </a:r>
            <a:r>
              <a:rPr lang="en-GB" sz="2100" dirty="0"/>
              <a:t>Watch the video below then discuss and</a:t>
            </a:r>
          </a:p>
          <a:p>
            <a:pPr marL="0" indent="0" algn="ctr">
              <a:buNone/>
            </a:pPr>
            <a:endParaRPr lang="en-GB" sz="2100" dirty="0">
              <a:solidFill>
                <a:srgbClr val="BC658E"/>
              </a:solidFill>
              <a:hlinkClick r:id="" action="ppaction://noaction">
                <a:extLst>
                  <a:ext uri="{A12FA001-AC4F-418D-AE19-62706E023703}">
                    <ahyp:hlinkClr xmlns:ahyp="http://schemas.microsoft.com/office/drawing/2018/hyperlinkcolor" val="tx"/>
                  </a:ext>
                </a:extLst>
              </a:hlinkClick>
            </a:endParaRPr>
          </a:p>
          <a:p>
            <a:pPr marL="0" indent="0" algn="ctr">
              <a:buNone/>
            </a:pPr>
            <a:r>
              <a:rPr lang="en-GB" sz="2100" dirty="0">
                <a:solidFill>
                  <a:srgbClr val="BC658E"/>
                </a:solidFill>
                <a:hlinkClick r:id="" action="ppaction://noaction">
                  <a:extLst>
                    <a:ext uri="{A12FA001-AC4F-418D-AE19-62706E023703}">
                      <ahyp:hlinkClr xmlns:ahyp="http://schemas.microsoft.com/office/drawing/2018/hyperlinkcolor" val="tx"/>
                    </a:ext>
                  </a:extLst>
                </a:hlinkClick>
              </a:rPr>
              <a:t>https://www.youtube.com/watch?v=q-17icRTMyY</a:t>
            </a:r>
          </a:p>
          <a:p>
            <a:pPr marL="0" indent="0" algn="ctr">
              <a:buNone/>
            </a:pPr>
            <a:endParaRPr lang="en-GB" sz="2100" dirty="0">
              <a:solidFill>
                <a:srgbClr val="BC658E"/>
              </a:solidFill>
              <a:hlinkClick r:id="" action="ppaction://noaction">
                <a:extLst>
                  <a:ext uri="{A12FA001-AC4F-418D-AE19-62706E023703}">
                    <ahyp:hlinkClr xmlns:ahyp="http://schemas.microsoft.com/office/drawing/2018/hyperlinkcolor" val="tx"/>
                  </a:ext>
                </a:extLst>
              </a:hlinkClick>
            </a:endParaRPr>
          </a:p>
          <a:p>
            <a:pPr marL="0" indent="0" algn="ctr">
              <a:buNone/>
            </a:pPr>
            <a:r>
              <a:rPr lang="en-GB" sz="2100" dirty="0">
                <a:solidFill>
                  <a:srgbClr val="BC658E"/>
                </a:solidFill>
                <a:hlinkClick r:id="" action="ppaction://noaction">
                  <a:extLst>
                    <a:ext uri="{A12FA001-AC4F-418D-AE19-62706E023703}">
                      <ahyp:hlinkClr xmlns:ahyp="http://schemas.microsoft.com/office/drawing/2018/hyperlinkcolor" val="tx"/>
                    </a:ext>
                  </a:extLst>
                </a:hlinkClick>
              </a:rPr>
              <a:t>https</a:t>
            </a:r>
            <a:r>
              <a:rPr lang="en-GB" sz="2100" dirty="0">
                <a:hlinkClick r:id="rId3">
                  <a:extLst>
                    <a:ext uri="{A12FA001-AC4F-418D-AE19-62706E023703}">
                      <ahyp:hlinkClr xmlns:ahyp="http://schemas.microsoft.com/office/drawing/2018/hyperlinkcolor" val="tx"/>
                    </a:ext>
                  </a:extLst>
                </a:hlinkClick>
              </a:rPr>
              <a:t>://www.youtube.com/watch?v=uU6MN603aP0</a:t>
            </a:r>
            <a:endParaRPr lang="en-GB" sz="2100" dirty="0"/>
          </a:p>
          <a:p>
            <a:pPr algn="ctr"/>
            <a:endParaRPr lang="en-GB" sz="2100" dirty="0"/>
          </a:p>
          <a:p>
            <a:pPr algn="ctr"/>
            <a:endParaRPr lang="en-GB" sz="2100" dirty="0"/>
          </a:p>
          <a:p>
            <a:pPr marL="0" indent="0">
              <a:buNone/>
            </a:pPr>
            <a:r>
              <a:rPr lang="en-GB" sz="2100" dirty="0"/>
              <a:t>                       </a:t>
            </a:r>
            <a:r>
              <a:rPr lang="en-GB" sz="2100" b="1" dirty="0"/>
              <a:t>Feedback your findings to the whole class</a:t>
            </a:r>
          </a:p>
        </p:txBody>
      </p:sp>
    </p:spTree>
    <p:extLst>
      <p:ext uri="{BB962C8B-B14F-4D97-AF65-F5344CB8AC3E}">
        <p14:creationId xmlns:p14="http://schemas.microsoft.com/office/powerpoint/2010/main" val="2648595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fontScale="90000"/>
          </a:bodyPr>
          <a:lstStyle/>
          <a:p>
            <a:pPr algn="ctr"/>
            <a:r>
              <a:rPr lang="en-GB" i="1" dirty="0"/>
              <a:t>What is the role of epidemiology in public health?</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682616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6E71-19F9-448C-80F1-249D5864BF0E}"/>
              </a:ext>
            </a:extLst>
          </p:cNvPr>
          <p:cNvSpPr>
            <a:spLocks noGrp="1"/>
          </p:cNvSpPr>
          <p:nvPr>
            <p:ph type="title"/>
          </p:nvPr>
        </p:nvSpPr>
        <p:spPr/>
        <p:txBody>
          <a:bodyPr>
            <a:normAutofit/>
          </a:bodyPr>
          <a:lstStyle/>
          <a:p>
            <a:r>
              <a:rPr lang="en-GB" sz="4000" b="1" cap="all" dirty="0">
                <a:solidFill>
                  <a:prstClr val="black"/>
                </a:solidFill>
              </a:rPr>
              <a:t>Using E</a:t>
            </a:r>
            <a:r>
              <a:rPr lang="en-GB" sz="4000" b="1" dirty="0">
                <a:solidFill>
                  <a:prstClr val="black"/>
                </a:solidFill>
              </a:rPr>
              <a:t>pidemiology</a:t>
            </a:r>
            <a:endParaRPr lang="en-GB" sz="4000" dirty="0"/>
          </a:p>
        </p:txBody>
      </p:sp>
      <p:sp>
        <p:nvSpPr>
          <p:cNvPr id="3" name="Content Placeholder 2">
            <a:extLst>
              <a:ext uri="{FF2B5EF4-FFF2-40B4-BE49-F238E27FC236}">
                <a16:creationId xmlns:a16="http://schemas.microsoft.com/office/drawing/2014/main" id="{2AAA23F6-BFFD-429E-A26D-7C7B56459A2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1" cap="all" dirty="0">
                <a:solidFill>
                  <a:prstClr val="black"/>
                </a:solidFill>
              </a:rPr>
              <a:t>e</a:t>
            </a:r>
            <a:r>
              <a:rPr lang="en-GB" b="1" dirty="0">
                <a:solidFill>
                  <a:prstClr val="black"/>
                </a:solidFill>
              </a:rPr>
              <a:t>pidemiology</a:t>
            </a:r>
            <a:r>
              <a:rPr lang="en-GB" dirty="0"/>
              <a:t> is a “cornerstone of public health, and shapes policy decisions and evidence-based practice by identifying </a:t>
            </a:r>
            <a:r>
              <a:rPr lang="en-GB" b="1" dirty="0"/>
              <a:t>risk factors </a:t>
            </a:r>
            <a:r>
              <a:rPr lang="en-GB" dirty="0"/>
              <a:t>for disease and targets for preventive healthcare”.</a:t>
            </a:r>
            <a:endParaRPr lang="en-GB" dirty="0">
              <a:solidFill>
                <a:srgbClr val="4A4C4D"/>
              </a:solidFill>
            </a:endParaRPr>
          </a:p>
          <a:p>
            <a:pPr>
              <a:buFont typeface="Wingdings" panose="05000000000000000000" pitchFamily="2" charset="2"/>
              <a:buChar char="§"/>
            </a:pPr>
            <a:r>
              <a:rPr lang="en-GB" dirty="0"/>
              <a:t>Epidemiological information is “used to plan and evaluate strategies to prevent illness and as a guide to the management of patients in whom disease has already developed” </a:t>
            </a:r>
          </a:p>
          <a:p>
            <a:pPr marL="0" indent="0">
              <a:buNone/>
            </a:pPr>
            <a:r>
              <a:rPr lang="en-GB" dirty="0"/>
              <a:t>                                                           (WHO, 2022)</a:t>
            </a:r>
          </a:p>
          <a:p>
            <a:endParaRPr lang="en-GB" dirty="0"/>
          </a:p>
        </p:txBody>
      </p:sp>
    </p:spTree>
    <p:extLst>
      <p:ext uri="{BB962C8B-B14F-4D97-AF65-F5344CB8AC3E}">
        <p14:creationId xmlns:p14="http://schemas.microsoft.com/office/powerpoint/2010/main" val="1009285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C5E8-F620-45D4-9E15-00A523742305}"/>
              </a:ext>
            </a:extLst>
          </p:cNvPr>
          <p:cNvSpPr>
            <a:spLocks noGrp="1"/>
          </p:cNvSpPr>
          <p:nvPr>
            <p:ph type="title"/>
          </p:nvPr>
        </p:nvSpPr>
        <p:spPr/>
        <p:txBody>
          <a:bodyPr/>
          <a:lstStyle/>
          <a:p>
            <a:r>
              <a:rPr lang="en-GB" sz="3600" b="1" dirty="0">
                <a:solidFill>
                  <a:prstClr val="black"/>
                </a:solidFill>
              </a:rPr>
              <a:t>Role of Epidemiology in PH</a:t>
            </a:r>
            <a:endParaRPr lang="en-GB" dirty="0"/>
          </a:p>
        </p:txBody>
      </p:sp>
      <p:sp>
        <p:nvSpPr>
          <p:cNvPr id="3" name="Content Placeholder 2">
            <a:extLst>
              <a:ext uri="{FF2B5EF4-FFF2-40B4-BE49-F238E27FC236}">
                <a16:creationId xmlns:a16="http://schemas.microsoft.com/office/drawing/2014/main" id="{29502375-DCA0-46A2-9901-5CE41C685218}"/>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Epidemiology is ”</a:t>
            </a:r>
            <a:r>
              <a:rPr lang="en-GB" i="1" dirty="0"/>
              <a:t>the science dealing with the spread and control of diseases and other factors relating to the health of the populations and other groups”</a:t>
            </a:r>
            <a:r>
              <a:rPr lang="en-GB" dirty="0"/>
              <a:t>.</a:t>
            </a:r>
          </a:p>
          <a:p>
            <a:pPr>
              <a:buFont typeface="Wingdings" panose="05000000000000000000" pitchFamily="2" charset="2"/>
              <a:buChar char="§"/>
            </a:pPr>
            <a:r>
              <a:rPr lang="en-GB" dirty="0"/>
              <a:t>Epidemiological information is used to identify and evaluate the risks of epidemic outbreaks of disease and to help prevent their spread or return.</a:t>
            </a:r>
          </a:p>
        </p:txBody>
      </p:sp>
    </p:spTree>
    <p:extLst>
      <p:ext uri="{BB962C8B-B14F-4D97-AF65-F5344CB8AC3E}">
        <p14:creationId xmlns:p14="http://schemas.microsoft.com/office/powerpoint/2010/main" val="344795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t>What are the broad aims of epidemiology?</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313274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8670-AAA8-4555-99A3-961DDF26C574}"/>
              </a:ext>
            </a:extLst>
          </p:cNvPr>
          <p:cNvSpPr>
            <a:spLocks noGrp="1"/>
          </p:cNvSpPr>
          <p:nvPr>
            <p:ph type="title"/>
          </p:nvPr>
        </p:nvSpPr>
        <p:spPr/>
        <p:txBody>
          <a:bodyPr/>
          <a:lstStyle/>
          <a:p>
            <a:r>
              <a:rPr kumimoji="0" lang="en-GB" sz="4000" b="1" u="none" strike="noStrike" kern="1200" spc="0" normalizeH="0" baseline="0" noProof="0" dirty="0">
                <a:ln>
                  <a:noFill/>
                </a:ln>
                <a:solidFill>
                  <a:prstClr val="black"/>
                </a:solidFill>
                <a:effectLst/>
                <a:uLnTx/>
                <a:uFillTx/>
                <a:latin typeface="Myriad Pro"/>
                <a:ea typeface="+mj-ea"/>
                <a:cs typeface="+mj-cs"/>
              </a:rPr>
              <a:t>Broad Aims of Epidemiology</a:t>
            </a:r>
            <a:endParaRPr lang="en-GB" dirty="0"/>
          </a:p>
        </p:txBody>
      </p:sp>
      <p:pic>
        <p:nvPicPr>
          <p:cNvPr id="4" name="Picture 4" descr="table 1">
            <a:extLst>
              <a:ext uri="{FF2B5EF4-FFF2-40B4-BE49-F238E27FC236}">
                <a16:creationId xmlns:a16="http://schemas.microsoft.com/office/drawing/2014/main" id="{A60FFFF3-B1F7-41EB-A948-2591E330E683}"/>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1470818"/>
            <a:ext cx="7829136"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3526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meaning of the term </a:t>
            </a:r>
            <a:r>
              <a:rPr lang="en-GB" sz="2800" b="1" dirty="0"/>
              <a:t>epidemic, pandemic and endemic</a:t>
            </a:r>
          </a:p>
          <a:p>
            <a:pPr marL="0" indent="0">
              <a:buNone/>
            </a:pPr>
            <a:r>
              <a:rPr lang="en-GB" sz="2800" dirty="0"/>
              <a:t>                                     </a:t>
            </a:r>
          </a:p>
          <a:p>
            <a:pPr marL="0" indent="0">
              <a:buNone/>
            </a:pPr>
            <a:endParaRPr lang="en-GB" sz="2800"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2965099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lstStyle/>
          <a:p>
            <a:pPr algn="ctr"/>
            <a:r>
              <a:rPr lang="en-GB" i="1" dirty="0"/>
              <a:t>Some Epidemiology Terminologies</a:t>
            </a:r>
          </a:p>
        </p:txBody>
      </p:sp>
    </p:spTree>
    <p:extLst>
      <p:ext uri="{BB962C8B-B14F-4D97-AF65-F5344CB8AC3E}">
        <p14:creationId xmlns:p14="http://schemas.microsoft.com/office/powerpoint/2010/main" val="4029124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34D6-29B1-42E3-B5B6-EAD093A6F23C}"/>
              </a:ext>
            </a:extLst>
          </p:cNvPr>
          <p:cNvSpPr>
            <a:spLocks noGrp="1"/>
          </p:cNvSpPr>
          <p:nvPr>
            <p:ph type="title"/>
          </p:nvPr>
        </p:nvSpPr>
        <p:spPr/>
        <p:txBody>
          <a:bodyPr/>
          <a:lstStyle/>
          <a:p>
            <a:r>
              <a:rPr lang="en-GB" b="1" dirty="0"/>
              <a:t>Epidemic</a:t>
            </a:r>
          </a:p>
        </p:txBody>
      </p:sp>
      <p:sp>
        <p:nvSpPr>
          <p:cNvPr id="3" name="Content Placeholder 2">
            <a:extLst>
              <a:ext uri="{FF2B5EF4-FFF2-40B4-BE49-F238E27FC236}">
                <a16:creationId xmlns:a16="http://schemas.microsoft.com/office/drawing/2014/main" id="{CD2235EA-63C7-40E6-8F1A-814EEFC1C90E}"/>
              </a:ext>
            </a:extLst>
          </p:cNvPr>
          <p:cNvSpPr>
            <a:spLocks noGrp="1"/>
          </p:cNvSpPr>
          <p:nvPr>
            <p:ph idx="1"/>
          </p:nvPr>
        </p:nvSpPr>
        <p:spPr/>
        <p:txBody>
          <a:bodyPr>
            <a:normAutofit lnSpcReduction="10000"/>
          </a:bodyPr>
          <a:lstStyle/>
          <a:p>
            <a:pPr>
              <a:buFont typeface="Wingdings" panose="05000000000000000000" pitchFamily="2" charset="2"/>
              <a:buChar char="§"/>
            </a:pPr>
            <a:r>
              <a:rPr lang="en-US" dirty="0"/>
              <a:t>An epidemic or outbreak is “a disease occurrence among a population that is in excess of what is expected for a given time and place”.</a:t>
            </a:r>
          </a:p>
          <a:p>
            <a:pPr>
              <a:buFont typeface="Wingdings" panose="05000000000000000000" pitchFamily="2" charset="2"/>
              <a:buChar char="§"/>
            </a:pPr>
            <a:r>
              <a:rPr lang="en-GB" dirty="0"/>
              <a:t>Epidemic diseases, are those that 'visit' a population and spread rapidly within the population.</a:t>
            </a:r>
          </a:p>
          <a:p>
            <a:pPr marL="0" indent="0">
              <a:buNone/>
            </a:pPr>
            <a:r>
              <a:rPr lang="en-GB" dirty="0"/>
              <a:t>                                                 (CDC, 2012)</a:t>
            </a:r>
            <a:endParaRPr lang="en-US" dirty="0"/>
          </a:p>
          <a:p>
            <a:endParaRPr lang="en-GB" dirty="0"/>
          </a:p>
        </p:txBody>
      </p:sp>
    </p:spTree>
    <p:extLst>
      <p:ext uri="{BB962C8B-B14F-4D97-AF65-F5344CB8AC3E}">
        <p14:creationId xmlns:p14="http://schemas.microsoft.com/office/powerpoint/2010/main" val="4194342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FDF0D-2613-47F3-8286-DBA2B3E6B870}"/>
              </a:ext>
            </a:extLst>
          </p:cNvPr>
          <p:cNvSpPr>
            <a:spLocks noGrp="1"/>
          </p:cNvSpPr>
          <p:nvPr>
            <p:ph type="title"/>
          </p:nvPr>
        </p:nvSpPr>
        <p:spPr/>
        <p:txBody>
          <a:bodyPr/>
          <a:lstStyle/>
          <a:p>
            <a:r>
              <a:rPr lang="en-GB" b="1" dirty="0"/>
              <a:t>Epidemic</a:t>
            </a:r>
          </a:p>
        </p:txBody>
      </p:sp>
      <p:sp>
        <p:nvSpPr>
          <p:cNvPr id="3" name="Content Placeholder 2">
            <a:extLst>
              <a:ext uri="{FF2B5EF4-FFF2-40B4-BE49-F238E27FC236}">
                <a16:creationId xmlns:a16="http://schemas.microsoft.com/office/drawing/2014/main" id="{71237BD9-D4C2-4C70-B9CB-AD306EBC995B}"/>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Epidemic is a disease occurring suddenly in numbers far exceeding those attributable to endemic disease; </a:t>
            </a:r>
          </a:p>
          <a:p>
            <a:pPr marL="0" indent="0">
              <a:buNone/>
            </a:pPr>
            <a:r>
              <a:rPr lang="en-GB" dirty="0"/>
              <a:t>                                     OR</a:t>
            </a:r>
          </a:p>
          <a:p>
            <a:pPr>
              <a:buFont typeface="Wingdings" panose="05000000000000000000" pitchFamily="2" charset="2"/>
              <a:buChar char="§"/>
            </a:pPr>
            <a:r>
              <a:rPr lang="en-GB" dirty="0"/>
              <a:t>Epidemic is a disease occurring suddenly in numbers clearly in excess of normal expectancy.</a:t>
            </a:r>
          </a:p>
          <a:p>
            <a:pPr marL="0" indent="0">
              <a:buNone/>
            </a:pPr>
            <a:r>
              <a:rPr lang="en-GB" dirty="0"/>
              <a:t>                                            (CDC, 2012)</a:t>
            </a:r>
            <a:endParaRPr lang="en-US" dirty="0"/>
          </a:p>
          <a:p>
            <a:pPr marL="0" indent="0">
              <a:buNone/>
            </a:pPr>
            <a:r>
              <a:rPr lang="en-GB" dirty="0"/>
              <a:t>  </a:t>
            </a:r>
          </a:p>
        </p:txBody>
      </p:sp>
    </p:spTree>
    <p:extLst>
      <p:ext uri="{BB962C8B-B14F-4D97-AF65-F5344CB8AC3E}">
        <p14:creationId xmlns:p14="http://schemas.microsoft.com/office/powerpoint/2010/main" val="25646113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F28F6-62FB-4DEF-8591-A7070421F2C4}"/>
              </a:ext>
            </a:extLst>
          </p:cNvPr>
          <p:cNvSpPr>
            <a:spLocks noGrp="1"/>
          </p:cNvSpPr>
          <p:nvPr>
            <p:ph type="title"/>
          </p:nvPr>
        </p:nvSpPr>
        <p:spPr/>
        <p:txBody>
          <a:bodyPr/>
          <a:lstStyle/>
          <a:p>
            <a:r>
              <a:rPr lang="en-GB" b="1" dirty="0"/>
              <a:t>Endemic</a:t>
            </a:r>
          </a:p>
        </p:txBody>
      </p:sp>
      <p:sp>
        <p:nvSpPr>
          <p:cNvPr id="3" name="Content Placeholder 2">
            <a:extLst>
              <a:ext uri="{FF2B5EF4-FFF2-40B4-BE49-F238E27FC236}">
                <a16:creationId xmlns:a16="http://schemas.microsoft.com/office/drawing/2014/main" id="{3A27C772-8F17-4A4E-A76B-05B59BC1645F}"/>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dirty="0"/>
              <a:t>Endemic is “a disease or pathogen present or usually prevalent in a given population or geographic region at all times”.</a:t>
            </a:r>
          </a:p>
          <a:p>
            <a:pPr>
              <a:buFont typeface="Wingdings" panose="05000000000000000000" pitchFamily="2" charset="2"/>
              <a:buChar char="§"/>
            </a:pPr>
            <a:endParaRPr lang="en-GB" dirty="0"/>
          </a:p>
          <a:p>
            <a:pPr>
              <a:buFont typeface="Wingdings" panose="05000000000000000000" pitchFamily="2" charset="2"/>
              <a:buChar char="§"/>
            </a:pPr>
            <a:r>
              <a:rPr lang="en-GB" dirty="0"/>
              <a:t>Endemic diseases are those that </a:t>
            </a:r>
            <a:r>
              <a:rPr lang="en-GB" b="1" dirty="0"/>
              <a:t>constantly 'live' </a:t>
            </a:r>
            <a:r>
              <a:rPr lang="en-GB" dirty="0"/>
              <a:t>in a particular region</a:t>
            </a:r>
          </a:p>
          <a:p>
            <a:pPr marL="0" indent="0">
              <a:buNone/>
            </a:pPr>
            <a:r>
              <a:rPr lang="en-GB" dirty="0"/>
              <a:t>                                                     (CDC, 2012)</a:t>
            </a:r>
            <a:endParaRPr lang="en-US" dirty="0"/>
          </a:p>
          <a:p>
            <a:pPr marL="0" indent="0">
              <a:buNone/>
            </a:pPr>
            <a:r>
              <a:rPr lang="en-GB" dirty="0"/>
              <a:t>  </a:t>
            </a:r>
          </a:p>
        </p:txBody>
      </p:sp>
    </p:spTree>
    <p:extLst>
      <p:ext uri="{BB962C8B-B14F-4D97-AF65-F5344CB8AC3E}">
        <p14:creationId xmlns:p14="http://schemas.microsoft.com/office/powerpoint/2010/main" val="2289268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CF10-A8A3-4A6A-93CE-F181A7670C83}"/>
              </a:ext>
            </a:extLst>
          </p:cNvPr>
          <p:cNvSpPr>
            <a:spLocks noGrp="1"/>
          </p:cNvSpPr>
          <p:nvPr>
            <p:ph type="title"/>
          </p:nvPr>
        </p:nvSpPr>
        <p:spPr/>
        <p:txBody>
          <a:bodyPr/>
          <a:lstStyle/>
          <a:p>
            <a:r>
              <a:rPr lang="en-GB" b="1" dirty="0"/>
              <a:t>Pandemic</a:t>
            </a:r>
          </a:p>
        </p:txBody>
      </p:sp>
      <p:sp>
        <p:nvSpPr>
          <p:cNvPr id="3" name="Content Placeholder 2">
            <a:extLst>
              <a:ext uri="{FF2B5EF4-FFF2-40B4-BE49-F238E27FC236}">
                <a16:creationId xmlns:a16="http://schemas.microsoft.com/office/drawing/2014/main" id="{C12E859D-332A-4752-A3F1-3520E3C01685}"/>
              </a:ext>
            </a:extLst>
          </p:cNvPr>
          <p:cNvSpPr>
            <a:spLocks noGrp="1"/>
          </p:cNvSpPr>
          <p:nvPr>
            <p:ph idx="1"/>
          </p:nvPr>
        </p:nvSpPr>
        <p:spPr/>
        <p:txBody>
          <a:bodyPr/>
          <a:lstStyle/>
          <a:p>
            <a:pPr>
              <a:buFont typeface="Wingdings" panose="05000000000000000000" pitchFamily="2" charset="2"/>
              <a:buChar char="§"/>
            </a:pPr>
            <a:r>
              <a:rPr lang="en-GB" dirty="0"/>
              <a:t>Pandemic is “a widespread epidemic distributed or occurring widely throughout a region, country, continent, or globally”.</a:t>
            </a:r>
          </a:p>
          <a:p>
            <a:pPr>
              <a:buFont typeface="Wingdings" panose="05000000000000000000" pitchFamily="2" charset="2"/>
              <a:buChar char="§"/>
            </a:pPr>
            <a:endParaRPr lang="en-GB" dirty="0"/>
          </a:p>
          <a:p>
            <a:pPr marL="0" indent="0">
              <a:buNone/>
            </a:pPr>
            <a:r>
              <a:rPr lang="en-GB" dirty="0"/>
              <a:t>                                          (WHO, 2022)</a:t>
            </a:r>
          </a:p>
          <a:p>
            <a:endParaRPr lang="en-GB" dirty="0"/>
          </a:p>
        </p:txBody>
      </p:sp>
    </p:spTree>
    <p:extLst>
      <p:ext uri="{BB962C8B-B14F-4D97-AF65-F5344CB8AC3E}">
        <p14:creationId xmlns:p14="http://schemas.microsoft.com/office/powerpoint/2010/main" val="3170874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difference between endemic, pandemic and epidemic | Baptist Health">
            <a:extLst>
              <a:ext uri="{FF2B5EF4-FFF2-40B4-BE49-F238E27FC236}">
                <a16:creationId xmlns:a16="http://schemas.microsoft.com/office/drawing/2014/main" id="{3B258BCC-98E9-0917-F77B-063284B59B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881"/>
            <a:ext cx="9144000" cy="5716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430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at least one  example each of </a:t>
            </a:r>
            <a:r>
              <a:rPr lang="en-GB" sz="2800" i="1" dirty="0"/>
              <a:t>epidemic, pandemic and endemic diseases</a:t>
            </a:r>
          </a:p>
          <a:p>
            <a:pPr marL="0" indent="0">
              <a:buNone/>
            </a:pPr>
            <a:r>
              <a:rPr lang="en-GB" sz="2800" dirty="0"/>
              <a:t>                                     </a:t>
            </a:r>
          </a:p>
          <a:p>
            <a:pPr marL="0" indent="0">
              <a:buNone/>
            </a:pPr>
            <a:endParaRPr lang="en-GB" sz="2800"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1388229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490329" y="1974913"/>
            <a:ext cx="8196471" cy="581187"/>
          </a:xfrm>
          <a:prstGeom prst="rect">
            <a:avLst/>
          </a:prstGeom>
          <a:solidFill>
            <a:schemeClr val="bg1"/>
          </a:solidFill>
          <a:ln/>
          <a:effectLst/>
        </p:spPr>
        <p:style>
          <a:lnRef idx="0">
            <a:schemeClr val="accent3"/>
          </a:lnRef>
          <a:fillRef idx="3">
            <a:schemeClr val="accent3"/>
          </a:fillRef>
          <a:effectRef idx="3">
            <a:schemeClr val="accent3"/>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8677" name="TextBox 8"/>
          <p:cNvSpPr txBox="1">
            <a:spLocks noChangeArrowheads="1"/>
          </p:cNvSpPr>
          <p:nvPr/>
        </p:nvSpPr>
        <p:spPr bwMode="auto">
          <a:xfrm>
            <a:off x="998538" y="2078038"/>
            <a:ext cx="219710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b="1" dirty="0">
                <a:latin typeface="+mn-lt"/>
              </a:rPr>
              <a:t>A. endemic</a:t>
            </a:r>
          </a:p>
        </p:txBody>
      </p:sp>
      <p:sp>
        <p:nvSpPr>
          <p:cNvPr id="28678" name="TextBox 13"/>
          <p:cNvSpPr txBox="1">
            <a:spLocks noChangeArrowheads="1"/>
          </p:cNvSpPr>
          <p:nvPr/>
        </p:nvSpPr>
        <p:spPr bwMode="auto">
          <a:xfrm>
            <a:off x="6180138" y="2073275"/>
            <a:ext cx="2257425"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b="1" dirty="0">
                <a:latin typeface="+mn-lt"/>
              </a:rPr>
              <a:t>C. epidemic</a:t>
            </a:r>
          </a:p>
        </p:txBody>
      </p:sp>
      <p:sp>
        <p:nvSpPr>
          <p:cNvPr id="28679" name="TextBox 14"/>
          <p:cNvSpPr txBox="1">
            <a:spLocks noChangeArrowheads="1"/>
          </p:cNvSpPr>
          <p:nvPr/>
        </p:nvSpPr>
        <p:spPr bwMode="auto">
          <a:xfrm>
            <a:off x="3513138" y="2073275"/>
            <a:ext cx="2303462"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b="1" dirty="0">
                <a:latin typeface="+mn-lt"/>
              </a:rPr>
              <a:t>B. pandemic</a:t>
            </a:r>
          </a:p>
        </p:txBody>
      </p:sp>
      <p:sp>
        <p:nvSpPr>
          <p:cNvPr id="28681" name="TextBox 6"/>
          <p:cNvSpPr txBox="1">
            <a:spLocks noChangeArrowheads="1"/>
          </p:cNvSpPr>
          <p:nvPr/>
        </p:nvSpPr>
        <p:spPr bwMode="auto">
          <a:xfrm>
            <a:off x="490329" y="4869160"/>
            <a:ext cx="7947234"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4488" indent="-344488">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 typeface="Arial" charset="0"/>
              <a:buNone/>
            </a:pPr>
            <a:r>
              <a:rPr lang="en-US" altLang="en-US" sz="2200" dirty="0">
                <a:latin typeface="Century Gothic" pitchFamily="34" charset="0"/>
              </a:rPr>
              <a:t>3.	</a:t>
            </a:r>
            <a:r>
              <a:rPr lang="en-US" altLang="en-US" sz="2200" dirty="0">
                <a:latin typeface="+mn-lt"/>
              </a:rPr>
              <a:t>HIV/AIDS is one of the worst global diseases in history. It is a/an _________.</a:t>
            </a:r>
          </a:p>
        </p:txBody>
      </p:sp>
      <p:sp>
        <p:nvSpPr>
          <p:cNvPr id="28688" name="Rectangle 4"/>
          <p:cNvSpPr>
            <a:spLocks noChangeArrowheads="1"/>
          </p:cNvSpPr>
          <p:nvPr/>
        </p:nvSpPr>
        <p:spPr bwMode="auto">
          <a:xfrm>
            <a:off x="490329" y="2668812"/>
            <a:ext cx="8298071"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03225" indent="-403225">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AutoNum type="arabicPeriod"/>
            </a:pPr>
            <a:r>
              <a:rPr lang="en-US" altLang="en-US" sz="2200" dirty="0">
                <a:latin typeface="+mn-lt"/>
              </a:rPr>
              <a:t>Malaria is present in Africa at all times because of the presence of infected mosquitoes. So, Malaria is _____ in Africa.</a:t>
            </a:r>
          </a:p>
        </p:txBody>
      </p:sp>
      <p:sp>
        <p:nvSpPr>
          <p:cNvPr id="28689" name="Rectangle 20"/>
          <p:cNvSpPr>
            <a:spLocks noChangeArrowheads="1"/>
          </p:cNvSpPr>
          <p:nvPr/>
        </p:nvSpPr>
        <p:spPr bwMode="auto">
          <a:xfrm>
            <a:off x="490329" y="3807846"/>
            <a:ext cx="844109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4488" indent="-344488">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dirty="0">
                <a:latin typeface="Century Gothic" pitchFamily="34" charset="0"/>
              </a:rPr>
              <a:t>2.</a:t>
            </a:r>
            <a:r>
              <a:rPr lang="en-US" altLang="en-US" sz="2200" dirty="0">
                <a:solidFill>
                  <a:srgbClr val="0039A6"/>
                </a:solidFill>
                <a:latin typeface="Century Gothic" pitchFamily="34" charset="0"/>
              </a:rPr>
              <a:t>	</a:t>
            </a:r>
            <a:r>
              <a:rPr lang="en-US" altLang="en-US" sz="2200" dirty="0">
                <a:latin typeface="+mn-lt"/>
              </a:rPr>
              <a:t>The Ebola virus in parts of Africa is in excess of what is expected for this region. This virus is a/an ________.</a:t>
            </a:r>
          </a:p>
        </p:txBody>
      </p:sp>
      <p:sp>
        <p:nvSpPr>
          <p:cNvPr id="28690" name="Rectangle 20"/>
          <p:cNvSpPr>
            <a:spLocks noChangeArrowheads="1"/>
          </p:cNvSpPr>
          <p:nvPr/>
        </p:nvSpPr>
        <p:spPr bwMode="auto">
          <a:xfrm>
            <a:off x="1187625" y="546820"/>
            <a:ext cx="684076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US" altLang="en-US" sz="3600" b="1" dirty="0">
                <a:latin typeface="+mj-lt"/>
              </a:rPr>
              <a:t>Activity</a:t>
            </a:r>
          </a:p>
        </p:txBody>
      </p:sp>
      <p:sp>
        <p:nvSpPr>
          <p:cNvPr id="28693" name="Slide Number Placeholder 1"/>
          <p:cNvSpPr txBox="1">
            <a:spLocks/>
          </p:cNvSpPr>
          <p:nvPr/>
        </p:nvSpPr>
        <p:spPr bwMode="auto">
          <a:xfrm>
            <a:off x="6553200" y="6172200"/>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fld id="{FF1E020D-4BDD-4B17-91F3-36701A196AF7}" type="slidenum">
              <a:rPr lang="en-US" altLang="en-US" sz="1400">
                <a:solidFill>
                  <a:srgbClr val="0039A6"/>
                </a:solidFill>
                <a:latin typeface="Myriad Web Pro" charset="0"/>
              </a:rPr>
              <a:pPr algn="r" eaLnBrk="1" hangingPunct="1">
                <a:spcBef>
                  <a:spcPct val="0"/>
                </a:spcBef>
                <a:buFontTx/>
                <a:buNone/>
              </a:pPr>
              <a:t>25</a:t>
            </a:fld>
            <a:endParaRPr lang="en-US" altLang="en-US" sz="1400">
              <a:solidFill>
                <a:srgbClr val="0039A6"/>
              </a:solidFill>
              <a:latin typeface="Myriad Web Pro" charset="0"/>
            </a:endParaRPr>
          </a:p>
        </p:txBody>
      </p:sp>
      <p:sp>
        <p:nvSpPr>
          <p:cNvPr id="21" name="TextBox 20">
            <a:extLst>
              <a:ext uri="{FF2B5EF4-FFF2-40B4-BE49-F238E27FC236}">
                <a16:creationId xmlns:a16="http://schemas.microsoft.com/office/drawing/2014/main" id="{F3664A76-91D4-2E65-C258-D32D703C9B82}"/>
              </a:ext>
            </a:extLst>
          </p:cNvPr>
          <p:cNvSpPr txBox="1"/>
          <p:nvPr/>
        </p:nvSpPr>
        <p:spPr>
          <a:xfrm>
            <a:off x="609600" y="1167235"/>
            <a:ext cx="7418785" cy="830997"/>
          </a:xfrm>
          <a:prstGeom prst="rect">
            <a:avLst/>
          </a:prstGeom>
          <a:noFill/>
        </p:spPr>
        <p:txBody>
          <a:bodyPr wrap="square">
            <a:spAutoFit/>
          </a:bodyPr>
          <a:lstStyle/>
          <a:p>
            <a:pPr algn="ctr"/>
            <a:r>
              <a:rPr lang="en-US" altLang="en-US" sz="2400" b="1" dirty="0"/>
              <a:t>Working in pairs, match each term with the correct sentence.</a:t>
            </a:r>
            <a:endParaRPr lang="en-GB" sz="2400" b="1" dirty="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p:cNvSpPr/>
          <p:nvPr/>
        </p:nvSpPr>
        <p:spPr>
          <a:xfrm>
            <a:off x="1144810" y="3431230"/>
            <a:ext cx="6879777" cy="1815882"/>
          </a:xfrm>
          <a:prstGeom prst="rect">
            <a:avLst/>
          </a:prstGeom>
        </p:spPr>
        <p:txBody>
          <a:bodyPr wrap="square">
            <a:spAutoFit/>
          </a:bodyPr>
          <a:lstStyle/>
          <a:p>
            <a:r>
              <a:rPr lang="en-US" sz="2800" dirty="0">
                <a:effectLst/>
              </a:rPr>
              <a:t>A(n) ________________________ is a disease occurrence among a population that is in excess of what is expected for a given time and place.</a:t>
            </a:r>
            <a:endParaRPr lang="en-US" sz="2800" b="1" dirty="0">
              <a:effectLst/>
            </a:endParaRPr>
          </a:p>
        </p:txBody>
      </p:sp>
      <p:sp>
        <p:nvSpPr>
          <p:cNvPr id="49" name="Rectangle 48"/>
          <p:cNvSpPr/>
          <p:nvPr/>
        </p:nvSpPr>
        <p:spPr>
          <a:xfrm>
            <a:off x="609017" y="1575187"/>
            <a:ext cx="8184851" cy="830997"/>
          </a:xfrm>
          <a:prstGeom prst="rect">
            <a:avLst/>
          </a:prstGeom>
        </p:spPr>
        <p:txBody>
          <a:bodyPr wrap="square">
            <a:spAutoFit/>
          </a:bodyPr>
          <a:lstStyle/>
          <a:p>
            <a:pPr algn="ctr"/>
            <a:r>
              <a:rPr lang="en-US" sz="2400" dirty="0">
                <a:effectLst/>
              </a:rPr>
              <a:t>Working independently, fill in the blank with the correct answer</a:t>
            </a:r>
            <a:r>
              <a:rPr lang="en-US" sz="1800" dirty="0">
                <a:effectLst/>
              </a:rPr>
              <a:t>.</a:t>
            </a:r>
            <a:endParaRPr lang="en-US" sz="1800" b="1" dirty="0">
              <a:effectLst/>
            </a:endParaRPr>
          </a:p>
        </p:txBody>
      </p:sp>
      <p:sp>
        <p:nvSpPr>
          <p:cNvPr id="50" name="Rectangle 49"/>
          <p:cNvSpPr/>
          <p:nvPr/>
        </p:nvSpPr>
        <p:spPr bwMode="auto">
          <a:xfrm>
            <a:off x="633596" y="2359135"/>
            <a:ext cx="7934474" cy="809768"/>
          </a:xfrm>
          <a:prstGeom prst="rect">
            <a:avLst/>
          </a:prstGeom>
          <a:solidFill>
            <a:schemeClr val="bg1"/>
          </a:solidFill>
          <a:ln>
            <a:headEnd/>
            <a:tailEnd/>
          </a:ln>
        </p:spPr>
        <p:style>
          <a:lnRef idx="0">
            <a:schemeClr val="accent1"/>
          </a:lnRef>
          <a:fillRef idx="3">
            <a:schemeClr val="accent1"/>
          </a:fillRef>
          <a:effectRef idx="3">
            <a:schemeClr val="accent1"/>
          </a:effectRef>
          <a:fontRef idx="minor">
            <a:schemeClr val="lt1"/>
          </a:fontRef>
        </p:style>
        <p:txBody>
          <a:bodyPr wrap="none" rtlCol="0" anchor="ctr">
            <a:flatTx/>
          </a:bodyPr>
          <a:lstStyle/>
          <a:p>
            <a:pPr algn="ctr"/>
            <a:endParaRPr lang="en-US" sz="1200" b="1" dirty="0">
              <a:solidFill>
                <a:srgbClr val="0039A6"/>
              </a:solidFill>
              <a:latin typeface="Tahoma" pitchFamily="34" charset="0"/>
            </a:endParaRPr>
          </a:p>
        </p:txBody>
      </p:sp>
      <p:sp>
        <p:nvSpPr>
          <p:cNvPr id="51" name="TextBox 50"/>
          <p:cNvSpPr txBox="1"/>
          <p:nvPr/>
        </p:nvSpPr>
        <p:spPr>
          <a:xfrm>
            <a:off x="5305466" y="2726321"/>
            <a:ext cx="2085933" cy="400110"/>
          </a:xfrm>
          <a:prstGeom prst="rect">
            <a:avLst/>
          </a:prstGeom>
          <a:noFill/>
        </p:spPr>
        <p:txBody>
          <a:bodyPr wrap="square" rtlCol="0">
            <a:spAutoFit/>
          </a:bodyPr>
          <a:lstStyle/>
          <a:p>
            <a:r>
              <a:rPr lang="en-US" sz="2000" dirty="0">
                <a:effectLst/>
              </a:rPr>
              <a:t>D. prevention</a:t>
            </a:r>
          </a:p>
        </p:txBody>
      </p:sp>
      <p:sp>
        <p:nvSpPr>
          <p:cNvPr id="52" name="Rectangle 51"/>
          <p:cNvSpPr/>
          <p:nvPr/>
        </p:nvSpPr>
        <p:spPr>
          <a:xfrm>
            <a:off x="1457528" y="2304205"/>
            <a:ext cx="1587101" cy="400110"/>
          </a:xfrm>
          <a:prstGeom prst="rect">
            <a:avLst/>
          </a:prstGeom>
        </p:spPr>
        <p:txBody>
          <a:bodyPr wrap="none">
            <a:spAutoFit/>
          </a:bodyPr>
          <a:lstStyle/>
          <a:p>
            <a:r>
              <a:rPr lang="en-US" sz="2000" dirty="0">
                <a:effectLst/>
              </a:rPr>
              <a:t>A. pandemic</a:t>
            </a:r>
            <a:endParaRPr lang="en-US" sz="2000" dirty="0"/>
          </a:p>
        </p:txBody>
      </p:sp>
      <p:sp>
        <p:nvSpPr>
          <p:cNvPr id="53" name="Rectangle 52"/>
          <p:cNvSpPr/>
          <p:nvPr/>
        </p:nvSpPr>
        <p:spPr>
          <a:xfrm>
            <a:off x="5308779" y="2316663"/>
            <a:ext cx="1905073" cy="400110"/>
          </a:xfrm>
          <a:prstGeom prst="rect">
            <a:avLst/>
          </a:prstGeom>
        </p:spPr>
        <p:txBody>
          <a:bodyPr wrap="none">
            <a:spAutoFit/>
          </a:bodyPr>
          <a:lstStyle/>
          <a:p>
            <a:r>
              <a:rPr lang="en-US" sz="2000" dirty="0">
                <a:effectLst/>
              </a:rPr>
              <a:t>B. intervention </a:t>
            </a:r>
            <a:endParaRPr lang="en-US" sz="2000" dirty="0"/>
          </a:p>
        </p:txBody>
      </p:sp>
      <p:sp>
        <p:nvSpPr>
          <p:cNvPr id="54" name="Rectangle 53"/>
          <p:cNvSpPr/>
          <p:nvPr/>
        </p:nvSpPr>
        <p:spPr>
          <a:xfrm>
            <a:off x="1447800" y="2687835"/>
            <a:ext cx="3319799" cy="400110"/>
          </a:xfrm>
          <a:prstGeom prst="rect">
            <a:avLst/>
          </a:prstGeom>
        </p:spPr>
        <p:txBody>
          <a:bodyPr wrap="square">
            <a:spAutoFit/>
          </a:bodyPr>
          <a:lstStyle/>
          <a:p>
            <a:r>
              <a:rPr lang="en-US" sz="2000" dirty="0">
                <a:effectLst/>
              </a:rPr>
              <a:t>C. epidemic or outbreak</a:t>
            </a:r>
            <a:endParaRPr lang="en-US" sz="2000" dirty="0"/>
          </a:p>
        </p:txBody>
      </p:sp>
      <p:sp>
        <p:nvSpPr>
          <p:cNvPr id="5" name="Rectangle 4"/>
          <p:cNvSpPr/>
          <p:nvPr/>
        </p:nvSpPr>
        <p:spPr>
          <a:xfrm>
            <a:off x="1828800" y="3431230"/>
            <a:ext cx="3876815" cy="461665"/>
          </a:xfrm>
          <a:prstGeom prst="rect">
            <a:avLst/>
          </a:prstGeom>
        </p:spPr>
        <p:txBody>
          <a:bodyPr wrap="square">
            <a:spAutoFit/>
          </a:bodyPr>
          <a:lstStyle/>
          <a:p>
            <a:pPr algn="ctr"/>
            <a:r>
              <a:rPr lang="en-US" sz="2400" dirty="0">
                <a:solidFill>
                  <a:srgbClr val="0039A6"/>
                </a:solidFill>
                <a:effectLst/>
                <a:latin typeface="Century Gothic" panose="020B0502020202020204" pitchFamily="34" charset="0"/>
              </a:rPr>
              <a:t> </a:t>
            </a:r>
            <a:endParaRPr lang="en-US" sz="2400" dirty="0">
              <a:solidFill>
                <a:srgbClr val="0039A6"/>
              </a:solidFill>
              <a:effectLst/>
            </a:endParaRPr>
          </a:p>
        </p:txBody>
      </p:sp>
      <p:sp>
        <p:nvSpPr>
          <p:cNvPr id="15" name="TextBox 14"/>
          <p:cNvSpPr txBox="1"/>
          <p:nvPr/>
        </p:nvSpPr>
        <p:spPr>
          <a:xfrm>
            <a:off x="2823271" y="632577"/>
            <a:ext cx="3888655" cy="769441"/>
          </a:xfrm>
          <a:prstGeom prst="rect">
            <a:avLst/>
          </a:prstGeom>
          <a:noFill/>
          <a:ln w="19050">
            <a:noFill/>
          </a:ln>
        </p:spPr>
        <p:txBody>
          <a:bodyPr wrap="square" rtlCol="0">
            <a:spAutoFit/>
          </a:bodyPr>
          <a:lstStyle/>
          <a:p>
            <a:pPr algn="ctr"/>
            <a:r>
              <a:rPr lang="en-US" sz="4400" b="1" dirty="0">
                <a:effectLst/>
                <a:latin typeface="+mj-lt"/>
              </a:rPr>
              <a:t>Activity</a:t>
            </a:r>
          </a:p>
        </p:txBody>
      </p:sp>
    </p:spTree>
    <p:extLst>
      <p:ext uri="{BB962C8B-B14F-4D97-AF65-F5344CB8AC3E}">
        <p14:creationId xmlns:p14="http://schemas.microsoft.com/office/powerpoint/2010/main" val="251142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i="1" dirty="0"/>
              <a:t>Who is an epidemiologist?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2247006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855A1-4CA7-4A13-9DE3-D70260CD25E7}"/>
              </a:ext>
            </a:extLst>
          </p:cNvPr>
          <p:cNvSpPr>
            <a:spLocks noGrp="1"/>
          </p:cNvSpPr>
          <p:nvPr>
            <p:ph type="title"/>
          </p:nvPr>
        </p:nvSpPr>
        <p:spPr/>
        <p:txBody>
          <a:bodyPr/>
          <a:lstStyle/>
          <a:p>
            <a:r>
              <a:rPr lang="en-US" altLang="en-US" b="1" dirty="0"/>
              <a:t>Epidemiologist</a:t>
            </a:r>
            <a:endParaRPr lang="en-GB" b="1" dirty="0"/>
          </a:p>
        </p:txBody>
      </p:sp>
      <p:sp>
        <p:nvSpPr>
          <p:cNvPr id="3" name="Content Placeholder 2">
            <a:extLst>
              <a:ext uri="{FF2B5EF4-FFF2-40B4-BE49-F238E27FC236}">
                <a16:creationId xmlns:a16="http://schemas.microsoft.com/office/drawing/2014/main" id="{1E760FD1-7B24-4FBD-B3C0-44ED06A71467}"/>
              </a:ext>
            </a:extLst>
          </p:cNvPr>
          <p:cNvSpPr>
            <a:spLocks noGrp="1"/>
          </p:cNvSpPr>
          <p:nvPr>
            <p:ph idx="1"/>
          </p:nvPr>
        </p:nvSpPr>
        <p:spPr/>
        <p:txBody>
          <a:bodyPr/>
          <a:lstStyle/>
          <a:p>
            <a:pPr>
              <a:buFont typeface="Wingdings" panose="05000000000000000000" pitchFamily="2" charset="2"/>
              <a:buChar char="§"/>
            </a:pPr>
            <a:r>
              <a:rPr lang="en-US" altLang="en-US" dirty="0"/>
              <a:t>An Epidemiologist is “a public health scientist, who is responsible for carrying out all useful and effective activities needed for successful epidemiology practice”.</a:t>
            </a:r>
          </a:p>
          <a:p>
            <a:pPr>
              <a:buFont typeface="Wingdings" panose="05000000000000000000" pitchFamily="2" charset="2"/>
              <a:buChar char="§"/>
            </a:pPr>
            <a:endParaRPr lang="en-US" dirty="0"/>
          </a:p>
          <a:p>
            <a:pPr marL="0" indent="0">
              <a:buNone/>
            </a:pPr>
            <a:r>
              <a:rPr lang="en-US" dirty="0"/>
              <a:t>                                              (CDC, 2012)</a:t>
            </a:r>
            <a:endParaRPr lang="en-GB" dirty="0"/>
          </a:p>
        </p:txBody>
      </p:sp>
    </p:spTree>
    <p:extLst>
      <p:ext uri="{BB962C8B-B14F-4D97-AF65-F5344CB8AC3E}">
        <p14:creationId xmlns:p14="http://schemas.microsoft.com/office/powerpoint/2010/main" val="990038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b="1" i="1" dirty="0"/>
              <a:t>What are Public Health Indicators</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8174881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6B885-FC1A-A0C6-F803-2095E3492F57}"/>
              </a:ext>
            </a:extLst>
          </p:cNvPr>
          <p:cNvSpPr>
            <a:spLocks noGrp="1"/>
          </p:cNvSpPr>
          <p:nvPr>
            <p:ph type="title"/>
          </p:nvPr>
        </p:nvSpPr>
        <p:spPr/>
        <p:txBody>
          <a:bodyPr/>
          <a:lstStyle/>
          <a:p>
            <a:r>
              <a:rPr lang="en-GB" b="1" dirty="0"/>
              <a:t>Public Health Indicators</a:t>
            </a:r>
          </a:p>
        </p:txBody>
      </p:sp>
      <p:sp>
        <p:nvSpPr>
          <p:cNvPr id="3" name="Content Placeholder 2">
            <a:extLst>
              <a:ext uri="{FF2B5EF4-FFF2-40B4-BE49-F238E27FC236}">
                <a16:creationId xmlns:a16="http://schemas.microsoft.com/office/drawing/2014/main" id="{105E87DF-01BB-7CCD-979D-71838DDC8007}"/>
              </a:ext>
            </a:extLst>
          </p:cNvPr>
          <p:cNvSpPr>
            <a:spLocks noGrp="1"/>
          </p:cNvSpPr>
          <p:nvPr>
            <p:ph idx="1"/>
          </p:nvPr>
        </p:nvSpPr>
        <p:spPr/>
        <p:txBody>
          <a:bodyPr/>
          <a:lstStyle/>
          <a:p>
            <a:pPr marL="0" indent="0">
              <a:buNone/>
            </a:pPr>
            <a:r>
              <a:rPr lang="en-GB" dirty="0"/>
              <a:t>Public health professionals use two important indicators to measure population health: </a:t>
            </a:r>
          </a:p>
          <a:p>
            <a:pPr>
              <a:buFont typeface="Wingdings" panose="05000000000000000000" pitchFamily="2" charset="2"/>
              <a:buChar char="§"/>
            </a:pPr>
            <a:r>
              <a:rPr lang="en-GB" dirty="0"/>
              <a:t>disease prevalence and </a:t>
            </a:r>
          </a:p>
          <a:p>
            <a:pPr>
              <a:buFont typeface="Wingdings" panose="05000000000000000000" pitchFamily="2" charset="2"/>
              <a:buChar char="§"/>
            </a:pPr>
            <a:r>
              <a:rPr lang="en-GB" dirty="0"/>
              <a:t>disease incidence</a:t>
            </a:r>
          </a:p>
          <a:p>
            <a:endParaRPr lang="en-GB" dirty="0"/>
          </a:p>
        </p:txBody>
      </p:sp>
    </p:spTree>
    <p:extLst>
      <p:ext uri="{BB962C8B-B14F-4D97-AF65-F5344CB8AC3E}">
        <p14:creationId xmlns:p14="http://schemas.microsoft.com/office/powerpoint/2010/main" val="19995381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lstStyle/>
          <a:p>
            <a:pPr algn="ctr"/>
            <a:r>
              <a:rPr lang="en-GB" i="1" dirty="0"/>
              <a:t>What is PREVALENCE AND INCIDENCE?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6711807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93F6C-346E-489A-B330-C252D24656B2}"/>
              </a:ext>
            </a:extLst>
          </p:cNvPr>
          <p:cNvSpPr>
            <a:spLocks noGrp="1"/>
          </p:cNvSpPr>
          <p:nvPr>
            <p:ph type="title"/>
          </p:nvPr>
        </p:nvSpPr>
        <p:spPr/>
        <p:txBody>
          <a:bodyPr>
            <a:normAutofit/>
          </a:bodyPr>
          <a:lstStyle/>
          <a:p>
            <a:r>
              <a:rPr lang="en-GB" sz="4000" b="1" dirty="0"/>
              <a:t>Prevalence and Incidence</a:t>
            </a:r>
          </a:p>
        </p:txBody>
      </p:sp>
      <p:sp>
        <p:nvSpPr>
          <p:cNvPr id="3" name="Content Placeholder 2">
            <a:extLst>
              <a:ext uri="{FF2B5EF4-FFF2-40B4-BE49-F238E27FC236}">
                <a16:creationId xmlns:a16="http://schemas.microsoft.com/office/drawing/2014/main" id="{E8F1286F-1C40-4BA7-8769-EC5AE8F73364}"/>
              </a:ext>
            </a:extLst>
          </p:cNvPr>
          <p:cNvSpPr>
            <a:spLocks noGrp="1"/>
          </p:cNvSpPr>
          <p:nvPr>
            <p:ph idx="1"/>
          </p:nvPr>
        </p:nvSpPr>
        <p:spPr/>
        <p:txBody>
          <a:bodyPr>
            <a:normAutofit lnSpcReduction="10000"/>
          </a:bodyPr>
          <a:lstStyle/>
          <a:p>
            <a:pPr>
              <a:buFont typeface="Wingdings" panose="05000000000000000000" pitchFamily="2" charset="2"/>
              <a:buChar char="§"/>
            </a:pPr>
            <a:r>
              <a:rPr lang="en-GB" sz="2800" b="1" dirty="0"/>
              <a:t>Prevalence</a:t>
            </a:r>
            <a:r>
              <a:rPr lang="en-GB" sz="2800" dirty="0"/>
              <a:t> is a statistical concept referring to the “number of </a:t>
            </a:r>
            <a:r>
              <a:rPr lang="en-GB" sz="2800" b="1" i="1" dirty="0"/>
              <a:t>new and old cases of a disease </a:t>
            </a:r>
            <a:r>
              <a:rPr lang="en-GB" sz="2800" dirty="0"/>
              <a:t>that are present in a particular population at a given time”.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Whereas </a:t>
            </a:r>
            <a:r>
              <a:rPr lang="en-GB" sz="2800" b="1" dirty="0"/>
              <a:t>incidence</a:t>
            </a:r>
            <a:r>
              <a:rPr lang="en-GB" sz="2800" dirty="0"/>
              <a:t> refers to the “</a:t>
            </a:r>
            <a:r>
              <a:rPr lang="en-GB" sz="2800" b="1" i="1" dirty="0"/>
              <a:t>number of new cases of a disease </a:t>
            </a:r>
            <a:r>
              <a:rPr lang="en-GB" sz="2800" dirty="0"/>
              <a:t>that develop in a given period of time”.</a:t>
            </a:r>
          </a:p>
          <a:p>
            <a:pPr marL="0" indent="0">
              <a:buNone/>
            </a:pPr>
            <a:r>
              <a:rPr lang="en-GB" sz="2800" b="1" dirty="0"/>
              <a:t>                                       OR</a:t>
            </a:r>
          </a:p>
        </p:txBody>
      </p:sp>
    </p:spTree>
    <p:extLst>
      <p:ext uri="{BB962C8B-B14F-4D97-AF65-F5344CB8AC3E}">
        <p14:creationId xmlns:p14="http://schemas.microsoft.com/office/powerpoint/2010/main" val="38668449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C0B30-6ACF-4455-A5E4-687EA3EBAE3B}"/>
              </a:ext>
            </a:extLst>
          </p:cNvPr>
          <p:cNvSpPr>
            <a:spLocks noGrp="1"/>
          </p:cNvSpPr>
          <p:nvPr>
            <p:ph type="title"/>
          </p:nvPr>
        </p:nvSpPr>
        <p:spPr/>
        <p:txBody>
          <a:bodyPr>
            <a:normAutofit/>
          </a:bodyPr>
          <a:lstStyle/>
          <a:p>
            <a:r>
              <a:rPr lang="en-GB" sz="4000" b="1" dirty="0">
                <a:solidFill>
                  <a:prstClr val="black"/>
                </a:solidFill>
              </a:rPr>
              <a:t>Incidence and Prevalence </a:t>
            </a:r>
            <a:endParaRPr lang="en-GB" sz="4000" dirty="0"/>
          </a:p>
        </p:txBody>
      </p:sp>
      <p:sp>
        <p:nvSpPr>
          <p:cNvPr id="3" name="Content Placeholder 2">
            <a:extLst>
              <a:ext uri="{FF2B5EF4-FFF2-40B4-BE49-F238E27FC236}">
                <a16:creationId xmlns:a16="http://schemas.microsoft.com/office/drawing/2014/main" id="{50D6B524-2139-4C6A-8055-AD9B0A51ED55}"/>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solidFill>
                  <a:srgbClr val="FF0000"/>
                </a:solidFill>
              </a:rPr>
              <a:t>Incidence </a:t>
            </a:r>
            <a:r>
              <a:rPr lang="en-GB" dirty="0"/>
              <a:t>is referred to as a </a:t>
            </a:r>
            <a:r>
              <a:rPr lang="en-GB" b="1" i="1" dirty="0"/>
              <a:t>measure of risk</a:t>
            </a:r>
          </a:p>
          <a:p>
            <a:pPr marL="0" indent="0">
              <a:buNone/>
            </a:pPr>
            <a:r>
              <a:rPr lang="en-GB" b="1" i="1" dirty="0"/>
              <a:t> </a:t>
            </a:r>
          </a:p>
          <a:p>
            <a:pPr>
              <a:buFontTx/>
              <a:buChar char="-"/>
            </a:pPr>
            <a:r>
              <a:rPr lang="en-GB" b="0" i="0" dirty="0">
                <a:solidFill>
                  <a:srgbClr val="FF0000"/>
                </a:solidFill>
                <a:effectLst/>
                <a:latin typeface="Open Sans" panose="020B0606030504020204" pitchFamily="34" charset="0"/>
              </a:rPr>
              <a:t>Incidence</a:t>
            </a:r>
            <a:r>
              <a:rPr lang="en-GB" b="0" i="0" dirty="0">
                <a:effectLst/>
                <a:latin typeface="Open Sans" panose="020B0606030504020204" pitchFamily="34" charset="0"/>
              </a:rPr>
              <a:t> tells us about the risk of contracting a particular disease</a:t>
            </a:r>
            <a:endParaRPr lang="en-GB" dirty="0"/>
          </a:p>
          <a:p>
            <a:pPr marL="0" indent="0">
              <a:buNone/>
            </a:pPr>
            <a:endParaRPr lang="en-GB" dirty="0"/>
          </a:p>
          <a:p>
            <a:pPr>
              <a:buFont typeface="Wingdings" panose="05000000000000000000" pitchFamily="2" charset="2"/>
              <a:buChar char="§"/>
            </a:pPr>
            <a:r>
              <a:rPr lang="en-GB" dirty="0"/>
              <a:t>whereas </a:t>
            </a:r>
            <a:r>
              <a:rPr lang="en-GB" dirty="0">
                <a:solidFill>
                  <a:srgbClr val="FF0000"/>
                </a:solidFill>
              </a:rPr>
              <a:t>prevalence</a:t>
            </a:r>
            <a:r>
              <a:rPr lang="en-GB" dirty="0"/>
              <a:t> is a </a:t>
            </a:r>
            <a:r>
              <a:rPr lang="en-GB" b="1" i="1" dirty="0"/>
              <a:t>measure of disease burden</a:t>
            </a:r>
          </a:p>
          <a:p>
            <a:pPr marL="0" indent="0">
              <a:buNone/>
            </a:pPr>
            <a:endParaRPr lang="en-GB" dirty="0"/>
          </a:p>
          <a:p>
            <a:pPr>
              <a:buFontTx/>
              <a:buChar char="-"/>
            </a:pPr>
            <a:r>
              <a:rPr lang="en-GB" dirty="0">
                <a:solidFill>
                  <a:srgbClr val="FF0000"/>
                </a:solidFill>
                <a:latin typeface="Open Sans" panose="020B0606030504020204" pitchFamily="34" charset="0"/>
              </a:rPr>
              <a:t>p</a:t>
            </a:r>
            <a:r>
              <a:rPr lang="en-GB" b="0" i="0" dirty="0">
                <a:solidFill>
                  <a:srgbClr val="FF0000"/>
                </a:solidFill>
                <a:effectLst/>
                <a:latin typeface="Open Sans" panose="020B0606030504020204" pitchFamily="34" charset="0"/>
              </a:rPr>
              <a:t>revalence</a:t>
            </a:r>
            <a:r>
              <a:rPr lang="en-GB" b="0" i="0" dirty="0">
                <a:effectLst/>
                <a:latin typeface="Open Sans" panose="020B0606030504020204" pitchFamily="34" charset="0"/>
              </a:rPr>
              <a:t> shows how widespread the disease is</a:t>
            </a:r>
          </a:p>
          <a:p>
            <a:pPr marL="0" indent="0">
              <a:buNone/>
            </a:pPr>
            <a:r>
              <a:rPr lang="en-GB" dirty="0">
                <a:latin typeface="Open Sans" panose="020B0606030504020204" pitchFamily="34" charset="0"/>
              </a:rPr>
              <a:t>    </a:t>
            </a:r>
            <a:r>
              <a:rPr lang="en-GB" b="0" i="0" dirty="0">
                <a:effectLst/>
                <a:latin typeface="Open Sans" panose="020B0606030504020204" pitchFamily="34" charset="0"/>
              </a:rPr>
              <a:t>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878388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2724F-F99B-408B-9880-5F8B6D64A012}"/>
              </a:ext>
            </a:extLst>
          </p:cNvPr>
          <p:cNvSpPr>
            <a:spLocks noGrp="1"/>
          </p:cNvSpPr>
          <p:nvPr>
            <p:ph type="title"/>
          </p:nvPr>
        </p:nvSpPr>
        <p:spPr/>
        <p:txBody>
          <a:bodyPr>
            <a:normAutofit/>
          </a:bodyPr>
          <a:lstStyle/>
          <a:p>
            <a:r>
              <a:rPr lang="en-GB" sz="3200" b="1" dirty="0"/>
              <a:t>PREVALENCE AND INCIDENCE</a:t>
            </a:r>
          </a:p>
        </p:txBody>
      </p:sp>
      <p:sp>
        <p:nvSpPr>
          <p:cNvPr id="3" name="Content Placeholder 2">
            <a:extLst>
              <a:ext uri="{FF2B5EF4-FFF2-40B4-BE49-F238E27FC236}">
                <a16:creationId xmlns:a16="http://schemas.microsoft.com/office/drawing/2014/main" id="{0D19BC74-DC5E-42C4-99FC-5EF976B5F72B}"/>
              </a:ext>
            </a:extLst>
          </p:cNvPr>
          <p:cNvSpPr>
            <a:spLocks noGrp="1"/>
          </p:cNvSpPr>
          <p:nvPr>
            <p:ph idx="1"/>
          </p:nvPr>
        </p:nvSpPr>
        <p:spPr>
          <a:xfrm>
            <a:off x="1115616" y="1400697"/>
            <a:ext cx="7202456" cy="3816424"/>
          </a:xfrm>
        </p:spPr>
        <p:txBody>
          <a:bodyPr>
            <a:noAutofit/>
          </a:bodyPr>
          <a:lstStyle/>
          <a:p>
            <a:pPr>
              <a:buFont typeface="Wingdings" panose="05000000000000000000" pitchFamily="2" charset="2"/>
              <a:buChar char="§"/>
            </a:pPr>
            <a:r>
              <a:rPr lang="en-GB" sz="2400" b="1" dirty="0"/>
              <a:t>Prevalence</a:t>
            </a:r>
            <a:r>
              <a:rPr lang="en-GB" sz="2400" dirty="0"/>
              <a:t> describes the proportion of the population with a given symptom or quality. </a:t>
            </a:r>
          </a:p>
          <a:p>
            <a:pPr>
              <a:buFont typeface="Wingdings" panose="05000000000000000000" pitchFamily="2" charset="2"/>
              <a:buChar char="§"/>
            </a:pPr>
            <a:r>
              <a:rPr lang="en-GB" sz="2400" dirty="0"/>
              <a:t>It is calculated by dividing the number of affected individuals by the total number of individuals within a specific population. </a:t>
            </a:r>
          </a:p>
          <a:p>
            <a:pPr>
              <a:buFont typeface="Wingdings" panose="05000000000000000000" pitchFamily="2" charset="2"/>
              <a:buChar char="§"/>
            </a:pPr>
            <a:r>
              <a:rPr lang="en-GB" sz="2400" dirty="0"/>
              <a:t>It is usually presented as a ratio or as a percentage. </a:t>
            </a:r>
          </a:p>
          <a:p>
            <a:pPr>
              <a:buFont typeface="Wingdings" panose="05000000000000000000" pitchFamily="2" charset="2"/>
              <a:buChar char="§"/>
            </a:pPr>
            <a:r>
              <a:rPr lang="en-GB" sz="2400" b="1" dirty="0"/>
              <a:t>Incidence</a:t>
            </a:r>
            <a:r>
              <a:rPr lang="en-GB" sz="2400" dirty="0"/>
              <a:t> shows the frequency at which individuals within a specific population develop a given symptom or quality. </a:t>
            </a:r>
          </a:p>
        </p:txBody>
      </p:sp>
    </p:spTree>
    <p:extLst>
      <p:ext uri="{BB962C8B-B14F-4D97-AF65-F5344CB8AC3E}">
        <p14:creationId xmlns:p14="http://schemas.microsoft.com/office/powerpoint/2010/main" val="39609924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BB5A-8C7D-4AD0-9DAC-BB66A0EE6A2C}"/>
              </a:ext>
            </a:extLst>
          </p:cNvPr>
          <p:cNvSpPr>
            <a:spLocks noGrp="1"/>
          </p:cNvSpPr>
          <p:nvPr>
            <p:ph type="title"/>
          </p:nvPr>
        </p:nvSpPr>
        <p:spPr>
          <a:xfrm>
            <a:off x="901916" y="692696"/>
            <a:ext cx="7202456" cy="577379"/>
          </a:xfrm>
        </p:spPr>
        <p:txBody>
          <a:bodyPr>
            <a:normAutofit fontScale="90000"/>
          </a:bodyPr>
          <a:lstStyle/>
          <a:p>
            <a:pPr algn="ctr"/>
            <a:r>
              <a:rPr lang="en-GB" b="1" dirty="0"/>
              <a:t>Activity</a:t>
            </a:r>
          </a:p>
        </p:txBody>
      </p:sp>
      <p:sp>
        <p:nvSpPr>
          <p:cNvPr id="3" name="Content Placeholder 2">
            <a:extLst>
              <a:ext uri="{FF2B5EF4-FFF2-40B4-BE49-F238E27FC236}">
                <a16:creationId xmlns:a16="http://schemas.microsoft.com/office/drawing/2014/main" id="{4DC4540B-BD77-49A4-8626-E70817BD44D4}"/>
              </a:ext>
            </a:extLst>
          </p:cNvPr>
          <p:cNvSpPr>
            <a:spLocks noGrp="1"/>
          </p:cNvSpPr>
          <p:nvPr>
            <p:ph idx="1"/>
          </p:nvPr>
        </p:nvSpPr>
        <p:spPr>
          <a:xfrm>
            <a:off x="415886" y="1772816"/>
            <a:ext cx="8312227" cy="2999341"/>
          </a:xfrm>
        </p:spPr>
        <p:txBody>
          <a:bodyPr>
            <a:noAutofit/>
          </a:bodyPr>
          <a:lstStyle/>
          <a:p>
            <a:pPr marL="0" indent="0">
              <a:buNone/>
            </a:pPr>
            <a:r>
              <a:rPr lang="en-GB" sz="1800" dirty="0"/>
              <a:t> </a:t>
            </a:r>
            <a:r>
              <a:rPr lang="en-GB" sz="2100" dirty="0"/>
              <a:t>Watch the video below then </a:t>
            </a:r>
            <a:r>
              <a:rPr lang="en-GB" sz="2100"/>
              <a:t>discuss and</a:t>
            </a:r>
            <a:endParaRPr lang="en-GB" sz="2100" dirty="0"/>
          </a:p>
          <a:p>
            <a:pPr marL="0" indent="0" algn="ctr">
              <a:buNone/>
            </a:pPr>
            <a:endParaRPr lang="en-GB" sz="2100" dirty="0">
              <a:solidFill>
                <a:srgbClr val="BC658E"/>
              </a:solidFill>
              <a:hlinkClick r:id="rId3">
                <a:extLst>
                  <a:ext uri="{A12FA001-AC4F-418D-AE19-62706E023703}">
                    <ahyp:hlinkClr xmlns:ahyp="http://schemas.microsoft.com/office/drawing/2018/hyperlinkcolor" val="tx"/>
                  </a:ext>
                </a:extLst>
              </a:hlinkClick>
            </a:endParaRPr>
          </a:p>
          <a:p>
            <a:pPr marL="0" indent="0" algn="ctr">
              <a:buNone/>
            </a:pPr>
            <a:r>
              <a:rPr lang="en-GB" sz="2100" dirty="0">
                <a:solidFill>
                  <a:srgbClr val="BC658E"/>
                </a:solidFill>
                <a:hlinkClick r:id="rId4"/>
              </a:rPr>
              <a:t>https://www.youtube.com/watch?v=1jzZe3ORdd8</a:t>
            </a:r>
            <a:endParaRPr lang="en-GB" sz="2100" dirty="0">
              <a:solidFill>
                <a:srgbClr val="BC658E"/>
              </a:solidFill>
            </a:endParaRPr>
          </a:p>
          <a:p>
            <a:pPr marL="0" indent="0" algn="ctr">
              <a:buNone/>
            </a:pPr>
            <a:endParaRPr lang="en-GB" sz="2100" dirty="0"/>
          </a:p>
          <a:p>
            <a:pPr algn="ctr"/>
            <a:r>
              <a:rPr lang="en-GB" sz="2100" dirty="0">
                <a:hlinkClick r:id="rId5"/>
              </a:rPr>
              <a:t>https://www.youtube.com/watch?v=2VCVdtUTwh4</a:t>
            </a:r>
            <a:endParaRPr lang="en-GB" sz="2100" dirty="0"/>
          </a:p>
          <a:p>
            <a:pPr marL="0" indent="0" algn="ctr">
              <a:buNone/>
            </a:pPr>
            <a:endParaRPr lang="en-GB" sz="2100" dirty="0"/>
          </a:p>
          <a:p>
            <a:pPr marL="0" indent="0">
              <a:buNone/>
            </a:pPr>
            <a:r>
              <a:rPr lang="en-GB" sz="2100" dirty="0"/>
              <a:t>                       </a:t>
            </a:r>
            <a:r>
              <a:rPr lang="en-GB" sz="2100" b="1" dirty="0"/>
              <a:t>Feedback your findings to the whole class</a:t>
            </a:r>
          </a:p>
        </p:txBody>
      </p:sp>
    </p:spTree>
    <p:extLst>
      <p:ext uri="{BB962C8B-B14F-4D97-AF65-F5344CB8AC3E}">
        <p14:creationId xmlns:p14="http://schemas.microsoft.com/office/powerpoint/2010/main" val="31191863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current </a:t>
            </a:r>
            <a:r>
              <a:rPr lang="en-GB" sz="2800" b="1" dirty="0"/>
              <a:t>incidence and prevalence </a:t>
            </a:r>
            <a:r>
              <a:rPr lang="en-GB" sz="2800" dirty="0"/>
              <a:t>rate of </a:t>
            </a:r>
            <a:r>
              <a:rPr lang="en-GB" sz="2800" b="1" dirty="0"/>
              <a:t>obesity</a:t>
            </a:r>
            <a:r>
              <a:rPr lang="en-GB" sz="2800" dirty="0"/>
              <a:t> in the UK</a:t>
            </a:r>
            <a:endParaRPr lang="en-GB" sz="2800" b="1" dirty="0"/>
          </a:p>
          <a:p>
            <a:pPr marL="0" indent="0">
              <a:buNone/>
            </a:pPr>
            <a:endParaRPr lang="en-GB" sz="2800"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a:p>
            <a:pPr marL="0" indent="0">
              <a:buNone/>
            </a:pPr>
            <a:r>
              <a:rPr lang="en-GB" sz="2800" dirty="0"/>
              <a:t>                                       </a:t>
            </a:r>
          </a:p>
        </p:txBody>
      </p:sp>
    </p:spTree>
    <p:extLst>
      <p:ext uri="{BB962C8B-B14F-4D97-AF65-F5344CB8AC3E}">
        <p14:creationId xmlns:p14="http://schemas.microsoft.com/office/powerpoint/2010/main" val="9529261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A901-4BB5-4E66-8453-F85E27F07BA9}"/>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8E18B6CC-2B78-46C6-AF96-4346859580CB}"/>
              </a:ext>
            </a:extLst>
          </p:cNvPr>
          <p:cNvSpPr>
            <a:spLocks noGrp="1"/>
          </p:cNvSpPr>
          <p:nvPr>
            <p:ph idx="1"/>
          </p:nvPr>
        </p:nvSpPr>
        <p:spPr/>
        <p:txBody>
          <a:bodyPr>
            <a:noAutofit/>
          </a:bodyPr>
          <a:lstStyle/>
          <a:p>
            <a:pPr>
              <a:buFont typeface="Wingdings" panose="05000000000000000000" pitchFamily="2" charset="2"/>
              <a:buChar char="§"/>
            </a:pPr>
            <a:r>
              <a:rPr lang="en-GB" sz="2400" dirty="0"/>
              <a:t>Epidemiology is the study (scientific, systematic, data-driven) of the distribution (frequency, pattern) and determinants (causes, risk factors) of health-related states and events (not just diseases) in specified populations (patient is community, individuals viewed collectively), </a:t>
            </a:r>
          </a:p>
          <a:p>
            <a:pPr>
              <a:buFont typeface="Wingdings" panose="05000000000000000000" pitchFamily="2" charset="2"/>
              <a:buChar char="§"/>
            </a:pPr>
            <a:r>
              <a:rPr lang="en-GB" sz="2400" dirty="0"/>
              <a:t>and the application of (since epidemiology is a discipline within public health) this study to the control of health problems.</a:t>
            </a:r>
          </a:p>
          <a:p>
            <a:pPr marL="0" indent="0">
              <a:buNone/>
            </a:pPr>
            <a:r>
              <a:rPr lang="en-GB" sz="2400" dirty="0"/>
              <a:t>                                                                        (CDC, 2012)</a:t>
            </a:r>
          </a:p>
        </p:txBody>
      </p:sp>
    </p:spTree>
    <p:extLst>
      <p:ext uri="{BB962C8B-B14F-4D97-AF65-F5344CB8AC3E}">
        <p14:creationId xmlns:p14="http://schemas.microsoft.com/office/powerpoint/2010/main" val="10003310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1917C-02DA-02F4-ED16-EAF2A52EDD55}"/>
              </a:ext>
            </a:extLst>
          </p:cNvPr>
          <p:cNvSpPr>
            <a:spLocks noGrp="1"/>
          </p:cNvSpPr>
          <p:nvPr>
            <p:ph type="title"/>
          </p:nvPr>
        </p:nvSpPr>
        <p:spPr/>
        <p:txBody>
          <a:bodyPr>
            <a:normAutofit/>
          </a:bodyPr>
          <a:lstStyle/>
          <a:p>
            <a:r>
              <a:rPr lang="en-GB" b="1" dirty="0"/>
              <a:t>Workshop</a:t>
            </a:r>
            <a:r>
              <a:rPr lang="en-GB" dirty="0"/>
              <a:t> - 60</a:t>
            </a:r>
            <a:r>
              <a:rPr lang="en-GB" sz="4000" dirty="0"/>
              <a:t> minutes</a:t>
            </a:r>
          </a:p>
        </p:txBody>
      </p:sp>
      <p:sp>
        <p:nvSpPr>
          <p:cNvPr id="3" name="Content Placeholder 2">
            <a:extLst>
              <a:ext uri="{FF2B5EF4-FFF2-40B4-BE49-F238E27FC236}">
                <a16:creationId xmlns:a16="http://schemas.microsoft.com/office/drawing/2014/main" id="{30318369-62EA-4A5D-F572-9D60482234EB}"/>
              </a:ext>
            </a:extLst>
          </p:cNvPr>
          <p:cNvSpPr>
            <a:spLocks noGrp="1"/>
          </p:cNvSpPr>
          <p:nvPr>
            <p:ph idx="1"/>
          </p:nvPr>
        </p:nvSpPr>
        <p:spPr/>
        <p:txBody>
          <a:bodyPr>
            <a:normAutofit fontScale="85000" lnSpcReduction="10000"/>
          </a:bodyPr>
          <a:lstStyle/>
          <a:p>
            <a:pPr marL="0" indent="0">
              <a:buNone/>
            </a:pPr>
            <a:r>
              <a:rPr lang="en-GB" dirty="0"/>
              <a:t>In today’s workshop:</a:t>
            </a:r>
          </a:p>
          <a:p>
            <a:pPr marL="0" indent="0">
              <a:buNone/>
            </a:pPr>
            <a:endParaRPr lang="en-GB" dirty="0"/>
          </a:p>
          <a:p>
            <a:pPr marL="0" indent="0">
              <a:lnSpc>
                <a:spcPct val="170000"/>
              </a:lnSpc>
              <a:buNone/>
            </a:pPr>
            <a:r>
              <a:rPr lang="en-GB" dirty="0"/>
              <a:t>Your lecturer will organise the class into groups. Use the Case Study you have been allocated to practice the skills you will need to use for Component 1 of the Assessment for the module. </a:t>
            </a:r>
          </a:p>
          <a:p>
            <a:pPr marL="0" indent="0">
              <a:buNone/>
            </a:pPr>
            <a:endParaRPr lang="en-GB" dirty="0"/>
          </a:p>
        </p:txBody>
      </p:sp>
    </p:spTree>
    <p:extLst>
      <p:ext uri="{BB962C8B-B14F-4D97-AF65-F5344CB8AC3E}">
        <p14:creationId xmlns:p14="http://schemas.microsoft.com/office/powerpoint/2010/main" val="42500964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D12D-E84B-A691-8D5B-4D42D0C4F85F}"/>
              </a:ext>
            </a:extLst>
          </p:cNvPr>
          <p:cNvSpPr>
            <a:spLocks noGrp="1"/>
          </p:cNvSpPr>
          <p:nvPr>
            <p:ph type="title"/>
          </p:nvPr>
        </p:nvSpPr>
        <p:spPr/>
        <p:txBody>
          <a:bodyPr/>
          <a:lstStyle/>
          <a:p>
            <a:r>
              <a:rPr lang="en-GB" dirty="0"/>
              <a:t>Workshop</a:t>
            </a:r>
          </a:p>
        </p:txBody>
      </p:sp>
      <p:sp>
        <p:nvSpPr>
          <p:cNvPr id="3" name="Content Placeholder 2">
            <a:extLst>
              <a:ext uri="{FF2B5EF4-FFF2-40B4-BE49-F238E27FC236}">
                <a16:creationId xmlns:a16="http://schemas.microsoft.com/office/drawing/2014/main" id="{BE46338B-3EAD-5C98-986C-F92E10471C0F}"/>
              </a:ext>
            </a:extLst>
          </p:cNvPr>
          <p:cNvSpPr>
            <a:spLocks noGrp="1"/>
          </p:cNvSpPr>
          <p:nvPr>
            <p:ph idx="1"/>
          </p:nvPr>
        </p:nvSpPr>
        <p:spPr>
          <a:xfrm>
            <a:off x="457200" y="1600201"/>
            <a:ext cx="8229600" cy="3917031"/>
          </a:xfrm>
        </p:spPr>
        <p:txBody>
          <a:bodyPr>
            <a:normAutofit lnSpcReduction="10000"/>
          </a:bodyPr>
          <a:lstStyle/>
          <a:p>
            <a:r>
              <a:rPr lang="en-GB" dirty="0"/>
              <a:t>Together you need to read the scenario and plan your discussion. </a:t>
            </a:r>
            <a:endParaRPr lang="en-GB" sz="2000" dirty="0"/>
          </a:p>
          <a:p>
            <a:endParaRPr lang="en-GB" dirty="0"/>
          </a:p>
          <a:p>
            <a:r>
              <a:rPr lang="en-GB" dirty="0"/>
              <a:t>Use the Word document on the Moodle page taken from The Study Skills Handbook to help you plan your work. </a:t>
            </a:r>
          </a:p>
          <a:p>
            <a:endParaRPr lang="en-GB" dirty="0"/>
          </a:p>
          <a:p>
            <a:r>
              <a:rPr lang="en-GB" sz="1400" b="0" i="0" dirty="0">
                <a:solidFill>
                  <a:srgbClr val="555555"/>
                </a:solidFill>
                <a:effectLst/>
                <a:highlight>
                  <a:srgbClr val="FFFFFF"/>
                </a:highlight>
                <a:latin typeface="robotoregular"/>
              </a:rPr>
              <a:t>Ref: Cottrell, Stella. </a:t>
            </a:r>
            <a:r>
              <a:rPr lang="en-GB" sz="1400" b="0" i="1" dirty="0">
                <a:solidFill>
                  <a:srgbClr val="555555"/>
                </a:solidFill>
                <a:effectLst/>
                <a:latin typeface="robotoregular"/>
              </a:rPr>
              <a:t>The Study Skills Handbook</a:t>
            </a:r>
            <a:r>
              <a:rPr lang="en-GB" sz="1400" b="0" i="0" dirty="0">
                <a:solidFill>
                  <a:srgbClr val="555555"/>
                </a:solidFill>
                <a:effectLst/>
                <a:highlight>
                  <a:srgbClr val="FFFFFF"/>
                </a:highlight>
                <a:latin typeface="robotoregular"/>
              </a:rPr>
              <a:t>, Bloomsbury Publishing Plc, 2019.</a:t>
            </a:r>
            <a:r>
              <a:rPr lang="en-GB" sz="1400" b="0" i="1" dirty="0">
                <a:solidFill>
                  <a:srgbClr val="555555"/>
                </a:solidFill>
                <a:effectLst/>
                <a:latin typeface="robotoregular"/>
              </a:rPr>
              <a:t> ProQuest </a:t>
            </a:r>
            <a:r>
              <a:rPr lang="en-GB" sz="1400" b="0" i="1" dirty="0" err="1">
                <a:solidFill>
                  <a:srgbClr val="555555"/>
                </a:solidFill>
                <a:effectLst/>
                <a:latin typeface="robotoregular"/>
              </a:rPr>
              <a:t>Ebook</a:t>
            </a:r>
            <a:r>
              <a:rPr lang="en-GB" sz="1400" b="0" i="1" dirty="0">
                <a:solidFill>
                  <a:srgbClr val="555555"/>
                </a:solidFill>
                <a:effectLst/>
                <a:latin typeface="robotoregular"/>
              </a:rPr>
              <a:t> Central</a:t>
            </a:r>
            <a:r>
              <a:rPr lang="en-GB" sz="1400" b="0" i="0" dirty="0">
                <a:solidFill>
                  <a:srgbClr val="555555"/>
                </a:solidFill>
                <a:effectLst/>
                <a:highlight>
                  <a:srgbClr val="FFFFFF"/>
                </a:highlight>
                <a:latin typeface="robotoregular"/>
              </a:rPr>
              <a:t>, https://ebookcentral.proquest.com/lib/trinity/detail.action?docID=6234945.</a:t>
            </a:r>
            <a:endParaRPr lang="en-GB" sz="1400" dirty="0"/>
          </a:p>
        </p:txBody>
      </p:sp>
    </p:spTree>
    <p:extLst>
      <p:ext uri="{BB962C8B-B14F-4D97-AF65-F5344CB8AC3E}">
        <p14:creationId xmlns:p14="http://schemas.microsoft.com/office/powerpoint/2010/main" val="41650373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8307E-8E21-C1AE-8861-ED65B146620A}"/>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DA992A49-BB21-47C2-0A26-1A3610B5FF95}"/>
              </a:ext>
            </a:extLst>
          </p:cNvPr>
          <p:cNvSpPr>
            <a:spLocks noGrp="1"/>
          </p:cNvSpPr>
          <p:nvPr>
            <p:ph idx="1"/>
          </p:nvPr>
        </p:nvSpPr>
        <p:spPr/>
        <p:txBody>
          <a:bodyPr>
            <a:normAutofit/>
          </a:bodyPr>
          <a:lstStyle/>
          <a:p>
            <a:r>
              <a:rPr lang="en-GB" sz="2000" dirty="0"/>
              <a:t>Identify and agree tasks (10 minutes)</a:t>
            </a:r>
          </a:p>
          <a:p>
            <a:r>
              <a:rPr lang="en-GB" sz="2000" dirty="0"/>
              <a:t>Do an initial search of your area of the topic, make notes of ONE point you could contribute, supported by the literature,  write down a question you could ask (30 minutes)</a:t>
            </a:r>
          </a:p>
          <a:p>
            <a:endParaRPr lang="en-GB" sz="2000" dirty="0"/>
          </a:p>
          <a:p>
            <a:r>
              <a:rPr lang="en-GB" sz="2000" dirty="0"/>
              <a:t>Practice discussion: (15 minutes) </a:t>
            </a:r>
          </a:p>
          <a:p>
            <a:r>
              <a:rPr lang="en-GB" sz="2000" dirty="0"/>
              <a:t>Each person presents one piece of information they have found</a:t>
            </a:r>
          </a:p>
          <a:p>
            <a:r>
              <a:rPr lang="en-GB" sz="2000" dirty="0"/>
              <a:t>Each person asks one question of another member of the group</a:t>
            </a:r>
          </a:p>
          <a:p>
            <a:r>
              <a:rPr lang="en-GB" sz="2000" dirty="0"/>
              <a:t>As a group, create a short summary conclusion of the points you have discussed. </a:t>
            </a:r>
          </a:p>
        </p:txBody>
      </p:sp>
    </p:spTree>
    <p:extLst>
      <p:ext uri="{BB962C8B-B14F-4D97-AF65-F5344CB8AC3E}">
        <p14:creationId xmlns:p14="http://schemas.microsoft.com/office/powerpoint/2010/main" val="35377408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AE380-32BE-4207-A5D8-C91720C2A4C1}"/>
              </a:ext>
            </a:extLst>
          </p:cNvPr>
          <p:cNvSpPr>
            <a:spLocks noGrp="1"/>
          </p:cNvSpPr>
          <p:nvPr>
            <p:ph type="title"/>
          </p:nvPr>
        </p:nvSpPr>
        <p:spPr/>
        <p:txBody>
          <a:bodyPr>
            <a:normAutofit/>
          </a:bodyPr>
          <a:lstStyle/>
          <a:p>
            <a:r>
              <a:rPr lang="en-GB" sz="3200" b="1" dirty="0"/>
              <a:t>REFERENCES </a:t>
            </a:r>
            <a:endParaRPr lang="en-GB" sz="3200" dirty="0"/>
          </a:p>
        </p:txBody>
      </p:sp>
      <p:sp>
        <p:nvSpPr>
          <p:cNvPr id="3" name="Content Placeholder 2">
            <a:extLst>
              <a:ext uri="{FF2B5EF4-FFF2-40B4-BE49-F238E27FC236}">
                <a16:creationId xmlns:a16="http://schemas.microsoft.com/office/drawing/2014/main" id="{03EEEFA0-1752-4457-9763-9AE69BA0B5A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sz="1800" dirty="0"/>
              <a:t>Brown L, ed. (1993)The new shorter English dictionary. Oxford: Clarendon</a:t>
            </a:r>
            <a:endParaRPr kumimoji="0" lang="en-GB" sz="1700" b="0" i="0" u="none" strike="noStrike" kern="1200" cap="none" spc="0" normalizeH="0" baseline="0" noProof="0" dirty="0">
              <a:ln>
                <a:noFill/>
              </a:ln>
              <a:solidFill>
                <a:prstClr val="black"/>
              </a:solidFill>
              <a:effectLst/>
              <a:uLnTx/>
              <a:uFillTx/>
              <a:ea typeface="+mn-ea"/>
              <a:cs typeface="+mn-cs"/>
            </a:endParaRPr>
          </a:p>
          <a:p>
            <a:pPr>
              <a:buFont typeface="Wingdings" panose="05000000000000000000" pitchFamily="2" charset="2"/>
              <a:buChar char="§"/>
            </a:pPr>
            <a:r>
              <a:rPr kumimoji="0" lang="en-GB" sz="1700" b="0" i="0" u="none" strike="noStrike" kern="1200" cap="none" spc="0" normalizeH="0" baseline="0" noProof="0" dirty="0">
                <a:ln>
                  <a:noFill/>
                </a:ln>
                <a:solidFill>
                  <a:prstClr val="black"/>
                </a:solidFill>
                <a:effectLst/>
                <a:uLnTx/>
                <a:uFillTx/>
                <a:ea typeface="+mn-ea"/>
                <a:cs typeface="+mn-cs"/>
              </a:rPr>
              <a:t>Boyd, K.M., 2000. Disease, illness, sickness, health, healing and wholeness: exploring some elusive concepts. </a:t>
            </a:r>
            <a:r>
              <a:rPr kumimoji="0" lang="en-GB" sz="1700" b="0" i="1" u="none" strike="noStrike" kern="1200" cap="none" spc="0" normalizeH="0" baseline="0" noProof="0" dirty="0">
                <a:ln>
                  <a:noFill/>
                </a:ln>
                <a:solidFill>
                  <a:prstClr val="black"/>
                </a:solidFill>
                <a:effectLst/>
                <a:uLnTx/>
                <a:uFillTx/>
                <a:ea typeface="+mn-ea"/>
                <a:cs typeface="+mn-cs"/>
              </a:rPr>
              <a:t>J Med Ethics: Medical Humanities</a:t>
            </a:r>
            <a:r>
              <a:rPr kumimoji="0" lang="en-GB" sz="1700" b="0" i="0" u="none" strike="noStrike" kern="1200" cap="none" spc="0" normalizeH="0" baseline="0" noProof="0" dirty="0">
                <a:ln>
                  <a:noFill/>
                </a:ln>
                <a:solidFill>
                  <a:prstClr val="black"/>
                </a:solidFill>
                <a:effectLst/>
                <a:uLnTx/>
                <a:uFillTx/>
                <a:ea typeface="+mn-ea"/>
                <a:cs typeface="+mn-cs"/>
              </a:rPr>
              <a:t>, 26(1), pp.9-17.</a:t>
            </a:r>
          </a:p>
          <a:p>
            <a:pPr>
              <a:buFont typeface="Wingdings" panose="05000000000000000000" pitchFamily="2" charset="2"/>
              <a:buChar char="§"/>
            </a:pPr>
            <a:r>
              <a:rPr kumimoji="0" lang="en-GB" sz="1700" b="0" i="0" u="none" strike="noStrike" kern="1200" cap="none" spc="0" normalizeH="0" baseline="0" noProof="0" dirty="0">
                <a:ln>
                  <a:noFill/>
                </a:ln>
                <a:solidFill>
                  <a:prstClr val="black"/>
                </a:solidFill>
                <a:effectLst/>
                <a:uLnTx/>
                <a:uFillTx/>
                <a:ea typeface="+mn-ea"/>
                <a:cs typeface="+mn-cs"/>
              </a:rPr>
              <a:t>Centres for Disease Control and Prevention (2012) Available at: </a:t>
            </a:r>
            <a:r>
              <a:rPr lang="en-GB" sz="1700" dirty="0">
                <a:hlinkClick r:id="rId3"/>
              </a:rPr>
              <a:t>https://www.cdc.gov/csels/dsepd/ss1978/lesson1/section11.html</a:t>
            </a:r>
            <a:r>
              <a:rPr lang="en-GB" sz="1700" dirty="0"/>
              <a:t> (accessed date 22</a:t>
            </a:r>
            <a:r>
              <a:rPr lang="en-GB" sz="1700" baseline="30000" dirty="0"/>
              <a:t>nd</a:t>
            </a:r>
            <a:r>
              <a:rPr lang="en-GB" sz="1700" dirty="0"/>
              <a:t> August 2022).</a:t>
            </a:r>
          </a:p>
          <a:p>
            <a:pPr>
              <a:buFont typeface="Wingdings" panose="05000000000000000000" pitchFamily="2" charset="2"/>
              <a:buChar char="§"/>
            </a:pPr>
            <a:r>
              <a:rPr lang="en-GB" sz="1700" dirty="0"/>
              <a:t>Morris JN. ( 1957) Uses of epidemiology. Edinburgh: Livingstone.</a:t>
            </a:r>
          </a:p>
          <a:p>
            <a:pPr>
              <a:buFont typeface="Wingdings" panose="05000000000000000000" pitchFamily="2" charset="2"/>
              <a:buChar char="§"/>
            </a:pPr>
            <a:r>
              <a:rPr lang="en-US" sz="1700" dirty="0">
                <a:effectLst/>
                <a:ea typeface="Arial" panose="020B0604020202020204" pitchFamily="34" charset="0"/>
              </a:rPr>
              <a:t>Naidoo, J. and Wills, J. (2009) </a:t>
            </a:r>
            <a:r>
              <a:rPr lang="en-US" sz="1700" i="1" dirty="0">
                <a:effectLst/>
                <a:ea typeface="Arial" panose="020B0604020202020204" pitchFamily="34" charset="0"/>
              </a:rPr>
              <a:t>Foundations for health promotion</a:t>
            </a:r>
            <a:r>
              <a:rPr lang="en-US" sz="1700" dirty="0">
                <a:effectLst/>
                <a:ea typeface="Arial" panose="020B0604020202020204" pitchFamily="34" charset="0"/>
              </a:rPr>
              <a:t>. </a:t>
            </a:r>
            <a:r>
              <a:rPr lang="en-US" sz="1700" dirty="0">
                <a:ea typeface="Arial" panose="020B0604020202020204" pitchFamily="34" charset="0"/>
              </a:rPr>
              <a:t>Third</a:t>
            </a:r>
            <a:r>
              <a:rPr lang="en-US" sz="1700" dirty="0">
                <a:effectLst/>
                <a:ea typeface="Arial" panose="020B0604020202020204" pitchFamily="34" charset="0"/>
              </a:rPr>
              <a:t> edition. Place of publication not identified: Elsevier.</a:t>
            </a:r>
            <a:endParaRPr lang="en-GB" sz="1700" dirty="0"/>
          </a:p>
          <a:p>
            <a:pPr>
              <a:buFont typeface="Wingdings" panose="05000000000000000000" pitchFamily="2" charset="2"/>
              <a:buChar char="§"/>
            </a:pPr>
            <a:r>
              <a:rPr lang="en-GB" sz="1700" dirty="0"/>
              <a:t>Last JM (1988), ed. A dictionary of epidemiology. 2nd ed. Toronto, Canada: Oxford University Press.</a:t>
            </a:r>
          </a:p>
          <a:p>
            <a:pPr>
              <a:buFont typeface="Wingdings" panose="05000000000000000000" pitchFamily="2" charset="2"/>
              <a:buChar char="§"/>
            </a:pPr>
            <a:r>
              <a:rPr lang="en-GB" sz="1700" dirty="0"/>
              <a:t>Last J.M., (2001) Dictionary of epidemiology. 4th ed. New York: Oxford University Press; p. 61.</a:t>
            </a:r>
          </a:p>
          <a:p>
            <a:pPr>
              <a:buFont typeface="Wingdings" panose="05000000000000000000" pitchFamily="2" charset="2"/>
              <a:buChar char="§"/>
            </a:pPr>
            <a:r>
              <a:rPr lang="en-GB" sz="1700" dirty="0"/>
              <a:t>The BMJ (2022) What is epidemiology. </a:t>
            </a:r>
            <a:r>
              <a:rPr lang="en-GB" sz="1700"/>
              <a:t>Available at: </a:t>
            </a:r>
            <a:r>
              <a:rPr lang="en-GB" sz="1700">
                <a:hlinkClick r:id="rId4"/>
              </a:rPr>
              <a:t>https://www.bmj.com/about-bmj/resources-readers/publications/epidemiology-uninitiated/1-what-epidemiology</a:t>
            </a:r>
            <a:r>
              <a:rPr lang="en-GB" sz="1700"/>
              <a:t> (Accessed date 20th August 2022).</a:t>
            </a:r>
            <a:endParaRPr lang="en-GB" sz="1700" dirty="0"/>
          </a:p>
          <a:p>
            <a:pPr>
              <a:buFont typeface="Wingdings" panose="05000000000000000000" pitchFamily="2" charset="2"/>
              <a:buChar char="§"/>
            </a:pPr>
            <a:r>
              <a:rPr lang="en-GB" sz="1700" dirty="0"/>
              <a:t>YouTube (2018) What is Epidemiology? </a:t>
            </a:r>
            <a:r>
              <a:rPr lang="en-GB" sz="1700" i="1" dirty="0"/>
              <a:t>Explain Epidemiology, Define Epidemiology, Meaning of Epidemiology.</a:t>
            </a:r>
            <a:r>
              <a:rPr lang="en-GB" sz="1700" dirty="0"/>
              <a:t> </a:t>
            </a:r>
            <a:r>
              <a:rPr lang="en-GB" sz="1700" dirty="0">
                <a:hlinkClick r:id="rId5"/>
              </a:rPr>
              <a:t>https://www.youtube.com/watch?v=uU6MN603aP0</a:t>
            </a:r>
            <a:endParaRPr lang="en-GB" sz="1700" dirty="0"/>
          </a:p>
          <a:p>
            <a:endParaRPr lang="en-GB" sz="1600" dirty="0"/>
          </a:p>
          <a:p>
            <a:endParaRPr lang="en-GB" dirty="0"/>
          </a:p>
        </p:txBody>
      </p:sp>
    </p:spTree>
    <p:extLst>
      <p:ext uri="{BB962C8B-B14F-4D97-AF65-F5344CB8AC3E}">
        <p14:creationId xmlns:p14="http://schemas.microsoft.com/office/powerpoint/2010/main" val="24655102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1415</TotalTime>
  <Words>2047</Words>
  <Application>Microsoft Office PowerPoint</Application>
  <PresentationFormat>On-screen Show (4:3)</PresentationFormat>
  <Paragraphs>247</Paragraphs>
  <Slides>41</Slides>
  <Notes>14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41</vt:i4>
      </vt:variant>
    </vt:vector>
  </HeadingPairs>
  <TitlesOfParts>
    <vt:vector size="55" baseType="lpstr">
      <vt:lpstr>Arial</vt:lpstr>
      <vt:lpstr>Avenir LT W01_35 Light1475496</vt:lpstr>
      <vt:lpstr>Calibri</vt:lpstr>
      <vt:lpstr>Century Gothic</vt:lpstr>
      <vt:lpstr>Courier New</vt:lpstr>
      <vt:lpstr>Myriad Pro</vt:lpstr>
      <vt:lpstr>Myriad Web Pro</vt:lpstr>
      <vt:lpstr>Open Sans</vt:lpstr>
      <vt:lpstr>robotoregular</vt:lpstr>
      <vt:lpstr>SymbolMT</vt:lpstr>
      <vt:lpstr>Tahoma</vt:lpstr>
      <vt:lpstr>Times New Roman</vt:lpstr>
      <vt:lpstr>Wingdings</vt:lpstr>
      <vt:lpstr>20140311PresentationUWTSDTemplate</vt:lpstr>
      <vt:lpstr> INTRODUCTION TO PUBLIC HEALTH  </vt:lpstr>
      <vt:lpstr>Learning outcomes</vt:lpstr>
      <vt:lpstr>Module Summary</vt:lpstr>
      <vt:lpstr>Lesson objectives</vt:lpstr>
      <vt:lpstr>Investigating Public Health </vt:lpstr>
      <vt:lpstr>This process is called  epidemiology</vt:lpstr>
      <vt:lpstr>epidemiology</vt:lpstr>
      <vt:lpstr>Definition of epidemiology</vt:lpstr>
      <vt:lpstr>epidemiology</vt:lpstr>
      <vt:lpstr>Epidemiology</vt:lpstr>
      <vt:lpstr>Activity</vt:lpstr>
      <vt:lpstr>What is the role of epidemiology in public health?</vt:lpstr>
      <vt:lpstr>Using Epidemiology</vt:lpstr>
      <vt:lpstr>Role of Epidemiology in PH</vt:lpstr>
      <vt:lpstr>What are the broad aims of epidemiology?</vt:lpstr>
      <vt:lpstr>Broad Aims of Epidemiology</vt:lpstr>
      <vt:lpstr>Activity</vt:lpstr>
      <vt:lpstr>Some Epidemiology Terminologies</vt:lpstr>
      <vt:lpstr>Epidemic</vt:lpstr>
      <vt:lpstr>Epidemic</vt:lpstr>
      <vt:lpstr>Endemic</vt:lpstr>
      <vt:lpstr>Pandemic</vt:lpstr>
      <vt:lpstr>PowerPoint Presentation</vt:lpstr>
      <vt:lpstr>Activity</vt:lpstr>
      <vt:lpstr>PowerPoint Presentation</vt:lpstr>
      <vt:lpstr>PowerPoint Presentation</vt:lpstr>
      <vt:lpstr>Who is an epidemiologist?</vt:lpstr>
      <vt:lpstr>Epidemiologist</vt:lpstr>
      <vt:lpstr>What are Public Health Indicators?</vt:lpstr>
      <vt:lpstr>Public Health Indicators</vt:lpstr>
      <vt:lpstr>What is PREVALENCE AND INCIDENCE?</vt:lpstr>
      <vt:lpstr>Prevalence and Incidence</vt:lpstr>
      <vt:lpstr>Incidence and Prevalence </vt:lpstr>
      <vt:lpstr>PREVALENCE AND INCIDENCE</vt:lpstr>
      <vt:lpstr>Activity</vt:lpstr>
      <vt:lpstr>Activity</vt:lpstr>
      <vt:lpstr>Summary</vt:lpstr>
      <vt:lpstr>Workshop - 60 minutes</vt:lpstr>
      <vt:lpstr>Workshop</vt:lpstr>
      <vt:lpstr>Today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81</cp:revision>
  <dcterms:created xsi:type="dcterms:W3CDTF">2015-04-14T15:21:28Z</dcterms:created>
  <dcterms:modified xsi:type="dcterms:W3CDTF">2025-12-29T13:30:44Z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