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8" r:id="rId3"/>
    <p:sldId id="267" r:id="rId4"/>
    <p:sldId id="257" r:id="rId5"/>
    <p:sldId id="258"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AED6358-B4D6-4002-A37E-1162BB61CAC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4763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spTree>
    <p:extLst>
      <p:ext uri="{BB962C8B-B14F-4D97-AF65-F5344CB8AC3E}">
        <p14:creationId xmlns:p14="http://schemas.microsoft.com/office/powerpoint/2010/main" val="3704575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3911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B15E13-DBF5-431A-AA41-87F91BF3EE5B}"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ED6358-B4D6-4002-A37E-1162BB61CAC1}" type="slidenum">
              <a:rPr lang="en-GB" smtClean="0"/>
              <a:t>‹#›</a:t>
            </a:fld>
            <a:endParaRPr lang="en-GB"/>
          </a:p>
        </p:txBody>
      </p:sp>
    </p:spTree>
    <p:extLst>
      <p:ext uri="{BB962C8B-B14F-4D97-AF65-F5344CB8AC3E}">
        <p14:creationId xmlns:p14="http://schemas.microsoft.com/office/powerpoint/2010/main" val="1455422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B15E13-DBF5-431A-AA41-87F91BF3EE5B}"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ED6358-B4D6-4002-A37E-1162BB61CAC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1583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B15E13-DBF5-431A-AA41-87F91BF3EE5B}"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ED6358-B4D6-4002-A37E-1162BB61CAC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7552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B15E13-DBF5-431A-AA41-87F91BF3EE5B}"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ED6358-B4D6-4002-A37E-1162BB61CAC1}" type="slidenum">
              <a:rPr lang="en-GB" smtClean="0"/>
              <a:t>‹#›</a:t>
            </a:fld>
            <a:endParaRPr lang="en-GB"/>
          </a:p>
        </p:txBody>
      </p:sp>
    </p:spTree>
    <p:extLst>
      <p:ext uri="{BB962C8B-B14F-4D97-AF65-F5344CB8AC3E}">
        <p14:creationId xmlns:p14="http://schemas.microsoft.com/office/powerpoint/2010/main" val="3114052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B15E13-DBF5-431A-AA41-87F91BF3EE5B}"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ED6358-B4D6-4002-A37E-1162BB61CAC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4410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B15E13-DBF5-431A-AA41-87F91BF3EE5B}"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ED6358-B4D6-4002-A37E-1162BB61CAC1}" type="slidenum">
              <a:rPr lang="en-GB" smtClean="0"/>
              <a:t>‹#›</a:t>
            </a:fld>
            <a:endParaRPr lang="en-GB"/>
          </a:p>
        </p:txBody>
      </p:sp>
    </p:spTree>
    <p:extLst>
      <p:ext uri="{BB962C8B-B14F-4D97-AF65-F5344CB8AC3E}">
        <p14:creationId xmlns:p14="http://schemas.microsoft.com/office/powerpoint/2010/main" val="1714034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B15E13-DBF5-431A-AA41-87F91BF3EE5B}"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ED6358-B4D6-4002-A37E-1162BB61CAC1}" type="slidenum">
              <a:rPr lang="en-GB" smtClean="0"/>
              <a:t>‹#›</a:t>
            </a:fld>
            <a:endParaRPr lang="en-GB"/>
          </a:p>
        </p:txBody>
      </p:sp>
    </p:spTree>
    <p:extLst>
      <p:ext uri="{BB962C8B-B14F-4D97-AF65-F5344CB8AC3E}">
        <p14:creationId xmlns:p14="http://schemas.microsoft.com/office/powerpoint/2010/main" val="838977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2080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8853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spTree>
    <p:extLst>
      <p:ext uri="{BB962C8B-B14F-4D97-AF65-F5344CB8AC3E}">
        <p14:creationId xmlns:p14="http://schemas.microsoft.com/office/powerpoint/2010/main" val="341483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3512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0892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9846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B15E13-DBF5-431A-AA41-87F91BF3EE5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D6358-B4D6-4002-A37E-1162BB61CAC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4083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B15E13-DBF5-431A-AA41-87F91BF3EE5B}" type="datetimeFigureOut">
              <a:rPr lang="en-GB" smtClean="0"/>
              <a:t>13/02/2026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ED6358-B4D6-4002-A37E-1162BB61CAC1}" type="slidenum">
              <a:rPr lang="en-GB" smtClean="0"/>
              <a:t>‹#›</a:t>
            </a:fld>
            <a:endParaRPr lang="en-GB"/>
          </a:p>
        </p:txBody>
      </p:sp>
    </p:spTree>
    <p:extLst>
      <p:ext uri="{BB962C8B-B14F-4D97-AF65-F5344CB8AC3E}">
        <p14:creationId xmlns:p14="http://schemas.microsoft.com/office/powerpoint/2010/main" val="57194533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tescoplc.com/media/u1wlq2qf/tesco-plc-annual-report-2023.pdf" TargetMode="External"/><Relationship Id="rId2" Type="http://schemas.openxmlformats.org/officeDocument/2006/relationships/hyperlink" Target="https://www.cipd.org/globalassets/media/knowledge/knowledge-hub/evidence-reviews/2023-pdfs/fair-selection-evidence-practice-summary_tcm18-114569.pdf" TargetMode="External"/><Relationship Id="rId1" Type="http://schemas.openxmlformats.org/officeDocument/2006/relationships/slideLayout" Target="../slideLayouts/slideLayout7.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1CA14B-0AE3-10BD-431B-891A1B729FD7}"/>
              </a:ext>
            </a:extLst>
          </p:cNvPr>
          <p:cNvSpPr>
            <a:spLocks noGrp="1"/>
          </p:cNvSpPr>
          <p:nvPr>
            <p:ph idx="4294967295"/>
          </p:nvPr>
        </p:nvSpPr>
        <p:spPr>
          <a:xfrm>
            <a:off x="566928" y="502667"/>
            <a:ext cx="11119104" cy="5852413"/>
          </a:xfrm>
        </p:spPr>
        <p:txBody>
          <a:bodyPr anchor="ctr">
            <a:normAutofit/>
          </a:bodyPr>
          <a:lstStyle/>
          <a:p>
            <a:pPr marL="0" indent="0" algn="ctr">
              <a:buNone/>
            </a:pPr>
            <a:r>
              <a:rPr lang="en-GB" sz="2800" b="1" dirty="0">
                <a:latin typeface="Arial" panose="020B0604020202020204" pitchFamily="34" charset="0"/>
                <a:cs typeface="Arial" panose="020B0604020202020204" pitchFamily="34" charset="0"/>
              </a:rPr>
              <a:t>LCLM5002 Developing and Managing Individuals and Teams </a:t>
            </a:r>
          </a:p>
          <a:p>
            <a:pPr marL="0" indent="0" algn="ctr">
              <a:buNone/>
            </a:pPr>
            <a:r>
              <a:rPr lang="en-GB" sz="2800" b="1" dirty="0">
                <a:latin typeface="Arial" panose="020B0604020202020204" pitchFamily="34" charset="0"/>
                <a:cs typeface="Arial" panose="020B0604020202020204" pitchFamily="34" charset="0"/>
              </a:rPr>
              <a:t>Component 1- Individual Presentation </a:t>
            </a:r>
          </a:p>
          <a:p>
            <a:pPr marL="0" indent="0" algn="ctr">
              <a:buNone/>
            </a:pPr>
            <a:r>
              <a:rPr lang="en-GB" sz="2800" b="1" dirty="0">
                <a:latin typeface="Arial" panose="020B0604020202020204" pitchFamily="34" charset="0"/>
                <a:cs typeface="Arial" panose="020B0604020202020204" pitchFamily="34" charset="0"/>
              </a:rPr>
              <a:t>Recruitment and Development Strategy</a:t>
            </a:r>
          </a:p>
          <a:p>
            <a:pPr marL="0" indent="0" algn="ctr">
              <a:buNone/>
            </a:pPr>
            <a:r>
              <a:rPr lang="en-GB" sz="2000" b="1" dirty="0">
                <a:latin typeface="Arial" panose="020B0604020202020204" pitchFamily="34" charset="0"/>
                <a:cs typeface="Arial" panose="020B0604020202020204" pitchFamily="34" charset="0"/>
              </a:rPr>
              <a:t>Customer Service Team Leader at Tesco PLC</a:t>
            </a:r>
          </a:p>
          <a:p>
            <a:pPr marL="0" indent="0" algn="ctr">
              <a:buNone/>
            </a:pPr>
            <a:r>
              <a:rPr lang="en-GB" sz="2000" b="1" dirty="0">
                <a:latin typeface="Arial" panose="020B0604020202020204" pitchFamily="34" charset="0"/>
                <a:cs typeface="Arial" panose="020B0604020202020204" pitchFamily="34" charset="0"/>
              </a:rPr>
              <a:t>Student Name: Daylia Gavin</a:t>
            </a:r>
          </a:p>
          <a:p>
            <a:pPr marL="0" indent="0" algn="ctr">
              <a:buNone/>
            </a:pPr>
            <a:r>
              <a:rPr lang="en-GB" sz="2000" b="1" dirty="0">
                <a:latin typeface="Arial" panose="020B0604020202020204" pitchFamily="34" charset="0"/>
                <a:cs typeface="Arial" panose="020B0604020202020204" pitchFamily="34" charset="0"/>
              </a:rPr>
              <a:t>Student Number: 2427090</a:t>
            </a:r>
          </a:p>
          <a:p>
            <a:pPr marL="0" indent="0" algn="ctr">
              <a:buNone/>
            </a:pPr>
            <a:r>
              <a:rPr lang="en-GB" sz="2000" b="1" dirty="0">
                <a:latin typeface="Arial" panose="020B0604020202020204" pitchFamily="34" charset="0"/>
                <a:cs typeface="Arial" panose="020B0604020202020204" pitchFamily="34" charset="0"/>
              </a:rPr>
              <a:t>Lecturer Name: Doreen Nyaa </a:t>
            </a:r>
            <a:r>
              <a:rPr lang="en-GB" sz="2000" b="1" dirty="0" err="1">
                <a:latin typeface="Arial" panose="020B0604020202020204" pitchFamily="34" charset="0"/>
                <a:cs typeface="Arial" panose="020B0604020202020204" pitchFamily="34" charset="0"/>
              </a:rPr>
              <a:t>Amundam</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3062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642755-CB6E-2398-D6D3-E7EC37FC254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6B27981-CB4E-2718-5765-8A0229E28DC2}"/>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600" b="1" dirty="0">
                <a:latin typeface="Arial" panose="020B0604020202020204" pitchFamily="34" charset="0"/>
                <a:cs typeface="Arial" panose="020B0604020202020204" pitchFamily="34" charset="0"/>
              </a:rPr>
              <a:t>Table of Contents</a:t>
            </a:r>
          </a:p>
        </p:txBody>
      </p:sp>
      <p:sp>
        <p:nvSpPr>
          <p:cNvPr id="5" name="Content Placeholder 4">
            <a:extLst>
              <a:ext uri="{FF2B5EF4-FFF2-40B4-BE49-F238E27FC236}">
                <a16:creationId xmlns:a16="http://schemas.microsoft.com/office/drawing/2014/main" id="{F9D435F1-F8E1-4335-FDF0-B0C4F137372A}"/>
              </a:ext>
            </a:extLst>
          </p:cNvPr>
          <p:cNvSpPr>
            <a:spLocks noGrp="1"/>
          </p:cNvSpPr>
          <p:nvPr>
            <p:ph idx="4294967295"/>
          </p:nvPr>
        </p:nvSpPr>
        <p:spPr>
          <a:xfrm>
            <a:off x="2676144" y="1535939"/>
            <a:ext cx="5279136" cy="3877309"/>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Introduction to Tesco PLC</a:t>
            </a:r>
          </a:p>
          <a:p>
            <a:pPr algn="just">
              <a:lnSpc>
                <a:spcPct val="150000"/>
              </a:lnSpc>
            </a:pPr>
            <a:r>
              <a:rPr lang="en-GB" sz="1100" dirty="0">
                <a:latin typeface="Arial" panose="020B0604020202020204" pitchFamily="34" charset="0"/>
                <a:cs typeface="Arial" panose="020B0604020202020204" pitchFamily="34" charset="0"/>
              </a:rPr>
              <a:t>Recruitment Process</a:t>
            </a:r>
          </a:p>
          <a:p>
            <a:pPr algn="just">
              <a:lnSpc>
                <a:spcPct val="150000"/>
              </a:lnSpc>
            </a:pPr>
            <a:r>
              <a:rPr lang="en-GB" sz="1100" dirty="0">
                <a:latin typeface="Arial" panose="020B0604020202020204" pitchFamily="34" charset="0"/>
                <a:cs typeface="Arial" panose="020B0604020202020204" pitchFamily="34" charset="0"/>
              </a:rPr>
              <a:t>Job Analysis</a:t>
            </a:r>
          </a:p>
          <a:p>
            <a:pPr algn="just">
              <a:lnSpc>
                <a:spcPct val="150000"/>
              </a:lnSpc>
            </a:pPr>
            <a:r>
              <a:rPr lang="en-GB" sz="1100" dirty="0">
                <a:latin typeface="Arial" panose="020B0604020202020204" pitchFamily="34" charset="0"/>
                <a:cs typeface="Arial" panose="020B0604020202020204" pitchFamily="34" charset="0"/>
              </a:rPr>
              <a:t>Job Description</a:t>
            </a:r>
          </a:p>
          <a:p>
            <a:pPr algn="just">
              <a:lnSpc>
                <a:spcPct val="150000"/>
              </a:lnSpc>
            </a:pPr>
            <a:r>
              <a:rPr lang="en-GB" sz="1100" dirty="0">
                <a:latin typeface="Arial" panose="020B0604020202020204" pitchFamily="34" charset="0"/>
                <a:cs typeface="Arial" panose="020B0604020202020204" pitchFamily="34" charset="0"/>
              </a:rPr>
              <a:t>Person Specification</a:t>
            </a:r>
          </a:p>
          <a:p>
            <a:pPr algn="just">
              <a:lnSpc>
                <a:spcPct val="150000"/>
              </a:lnSpc>
            </a:pPr>
            <a:r>
              <a:rPr lang="en-GB" sz="1100" dirty="0">
                <a:latin typeface="Arial" panose="020B0604020202020204" pitchFamily="34" charset="0"/>
                <a:cs typeface="Arial" panose="020B0604020202020204" pitchFamily="34" charset="0"/>
              </a:rPr>
              <a:t>Learning &amp; Development Needs</a:t>
            </a:r>
          </a:p>
          <a:p>
            <a:pPr algn="just">
              <a:lnSpc>
                <a:spcPct val="150000"/>
              </a:lnSpc>
            </a:pPr>
            <a:r>
              <a:rPr lang="en-GB" sz="1100" dirty="0">
                <a:latin typeface="Arial" panose="020B0604020202020204" pitchFamily="34" charset="0"/>
                <a:cs typeface="Arial" panose="020B0604020202020204" pitchFamily="34" charset="0"/>
              </a:rPr>
              <a:t>Learning Theories Application</a:t>
            </a:r>
          </a:p>
          <a:p>
            <a:pPr algn="just">
              <a:lnSpc>
                <a:spcPct val="150000"/>
              </a:lnSpc>
            </a:pPr>
            <a:r>
              <a:rPr lang="en-GB" sz="1100" dirty="0">
                <a:latin typeface="Arial" panose="020B0604020202020204" pitchFamily="34" charset="0"/>
                <a:cs typeface="Arial" panose="020B0604020202020204" pitchFamily="34" charset="0"/>
              </a:rPr>
              <a:t>Conclusion</a:t>
            </a:r>
          </a:p>
          <a:p>
            <a:pPr algn="just">
              <a:lnSpc>
                <a:spcPct val="150000"/>
              </a:lnSpc>
            </a:pPr>
            <a:r>
              <a:rPr lang="en-GB" sz="1100" dirty="0">
                <a:latin typeface="Arial" panose="020B0604020202020204" pitchFamily="34" charset="0"/>
                <a:cs typeface="Arial" panose="020B0604020202020204" pitchFamily="34" charset="0"/>
              </a:rPr>
              <a:t>References</a:t>
            </a:r>
          </a:p>
        </p:txBody>
      </p:sp>
      <p:pic>
        <p:nvPicPr>
          <p:cNvPr id="2" name="Picture 1">
            <a:extLst>
              <a:ext uri="{FF2B5EF4-FFF2-40B4-BE49-F238E27FC236}">
                <a16:creationId xmlns:a16="http://schemas.microsoft.com/office/drawing/2014/main" id="{741FB163-8BF1-6987-9374-4228C643D3D9}"/>
              </a:ext>
            </a:extLst>
          </p:cNvPr>
          <p:cNvPicPr>
            <a:picLocks noChangeAspect="1"/>
          </p:cNvPicPr>
          <p:nvPr/>
        </p:nvPicPr>
        <p:blipFill>
          <a:blip r:embed="rId2"/>
          <a:stretch>
            <a:fillRect/>
          </a:stretch>
        </p:blipFill>
        <p:spPr>
          <a:xfrm>
            <a:off x="6096000" y="1603248"/>
            <a:ext cx="3810000" cy="3810000"/>
          </a:xfrm>
          <a:prstGeom prst="rect">
            <a:avLst/>
          </a:prstGeom>
        </p:spPr>
      </p:pic>
    </p:spTree>
    <p:extLst>
      <p:ext uri="{BB962C8B-B14F-4D97-AF65-F5344CB8AC3E}">
        <p14:creationId xmlns:p14="http://schemas.microsoft.com/office/powerpoint/2010/main" val="2368298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68BFE-EF85-8248-3905-B13465310D0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7AF93F5-2CFC-E868-43BC-DF266F5F621E}"/>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600" b="1" dirty="0">
                <a:latin typeface="Arial" panose="020B0604020202020204" pitchFamily="34" charset="0"/>
                <a:cs typeface="Arial" panose="020B0604020202020204" pitchFamily="34" charset="0"/>
              </a:rPr>
              <a:t>Introduction to Tesco PLC</a:t>
            </a:r>
          </a:p>
        </p:txBody>
      </p:sp>
      <p:sp>
        <p:nvSpPr>
          <p:cNvPr id="5" name="Content Placeholder 4">
            <a:extLst>
              <a:ext uri="{FF2B5EF4-FFF2-40B4-BE49-F238E27FC236}">
                <a16:creationId xmlns:a16="http://schemas.microsoft.com/office/drawing/2014/main" id="{C5261720-F488-9E78-4760-AD85F8181B87}"/>
              </a:ext>
            </a:extLst>
          </p:cNvPr>
          <p:cNvSpPr>
            <a:spLocks noGrp="1"/>
          </p:cNvSpPr>
          <p:nvPr>
            <p:ph idx="4294967295"/>
          </p:nvPr>
        </p:nvSpPr>
        <p:spPr>
          <a:xfrm>
            <a:off x="1021080" y="1792353"/>
            <a:ext cx="5919788"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UK's leading food retailer</a:t>
            </a:r>
          </a:p>
          <a:p>
            <a:pPr algn="just">
              <a:lnSpc>
                <a:spcPct val="150000"/>
              </a:lnSpc>
            </a:pPr>
            <a:r>
              <a:rPr lang="en-GB" sz="1100" dirty="0">
                <a:latin typeface="Arial" panose="020B0604020202020204" pitchFamily="34" charset="0"/>
                <a:cs typeface="Arial" panose="020B0604020202020204" pitchFamily="34" charset="0"/>
              </a:rPr>
              <a:t>Founded in 1919, with operations worldwide.</a:t>
            </a:r>
          </a:p>
          <a:p>
            <a:pPr algn="just">
              <a:lnSpc>
                <a:spcPct val="150000"/>
              </a:lnSpc>
            </a:pPr>
            <a:r>
              <a:rPr lang="en-GB" sz="1100" dirty="0">
                <a:latin typeface="Arial" panose="020B0604020202020204" pitchFamily="34" charset="0"/>
                <a:cs typeface="Arial" panose="020B0604020202020204" pitchFamily="34" charset="0"/>
              </a:rPr>
              <a:t>Employs over 300,000 employees</a:t>
            </a:r>
          </a:p>
          <a:p>
            <a:pPr algn="just">
              <a:lnSpc>
                <a:spcPct val="150000"/>
              </a:lnSpc>
            </a:pPr>
            <a:r>
              <a:rPr lang="en-GB" sz="1100" dirty="0">
                <a:latin typeface="Arial" panose="020B0604020202020204" pitchFamily="34" charset="0"/>
                <a:cs typeface="Arial" panose="020B0604020202020204" pitchFamily="34" charset="0"/>
              </a:rPr>
              <a:t>Concentrate on customer satisfaction and sustainability.</a:t>
            </a:r>
          </a:p>
          <a:p>
            <a:pPr algn="just">
              <a:lnSpc>
                <a:spcPct val="150000"/>
              </a:lnSpc>
            </a:pPr>
            <a:r>
              <a:rPr lang="en-GB" sz="1100" dirty="0">
                <a:latin typeface="Arial" panose="020B0604020202020204" pitchFamily="34" charset="0"/>
                <a:cs typeface="Arial" panose="020B0604020202020204" pitchFamily="34" charset="0"/>
              </a:rPr>
              <a:t>Powerful people-oriented HR policy.</a:t>
            </a:r>
          </a:p>
        </p:txBody>
      </p:sp>
      <p:sp>
        <p:nvSpPr>
          <p:cNvPr id="9" name="Content Placeholder 4">
            <a:extLst>
              <a:ext uri="{FF2B5EF4-FFF2-40B4-BE49-F238E27FC236}">
                <a16:creationId xmlns:a16="http://schemas.microsoft.com/office/drawing/2014/main" id="{FD7284AF-82EC-0CD3-C7F9-3E1359A4170D}"/>
              </a:ext>
            </a:extLst>
          </p:cNvPr>
          <p:cNvSpPr txBox="1">
            <a:spLocks/>
          </p:cNvSpPr>
          <p:nvPr/>
        </p:nvSpPr>
        <p:spPr>
          <a:xfrm>
            <a:off x="600456" y="4645156"/>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Tesco PLC is a UK-based retailer with a workforce of more than 300,000 people. The organisation focuses on customer satisfaction, efficiency in operations and sustainability. Its human resource policy is based on talent management and diversity. As the Tesco Annual Report (2023) mentions, people are the core of business achievements and recruiting and training employees is a key to a competitive edge.</a:t>
            </a:r>
          </a:p>
        </p:txBody>
      </p:sp>
      <p:pic>
        <p:nvPicPr>
          <p:cNvPr id="10" name="Picture 9">
            <a:extLst>
              <a:ext uri="{FF2B5EF4-FFF2-40B4-BE49-F238E27FC236}">
                <a16:creationId xmlns:a16="http://schemas.microsoft.com/office/drawing/2014/main" id="{E6011E0F-7E08-FFF4-1CF5-05CAB7E45F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6520" y="1625475"/>
            <a:ext cx="4258056" cy="2838704"/>
          </a:xfrm>
          <a:prstGeom prst="rect">
            <a:avLst/>
          </a:prstGeom>
        </p:spPr>
      </p:pic>
    </p:spTree>
    <p:extLst>
      <p:ext uri="{BB962C8B-B14F-4D97-AF65-F5344CB8AC3E}">
        <p14:creationId xmlns:p14="http://schemas.microsoft.com/office/powerpoint/2010/main" val="2424239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C3CC2-F33F-2734-FE1D-8D13E723CD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B349142-FC14-4623-D9FA-4B0DC85D7268}"/>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600" b="1" dirty="0">
                <a:latin typeface="Arial" panose="020B0604020202020204" pitchFamily="34" charset="0"/>
                <a:cs typeface="Arial" panose="020B0604020202020204" pitchFamily="34" charset="0"/>
              </a:rPr>
              <a:t>Importance of Effective Recruitment</a:t>
            </a:r>
          </a:p>
        </p:txBody>
      </p:sp>
      <p:sp>
        <p:nvSpPr>
          <p:cNvPr id="5" name="Content Placeholder 4">
            <a:extLst>
              <a:ext uri="{FF2B5EF4-FFF2-40B4-BE49-F238E27FC236}">
                <a16:creationId xmlns:a16="http://schemas.microsoft.com/office/drawing/2014/main" id="{5F8E93B2-AAE9-A2E9-6595-3275097DBEC9}"/>
              </a:ext>
            </a:extLst>
          </p:cNvPr>
          <p:cNvSpPr>
            <a:spLocks noGrp="1"/>
          </p:cNvSpPr>
          <p:nvPr>
            <p:ph idx="4294967295"/>
          </p:nvPr>
        </p:nvSpPr>
        <p:spPr>
          <a:xfrm>
            <a:off x="1648682" y="2057529"/>
            <a:ext cx="3883438"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Guarantees organisational performance.</a:t>
            </a:r>
          </a:p>
          <a:p>
            <a:pPr algn="just">
              <a:lnSpc>
                <a:spcPct val="150000"/>
              </a:lnSpc>
            </a:pPr>
            <a:r>
              <a:rPr lang="en-GB" sz="1100" dirty="0">
                <a:latin typeface="Arial" panose="020B0604020202020204" pitchFamily="34" charset="0"/>
                <a:cs typeface="Arial" panose="020B0604020202020204" pitchFamily="34" charset="0"/>
              </a:rPr>
              <a:t>Reduces labour turnover</a:t>
            </a:r>
          </a:p>
          <a:p>
            <a:pPr algn="just">
              <a:lnSpc>
                <a:spcPct val="150000"/>
              </a:lnSpc>
            </a:pPr>
            <a:r>
              <a:rPr lang="en-GB" sz="1100" dirty="0">
                <a:latin typeface="Arial" panose="020B0604020202020204" pitchFamily="34" charset="0"/>
                <a:cs typeface="Arial" panose="020B0604020202020204" pitchFamily="34" charset="0"/>
              </a:rPr>
              <a:t>Improves cultural fit</a:t>
            </a:r>
          </a:p>
          <a:p>
            <a:pPr algn="just">
              <a:lnSpc>
                <a:spcPct val="150000"/>
              </a:lnSpc>
            </a:pPr>
            <a:r>
              <a:rPr lang="en-GB" sz="1100" dirty="0">
                <a:latin typeface="Arial" panose="020B0604020202020204" pitchFamily="34" charset="0"/>
                <a:cs typeface="Arial" panose="020B0604020202020204" pitchFamily="34" charset="0"/>
              </a:rPr>
              <a:t>Enhances service quality</a:t>
            </a:r>
          </a:p>
          <a:p>
            <a:pPr algn="just">
              <a:lnSpc>
                <a:spcPct val="150000"/>
              </a:lnSpc>
            </a:pPr>
            <a:r>
              <a:rPr lang="en-GB" sz="1100" dirty="0">
                <a:latin typeface="Arial" panose="020B0604020202020204" pitchFamily="34" charset="0"/>
                <a:cs typeface="Arial" panose="020B0604020202020204" pitchFamily="34" charset="0"/>
              </a:rPr>
              <a:t>Supports equal opportunity</a:t>
            </a:r>
          </a:p>
        </p:txBody>
      </p:sp>
      <p:sp>
        <p:nvSpPr>
          <p:cNvPr id="9" name="Content Placeholder 4">
            <a:extLst>
              <a:ext uri="{FF2B5EF4-FFF2-40B4-BE49-F238E27FC236}">
                <a16:creationId xmlns:a16="http://schemas.microsoft.com/office/drawing/2014/main" id="{39A6BE48-EF87-CD5C-0B7F-C8DEB266D78C}"/>
              </a:ext>
            </a:extLst>
          </p:cNvPr>
          <p:cNvSpPr txBox="1">
            <a:spLocks/>
          </p:cNvSpPr>
          <p:nvPr/>
        </p:nvSpPr>
        <p:spPr>
          <a:xfrm>
            <a:off x="600456" y="4645156"/>
            <a:ext cx="10774680" cy="11978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Good recruitment will see the appropriate individual empowered and will enhance productivity and avert turnover. Strategic recruitment is a method of aligning organisational objectives with the capability of the workforce (Armstrong and Taylor, 2023). Poor recruitment in the retail industry can lead to customer dissatisfaction and higher expenditure. Thus, recruitment procedures are well organised, fair and equitable, and the selection of applicants who fit the service-oriented culture of Tesco is achieved.</a:t>
            </a:r>
          </a:p>
        </p:txBody>
      </p:sp>
      <p:pic>
        <p:nvPicPr>
          <p:cNvPr id="2" name="Picture 1">
            <a:extLst>
              <a:ext uri="{FF2B5EF4-FFF2-40B4-BE49-F238E27FC236}">
                <a16:creationId xmlns:a16="http://schemas.microsoft.com/office/drawing/2014/main" id="{E113FF94-B831-E600-8DF3-FBA36D3B4DC9}"/>
              </a:ext>
            </a:extLst>
          </p:cNvPr>
          <p:cNvPicPr>
            <a:picLocks noChangeAspect="1"/>
          </p:cNvPicPr>
          <p:nvPr/>
        </p:nvPicPr>
        <p:blipFill>
          <a:blip r:embed="rId2"/>
          <a:srcRect l="11056" t="7760" r="9456" b="7740"/>
          <a:stretch>
            <a:fillRect/>
          </a:stretch>
        </p:blipFill>
        <p:spPr>
          <a:xfrm>
            <a:off x="5623560" y="1535939"/>
            <a:ext cx="4809744" cy="3067817"/>
          </a:xfrm>
          <a:prstGeom prst="rect">
            <a:avLst/>
          </a:prstGeom>
        </p:spPr>
      </p:pic>
    </p:spTree>
    <p:extLst>
      <p:ext uri="{BB962C8B-B14F-4D97-AF65-F5344CB8AC3E}">
        <p14:creationId xmlns:p14="http://schemas.microsoft.com/office/powerpoint/2010/main" val="4012325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1F242-A6E1-7663-247F-A835ABA92C8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15DB00-9F1B-7E80-6E5C-28A92ECCA73B}"/>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600" b="1" dirty="0">
                <a:latin typeface="Arial" panose="020B0604020202020204" pitchFamily="34" charset="0"/>
                <a:cs typeface="Arial" panose="020B0604020202020204" pitchFamily="34" charset="0"/>
              </a:rPr>
              <a:t>Recruitment Process Steps</a:t>
            </a:r>
          </a:p>
        </p:txBody>
      </p:sp>
      <p:sp>
        <p:nvSpPr>
          <p:cNvPr id="5" name="Content Placeholder 4">
            <a:extLst>
              <a:ext uri="{FF2B5EF4-FFF2-40B4-BE49-F238E27FC236}">
                <a16:creationId xmlns:a16="http://schemas.microsoft.com/office/drawing/2014/main" id="{60AD2A10-F92C-B6EA-BB67-66DA5BA0C504}"/>
              </a:ext>
            </a:extLst>
          </p:cNvPr>
          <p:cNvSpPr>
            <a:spLocks noGrp="1"/>
          </p:cNvSpPr>
          <p:nvPr>
            <p:ph idx="4294967295"/>
          </p:nvPr>
        </p:nvSpPr>
        <p:spPr>
          <a:xfrm>
            <a:off x="2084832" y="1609344"/>
            <a:ext cx="4745736" cy="2889503"/>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Workforce planning</a:t>
            </a:r>
          </a:p>
          <a:p>
            <a:pPr algn="just">
              <a:lnSpc>
                <a:spcPct val="150000"/>
              </a:lnSpc>
            </a:pPr>
            <a:r>
              <a:rPr lang="en-GB" sz="1100" dirty="0">
                <a:latin typeface="Arial" panose="020B0604020202020204" pitchFamily="34" charset="0"/>
                <a:cs typeface="Arial" panose="020B0604020202020204" pitchFamily="34" charset="0"/>
              </a:rPr>
              <a:t>Job analysis</a:t>
            </a:r>
          </a:p>
          <a:p>
            <a:pPr algn="just">
              <a:lnSpc>
                <a:spcPct val="150000"/>
              </a:lnSpc>
            </a:pPr>
            <a:r>
              <a:rPr lang="en-GB" sz="1100" dirty="0">
                <a:latin typeface="Arial" panose="020B0604020202020204" pitchFamily="34" charset="0"/>
                <a:cs typeface="Arial" panose="020B0604020202020204" pitchFamily="34" charset="0"/>
              </a:rPr>
              <a:t>Advertising vacancy</a:t>
            </a:r>
          </a:p>
          <a:p>
            <a:pPr algn="just">
              <a:lnSpc>
                <a:spcPct val="150000"/>
              </a:lnSpc>
            </a:pPr>
            <a:r>
              <a:rPr lang="en-GB" sz="1100" dirty="0">
                <a:latin typeface="Arial" panose="020B0604020202020204" pitchFamily="34" charset="0"/>
                <a:cs typeface="Arial" panose="020B0604020202020204" pitchFamily="34" charset="0"/>
              </a:rPr>
              <a:t>Shortlisting</a:t>
            </a:r>
          </a:p>
          <a:p>
            <a:pPr algn="just">
              <a:lnSpc>
                <a:spcPct val="150000"/>
              </a:lnSpc>
            </a:pPr>
            <a:r>
              <a:rPr lang="en-GB" sz="1100" dirty="0">
                <a:latin typeface="Arial" panose="020B0604020202020204" pitchFamily="34" charset="0"/>
                <a:cs typeface="Arial" panose="020B0604020202020204" pitchFamily="34" charset="0"/>
              </a:rPr>
              <a:t>Interviews &amp; assessment</a:t>
            </a:r>
          </a:p>
          <a:p>
            <a:pPr algn="just">
              <a:lnSpc>
                <a:spcPct val="150000"/>
              </a:lnSpc>
            </a:pPr>
            <a:r>
              <a:rPr lang="en-GB" sz="1100" dirty="0">
                <a:latin typeface="Arial" panose="020B0604020202020204" pitchFamily="34" charset="0"/>
                <a:cs typeface="Arial" panose="020B0604020202020204" pitchFamily="34" charset="0"/>
              </a:rPr>
              <a:t>Reference checks</a:t>
            </a:r>
          </a:p>
          <a:p>
            <a:pPr algn="just">
              <a:lnSpc>
                <a:spcPct val="150000"/>
              </a:lnSpc>
            </a:pPr>
            <a:r>
              <a:rPr lang="en-GB" sz="1100" dirty="0">
                <a:latin typeface="Arial" panose="020B0604020202020204" pitchFamily="34" charset="0"/>
                <a:cs typeface="Arial" panose="020B0604020202020204" pitchFamily="34" charset="0"/>
              </a:rPr>
              <a:t>Job offer</a:t>
            </a:r>
          </a:p>
        </p:txBody>
      </p:sp>
      <p:sp>
        <p:nvSpPr>
          <p:cNvPr id="9" name="Content Placeholder 4">
            <a:extLst>
              <a:ext uri="{FF2B5EF4-FFF2-40B4-BE49-F238E27FC236}">
                <a16:creationId xmlns:a16="http://schemas.microsoft.com/office/drawing/2014/main" id="{5054017E-8A16-A875-EEF3-186CF84E7E11}"/>
              </a:ext>
            </a:extLst>
          </p:cNvPr>
          <p:cNvSpPr txBox="1">
            <a:spLocks/>
          </p:cNvSpPr>
          <p:nvPr/>
        </p:nvSpPr>
        <p:spPr>
          <a:xfrm>
            <a:off x="600456" y="4645156"/>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The process of recruitment commences with staffing planning and identification of the requirements. The CIPD (2023) states that structured recruitment boosts fairness and compliance with the law. Tesco competency-based interviews and assessment centres are used to test the team leaders on their leadership skills. Reference checks are a safeguard against negligence. A systematic procedure minimises bias and enhances the quality of decision-making.</a:t>
            </a:r>
          </a:p>
        </p:txBody>
      </p:sp>
      <p:pic>
        <p:nvPicPr>
          <p:cNvPr id="2050" name="Picture 2" descr="Tesco Recruitment Process - GeeksforGeeks">
            <a:extLst>
              <a:ext uri="{FF2B5EF4-FFF2-40B4-BE49-F238E27FC236}">
                <a16:creationId xmlns:a16="http://schemas.microsoft.com/office/drawing/2014/main" id="{C4EF076B-2BAC-7CA0-20EF-D3B4C4B63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7700" y="1733555"/>
            <a:ext cx="5774436" cy="2713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979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6C19E-FBFD-BF6D-92B7-B189F7E294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145086B-809A-DAC1-E221-C9E55D8E0EA9}"/>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200" b="1" dirty="0">
                <a:latin typeface="Arial" panose="020B0604020202020204" pitchFamily="34" charset="0"/>
                <a:cs typeface="Arial" panose="020B0604020202020204" pitchFamily="34" charset="0"/>
              </a:rPr>
              <a:t>Job Analysis – Customer Service Team Leader</a:t>
            </a:r>
          </a:p>
        </p:txBody>
      </p:sp>
      <p:sp>
        <p:nvSpPr>
          <p:cNvPr id="5" name="Content Placeholder 4">
            <a:extLst>
              <a:ext uri="{FF2B5EF4-FFF2-40B4-BE49-F238E27FC236}">
                <a16:creationId xmlns:a16="http://schemas.microsoft.com/office/drawing/2014/main" id="{9060D65F-D684-E133-1324-2DF353FE7C26}"/>
              </a:ext>
            </a:extLst>
          </p:cNvPr>
          <p:cNvSpPr>
            <a:spLocks noGrp="1"/>
          </p:cNvSpPr>
          <p:nvPr>
            <p:ph idx="4294967295"/>
          </p:nvPr>
        </p:nvSpPr>
        <p:spPr>
          <a:xfrm>
            <a:off x="1831276" y="1896047"/>
            <a:ext cx="3536252"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Determines duties and work.</a:t>
            </a:r>
          </a:p>
          <a:p>
            <a:pPr algn="just">
              <a:lnSpc>
                <a:spcPct val="150000"/>
              </a:lnSpc>
            </a:pPr>
            <a:r>
              <a:rPr lang="en-GB" sz="1100" dirty="0">
                <a:latin typeface="Arial" panose="020B0604020202020204" pitchFamily="34" charset="0"/>
                <a:cs typeface="Arial" panose="020B0604020202020204" pitchFamily="34" charset="0"/>
              </a:rPr>
              <a:t>Methods of observation and interviews.</a:t>
            </a:r>
          </a:p>
          <a:p>
            <a:pPr algn="just">
              <a:lnSpc>
                <a:spcPct val="150000"/>
              </a:lnSpc>
            </a:pPr>
            <a:r>
              <a:rPr lang="en-GB" sz="1100" dirty="0">
                <a:latin typeface="Arial" panose="020B0604020202020204" pitchFamily="34" charset="0"/>
                <a:cs typeface="Arial" panose="020B0604020202020204" pitchFamily="34" charset="0"/>
              </a:rPr>
              <a:t>Supervising staff</a:t>
            </a:r>
          </a:p>
          <a:p>
            <a:pPr algn="just">
              <a:lnSpc>
                <a:spcPct val="150000"/>
              </a:lnSpc>
            </a:pPr>
            <a:r>
              <a:rPr lang="en-GB" sz="1100" dirty="0">
                <a:latin typeface="Arial" panose="020B0604020202020204" pitchFamily="34" charset="0"/>
                <a:cs typeface="Arial" panose="020B0604020202020204" pitchFamily="34" charset="0"/>
              </a:rPr>
              <a:t>Dealing with escalated complaints.</a:t>
            </a:r>
          </a:p>
          <a:p>
            <a:pPr algn="just">
              <a:lnSpc>
                <a:spcPct val="150000"/>
              </a:lnSpc>
            </a:pPr>
            <a:r>
              <a:rPr lang="en-GB" sz="1100" dirty="0">
                <a:latin typeface="Arial" panose="020B0604020202020204" pitchFamily="34" charset="0"/>
                <a:cs typeface="Arial" panose="020B0604020202020204" pitchFamily="34" charset="0"/>
              </a:rPr>
              <a:t>Performance monitoring</a:t>
            </a:r>
          </a:p>
        </p:txBody>
      </p:sp>
      <p:sp>
        <p:nvSpPr>
          <p:cNvPr id="9" name="Content Placeholder 4">
            <a:extLst>
              <a:ext uri="{FF2B5EF4-FFF2-40B4-BE49-F238E27FC236}">
                <a16:creationId xmlns:a16="http://schemas.microsoft.com/office/drawing/2014/main" id="{D2C664E6-2743-A03E-B96E-81EF316A1031}"/>
              </a:ext>
            </a:extLst>
          </p:cNvPr>
          <p:cNvSpPr txBox="1">
            <a:spLocks/>
          </p:cNvSpPr>
          <p:nvPr/>
        </p:nvSpPr>
        <p:spPr>
          <a:xfrm>
            <a:off x="600456" y="4645156"/>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Job analysis is a systematic process of defining jobs and responsibilities and competencies that are needed. According to Bratton and Gold (2022), job analysis is the basis of recruitment. As a Customer Service Team Leader at Tesco, one of the duties is to oversee the staff, address customer complaints, and perform performance monitoring. A good job analysis leads to clarity, which minimises ambiguity and enhances the accuracy of the selection.</a:t>
            </a:r>
          </a:p>
        </p:txBody>
      </p:sp>
      <p:pic>
        <p:nvPicPr>
          <p:cNvPr id="2" name="Picture 1">
            <a:extLst>
              <a:ext uri="{FF2B5EF4-FFF2-40B4-BE49-F238E27FC236}">
                <a16:creationId xmlns:a16="http://schemas.microsoft.com/office/drawing/2014/main" id="{5B71C72E-466D-46E3-6176-0FC976C65419}"/>
              </a:ext>
            </a:extLst>
          </p:cNvPr>
          <p:cNvPicPr>
            <a:picLocks noChangeAspect="1"/>
          </p:cNvPicPr>
          <p:nvPr/>
        </p:nvPicPr>
        <p:blipFill>
          <a:blip r:embed="rId2"/>
          <a:stretch>
            <a:fillRect/>
          </a:stretch>
        </p:blipFill>
        <p:spPr>
          <a:xfrm>
            <a:off x="5455920" y="1535939"/>
            <a:ext cx="4590288" cy="3060192"/>
          </a:xfrm>
          <a:prstGeom prst="rect">
            <a:avLst/>
          </a:prstGeom>
        </p:spPr>
      </p:pic>
    </p:spTree>
    <p:extLst>
      <p:ext uri="{BB962C8B-B14F-4D97-AF65-F5344CB8AC3E}">
        <p14:creationId xmlns:p14="http://schemas.microsoft.com/office/powerpoint/2010/main" val="3153533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1C71D-CE20-23F0-99D0-4ED3750AF52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911EDBB-4EBD-6A90-65BF-72C5C22A280A}"/>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600" b="1" dirty="0">
                <a:latin typeface="Arial" panose="020B0604020202020204" pitchFamily="34" charset="0"/>
                <a:cs typeface="Arial" panose="020B0604020202020204" pitchFamily="34" charset="0"/>
              </a:rPr>
              <a:t>Job Description</a:t>
            </a:r>
          </a:p>
        </p:txBody>
      </p:sp>
      <p:sp>
        <p:nvSpPr>
          <p:cNvPr id="5" name="Content Placeholder 4">
            <a:extLst>
              <a:ext uri="{FF2B5EF4-FFF2-40B4-BE49-F238E27FC236}">
                <a16:creationId xmlns:a16="http://schemas.microsoft.com/office/drawing/2014/main" id="{FB4F0E35-1ADD-F9D9-A309-1C5C4DC45A62}"/>
              </a:ext>
            </a:extLst>
          </p:cNvPr>
          <p:cNvSpPr>
            <a:spLocks noGrp="1"/>
          </p:cNvSpPr>
          <p:nvPr>
            <p:ph idx="4294967295"/>
          </p:nvPr>
        </p:nvSpPr>
        <p:spPr>
          <a:xfrm>
            <a:off x="1916906" y="2086378"/>
            <a:ext cx="3697510"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Position: Customer Service Team Leader.</a:t>
            </a:r>
          </a:p>
          <a:p>
            <a:pPr algn="just">
              <a:lnSpc>
                <a:spcPct val="150000"/>
              </a:lnSpc>
            </a:pPr>
            <a:r>
              <a:rPr lang="en-GB" sz="1100" dirty="0">
                <a:latin typeface="Arial" panose="020B0604020202020204" pitchFamily="34" charset="0"/>
                <a:cs typeface="Arial" panose="020B0604020202020204" pitchFamily="34" charset="0"/>
              </a:rPr>
              <a:t>Reports to Store Manager</a:t>
            </a:r>
          </a:p>
          <a:p>
            <a:pPr algn="just">
              <a:lnSpc>
                <a:spcPct val="150000"/>
              </a:lnSpc>
            </a:pPr>
            <a:r>
              <a:rPr lang="en-GB" sz="1100" dirty="0">
                <a:latin typeface="Arial" panose="020B0604020202020204" pitchFamily="34" charset="0"/>
                <a:cs typeface="Arial" panose="020B0604020202020204" pitchFamily="34" charset="0"/>
              </a:rPr>
              <a:t>Leads front-end staff</a:t>
            </a:r>
          </a:p>
          <a:p>
            <a:pPr algn="just">
              <a:lnSpc>
                <a:spcPct val="150000"/>
              </a:lnSpc>
            </a:pPr>
            <a:r>
              <a:rPr lang="en-GB" sz="1100" dirty="0">
                <a:latin typeface="Arial" panose="020B0604020202020204" pitchFamily="34" charset="0"/>
                <a:cs typeface="Arial" panose="020B0604020202020204" pitchFamily="34" charset="0"/>
              </a:rPr>
              <a:t>Ensures service standards</a:t>
            </a:r>
          </a:p>
          <a:p>
            <a:pPr algn="just">
              <a:lnSpc>
                <a:spcPct val="150000"/>
              </a:lnSpc>
            </a:pPr>
            <a:r>
              <a:rPr lang="en-GB" sz="1100" dirty="0">
                <a:latin typeface="Arial" panose="020B0604020202020204" pitchFamily="34" charset="0"/>
                <a:cs typeface="Arial" panose="020B0604020202020204" pitchFamily="34" charset="0"/>
              </a:rPr>
              <a:t>Manages shift performance</a:t>
            </a:r>
          </a:p>
        </p:txBody>
      </p:sp>
      <p:sp>
        <p:nvSpPr>
          <p:cNvPr id="9" name="Content Placeholder 4">
            <a:extLst>
              <a:ext uri="{FF2B5EF4-FFF2-40B4-BE49-F238E27FC236}">
                <a16:creationId xmlns:a16="http://schemas.microsoft.com/office/drawing/2014/main" id="{0C7B9D2A-CEFE-E2AC-E702-76C121A8469C}"/>
              </a:ext>
            </a:extLst>
          </p:cNvPr>
          <p:cNvSpPr txBox="1">
            <a:spLocks/>
          </p:cNvSpPr>
          <p:nvPr/>
        </p:nvSpPr>
        <p:spPr>
          <a:xfrm>
            <a:off x="563880" y="4958505"/>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The job description details responsibilities and lines of reporting. According to Armstrong and Taylor (2023), accountability and performance management are promoted by having a clear job description. At Tesco, the Team Leader is responsible for maintaining high service levels, controlling personnel, and organising daily shifts. Good documentation eliminates role confusion and helps align performance expectations with organisational goals.</a:t>
            </a:r>
          </a:p>
        </p:txBody>
      </p:sp>
      <p:pic>
        <p:nvPicPr>
          <p:cNvPr id="2" name="Picture 1">
            <a:extLst>
              <a:ext uri="{FF2B5EF4-FFF2-40B4-BE49-F238E27FC236}">
                <a16:creationId xmlns:a16="http://schemas.microsoft.com/office/drawing/2014/main" id="{B76F2450-29A5-AAA1-27BE-442CE39C91CA}"/>
              </a:ext>
            </a:extLst>
          </p:cNvPr>
          <p:cNvPicPr>
            <a:picLocks noChangeAspect="1"/>
          </p:cNvPicPr>
          <p:nvPr/>
        </p:nvPicPr>
        <p:blipFill>
          <a:blip r:embed="rId2"/>
          <a:srcRect l="35009" t="4800" r="3302" b="11066"/>
          <a:stretch>
            <a:fillRect/>
          </a:stretch>
        </p:blipFill>
        <p:spPr>
          <a:xfrm>
            <a:off x="6096000" y="1545083"/>
            <a:ext cx="3764280" cy="3422566"/>
          </a:xfrm>
          <a:prstGeom prst="rect">
            <a:avLst/>
          </a:prstGeom>
        </p:spPr>
      </p:pic>
    </p:spTree>
    <p:extLst>
      <p:ext uri="{BB962C8B-B14F-4D97-AF65-F5344CB8AC3E}">
        <p14:creationId xmlns:p14="http://schemas.microsoft.com/office/powerpoint/2010/main" val="2652603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ACB436-FAF6-7ECD-6BF3-095092D242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AA2F445-20D0-3F9B-D017-44C413FBABE1}"/>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600" b="1" dirty="0">
                <a:latin typeface="Arial" panose="020B0604020202020204" pitchFamily="34" charset="0"/>
                <a:cs typeface="Arial" panose="020B0604020202020204" pitchFamily="34" charset="0"/>
              </a:rPr>
              <a:t>Person Specification</a:t>
            </a:r>
          </a:p>
        </p:txBody>
      </p:sp>
      <p:sp>
        <p:nvSpPr>
          <p:cNvPr id="5" name="Content Placeholder 4">
            <a:extLst>
              <a:ext uri="{FF2B5EF4-FFF2-40B4-BE49-F238E27FC236}">
                <a16:creationId xmlns:a16="http://schemas.microsoft.com/office/drawing/2014/main" id="{A9946E55-6250-928B-B858-302D180502C8}"/>
              </a:ext>
            </a:extLst>
          </p:cNvPr>
          <p:cNvSpPr>
            <a:spLocks noGrp="1"/>
          </p:cNvSpPr>
          <p:nvPr>
            <p:ph idx="4294967295"/>
          </p:nvPr>
        </p:nvSpPr>
        <p:spPr>
          <a:xfrm>
            <a:off x="1716024" y="2259012"/>
            <a:ext cx="4224528"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Leadership skills</a:t>
            </a:r>
          </a:p>
          <a:p>
            <a:pPr algn="just">
              <a:lnSpc>
                <a:spcPct val="150000"/>
              </a:lnSpc>
            </a:pPr>
            <a:r>
              <a:rPr lang="en-GB" sz="1100" dirty="0">
                <a:latin typeface="Arial" panose="020B0604020202020204" pitchFamily="34" charset="0"/>
                <a:cs typeface="Arial" panose="020B0604020202020204" pitchFamily="34" charset="0"/>
              </a:rPr>
              <a:t>Communication competence</a:t>
            </a:r>
          </a:p>
          <a:p>
            <a:pPr algn="just">
              <a:lnSpc>
                <a:spcPct val="150000"/>
              </a:lnSpc>
            </a:pPr>
            <a:r>
              <a:rPr lang="en-GB" sz="1100" dirty="0">
                <a:latin typeface="Arial" panose="020B0604020202020204" pitchFamily="34" charset="0"/>
                <a:cs typeface="Arial" panose="020B0604020202020204" pitchFamily="34" charset="0"/>
              </a:rPr>
              <a:t>Retail experience</a:t>
            </a:r>
          </a:p>
          <a:p>
            <a:pPr algn="just">
              <a:lnSpc>
                <a:spcPct val="150000"/>
              </a:lnSpc>
            </a:pPr>
            <a:r>
              <a:rPr lang="en-GB" sz="1100" dirty="0">
                <a:latin typeface="Arial" panose="020B0604020202020204" pitchFamily="34" charset="0"/>
                <a:cs typeface="Arial" panose="020B0604020202020204" pitchFamily="34" charset="0"/>
              </a:rPr>
              <a:t>Problem-solving ability</a:t>
            </a:r>
          </a:p>
          <a:p>
            <a:pPr algn="just">
              <a:lnSpc>
                <a:spcPct val="150000"/>
              </a:lnSpc>
            </a:pPr>
            <a:r>
              <a:rPr lang="en-GB" sz="1100" dirty="0">
                <a:latin typeface="Arial" panose="020B0604020202020204" pitchFamily="34" charset="0"/>
                <a:cs typeface="Arial" panose="020B0604020202020204" pitchFamily="34" charset="0"/>
              </a:rPr>
              <a:t>Customer-focused attitude</a:t>
            </a:r>
          </a:p>
        </p:txBody>
      </p:sp>
      <p:sp>
        <p:nvSpPr>
          <p:cNvPr id="9" name="Content Placeholder 4">
            <a:extLst>
              <a:ext uri="{FF2B5EF4-FFF2-40B4-BE49-F238E27FC236}">
                <a16:creationId xmlns:a16="http://schemas.microsoft.com/office/drawing/2014/main" id="{6F64A100-EBD6-3BF1-9AC0-3F846606406D}"/>
              </a:ext>
            </a:extLst>
          </p:cNvPr>
          <p:cNvSpPr txBox="1">
            <a:spLocks/>
          </p:cNvSpPr>
          <p:nvPr/>
        </p:nvSpPr>
        <p:spPr>
          <a:xfrm>
            <a:off x="600456" y="5102358"/>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Person specification outlines the required and desirable requirements. Competency-based specifications enhance objectivity during selections. In the case of Tesco, leadership, communication skills and retail experience are required (CIPD, 2023). Being able to solve problems will guarantee the successful resolution of complaints. The systematic nature of this approach fosters equality and discourages discrimination, and diversity and inclusion policies are encouraged.</a:t>
            </a:r>
          </a:p>
        </p:txBody>
      </p:sp>
      <p:pic>
        <p:nvPicPr>
          <p:cNvPr id="3074" name="Picture 2" descr="Developing a Job Description and Person Specification | It's A People  Business">
            <a:extLst>
              <a:ext uri="{FF2B5EF4-FFF2-40B4-BE49-F238E27FC236}">
                <a16:creationId xmlns:a16="http://schemas.microsoft.com/office/drawing/2014/main" id="{458D883C-D5A3-7C55-6793-BE251314A8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154" b="10154"/>
          <a:stretch>
            <a:fillRect/>
          </a:stretch>
        </p:blipFill>
        <p:spPr bwMode="auto">
          <a:xfrm>
            <a:off x="4434840" y="1535939"/>
            <a:ext cx="6114288" cy="3505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1381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10180-E298-B18F-2D66-66A46A5906D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F95B019-5B51-7832-8104-B670F671FEDD}"/>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600" b="1" dirty="0">
                <a:latin typeface="Arial" panose="020B0604020202020204" pitchFamily="34" charset="0"/>
                <a:cs typeface="Arial" panose="020B0604020202020204" pitchFamily="34" charset="0"/>
              </a:rPr>
              <a:t>Learning &amp; Development Needs</a:t>
            </a:r>
          </a:p>
        </p:txBody>
      </p:sp>
      <p:sp>
        <p:nvSpPr>
          <p:cNvPr id="5" name="Content Placeholder 4">
            <a:extLst>
              <a:ext uri="{FF2B5EF4-FFF2-40B4-BE49-F238E27FC236}">
                <a16:creationId xmlns:a16="http://schemas.microsoft.com/office/drawing/2014/main" id="{20B6C432-7F39-AD1C-369F-75D1BA799C64}"/>
              </a:ext>
            </a:extLst>
          </p:cNvPr>
          <p:cNvSpPr>
            <a:spLocks noGrp="1"/>
          </p:cNvSpPr>
          <p:nvPr>
            <p:ph idx="4294967295"/>
          </p:nvPr>
        </p:nvSpPr>
        <p:spPr>
          <a:xfrm>
            <a:off x="1753266" y="2039241"/>
            <a:ext cx="3906870"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Leadership development</a:t>
            </a:r>
          </a:p>
          <a:p>
            <a:pPr algn="just">
              <a:lnSpc>
                <a:spcPct val="150000"/>
              </a:lnSpc>
            </a:pPr>
            <a:r>
              <a:rPr lang="en-GB" sz="1100" dirty="0">
                <a:latin typeface="Arial" panose="020B0604020202020204" pitchFamily="34" charset="0"/>
                <a:cs typeface="Arial" panose="020B0604020202020204" pitchFamily="34" charset="0"/>
              </a:rPr>
              <a:t>Training in conflict management.</a:t>
            </a:r>
          </a:p>
          <a:p>
            <a:pPr algn="just">
              <a:lnSpc>
                <a:spcPct val="150000"/>
              </a:lnSpc>
            </a:pPr>
            <a:r>
              <a:rPr lang="en-GB" sz="1100" dirty="0">
                <a:latin typeface="Arial" panose="020B0604020202020204" pitchFamily="34" charset="0"/>
                <a:cs typeface="Arial" panose="020B0604020202020204" pitchFamily="34" charset="0"/>
              </a:rPr>
              <a:t>Digital systems training</a:t>
            </a:r>
          </a:p>
          <a:p>
            <a:pPr algn="just">
              <a:lnSpc>
                <a:spcPct val="150000"/>
              </a:lnSpc>
            </a:pPr>
            <a:r>
              <a:rPr lang="en-GB" sz="1100" dirty="0">
                <a:latin typeface="Arial" panose="020B0604020202020204" pitchFamily="34" charset="0"/>
                <a:cs typeface="Arial" panose="020B0604020202020204" pitchFamily="34" charset="0"/>
              </a:rPr>
              <a:t>Diversity awareness and inclusion awareness</a:t>
            </a:r>
          </a:p>
          <a:p>
            <a:pPr algn="just">
              <a:lnSpc>
                <a:spcPct val="150000"/>
              </a:lnSpc>
            </a:pPr>
            <a:r>
              <a:rPr lang="en-GB" sz="1100" dirty="0">
                <a:latin typeface="Arial" panose="020B0604020202020204" pitchFamily="34" charset="0"/>
                <a:cs typeface="Arial" panose="020B0604020202020204" pitchFamily="34" charset="0"/>
              </a:rPr>
              <a:t>Performance management competencies</a:t>
            </a:r>
          </a:p>
        </p:txBody>
      </p:sp>
      <p:sp>
        <p:nvSpPr>
          <p:cNvPr id="9" name="Content Placeholder 4">
            <a:extLst>
              <a:ext uri="{FF2B5EF4-FFF2-40B4-BE49-F238E27FC236}">
                <a16:creationId xmlns:a16="http://schemas.microsoft.com/office/drawing/2014/main" id="{82A34D1E-67C1-2A88-1E3B-3DBDFD7F6803}"/>
              </a:ext>
            </a:extLst>
          </p:cNvPr>
          <p:cNvSpPr txBox="1">
            <a:spLocks/>
          </p:cNvSpPr>
          <p:nvPr/>
        </p:nvSpPr>
        <p:spPr>
          <a:xfrm>
            <a:off x="719328" y="4759842"/>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Learning requirements should be evaluated after recruitment. Training enhances team performance and service delivery (Salas et al., 2020). The leadership development, training in the digital till-system and diversity awareness training might be needed by a new Team Leader. Gaps identification makes employees work well and offers sustainable business performance.</a:t>
            </a:r>
          </a:p>
        </p:txBody>
      </p:sp>
      <p:pic>
        <p:nvPicPr>
          <p:cNvPr id="2" name="Picture 1">
            <a:extLst>
              <a:ext uri="{FF2B5EF4-FFF2-40B4-BE49-F238E27FC236}">
                <a16:creationId xmlns:a16="http://schemas.microsoft.com/office/drawing/2014/main" id="{EFA2E341-5FCF-EEBC-8397-2F785D52636E}"/>
              </a:ext>
            </a:extLst>
          </p:cNvPr>
          <p:cNvPicPr>
            <a:picLocks noChangeAspect="1"/>
          </p:cNvPicPr>
          <p:nvPr/>
        </p:nvPicPr>
        <p:blipFill>
          <a:blip r:embed="rId2"/>
          <a:srcRect l="15139" r="8061"/>
          <a:stretch>
            <a:fillRect/>
          </a:stretch>
        </p:blipFill>
        <p:spPr>
          <a:xfrm>
            <a:off x="5660136" y="1535939"/>
            <a:ext cx="4392168" cy="3214754"/>
          </a:xfrm>
          <a:prstGeom prst="rect">
            <a:avLst/>
          </a:prstGeom>
        </p:spPr>
      </p:pic>
    </p:spTree>
    <p:extLst>
      <p:ext uri="{BB962C8B-B14F-4D97-AF65-F5344CB8AC3E}">
        <p14:creationId xmlns:p14="http://schemas.microsoft.com/office/powerpoint/2010/main" val="4248611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DD443-2944-AD8A-C29D-ECCB4EC566A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FE5EA2D-3374-74DB-F022-E1355E923D9E}"/>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200" b="1" dirty="0">
                <a:latin typeface="Arial" panose="020B0604020202020204" pitchFamily="34" charset="0"/>
                <a:cs typeface="Arial" panose="020B0604020202020204" pitchFamily="34" charset="0"/>
              </a:rPr>
              <a:t>Behaviourist &amp; Cognitivist Learning Theories</a:t>
            </a:r>
          </a:p>
        </p:txBody>
      </p:sp>
      <p:sp>
        <p:nvSpPr>
          <p:cNvPr id="5" name="Content Placeholder 4">
            <a:extLst>
              <a:ext uri="{FF2B5EF4-FFF2-40B4-BE49-F238E27FC236}">
                <a16:creationId xmlns:a16="http://schemas.microsoft.com/office/drawing/2014/main" id="{E99F866E-9043-0CF5-3C56-36841FEF9A64}"/>
              </a:ext>
            </a:extLst>
          </p:cNvPr>
          <p:cNvSpPr>
            <a:spLocks noGrp="1"/>
          </p:cNvSpPr>
          <p:nvPr>
            <p:ph idx="4294967295"/>
          </p:nvPr>
        </p:nvSpPr>
        <p:spPr>
          <a:xfrm>
            <a:off x="1021080" y="1792353"/>
            <a:ext cx="5919788"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Behaviourist: Reinforcement learning (Skinner)</a:t>
            </a:r>
          </a:p>
          <a:p>
            <a:pPr algn="just">
              <a:lnSpc>
                <a:spcPct val="150000"/>
              </a:lnSpc>
            </a:pPr>
            <a:r>
              <a:rPr lang="en-GB" sz="1100" dirty="0">
                <a:latin typeface="Arial" panose="020B0604020202020204" pitchFamily="34" charset="0"/>
                <a:cs typeface="Arial" panose="020B0604020202020204" pitchFamily="34" charset="0"/>
              </a:rPr>
              <a:t>On-the-job coaching</a:t>
            </a:r>
          </a:p>
          <a:p>
            <a:pPr algn="just">
              <a:lnSpc>
                <a:spcPct val="150000"/>
              </a:lnSpc>
            </a:pPr>
            <a:r>
              <a:rPr lang="en-GB" sz="1100" dirty="0">
                <a:latin typeface="Arial" panose="020B0604020202020204" pitchFamily="34" charset="0"/>
                <a:cs typeface="Arial" panose="020B0604020202020204" pitchFamily="34" charset="0"/>
              </a:rPr>
              <a:t>Cognitivist: Emphasize on mental activities.</a:t>
            </a:r>
          </a:p>
          <a:p>
            <a:pPr algn="just">
              <a:lnSpc>
                <a:spcPct val="150000"/>
              </a:lnSpc>
            </a:pPr>
            <a:r>
              <a:rPr lang="en-GB" sz="1100" dirty="0">
                <a:latin typeface="Arial" panose="020B0604020202020204" pitchFamily="34" charset="0"/>
                <a:cs typeface="Arial" panose="020B0604020202020204" pitchFamily="34" charset="0"/>
              </a:rPr>
              <a:t>Problem-solving workshops</a:t>
            </a:r>
          </a:p>
          <a:p>
            <a:pPr algn="just">
              <a:lnSpc>
                <a:spcPct val="150000"/>
              </a:lnSpc>
            </a:pPr>
            <a:r>
              <a:rPr lang="en-GB" sz="1100" dirty="0">
                <a:latin typeface="Arial" panose="020B0604020202020204" pitchFamily="34" charset="0"/>
                <a:cs typeface="Arial" panose="020B0604020202020204" pitchFamily="34" charset="0"/>
              </a:rPr>
              <a:t>Formal leadership development.</a:t>
            </a:r>
          </a:p>
        </p:txBody>
      </p:sp>
      <p:sp>
        <p:nvSpPr>
          <p:cNvPr id="9" name="Content Placeholder 4">
            <a:extLst>
              <a:ext uri="{FF2B5EF4-FFF2-40B4-BE49-F238E27FC236}">
                <a16:creationId xmlns:a16="http://schemas.microsoft.com/office/drawing/2014/main" id="{2D97B74E-D3A4-8BF3-77DE-DCB1B691BFCC}"/>
              </a:ext>
            </a:extLst>
          </p:cNvPr>
          <p:cNvSpPr txBox="1">
            <a:spLocks/>
          </p:cNvSpPr>
          <p:nvPr/>
        </p:nvSpPr>
        <p:spPr>
          <a:xfrm>
            <a:off x="600456" y="4645156"/>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According to behaviourist theory, learning is achieved by reinforcement. This can be implemented through coaching and performance feedback by Tesco (Skinner, 1953). Cognitivist theory emphasises mental processing, which is in favour of structured leadership workshops. The combination of these strategies will improve the learning process and decision-making. Use of theory makes the training evidence-based as opposed to informal and inconsistent.</a:t>
            </a:r>
          </a:p>
        </p:txBody>
      </p:sp>
      <p:pic>
        <p:nvPicPr>
          <p:cNvPr id="2" name="Picture 1">
            <a:extLst>
              <a:ext uri="{FF2B5EF4-FFF2-40B4-BE49-F238E27FC236}">
                <a16:creationId xmlns:a16="http://schemas.microsoft.com/office/drawing/2014/main" id="{3D7CC15E-524E-B882-0BBF-65305B360494}"/>
              </a:ext>
            </a:extLst>
          </p:cNvPr>
          <p:cNvPicPr>
            <a:picLocks noChangeAspect="1"/>
          </p:cNvPicPr>
          <p:nvPr/>
        </p:nvPicPr>
        <p:blipFill>
          <a:blip r:embed="rId2"/>
          <a:stretch>
            <a:fillRect/>
          </a:stretch>
        </p:blipFill>
        <p:spPr>
          <a:xfrm>
            <a:off x="5858256" y="1474220"/>
            <a:ext cx="4756404" cy="3170936"/>
          </a:xfrm>
          <a:prstGeom prst="rect">
            <a:avLst/>
          </a:prstGeom>
        </p:spPr>
      </p:pic>
    </p:spTree>
    <p:extLst>
      <p:ext uri="{BB962C8B-B14F-4D97-AF65-F5344CB8AC3E}">
        <p14:creationId xmlns:p14="http://schemas.microsoft.com/office/powerpoint/2010/main" val="2008505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5649D-2D3F-5F09-BB46-630A0E4AD9C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E58C837-0F91-6397-D3FE-DA5C81439BA2}"/>
              </a:ext>
            </a:extLst>
          </p:cNvPr>
          <p:cNvSpPr>
            <a:spLocks noGrp="1"/>
          </p:cNvSpPr>
          <p:nvPr>
            <p:ph type="title" idx="4294967295"/>
          </p:nvPr>
        </p:nvSpPr>
        <p:spPr>
          <a:xfrm>
            <a:off x="932688" y="621539"/>
            <a:ext cx="10515600" cy="914400"/>
          </a:xfrm>
        </p:spPr>
        <p:txBody>
          <a:bodyPr>
            <a:normAutofit/>
          </a:bodyPr>
          <a:lstStyle/>
          <a:p>
            <a:pPr algn="ctr">
              <a:lnSpc>
                <a:spcPct val="150000"/>
              </a:lnSpc>
            </a:pPr>
            <a:r>
              <a:rPr lang="en-GB" sz="3200" b="1" dirty="0">
                <a:latin typeface="Arial" panose="020B0604020202020204" pitchFamily="34" charset="0"/>
                <a:cs typeface="Arial" panose="020B0604020202020204" pitchFamily="34" charset="0"/>
              </a:rPr>
              <a:t>Humanist &amp; Experiential Learning</a:t>
            </a:r>
          </a:p>
        </p:txBody>
      </p:sp>
      <p:sp>
        <p:nvSpPr>
          <p:cNvPr id="5" name="Content Placeholder 4">
            <a:extLst>
              <a:ext uri="{FF2B5EF4-FFF2-40B4-BE49-F238E27FC236}">
                <a16:creationId xmlns:a16="http://schemas.microsoft.com/office/drawing/2014/main" id="{C9406CC4-E818-C974-E379-0DC0C6F4C7AA}"/>
              </a:ext>
            </a:extLst>
          </p:cNvPr>
          <p:cNvSpPr>
            <a:spLocks noGrp="1"/>
          </p:cNvSpPr>
          <p:nvPr>
            <p:ph idx="4294967295"/>
          </p:nvPr>
        </p:nvSpPr>
        <p:spPr>
          <a:xfrm>
            <a:off x="1021080" y="1792353"/>
            <a:ext cx="5919788"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Humanist: Self-development (Maslow)</a:t>
            </a:r>
          </a:p>
          <a:p>
            <a:pPr algn="just">
              <a:lnSpc>
                <a:spcPct val="150000"/>
              </a:lnSpc>
            </a:pPr>
            <a:r>
              <a:rPr lang="en-GB" sz="1100" dirty="0">
                <a:latin typeface="Arial" panose="020B0604020202020204" pitchFamily="34" charset="0"/>
                <a:cs typeface="Arial" panose="020B0604020202020204" pitchFamily="34" charset="0"/>
              </a:rPr>
              <a:t>Employee empowerment</a:t>
            </a:r>
          </a:p>
          <a:p>
            <a:pPr algn="just">
              <a:lnSpc>
                <a:spcPct val="150000"/>
              </a:lnSpc>
            </a:pPr>
            <a:r>
              <a:rPr lang="en-GB" sz="1100" dirty="0">
                <a:latin typeface="Arial" panose="020B0604020202020204" pitchFamily="34" charset="0"/>
                <a:cs typeface="Arial" panose="020B0604020202020204" pitchFamily="34" charset="0"/>
              </a:rPr>
              <a:t>Practical learning (Kolb cycle)</a:t>
            </a:r>
          </a:p>
          <a:p>
            <a:pPr algn="just">
              <a:lnSpc>
                <a:spcPct val="150000"/>
              </a:lnSpc>
            </a:pPr>
            <a:r>
              <a:rPr lang="en-GB" sz="1100" dirty="0">
                <a:latin typeface="Arial" panose="020B0604020202020204" pitchFamily="34" charset="0"/>
                <a:cs typeface="Arial" panose="020B0604020202020204" pitchFamily="34" charset="0"/>
              </a:rPr>
              <a:t>Reflective learning.</a:t>
            </a:r>
          </a:p>
          <a:p>
            <a:pPr algn="just">
              <a:lnSpc>
                <a:spcPct val="150000"/>
              </a:lnSpc>
            </a:pPr>
            <a:r>
              <a:rPr lang="en-GB" sz="1100" dirty="0">
                <a:latin typeface="Arial" panose="020B0604020202020204" pitchFamily="34" charset="0"/>
                <a:cs typeface="Arial" panose="020B0604020202020204" pitchFamily="34" charset="0"/>
              </a:rPr>
              <a:t>Real-life leadership situations.</a:t>
            </a:r>
          </a:p>
        </p:txBody>
      </p:sp>
      <p:sp>
        <p:nvSpPr>
          <p:cNvPr id="9" name="Content Placeholder 4">
            <a:extLst>
              <a:ext uri="{FF2B5EF4-FFF2-40B4-BE49-F238E27FC236}">
                <a16:creationId xmlns:a16="http://schemas.microsoft.com/office/drawing/2014/main" id="{F011707B-1BA3-54F8-31B0-681A3FA37D84}"/>
              </a:ext>
            </a:extLst>
          </p:cNvPr>
          <p:cNvSpPr txBox="1">
            <a:spLocks/>
          </p:cNvSpPr>
          <p:nvPr/>
        </p:nvSpPr>
        <p:spPr>
          <a:xfrm>
            <a:off x="600456" y="4645156"/>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The Maslow-influenced humanist theory focuses on individual development and inspiration. Tesco promotes empowerment and career development. Experience, reflection, conceptualisation, and experimentation are the four dynamics of learning identified by Kolb in his experiential learning cycle (Kolb, 2014). Real-life leadership situations enable team leaders to build confidence. Nonetheless, experiential learning might need time and guidance to be effective.</a:t>
            </a:r>
          </a:p>
        </p:txBody>
      </p:sp>
      <p:pic>
        <p:nvPicPr>
          <p:cNvPr id="2" name="Picture 1">
            <a:extLst>
              <a:ext uri="{FF2B5EF4-FFF2-40B4-BE49-F238E27FC236}">
                <a16:creationId xmlns:a16="http://schemas.microsoft.com/office/drawing/2014/main" id="{45A9AEE6-7B70-1535-1F7A-4A8AFE59E6A2}"/>
              </a:ext>
            </a:extLst>
          </p:cNvPr>
          <p:cNvPicPr>
            <a:picLocks noChangeAspect="1"/>
          </p:cNvPicPr>
          <p:nvPr/>
        </p:nvPicPr>
        <p:blipFill>
          <a:blip r:embed="rId2"/>
          <a:srcRect t="7067" b="20800"/>
          <a:stretch>
            <a:fillRect/>
          </a:stretch>
        </p:blipFill>
        <p:spPr>
          <a:xfrm>
            <a:off x="4991279" y="1627145"/>
            <a:ext cx="5919788" cy="3018011"/>
          </a:xfrm>
          <a:prstGeom prst="rect">
            <a:avLst/>
          </a:prstGeom>
        </p:spPr>
      </p:pic>
    </p:spTree>
    <p:extLst>
      <p:ext uri="{BB962C8B-B14F-4D97-AF65-F5344CB8AC3E}">
        <p14:creationId xmlns:p14="http://schemas.microsoft.com/office/powerpoint/2010/main" val="2498577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135D7-BEB9-B8E3-2F88-E58CFE688F2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A087A7F-1DF9-8170-CDFE-64E952846219}"/>
              </a:ext>
            </a:extLst>
          </p:cNvPr>
          <p:cNvSpPr>
            <a:spLocks noGrp="1"/>
          </p:cNvSpPr>
          <p:nvPr>
            <p:ph type="title" idx="4294967295"/>
          </p:nvPr>
        </p:nvSpPr>
        <p:spPr>
          <a:xfrm>
            <a:off x="838200" y="621539"/>
            <a:ext cx="10515600" cy="914400"/>
          </a:xfrm>
        </p:spPr>
        <p:txBody>
          <a:bodyPr>
            <a:normAutofit/>
          </a:bodyPr>
          <a:lstStyle/>
          <a:p>
            <a:pPr algn="ctr">
              <a:lnSpc>
                <a:spcPct val="150000"/>
              </a:lnSpc>
            </a:pPr>
            <a:r>
              <a:rPr lang="en-GB" sz="3200" b="1" dirty="0">
                <a:latin typeface="Arial" panose="020B0604020202020204" pitchFamily="34" charset="0"/>
                <a:cs typeface="Arial" panose="020B0604020202020204" pitchFamily="34" charset="0"/>
              </a:rPr>
              <a:t>Conclusion</a:t>
            </a:r>
          </a:p>
        </p:txBody>
      </p:sp>
      <p:sp>
        <p:nvSpPr>
          <p:cNvPr id="5" name="Content Placeholder 4">
            <a:extLst>
              <a:ext uri="{FF2B5EF4-FFF2-40B4-BE49-F238E27FC236}">
                <a16:creationId xmlns:a16="http://schemas.microsoft.com/office/drawing/2014/main" id="{E181CDAA-D6A2-E5CF-89C6-BB6458772253}"/>
              </a:ext>
            </a:extLst>
          </p:cNvPr>
          <p:cNvSpPr>
            <a:spLocks noGrp="1"/>
          </p:cNvSpPr>
          <p:nvPr>
            <p:ph idx="4294967295"/>
          </p:nvPr>
        </p:nvSpPr>
        <p:spPr>
          <a:xfrm>
            <a:off x="1021080" y="1792353"/>
            <a:ext cx="5919788" cy="2339975"/>
          </a:xfrm>
        </p:spPr>
        <p:txBody>
          <a:bodyPr anchor="ctr">
            <a:normAutofit/>
          </a:bodyPr>
          <a:lstStyle/>
          <a:p>
            <a:pPr algn="just">
              <a:lnSpc>
                <a:spcPct val="150000"/>
              </a:lnSpc>
            </a:pPr>
            <a:r>
              <a:rPr lang="en-GB" sz="1100" dirty="0">
                <a:latin typeface="Arial" panose="020B0604020202020204" pitchFamily="34" charset="0"/>
                <a:cs typeface="Arial" panose="020B0604020202020204" pitchFamily="34" charset="0"/>
              </a:rPr>
              <a:t>Strategic recruitment guarantees the best fit.</a:t>
            </a:r>
          </a:p>
          <a:p>
            <a:pPr algn="just">
              <a:lnSpc>
                <a:spcPct val="150000"/>
              </a:lnSpc>
            </a:pPr>
            <a:r>
              <a:rPr lang="en-GB" sz="1100" dirty="0">
                <a:latin typeface="Arial" panose="020B0604020202020204" pitchFamily="34" charset="0"/>
                <a:cs typeface="Arial" panose="020B0604020202020204" pitchFamily="34" charset="0"/>
              </a:rPr>
              <a:t>Job analysis enhances understanding.</a:t>
            </a:r>
          </a:p>
          <a:p>
            <a:pPr algn="just">
              <a:lnSpc>
                <a:spcPct val="150000"/>
              </a:lnSpc>
            </a:pPr>
            <a:r>
              <a:rPr lang="en-GB" sz="1100" dirty="0">
                <a:latin typeface="Arial" panose="020B0604020202020204" pitchFamily="34" charset="0"/>
                <a:cs typeface="Arial" panose="020B0604020202020204" pitchFamily="34" charset="0"/>
              </a:rPr>
              <a:t>Equal selection encourages equality.</a:t>
            </a:r>
          </a:p>
          <a:p>
            <a:pPr algn="just">
              <a:lnSpc>
                <a:spcPct val="150000"/>
              </a:lnSpc>
            </a:pPr>
            <a:r>
              <a:rPr lang="en-GB" sz="1100" dirty="0">
                <a:latin typeface="Arial" panose="020B0604020202020204" pitchFamily="34" charset="0"/>
                <a:cs typeface="Arial" panose="020B0604020202020204" pitchFamily="34" charset="0"/>
              </a:rPr>
              <a:t>Constant growth facilitates sustainability.</a:t>
            </a:r>
          </a:p>
          <a:p>
            <a:pPr algn="just">
              <a:lnSpc>
                <a:spcPct val="150000"/>
              </a:lnSpc>
            </a:pPr>
            <a:r>
              <a:rPr lang="en-GB" sz="1100" dirty="0">
                <a:latin typeface="Arial" panose="020B0604020202020204" pitchFamily="34" charset="0"/>
                <a:cs typeface="Arial" panose="020B0604020202020204" pitchFamily="34" charset="0"/>
              </a:rPr>
              <a:t>Training works better with learning theories.</a:t>
            </a:r>
          </a:p>
        </p:txBody>
      </p:sp>
      <p:sp>
        <p:nvSpPr>
          <p:cNvPr id="9" name="Content Placeholder 4">
            <a:extLst>
              <a:ext uri="{FF2B5EF4-FFF2-40B4-BE49-F238E27FC236}">
                <a16:creationId xmlns:a16="http://schemas.microsoft.com/office/drawing/2014/main" id="{E420E9F9-C44B-2D7F-831E-89DEAF55FA37}"/>
              </a:ext>
            </a:extLst>
          </p:cNvPr>
          <p:cNvSpPr txBox="1">
            <a:spLocks/>
          </p:cNvSpPr>
          <p:nvPr/>
        </p:nvSpPr>
        <p:spPr>
          <a:xfrm>
            <a:off x="600456" y="4645156"/>
            <a:ext cx="10515600" cy="9143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100" dirty="0">
                <a:latin typeface="Arial" panose="020B0604020202020204" pitchFamily="34" charset="0"/>
                <a:cs typeface="Arial" panose="020B0604020202020204" pitchFamily="34" charset="0"/>
              </a:rPr>
              <a:t>Organisational success depends on successful recruitment and systematic development. Job analysis provides a correct definition of the roles, whereas fair selection enhances equality. Ongoing training increases the ability and sustainability of the employees. A combination of recruitment and development enhances sustainable business performance in the long run (Armstrong and Taylor, 2023). Thus, Tesco has to fine-tune team performance and individual development.</a:t>
            </a:r>
          </a:p>
        </p:txBody>
      </p:sp>
      <p:pic>
        <p:nvPicPr>
          <p:cNvPr id="5122" name="Picture 2" descr="12+ Thousand Conclusion Word Royalty-Free Images, Stock Photos &amp; Pictures |  Shutterstock">
            <a:extLst>
              <a:ext uri="{FF2B5EF4-FFF2-40B4-BE49-F238E27FC236}">
                <a16:creationId xmlns:a16="http://schemas.microsoft.com/office/drawing/2014/main" id="{0EB323C0-9A4F-AE6C-DF62-F3EC80C205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124" y="1714185"/>
            <a:ext cx="5715000"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322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BA9E1-8427-4F5A-09B0-03D6E830CF4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473CF13-2378-74C2-3E16-F305BD6E79EB}"/>
              </a:ext>
            </a:extLst>
          </p:cNvPr>
          <p:cNvSpPr>
            <a:spLocks noGrp="1"/>
          </p:cNvSpPr>
          <p:nvPr>
            <p:ph type="title" idx="4294967295"/>
          </p:nvPr>
        </p:nvSpPr>
        <p:spPr>
          <a:xfrm>
            <a:off x="838200" y="621539"/>
            <a:ext cx="10515600" cy="914400"/>
          </a:xfrm>
        </p:spPr>
        <p:txBody>
          <a:bodyPr>
            <a:normAutofit/>
          </a:bodyPr>
          <a:lstStyle/>
          <a:p>
            <a:pPr algn="ctr">
              <a:lnSpc>
                <a:spcPct val="150000"/>
              </a:lnSpc>
            </a:pPr>
            <a:r>
              <a:rPr lang="en-GB" sz="3200" b="1" dirty="0">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E239CFE6-444B-F5C1-14CB-C026677D878F}"/>
              </a:ext>
            </a:extLst>
          </p:cNvPr>
          <p:cNvSpPr>
            <a:spLocks noGrp="1"/>
          </p:cNvSpPr>
          <p:nvPr>
            <p:ph idx="4294967295"/>
          </p:nvPr>
        </p:nvSpPr>
        <p:spPr>
          <a:xfrm>
            <a:off x="1085088" y="1444499"/>
            <a:ext cx="7693152" cy="4553965"/>
          </a:xfrm>
        </p:spPr>
        <p:txBody>
          <a:bodyPr anchor="t">
            <a:normAutofit/>
          </a:bodyPr>
          <a:lstStyle/>
          <a:p>
            <a:pPr algn="just">
              <a:lnSpc>
                <a:spcPct val="150000"/>
              </a:lnSpc>
            </a:pPr>
            <a:r>
              <a:rPr lang="en-GB" sz="1100" dirty="0">
                <a:latin typeface="Arial" panose="020B0604020202020204" pitchFamily="34" charset="0"/>
                <a:cs typeface="Arial" panose="020B0604020202020204" pitchFamily="34" charset="0"/>
              </a:rPr>
              <a:t>Armstrong, M. and Taylor, S., 2023. Armstrong's handbook of human resource management practice: A guide to the theory and practice of people management. Kogan Page Publishers.</a:t>
            </a:r>
          </a:p>
          <a:p>
            <a:pPr algn="just">
              <a:lnSpc>
                <a:spcPct val="150000"/>
              </a:lnSpc>
            </a:pPr>
            <a:r>
              <a:rPr lang="en-GB" sz="1100" dirty="0">
                <a:latin typeface="Arial" panose="020B0604020202020204" pitchFamily="34" charset="0"/>
                <a:cs typeface="Arial" panose="020B0604020202020204" pitchFamily="34" charset="0"/>
              </a:rPr>
              <a:t>Bratton, J. and Gold, J. (2022) Human resource management: Theory and practice. 7th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London: Palgrave Macmillan.</a:t>
            </a:r>
          </a:p>
          <a:p>
            <a:pPr algn="just">
              <a:lnSpc>
                <a:spcPct val="150000"/>
              </a:lnSpc>
            </a:pPr>
            <a:r>
              <a:rPr lang="en-GB" sz="1100" dirty="0">
                <a:latin typeface="Arial" panose="020B0604020202020204" pitchFamily="34" charset="0"/>
                <a:cs typeface="Arial" panose="020B0604020202020204" pitchFamily="34" charset="0"/>
              </a:rPr>
              <a:t>CIPD (2023) Recruitment and selection. London: Chartered Institute of Personnel and Development. Available at: </a:t>
            </a:r>
            <a:r>
              <a:rPr lang="en-GB" sz="1100" dirty="0">
                <a:latin typeface="Arial" panose="020B0604020202020204" pitchFamily="34" charset="0"/>
                <a:cs typeface="Arial" panose="020B0604020202020204" pitchFamily="34" charset="0"/>
                <a:hlinkClick r:id="rId2"/>
              </a:rPr>
              <a:t>https://www.cipd.org/globalassets/media/knowledge/knowledge-hub/evidence-reviews/2023-pdfs/fair-selection-evidence-practice-summary_tcm18-114569.pdf</a:t>
            </a:r>
            <a:r>
              <a:rPr lang="en-GB" sz="1100" dirty="0">
                <a:latin typeface="Arial" panose="020B0604020202020204" pitchFamily="34" charset="0"/>
                <a:cs typeface="Arial" panose="020B0604020202020204" pitchFamily="34" charset="0"/>
              </a:rPr>
              <a:t> (Accessed: 13 February 2026).</a:t>
            </a:r>
          </a:p>
          <a:p>
            <a:pPr algn="just">
              <a:lnSpc>
                <a:spcPct val="150000"/>
              </a:lnSpc>
            </a:pPr>
            <a:r>
              <a:rPr lang="en-GB" sz="1100" dirty="0">
                <a:latin typeface="Arial" panose="020B0604020202020204" pitchFamily="34" charset="0"/>
                <a:cs typeface="Arial" panose="020B0604020202020204" pitchFamily="34" charset="0"/>
              </a:rPr>
              <a:t>Kolb, D.A., 2014. Experiential learning: Experience as the source of learning and development. FT Press.</a:t>
            </a:r>
          </a:p>
          <a:p>
            <a:pPr algn="just">
              <a:lnSpc>
                <a:spcPct val="150000"/>
              </a:lnSpc>
            </a:pPr>
            <a:r>
              <a:rPr lang="en-GB" sz="1100" dirty="0">
                <a:latin typeface="Arial" panose="020B0604020202020204" pitchFamily="34" charset="0"/>
                <a:cs typeface="Arial" panose="020B0604020202020204" pitchFamily="34" charset="0"/>
              </a:rPr>
              <a:t>Salas, E., Tannenbaum, S.I., </a:t>
            </a:r>
            <a:r>
              <a:rPr lang="en-GB" sz="1100" dirty="0" err="1">
                <a:latin typeface="Arial" panose="020B0604020202020204" pitchFamily="34" charset="0"/>
                <a:cs typeface="Arial" panose="020B0604020202020204" pitchFamily="34" charset="0"/>
              </a:rPr>
              <a:t>Kraiger</a:t>
            </a:r>
            <a:r>
              <a:rPr lang="en-GB" sz="1100" dirty="0">
                <a:latin typeface="Arial" panose="020B0604020202020204" pitchFamily="34" charset="0"/>
                <a:cs typeface="Arial" panose="020B0604020202020204" pitchFamily="34" charset="0"/>
              </a:rPr>
              <a:t>, K. and Smith-Jentsch, K.A., 2012. The science of training and development in organisations: What matters in practice. Psychological science in the public interest, 13(2), pp.74-101.</a:t>
            </a:r>
          </a:p>
          <a:p>
            <a:pPr algn="just">
              <a:lnSpc>
                <a:spcPct val="150000"/>
              </a:lnSpc>
            </a:pPr>
            <a:r>
              <a:rPr lang="en-GB" sz="1100" dirty="0">
                <a:latin typeface="Arial" panose="020B0604020202020204" pitchFamily="34" charset="0"/>
                <a:cs typeface="Arial" panose="020B0604020202020204" pitchFamily="34" charset="0"/>
              </a:rPr>
              <a:t>Skinner, B.F., 1965. Science and human behaviour (No. 92904). Simon and Schuster.</a:t>
            </a:r>
          </a:p>
          <a:p>
            <a:pPr algn="just">
              <a:lnSpc>
                <a:spcPct val="150000"/>
              </a:lnSpc>
            </a:pPr>
            <a:r>
              <a:rPr lang="en-GB" sz="1100" dirty="0">
                <a:latin typeface="Arial" panose="020B0604020202020204" pitchFamily="34" charset="0"/>
                <a:cs typeface="Arial" panose="020B0604020202020204" pitchFamily="34" charset="0"/>
              </a:rPr>
              <a:t>Tesco PLC (2023) Annual report and financial statements 2023. Welwyn Garden City: Tesco PLC. Available at: </a:t>
            </a:r>
            <a:r>
              <a:rPr lang="en-GB" sz="1100" dirty="0">
                <a:latin typeface="Arial" panose="020B0604020202020204" pitchFamily="34" charset="0"/>
                <a:cs typeface="Arial" panose="020B0604020202020204" pitchFamily="34" charset="0"/>
                <a:hlinkClick r:id="rId3"/>
              </a:rPr>
              <a:t>https://www.tescoplc.com/media/u1wlq2qf/tesco-plc-annual-report-2023.pdf</a:t>
            </a:r>
            <a:r>
              <a:rPr lang="en-GB" sz="1100" dirty="0">
                <a:latin typeface="Arial" panose="020B0604020202020204" pitchFamily="34" charset="0"/>
                <a:cs typeface="Arial" panose="020B0604020202020204" pitchFamily="34" charset="0"/>
              </a:rPr>
              <a:t> (Accessed: 13 February 2026).</a:t>
            </a:r>
          </a:p>
        </p:txBody>
      </p:sp>
      <p:pic>
        <p:nvPicPr>
          <p:cNvPr id="2" name="Picture 1">
            <a:extLst>
              <a:ext uri="{FF2B5EF4-FFF2-40B4-BE49-F238E27FC236}">
                <a16:creationId xmlns:a16="http://schemas.microsoft.com/office/drawing/2014/main" id="{32529FBA-0451-00B7-802C-F679A952A4C0}"/>
              </a:ext>
            </a:extLst>
          </p:cNvPr>
          <p:cNvPicPr>
            <a:picLocks noChangeAspect="1"/>
          </p:cNvPicPr>
          <p:nvPr/>
        </p:nvPicPr>
        <p:blipFill>
          <a:blip r:embed="rId4"/>
          <a:srcRect l="16892" r="17432"/>
          <a:stretch>
            <a:fillRect/>
          </a:stretch>
        </p:blipFill>
        <p:spPr>
          <a:xfrm>
            <a:off x="8778240" y="2309812"/>
            <a:ext cx="2862764" cy="2238375"/>
          </a:xfrm>
          <a:prstGeom prst="rect">
            <a:avLst/>
          </a:prstGeom>
        </p:spPr>
      </p:pic>
    </p:spTree>
    <p:extLst>
      <p:ext uri="{BB962C8B-B14F-4D97-AF65-F5344CB8AC3E}">
        <p14:creationId xmlns:p14="http://schemas.microsoft.com/office/powerpoint/2010/main" val="152291717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Organic</Template>
  <TotalTime>338</TotalTime>
  <Words>1246</Words>
  <Application>Microsoft Office PowerPoint</Application>
  <PresentationFormat>Widescreen</PresentationFormat>
  <Paragraphs>97</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Garamond</vt:lpstr>
      <vt:lpstr>Organic</vt:lpstr>
      <vt:lpstr>PowerPoint Presentation</vt:lpstr>
      <vt:lpstr>Table of Contents</vt:lpstr>
      <vt:lpstr>Introduction to Tesco PLC</vt:lpstr>
      <vt:lpstr>Importance of Effective Recruitment</vt:lpstr>
      <vt:lpstr>Recruitment Process Steps</vt:lpstr>
      <vt:lpstr>Job Analysis – Customer Service Team Leader</vt:lpstr>
      <vt:lpstr>Job Description</vt:lpstr>
      <vt:lpstr>Person Specification</vt:lpstr>
      <vt:lpstr>Learning &amp; Development Needs</vt:lpstr>
      <vt:lpstr>Behaviourist &amp; Cognitivist Learning Theories</vt:lpstr>
      <vt:lpstr>Humanist &amp; Experiential Learning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4</cp:revision>
  <dcterms:created xsi:type="dcterms:W3CDTF">2026-02-13T15:08:10Z</dcterms:created>
  <dcterms:modified xsi:type="dcterms:W3CDTF">2026-02-13T20:46:50Z</dcterms:modified>
</cp:coreProperties>
</file>