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736" r:id="rId1"/>
  </p:sldMasterIdLst>
  <p:notesMasterIdLst>
    <p:notesMasterId r:id="rId42"/>
  </p:notesMasterIdLst>
  <p:sldIdLst>
    <p:sldId id="386" r:id="rId2"/>
    <p:sldId id="312" r:id="rId3"/>
    <p:sldId id="401" r:id="rId4"/>
    <p:sldId id="405" r:id="rId5"/>
    <p:sldId id="407" r:id="rId6"/>
    <p:sldId id="456" r:id="rId7"/>
    <p:sldId id="457" r:id="rId8"/>
    <p:sldId id="458" r:id="rId9"/>
    <p:sldId id="452" r:id="rId10"/>
    <p:sldId id="459" r:id="rId11"/>
    <p:sldId id="453" r:id="rId12"/>
    <p:sldId id="439" r:id="rId13"/>
    <p:sldId id="460" r:id="rId14"/>
    <p:sldId id="454" r:id="rId15"/>
    <p:sldId id="426" r:id="rId16"/>
    <p:sldId id="400" r:id="rId17"/>
    <p:sldId id="455" r:id="rId18"/>
    <p:sldId id="440" r:id="rId19"/>
    <p:sldId id="427" r:id="rId20"/>
    <p:sldId id="402" r:id="rId21"/>
    <p:sldId id="396" r:id="rId22"/>
    <p:sldId id="397" r:id="rId23"/>
    <p:sldId id="461" r:id="rId24"/>
    <p:sldId id="462" r:id="rId25"/>
    <p:sldId id="471" r:id="rId26"/>
    <p:sldId id="463" r:id="rId27"/>
    <p:sldId id="403" r:id="rId28"/>
    <p:sldId id="428" r:id="rId29"/>
    <p:sldId id="464" r:id="rId30"/>
    <p:sldId id="465" r:id="rId31"/>
    <p:sldId id="466" r:id="rId32"/>
    <p:sldId id="467" r:id="rId33"/>
    <p:sldId id="468" r:id="rId34"/>
    <p:sldId id="469" r:id="rId35"/>
    <p:sldId id="470" r:id="rId36"/>
    <p:sldId id="395" r:id="rId37"/>
    <p:sldId id="418" r:id="rId38"/>
    <p:sldId id="398" r:id="rId39"/>
    <p:sldId id="399" r:id="rId40"/>
    <p:sldId id="404" r:id="rId4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F3FF"/>
    <a:srgbClr val="364162"/>
    <a:srgbClr val="A3E7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735" autoAdjust="0"/>
    <p:restoredTop sz="95706" autoAdjust="0"/>
  </p:normalViewPr>
  <p:slideViewPr>
    <p:cSldViewPr>
      <p:cViewPr varScale="1">
        <p:scale>
          <a:sx n="92" d="100"/>
          <a:sy n="92" d="100"/>
        </p:scale>
        <p:origin x="1339" y="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latin typeface="Arial" charset="0"/>
                <a:ea typeface="ＭＳ Ｐゴシック" pitchFamily="-128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latin typeface="Arial" charset="0"/>
                <a:ea typeface="ＭＳ Ｐゴシック" pitchFamily="-128" charset="-128"/>
              </a:defRPr>
            </a:lvl1pPr>
          </a:lstStyle>
          <a:p>
            <a:pPr>
              <a:defRPr/>
            </a:pPr>
            <a:fld id="{A77F2F17-40EB-47C2-B4EB-46317B00DEDA}" type="datetimeFigureOut">
              <a:rPr lang="en-US"/>
              <a:pPr>
                <a:defRPr/>
              </a:pPr>
              <a:t>7/14/2026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latin typeface="Arial" charset="0"/>
                <a:ea typeface="ＭＳ Ｐゴシック" pitchFamily="-128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0" hangingPunct="0">
              <a:defRPr sz="1200">
                <a:latin typeface="Arial" charset="0"/>
                <a:ea typeface="ＭＳ Ｐゴシック" pitchFamily="-128" charset="-128"/>
              </a:defRPr>
            </a:lvl1pPr>
          </a:lstStyle>
          <a:p>
            <a:pPr>
              <a:defRPr/>
            </a:pPr>
            <a:fld id="{61278F2E-F251-4216-9B05-E66403EB759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22452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GB" dirty="0"/>
              <a:t>Explain that Weeks 1–6 focused on governance, technology and implementation.</a:t>
            </a:r>
          </a:p>
          <a:p>
            <a:r>
              <a:rPr lang="en-GB" dirty="0"/>
              <a:t>Week 7 focuses on the </a:t>
            </a:r>
            <a:r>
              <a:rPr lang="en-GB" b="1" dirty="0"/>
              <a:t>human side of cybersecurity</a:t>
            </a:r>
            <a:r>
              <a:rPr lang="en-GB" dirty="0"/>
              <a:t>, exploring how leadership, behaviour and organisational culture influence security outcomes.</a:t>
            </a:r>
          </a:p>
          <a:p>
            <a:endParaRPr lang="en-GB" dirty="0"/>
          </a:p>
          <a:p>
            <a:r>
              <a:rPr lang="en-GB" dirty="0"/>
              <a:t>During Weeks 1–7 you learned how organisations:</a:t>
            </a:r>
          </a:p>
          <a:p>
            <a:r>
              <a:rPr lang="en-GB" dirty="0"/>
              <a:t>Govern cybersecurity </a:t>
            </a:r>
          </a:p>
          <a:p>
            <a:r>
              <a:rPr lang="en-GB" dirty="0"/>
              <a:t>Protect systems </a:t>
            </a:r>
          </a:p>
          <a:p>
            <a:r>
              <a:rPr lang="en-GB" dirty="0"/>
              <a:t>Detect attacks </a:t>
            </a:r>
          </a:p>
          <a:p>
            <a:r>
              <a:rPr lang="en-GB" dirty="0"/>
              <a:t>Secure information </a:t>
            </a:r>
          </a:p>
          <a:p>
            <a:r>
              <a:rPr lang="en-GB" dirty="0"/>
              <a:t>Develop security culture </a:t>
            </a:r>
          </a:p>
          <a:p>
            <a:r>
              <a:rPr lang="en-GB" dirty="0"/>
              <a:t>Week 8 brings everything together.</a:t>
            </a:r>
          </a:p>
          <a:p>
            <a:r>
              <a:rPr lang="en-GB" dirty="0"/>
              <a:t>Today's focus is:</a:t>
            </a:r>
          </a:p>
          <a:p>
            <a:r>
              <a:rPr lang="en-GB" b="1" dirty="0"/>
              <a:t>How organisations survive a cyber attack.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b="1" dirty="0"/>
              <a:t>Can any organisation completely prevent cyber attacks?</a:t>
            </a:r>
            <a:endParaRPr lang="en-GB" dirty="0"/>
          </a:p>
          <a:p>
            <a:r>
              <a:rPr lang="en-GB" dirty="0"/>
              <a:t>Allow discussion.</a:t>
            </a:r>
          </a:p>
          <a:p>
            <a:r>
              <a:rPr lang="en-GB" dirty="0"/>
              <a:t>Most students may answer:</a:t>
            </a:r>
          </a:p>
          <a:p>
            <a:r>
              <a:rPr lang="en-GB" dirty="0"/>
              <a:t>No </a:t>
            </a:r>
          </a:p>
          <a:p>
            <a:r>
              <a:rPr lang="en-GB" dirty="0"/>
              <a:t>Follow with:</a:t>
            </a:r>
          </a:p>
          <a:p>
            <a:r>
              <a:rPr lang="en-GB" b="1" dirty="0"/>
              <a:t>"If attacks are inevitable, what should organisations focus on?"</a:t>
            </a:r>
            <a:endParaRPr lang="en-GB" dirty="0"/>
          </a:p>
          <a:p>
            <a:r>
              <a:rPr lang="en-GB" dirty="0"/>
              <a:t>Guide them towards:</a:t>
            </a:r>
          </a:p>
          <a:p>
            <a:r>
              <a:rPr lang="en-GB" dirty="0"/>
              <a:t>Preparation </a:t>
            </a:r>
          </a:p>
          <a:p>
            <a:r>
              <a:rPr lang="en-GB" dirty="0"/>
              <a:t>Response </a:t>
            </a:r>
          </a:p>
          <a:p>
            <a:r>
              <a:rPr lang="en-GB" dirty="0"/>
              <a:t>Recovery </a:t>
            </a:r>
          </a:p>
          <a:p>
            <a:r>
              <a:rPr lang="en-GB" dirty="0"/>
              <a:t>Learning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The most resilient organisations are not those that avoid incidents—they are those that recover quickly, learn effectively and continuously improve.</a:t>
            </a:r>
          </a:p>
          <a:p>
            <a:br>
              <a:rPr lang="en-GB" dirty="0"/>
            </a:br>
            <a:endParaRPr lang="en-GB" dirty="0"/>
          </a:p>
          <a:p>
            <a:r>
              <a:rPr lang="en-GB" b="1" dirty="0"/>
              <a:t>Workplace Reflection</a:t>
            </a:r>
          </a:p>
          <a:p>
            <a:r>
              <a:rPr lang="en-GB" dirty="0"/>
              <a:t>Think about your organisation.</a:t>
            </a:r>
          </a:p>
          <a:p>
            <a:r>
              <a:rPr lang="en-GB" dirty="0"/>
              <a:t>If a major ransomware attack occurred this afternoon, how prepared would your organisation be?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65578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This is the week where: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all module themes connect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students think like CISOs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governance, resilience, people, monitoring, access control, and response come together </a:t>
            </a:r>
          </a:p>
          <a:p>
            <a:endParaRPr lang="en-US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✅ Cyber resilience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</a:b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✅ Organisational survival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</a:b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✅ Incident response leadership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</a:b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✅ Crisis decision-making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</a:b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✅ Digital forensics readiness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</a:b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✅ Ransomware recovery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</a:b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✅ Executive accountability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</a:b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✅ Business continuity strategy</a:t>
            </a:r>
          </a:p>
          <a:p>
            <a:endParaRPr lang="en-US" dirty="0"/>
          </a:p>
          <a:p>
            <a:r>
              <a:rPr lang="en-GB" b="1" dirty="0"/>
              <a:t>Cyber Resilience: </a:t>
            </a:r>
            <a:r>
              <a:rPr lang="en-GB" dirty="0"/>
              <a:t>Understand how organisations continue operating before, during and after cyber incidents.</a:t>
            </a:r>
          </a:p>
          <a:p>
            <a:r>
              <a:rPr lang="en-GB" b="1" dirty="0"/>
              <a:t>Cybersecurity vs Resilience: </a:t>
            </a:r>
            <a:r>
              <a:rPr lang="en-GB" dirty="0"/>
              <a:t>Explain the difference between preventing attacks and recovering from them.</a:t>
            </a:r>
          </a:p>
          <a:p>
            <a:r>
              <a:rPr lang="en-GB" b="1" dirty="0"/>
              <a:t>Incident Response: </a:t>
            </a:r>
            <a:r>
              <a:rPr lang="en-GB" dirty="0"/>
              <a:t>Understand the structured process used to detect, contain and recover from incidents.</a:t>
            </a:r>
          </a:p>
          <a:p>
            <a:r>
              <a:rPr lang="en-GB" b="1" dirty="0"/>
              <a:t>Business Continuity &amp; Disaster Recovery: </a:t>
            </a:r>
            <a:r>
              <a:rPr lang="en-GB" dirty="0"/>
              <a:t>Explain how organisations maintain essential services and restore operations after disruption.</a:t>
            </a:r>
          </a:p>
          <a:p>
            <a:r>
              <a:rPr lang="en-GB" b="1" dirty="0"/>
              <a:t>Digital Forensics Readiness: </a:t>
            </a:r>
            <a:r>
              <a:rPr lang="en-GB" dirty="0"/>
              <a:t>Understand how organisations prepare to collect and preserve digital evidence.</a:t>
            </a:r>
          </a:p>
          <a:p>
            <a:r>
              <a:rPr lang="en-GB" b="1" dirty="0"/>
              <a:t>Threat Intelligence: </a:t>
            </a:r>
            <a:r>
              <a:rPr lang="en-GB" dirty="0"/>
              <a:t>Explain how organisations use information about threats to improve security.</a:t>
            </a:r>
          </a:p>
          <a:p>
            <a:r>
              <a:rPr lang="en-GB" b="1" dirty="0"/>
              <a:t>AI &amp; Automation: </a:t>
            </a:r>
            <a:r>
              <a:rPr lang="en-GB" dirty="0"/>
              <a:t>Explore how intelligent technologies improve detection and response.</a:t>
            </a:r>
          </a:p>
          <a:p>
            <a:r>
              <a:rPr lang="en-GB" b="1" dirty="0"/>
              <a:t>Crisis Communication: </a:t>
            </a:r>
            <a:r>
              <a:rPr lang="en-GB" dirty="0"/>
              <a:t>Explain how leaders communicate during cyber incidents to maintain trust and coordinate recovery.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09273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48591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Key statement: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“The question is no longer IF organisations will be attacked — but whether they can survive and recover.”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dirty="0"/>
              <a:t>Cybersecurity asks:</a:t>
            </a:r>
          </a:p>
          <a:p>
            <a:r>
              <a:rPr lang="en-GB" b="1" dirty="0"/>
              <a:t>"How do we stop attacks?"</a:t>
            </a:r>
            <a:endParaRPr lang="en-GB" dirty="0"/>
          </a:p>
          <a:p>
            <a:r>
              <a:rPr lang="en-GB" dirty="0"/>
              <a:t>Cyber resilience asks:</a:t>
            </a:r>
          </a:p>
          <a:p>
            <a:r>
              <a:rPr lang="en-GB" b="1" dirty="0"/>
              <a:t>"How do we continue operating when attacks succeed?"</a:t>
            </a:r>
            <a:endParaRPr lang="en-GB" dirty="0"/>
          </a:p>
          <a:p>
            <a:r>
              <a:rPr lang="en-GB" dirty="0"/>
              <a:t>Modern organisations require both.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b="1" dirty="0"/>
              <a:t>Cybersecurity: </a:t>
            </a:r>
            <a:r>
              <a:rPr lang="en-GB" dirty="0"/>
              <a:t>Protecting systems, networks and information from cyber threats.</a:t>
            </a:r>
          </a:p>
          <a:p>
            <a:r>
              <a:rPr lang="en-GB" b="1" dirty="0"/>
              <a:t>Cyber Resilience: </a:t>
            </a:r>
            <a:r>
              <a:rPr lang="en-GB" dirty="0"/>
              <a:t>The ability to anticipate, withstand, respond to and recover from cyber incidents while maintaining essential operations.</a:t>
            </a:r>
          </a:p>
          <a:p>
            <a:r>
              <a:rPr lang="en-GB" b="1" dirty="0"/>
              <a:t>Prevention: </a:t>
            </a:r>
            <a:r>
              <a:rPr lang="en-GB" dirty="0"/>
              <a:t>Implementing controls to reduce the likelihood of successful attacks.</a:t>
            </a:r>
          </a:p>
          <a:p>
            <a:r>
              <a:rPr lang="en-GB" b="1" dirty="0"/>
              <a:t>Response: </a:t>
            </a:r>
            <a:r>
              <a:rPr lang="en-GB" dirty="0"/>
              <a:t>Taking immediate action to contain and manage an incident.</a:t>
            </a:r>
          </a:p>
          <a:p>
            <a:r>
              <a:rPr lang="en-GB" b="1" dirty="0"/>
              <a:t>Recovery: </a:t>
            </a:r>
            <a:r>
              <a:rPr lang="en-GB" dirty="0"/>
              <a:t>Restoring systems, services and normal business operations after an incident.</a:t>
            </a:r>
          </a:p>
          <a:p>
            <a:r>
              <a:rPr lang="en-GB" b="1" dirty="0"/>
              <a:t>Continuous Improvement: </a:t>
            </a:r>
            <a:r>
              <a:rPr lang="en-GB" dirty="0"/>
              <a:t>Learning from incidents to strengthen future resilience.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dirty="0"/>
              <a:t>Can an organisation have excellent cybersecurity but poor resilience?</a:t>
            </a:r>
          </a:p>
          <a:p>
            <a:r>
              <a:rPr lang="en-GB" b="1" dirty="0"/>
              <a:t>Sample Answer</a:t>
            </a:r>
          </a:p>
          <a:p>
            <a:r>
              <a:rPr lang="en-GB" dirty="0"/>
              <a:t>Yes.</a:t>
            </a:r>
          </a:p>
          <a:p>
            <a:r>
              <a:rPr lang="en-GB" dirty="0"/>
              <a:t>An organisation may have strong preventative controls but lack:</a:t>
            </a:r>
          </a:p>
          <a:p>
            <a:r>
              <a:rPr lang="en-GB" dirty="0"/>
              <a:t>Backups </a:t>
            </a:r>
          </a:p>
          <a:p>
            <a:r>
              <a:rPr lang="en-GB" dirty="0"/>
              <a:t>Incident response plans </a:t>
            </a:r>
          </a:p>
          <a:p>
            <a:r>
              <a:rPr lang="en-GB" dirty="0"/>
              <a:t>Business continuity arrangements </a:t>
            </a:r>
          </a:p>
          <a:p>
            <a:r>
              <a:rPr lang="en-GB" dirty="0"/>
              <a:t>Crisis communication</a:t>
            </a:r>
          </a:p>
          <a:p>
            <a:endParaRPr lang="en-US" dirty="0"/>
          </a:p>
          <a:p>
            <a:r>
              <a:rPr lang="en-GB" b="1" dirty="0"/>
              <a:t>Leadership Insight</a:t>
            </a:r>
          </a:p>
          <a:p>
            <a:r>
              <a:rPr lang="en-GB" dirty="0"/>
              <a:t>Strong leaders recognise that resilience is measured by recovery, not perfection.</a:t>
            </a:r>
          </a:p>
          <a:p>
            <a:br>
              <a:rPr lang="en-GB" dirty="0"/>
            </a:br>
            <a:endParaRPr lang="en-GB" dirty="0"/>
          </a:p>
          <a:p>
            <a:r>
              <a:rPr lang="en-GB" b="1" dirty="0"/>
              <a:t>Workplace Reflection</a:t>
            </a:r>
          </a:p>
          <a:p>
            <a:r>
              <a:rPr lang="en-GB" dirty="0"/>
              <a:t>Which receives greater attention in your organisation:</a:t>
            </a:r>
          </a:p>
          <a:p>
            <a:r>
              <a:rPr lang="en-GB" dirty="0"/>
              <a:t>Prevention? </a:t>
            </a:r>
          </a:p>
          <a:p>
            <a:r>
              <a:rPr lang="en-GB" dirty="0"/>
              <a:t>or</a:t>
            </a:r>
          </a:p>
          <a:p>
            <a:r>
              <a:rPr lang="en-GB" dirty="0"/>
              <a:t>Recovery?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7525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Modern organisations must assume: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breaches WILL occur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disruption WILL happen 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Success depends on: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preparation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recovery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resilience 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Can organisations realistically prevent every major cyber attack?”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🟦 SAMPLE ANSWERS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NO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evolving threats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human error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insider risks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zero-days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supply-chain attacks </a:t>
            </a:r>
          </a:p>
          <a:p>
            <a:endParaRPr lang="en-GB" sz="1200" b="1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SOME MAY SAY PARTIALLY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Challenge: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“What happens when prevention fails?”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08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 successful cyber attack does </a:t>
            </a:r>
            <a:r>
              <a:rPr lang="en-GB" b="1" dirty="0"/>
              <a:t>not</a:t>
            </a:r>
            <a:r>
              <a:rPr lang="en-GB" dirty="0"/>
              <a:t> automatically destroy an organisation.</a:t>
            </a:r>
          </a:p>
          <a:p>
            <a:r>
              <a:rPr lang="en-GB" dirty="0"/>
              <a:t>Poor preparation and poor recovery often cause the greatest damage.</a:t>
            </a:r>
          </a:p>
          <a:p>
            <a:endParaRPr lang="en-GB" dirty="0"/>
          </a:p>
          <a:p>
            <a:r>
              <a:rPr lang="en-GB" dirty="0"/>
              <a:t>Which is more expensive:</a:t>
            </a:r>
          </a:p>
          <a:p>
            <a:r>
              <a:rPr lang="en-GB" dirty="0"/>
              <a:t>Preventing attacks</a:t>
            </a:r>
          </a:p>
          <a:p>
            <a:r>
              <a:rPr lang="en-GB" dirty="0"/>
              <a:t>or</a:t>
            </a:r>
          </a:p>
          <a:p>
            <a:r>
              <a:rPr lang="en-GB" dirty="0"/>
              <a:t>Recovering from attacks?</a:t>
            </a:r>
          </a:p>
          <a:p>
            <a:br>
              <a:rPr lang="en-GB" dirty="0"/>
            </a:br>
            <a:endParaRPr lang="en-GB" dirty="0"/>
          </a:p>
          <a:p>
            <a:r>
              <a:rPr lang="en-GB" b="1" dirty="0"/>
              <a:t>Sample Answer</a:t>
            </a:r>
          </a:p>
          <a:p>
            <a:r>
              <a:rPr lang="en-GB" dirty="0"/>
              <a:t>Both require investment, but poor recovery can often result in significantly greater financial, legal and reputational costs.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24930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Modern resilience is proactive rather than reactive.</a:t>
            </a:r>
          </a:p>
          <a:p>
            <a:r>
              <a:rPr lang="en-GB" dirty="0"/>
              <a:t>Organisations should not wait for incidents before improving.</a:t>
            </a:r>
          </a:p>
          <a:p>
            <a:endParaRPr lang="en-GB" dirty="0"/>
          </a:p>
          <a:p>
            <a:r>
              <a:rPr lang="en-GB" dirty="0"/>
              <a:t>Every cyber incident should leave the organisation stronger than it was before.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11772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Every element links back to previous weeks:</a:t>
            </a:r>
          </a:p>
          <a:p>
            <a:r>
              <a:rPr lang="en-GB" dirty="0"/>
              <a:t>Governance (Week 1) </a:t>
            </a:r>
          </a:p>
          <a:p>
            <a:r>
              <a:rPr lang="en-GB" dirty="0"/>
              <a:t>Identity &amp; Access (Week 2) </a:t>
            </a:r>
          </a:p>
          <a:p>
            <a:r>
              <a:rPr lang="en-GB" dirty="0"/>
              <a:t>Monitoring (Week 3) </a:t>
            </a:r>
          </a:p>
          <a:p>
            <a:r>
              <a:rPr lang="en-GB" dirty="0"/>
              <a:t>Cryptography (Week 4) </a:t>
            </a:r>
          </a:p>
          <a:p>
            <a:r>
              <a:rPr lang="en-GB" dirty="0"/>
              <a:t>Human Factors (Week 5) </a:t>
            </a:r>
          </a:p>
          <a:p>
            <a:r>
              <a:rPr lang="en-GB" dirty="0"/>
              <a:t>Security Implementation (Week 6) </a:t>
            </a:r>
          </a:p>
          <a:p>
            <a:r>
              <a:rPr lang="en-GB" dirty="0"/>
              <a:t>Leadership &amp; Culture (Week 7) </a:t>
            </a:r>
          </a:p>
          <a:p>
            <a:r>
              <a:rPr lang="en-GB" dirty="0"/>
              <a:t>Week 8 integrates them into one resilience strategy.</a:t>
            </a:r>
          </a:p>
          <a:p>
            <a:endParaRPr lang="en-GB" dirty="0"/>
          </a:p>
          <a:p>
            <a:r>
              <a:rPr lang="en-GB" dirty="0"/>
              <a:t>A client says:</a:t>
            </a:r>
          </a:p>
          <a:p>
            <a:r>
              <a:rPr lang="en-GB" dirty="0"/>
              <a:t>"We already have backups, so we're cyber resilient."</a:t>
            </a:r>
          </a:p>
          <a:p>
            <a:r>
              <a:rPr lang="en-GB" dirty="0"/>
              <a:t>Would you agree?</a:t>
            </a:r>
          </a:p>
          <a:p>
            <a:r>
              <a:rPr lang="en-GB" b="1" dirty="0"/>
              <a:t>Sample Answer</a:t>
            </a:r>
          </a:p>
          <a:p>
            <a:r>
              <a:rPr lang="en-GB" dirty="0"/>
              <a:t>No.</a:t>
            </a:r>
          </a:p>
          <a:p>
            <a:r>
              <a:rPr lang="en-GB" dirty="0"/>
              <a:t>Backups are important, but resilience also requires governance, tested incident response plans, business continuity, communication, leadership, trained staff and continuous improvement.</a:t>
            </a:r>
          </a:p>
          <a:p>
            <a:endParaRPr lang="en-GB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Resilience is not a product—it is an organisational capability built through leadership, planning and continual learning.</a:t>
            </a:r>
          </a:p>
          <a:p>
            <a:endParaRPr lang="en-GB" dirty="0"/>
          </a:p>
          <a:p>
            <a:r>
              <a:rPr lang="en-GB" b="1" dirty="0"/>
              <a:t>Workplace Reflection</a:t>
            </a:r>
          </a:p>
          <a:p>
            <a:r>
              <a:rPr lang="en-GB" dirty="0"/>
              <a:t>If you assessed your organisation today, which element of the resilience framework would need the most improvement?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22652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GB" dirty="0"/>
              <a:t>Preparation </a:t>
            </a:r>
          </a:p>
          <a:p>
            <a:pPr lvl="0"/>
            <a:r>
              <a:rPr lang="en-GB" dirty="0"/>
              <a:t>Detection </a:t>
            </a:r>
          </a:p>
          <a:p>
            <a:pPr lvl="0"/>
            <a:r>
              <a:rPr lang="en-GB" dirty="0"/>
              <a:t>Containment </a:t>
            </a:r>
          </a:p>
          <a:p>
            <a:pPr lvl="0"/>
            <a:r>
              <a:rPr lang="en-GB" dirty="0"/>
              <a:t>Eradication </a:t>
            </a:r>
          </a:p>
          <a:p>
            <a:pPr lvl="0"/>
            <a:r>
              <a:rPr lang="en-GB" dirty="0"/>
              <a:t>Recovery </a:t>
            </a:r>
          </a:p>
          <a:p>
            <a:pPr lvl="0"/>
            <a:r>
              <a:rPr lang="en-GB" dirty="0"/>
              <a:t>Lessons learned 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dirty="0"/>
              <a:t>Organisations should not improvise during a cyber incident.</a:t>
            </a:r>
          </a:p>
          <a:p>
            <a:endParaRPr lang="en-GB" dirty="0"/>
          </a:p>
          <a:p>
            <a:r>
              <a:rPr lang="en-GB" dirty="0"/>
              <a:t>A documented and practised incident response plan enables:</a:t>
            </a:r>
          </a:p>
          <a:p>
            <a:r>
              <a:rPr lang="en-GB" dirty="0"/>
              <a:t>Faster decision-making </a:t>
            </a:r>
          </a:p>
          <a:p>
            <a:r>
              <a:rPr lang="en-GB" dirty="0"/>
              <a:t>Reduced business disruption </a:t>
            </a:r>
          </a:p>
          <a:p>
            <a:r>
              <a:rPr lang="en-GB" dirty="0"/>
              <a:t>Clear responsibilities </a:t>
            </a:r>
          </a:p>
          <a:p>
            <a:r>
              <a:rPr lang="en-GB" dirty="0"/>
              <a:t>Better communication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Avoid: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</a:b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❌ framework memorisation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Focus on: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</a:b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✅ organisational readiness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</a:b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✅ decision-making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</a:b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✅ coordination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</a:b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✅ communication</a:t>
            </a:r>
          </a:p>
          <a:p>
            <a:endParaRPr lang="en-GB" dirty="0"/>
          </a:p>
          <a:p>
            <a:r>
              <a:rPr lang="en-GB" dirty="0"/>
              <a:t>Why is preparation considered the most important stage?</a:t>
            </a:r>
          </a:p>
          <a:p>
            <a:br>
              <a:rPr lang="en-GB" dirty="0"/>
            </a:br>
            <a:endParaRPr lang="en-GB" dirty="0"/>
          </a:p>
          <a:p>
            <a:r>
              <a:rPr lang="en-GB" b="1" dirty="0"/>
              <a:t>Sample Answer</a:t>
            </a:r>
          </a:p>
          <a:p>
            <a:r>
              <a:rPr lang="en-GB" dirty="0"/>
              <a:t>Because preparation enables organisations to respond quickly, minimise damage and avoid confusion during an incident.</a:t>
            </a:r>
          </a:p>
          <a:p>
            <a:br>
              <a:rPr lang="en-GB" dirty="0"/>
            </a:br>
            <a:endParaRPr lang="en-GB" dirty="0"/>
          </a:p>
          <a:p>
            <a:r>
              <a:rPr lang="en-GB" b="1" dirty="0"/>
              <a:t>Leadership Insight</a:t>
            </a:r>
          </a:p>
          <a:p>
            <a:r>
              <a:rPr lang="en-GB" dirty="0"/>
              <a:t>The effectiveness of incident response depends on decisions made </a:t>
            </a:r>
            <a:r>
              <a:rPr lang="en-GB" b="1" dirty="0"/>
              <a:t>before</a:t>
            </a:r>
            <a:r>
              <a:rPr lang="en-GB" dirty="0"/>
              <a:t> the incident occurs.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11457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An effective IRT often includes representatives from: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IT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Security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Legal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HR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Communications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Senior Management </a:t>
            </a:r>
          </a:p>
          <a:p>
            <a:r>
              <a:rPr lang="en-GB" dirty="0"/>
              <a:t>Cyber incidents are organisational issues, not just technical problems.</a:t>
            </a:r>
          </a:p>
          <a:p>
            <a:endParaRPr lang="en-GB" dirty="0"/>
          </a:p>
          <a:p>
            <a:r>
              <a:rPr lang="en-GB" b="1" dirty="0"/>
              <a:t>Incident Response Team (IRT): </a:t>
            </a:r>
            <a:r>
              <a:rPr lang="en-GB" dirty="0"/>
              <a:t>A multidisciplinary team responsible for coordinating and managing cyber incidents.</a:t>
            </a:r>
          </a:p>
          <a:p>
            <a:r>
              <a:rPr lang="en-GB" b="1" dirty="0"/>
              <a:t>Roles &amp; Responsibilities: </a:t>
            </a:r>
            <a:r>
              <a:rPr lang="en-GB" dirty="0"/>
              <a:t>Clearly defined responsibilities ensure everyone knows what to do during an incident.</a:t>
            </a:r>
          </a:p>
          <a:p>
            <a:r>
              <a:rPr lang="en-GB" b="1" dirty="0"/>
              <a:t>Communication Plan: </a:t>
            </a:r>
            <a:r>
              <a:rPr lang="en-GB" dirty="0"/>
              <a:t>A documented process for communicating with staff, customers, regulators and the media.</a:t>
            </a:r>
          </a:p>
          <a:p>
            <a:r>
              <a:rPr lang="en-GB" b="1" dirty="0"/>
              <a:t>Escalation Procedures: </a:t>
            </a:r>
            <a:r>
              <a:rPr lang="en-GB" dirty="0"/>
              <a:t>Guidelines for determining when incidents require senior management involvement.</a:t>
            </a:r>
          </a:p>
          <a:p>
            <a:r>
              <a:rPr lang="en-GB" b="1" dirty="0"/>
              <a:t>Incident Documentation: </a:t>
            </a:r>
            <a:r>
              <a:rPr lang="en-GB" dirty="0"/>
              <a:t>Recording actions, evidence and decisions throughout the incident.</a:t>
            </a:r>
          </a:p>
          <a:p>
            <a:r>
              <a:rPr lang="en-GB" b="1" dirty="0"/>
              <a:t>Regular Testing: </a:t>
            </a:r>
            <a:r>
              <a:rPr lang="en-GB" dirty="0"/>
              <a:t>Practising incident response plans through tabletop exercises and simulations.</a:t>
            </a:r>
          </a:p>
          <a:p>
            <a:endParaRPr lang="en-GB" dirty="0"/>
          </a:p>
          <a:p>
            <a:r>
              <a:rPr lang="en-GB" dirty="0"/>
              <a:t>Your client has excellent technical staff but no communication plan.</a:t>
            </a:r>
          </a:p>
          <a:p>
            <a:r>
              <a:rPr lang="en-GB" dirty="0"/>
              <a:t>What risks does this create?</a:t>
            </a:r>
          </a:p>
          <a:p>
            <a:br>
              <a:rPr lang="en-GB" dirty="0"/>
            </a:br>
            <a:endParaRPr lang="en-GB" dirty="0"/>
          </a:p>
          <a:p>
            <a:r>
              <a:rPr lang="en-GB" b="1" dirty="0"/>
              <a:t>Sample Answer</a:t>
            </a:r>
          </a:p>
          <a:p>
            <a:r>
              <a:rPr lang="en-GB" dirty="0"/>
              <a:t>Poor communication can result in confusion, inconsistent messaging, regulatory failures and reputational damage.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05406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Very important: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</a:b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Ransomware is now: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business disruption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not only technical compromise </a:t>
            </a:r>
          </a:p>
          <a:p>
            <a:endParaRPr lang="en-GB" dirty="0"/>
          </a:p>
          <a:p>
            <a:r>
              <a:rPr lang="en-GB" dirty="0"/>
              <a:t>Recovery is about more than restoring files—it also involves business continuity, legal obligations and reputation management.</a:t>
            </a:r>
          </a:p>
          <a:p>
            <a:endParaRPr lang="en-GB" dirty="0"/>
          </a:p>
          <a:p>
            <a:r>
              <a:rPr lang="en-GB" b="1" dirty="0"/>
              <a:t>Ransomware: </a:t>
            </a:r>
            <a:r>
              <a:rPr lang="en-GB" dirty="0"/>
              <a:t>Malicious software that encrypts files or systems and demands payment for their release.</a:t>
            </a:r>
          </a:p>
          <a:p>
            <a:r>
              <a:rPr lang="en-GB" b="1" dirty="0"/>
              <a:t>Initial Infection: </a:t>
            </a:r>
            <a:r>
              <a:rPr lang="en-GB" dirty="0"/>
              <a:t>The point at which attackers gain access, often through phishing or exploited vulnerabilities.</a:t>
            </a:r>
          </a:p>
          <a:p>
            <a:r>
              <a:rPr lang="en-GB" b="1" dirty="0"/>
              <a:t>Lateral Movement: </a:t>
            </a:r>
            <a:r>
              <a:rPr lang="en-GB" dirty="0"/>
              <a:t>Attackers move through the network to access additional systems and data.</a:t>
            </a:r>
          </a:p>
          <a:p>
            <a:r>
              <a:rPr lang="en-GB" b="1" dirty="0"/>
              <a:t>Encryption: </a:t>
            </a:r>
            <a:r>
              <a:rPr lang="en-GB" dirty="0"/>
              <a:t>Files are encrypted, preventing normal access by users.</a:t>
            </a:r>
          </a:p>
          <a:p>
            <a:r>
              <a:rPr lang="en-GB" b="1" dirty="0"/>
              <a:t>Business Disruption: </a:t>
            </a:r>
            <a:r>
              <a:rPr lang="en-GB" dirty="0"/>
              <a:t>Critical services become unavailable, affecting operations and customers.</a:t>
            </a:r>
          </a:p>
          <a:p>
            <a:r>
              <a:rPr lang="en-GB" b="1" dirty="0"/>
              <a:t>Recovery Decisions: </a:t>
            </a:r>
            <a:r>
              <a:rPr lang="en-GB" dirty="0"/>
              <a:t>Organisations decide how to restore services, communicate with stakeholders and recover safely.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Should organisations ever pay ransomware demands?</a:t>
            </a: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SAMPLE ANSWERS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YES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operational survival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patient safety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business continuity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critical services </a:t>
            </a: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NO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funds criminals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no guarantees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encourages future attacks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85025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Business Continuity keeps the business running.</a:t>
            </a:r>
          </a:p>
          <a:p>
            <a:r>
              <a:rPr lang="en-GB" dirty="0"/>
              <a:t>Disaster Recovery restores the technology.</a:t>
            </a:r>
          </a:p>
          <a:p>
            <a:r>
              <a:rPr lang="en-GB" dirty="0"/>
              <a:t>They complement one another.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pPr marL="0" indent="0">
              <a:buNone/>
            </a:pPr>
            <a:r>
              <a:rPr lang="en-GB" dirty="0"/>
              <a:t>Key concepts: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/>
              <a:t>backups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/>
              <a:t>redundancy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/>
              <a:t>resilience planning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/>
              <a:t>recovery objectives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/>
              <a:t>continuity operations 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Does every organisation truly test recovery plans?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Are backups enough?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99752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Why is a Business Impact Analysis completed before developing recovery plans?</a:t>
            </a:r>
          </a:p>
          <a:p>
            <a:br>
              <a:rPr lang="en-GB" dirty="0"/>
            </a:br>
            <a:endParaRPr lang="en-GB" dirty="0"/>
          </a:p>
          <a:p>
            <a:r>
              <a:rPr lang="en-GB" b="1" dirty="0"/>
              <a:t>Sample Answer</a:t>
            </a:r>
          </a:p>
          <a:p>
            <a:r>
              <a:rPr lang="en-GB" dirty="0"/>
              <a:t>Because organisations must understand which services are most critical before deciding how to allocate recovery resources.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0739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Very important point: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“Many organisations are unprepared to investigate their own breaches properly.”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dirty="0"/>
              <a:t>Digital forensics is </a:t>
            </a:r>
            <a:r>
              <a:rPr lang="en-GB" b="1" dirty="0"/>
              <a:t>not only used after incidents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Good organisations prepare in advance by: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Enabling audit logs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Synchronising system clocks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Retaining logs securely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Defining evidence handling procedures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Training investigators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b="1" dirty="0"/>
              <a:t>Digital Forensics Readiness: </a:t>
            </a:r>
            <a:r>
              <a:rPr lang="en-GB" dirty="0"/>
              <a:t>Preparing systems, people and processes to collect and preserve digital evidence before an incident occurs.</a:t>
            </a:r>
          </a:p>
          <a:p>
            <a:r>
              <a:rPr lang="en-GB" b="1" dirty="0"/>
              <a:t>Evidence Preservation: </a:t>
            </a:r>
            <a:r>
              <a:rPr lang="en-GB" dirty="0"/>
              <a:t>Protecting digital evidence so it remains accurate, complete and suitable for investigation.</a:t>
            </a:r>
          </a:p>
          <a:p>
            <a:r>
              <a:rPr lang="en-GB" b="1" dirty="0"/>
              <a:t>Chain of Custody: </a:t>
            </a:r>
            <a:r>
              <a:rPr lang="en-GB" dirty="0"/>
              <a:t>A documented record showing who collected, handled and stored digital evidence.</a:t>
            </a:r>
          </a:p>
          <a:p>
            <a:r>
              <a:rPr lang="en-GB" b="1" dirty="0"/>
              <a:t>Logging &amp; Monitoring: </a:t>
            </a:r>
            <a:r>
              <a:rPr lang="en-GB" dirty="0"/>
              <a:t>Recording system activity to support investigations and identify security incidents.</a:t>
            </a:r>
          </a:p>
          <a:p>
            <a:r>
              <a:rPr lang="en-GB" b="1" dirty="0"/>
              <a:t>Legal &amp; Regulatory Requirements: </a:t>
            </a:r>
            <a:r>
              <a:rPr lang="en-GB" dirty="0"/>
              <a:t>Ensuring evidence collection complies with laws, regulations and organisational policies.</a:t>
            </a:r>
          </a:p>
          <a:p>
            <a:r>
              <a:rPr lang="en-GB" b="1" dirty="0"/>
              <a:t>Post-Incident Investigation: </a:t>
            </a:r>
            <a:r>
              <a:rPr lang="en-GB" dirty="0"/>
              <a:t>Analysing incidents to determine what happened, why it happened and how future incidents can be prevented.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endParaRPr lang="en-GB" dirty="0"/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What happens if critical logs are missing after a breach?</a:t>
            </a: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SAMPLE ANSWERS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incomplete investigation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inability to identify attackers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legal complications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compliance issues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poor recovery understanding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47733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Organisations should not wait until attacks occur.</a:t>
            </a:r>
          </a:p>
          <a:p>
            <a:r>
              <a:rPr lang="en-GB" dirty="0"/>
              <a:t>They should continuously monitor: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Threat reports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Vulnerabilities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Attack trends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Industry intelligence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Connect to: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SOC operations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resilience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governance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strategic decision-making 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57521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32589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AI supports security professionals—it does not replace them.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dirty="0"/>
              <a:t>Examples: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Email filtering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Behaviour analytics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Automated malware detection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Security Orchestration, Automation and Response (SOAR)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Automated vulnerability scanning</a:t>
            </a:r>
          </a:p>
          <a:p>
            <a:r>
              <a:rPr lang="en-GB" dirty="0"/>
              <a:t>both benefits and limitations, including false positives, bias and the need for human judgement.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dirty="0"/>
              <a:t>Should AI be allowed to make security decisions without human approval?</a:t>
            </a:r>
          </a:p>
          <a:p>
            <a:endParaRPr lang="en-GB" dirty="0"/>
          </a:p>
          <a:p>
            <a:r>
              <a:rPr lang="en-GB" b="1" dirty="0"/>
              <a:t>Sample Answer</a:t>
            </a:r>
          </a:p>
          <a:p>
            <a:r>
              <a:rPr lang="en-GB" dirty="0"/>
              <a:t>AI can automate routine actions, but significant decisions affecting business operations should include appropriate human oversight.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Will future cyber defence become mostly automated?</a:t>
            </a: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SAMPLE ANSWERS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YES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speed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scale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complexity </a:t>
            </a: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NO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ethics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false positives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contextual judgement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leadership decisions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98652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Cyber resilience is a journey, not a destination.</a:t>
            </a:r>
          </a:p>
          <a:p>
            <a:r>
              <a:rPr lang="en-GB" dirty="0"/>
              <a:t>Future resilience depends on organisations embracing change, learning continuously and investing in people as well as technology.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75743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GB" dirty="0"/>
              <a:t>Poor communication often causes </a:t>
            </a:r>
            <a:r>
              <a:rPr lang="en-GB" b="1" dirty="0"/>
              <a:t>more reputational damage than the cyber incident itself</a:t>
            </a:r>
            <a:r>
              <a:rPr lang="en-GB" dirty="0"/>
              <a:t>.</a:t>
            </a:r>
          </a:p>
          <a:p>
            <a:r>
              <a:rPr lang="en-GB" dirty="0"/>
              <a:t>Good communication should be: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Timely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Accurate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Consistent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Transparent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Appropriate to the audience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Very important governance topic.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transparency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legal concerns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media pressure 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public trust 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Should organisations disclose breaches immediately?</a:t>
            </a: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SAMPLE ANSWERS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YES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transparency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trust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regulatory compliance </a:t>
            </a: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NO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incomplete information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reputational concerns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legal implications 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dirty="0"/>
              <a:t>Why is transparency important during a cyber incident?</a:t>
            </a:r>
          </a:p>
          <a:p>
            <a:endParaRPr lang="en-GB" dirty="0"/>
          </a:p>
          <a:p>
            <a:r>
              <a:rPr lang="en-GB" b="1" dirty="0"/>
              <a:t>Sample Answer</a:t>
            </a:r>
          </a:p>
          <a:p>
            <a:r>
              <a:rPr lang="en-GB" dirty="0"/>
              <a:t>Transparent communication maintains trust, reduces rumours, supports legal compliance and reassures stakeholders that the organisation is managing the situation effectively.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50057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90580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endParaRPr lang="en-GB" sz="1200" b="1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endParaRPr lang="en-GB" sz="1200" b="1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37497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Six team or group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7904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426E44-E51F-524B-E253-5412D7C0D8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5CAB98-98F1-160C-B150-9CE917985D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EE6E3A-CE9E-D9F4-1640-D78A12B1ED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5D280B-3900-7DE8-7B80-F1FC1F849C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0569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38B53C-3BCB-61A8-AEFA-8D9B3C1E54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E926C5-DA99-787C-3A88-E3422FDFAA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C9AF3A-B089-0C7E-17C9-A6800A77EE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12FCD9-D6B0-8080-765C-69937F85CF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52415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4CE19A-B1E8-B65E-28BC-F0C2D0B23F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DE4EE6-6D3B-17DB-0C19-5431B66B46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BF6C13-6815-B732-A4D8-A024BD9230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D0D08B-6911-741E-6FB9-D1C8B15F68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109973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13B144-29AE-24D1-6EAC-E85E6B3C1E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2CA24A-F411-44E5-C20D-94AFF074E1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10D61D-3B4B-CF84-1C3D-840ED9393A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dirty="0"/>
              <a:t>Modern organisations are increasingly intelligent and interconnected, but true success depends not on how smart they are, but on how resilient they are when things go wrong.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r>
              <a:rPr lang="en-GB" b="1" dirty="0"/>
              <a:t>Your Organisation</a:t>
            </a:r>
          </a:p>
          <a:p>
            <a:r>
              <a:rPr lang="en-GB" b="1" dirty="0"/>
              <a:t>The Edge Smart Building</a:t>
            </a:r>
            <a:endParaRPr lang="en-GB" dirty="0"/>
          </a:p>
          <a:p>
            <a:endParaRPr lang="en-GB" dirty="0"/>
          </a:p>
          <a:p>
            <a:r>
              <a:rPr lang="en-GB" dirty="0"/>
              <a:t>The building houses: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5,000 employees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Financial services company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Executive offices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Data centre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Smart building systems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Cloud-connected IoT devices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Facial recognition access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Smart lifts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Environmental controls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E9C8F7-60CF-DC9D-6F3C-19522A1FC9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662626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"Everything you have learned over the last eight weeks will now be used. This is exactly the kind of exercise carried out by organisations before a real cyber incident."</a:t>
            </a:r>
            <a:endParaRPr lang="en-GB" sz="1200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Learning Outcomes</a:t>
            </a:r>
          </a:p>
          <a:p>
            <a:r>
              <a:rPr lang="en-GB" dirty="0"/>
              <a:t>By completing this exercise students will be able to: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Apply cyber resilience principles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Work effectively under pressure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Prioritise competing objectives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Communicate during a crisis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Make business-focused security decisions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Appreciate leadership during cyber incidents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Apply governance principles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Develop organisational resilience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87789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AF35DC-9F3E-040C-8A98-6882FFD3EF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B0DCEF-13D4-DD59-155D-D2ECF7C43F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03950F-7B81-3916-91FA-87B8C85835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Activity Rules</a:t>
            </a:r>
          </a:p>
          <a:p>
            <a:r>
              <a:rPr lang="en-GB" dirty="0"/>
              <a:t>Students remain in role.</a:t>
            </a:r>
          </a:p>
          <a:p>
            <a:r>
              <a:rPr lang="en-GB" dirty="0"/>
              <a:t>No swapping.</a:t>
            </a:r>
          </a:p>
          <a:p>
            <a:r>
              <a:rPr lang="en-GB" dirty="0"/>
              <a:t>Every decision must be agreed.</a:t>
            </a:r>
          </a:p>
          <a:p>
            <a:r>
              <a:rPr lang="en-GB" dirty="0"/>
              <a:t>Incident Manager has final decision if the team disagrees.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5EDA24-AE29-727F-DCB2-38DC0DCE88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317834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7DF2B4-0C2B-7B27-7DCA-2203EC5FCE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A40A87-0CCC-4A09-D575-D1A631F8C1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20ADD3A-DCE9-DA1B-B5B4-4156029E7B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A9969B-AF97-BC32-2069-6B353D0A9C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380668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B33622-1DD2-6047-EE93-058E064D11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7C6E04-180C-A553-0008-3191F5338D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53A1EF-FB08-82E5-A522-DED22B873D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D38BC0-455C-5B3C-6A0D-B8ED83A9B2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940535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BF384D-D8E8-99D8-9093-57AA2497D8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AD507C-725F-C291-E742-5E945DCB60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C791E2-5F19-FA56-1B63-F5D4BDD964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BB399C-140C-68B2-77F1-AC7BDDB1CA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397761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9F75E1-8BA4-F8B5-B460-FD777836F8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34C43C-5259-E6E0-C369-EA7204323D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A4694C1-9CBF-122D-3EE3-7A48EA92E1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E79BE1-A2F4-021C-FAFC-D633DE7022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497126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4233C9-363E-9CD2-4B72-F618A098BB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4DD3F7-1D0A-C331-9157-73A8D9AC7A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2FB8629-5BF5-D1DC-FD04-C5B1215C49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E80D03-7686-7ABE-B8DF-95F7563D9F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360110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5CF488-D915-21BC-BB92-A12DDDECFC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6CEB1C-E1A3-8A38-2D37-4C3E44886A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D88033-746B-E6FF-040E-05B0FAB150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2AAA81-81D8-EF94-005E-8568B988AB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454095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391189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After incidents: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review failures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improve governance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strengthen resilience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refine policies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improve culture </a:t>
            </a:r>
          </a:p>
          <a:p>
            <a:endParaRPr lang="en-GB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Important point: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</a:b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Organisations that fail to learn: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</a:br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often repeat the same mistakes.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508921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open reflection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workplace examples 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+mn-cs"/>
              </a:rPr>
              <a:t>final discussion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982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pe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622828"/>
          </a:xfrm>
        </p:spPr>
        <p:txBody>
          <a:bodyPr anchor="t">
            <a:noAutofit/>
          </a:bodyPr>
          <a:lstStyle>
            <a:lvl1pPr>
              <a:defRPr sz="3600">
                <a:latin typeface="Arial" pitchFamily="34" charset="0"/>
                <a:ea typeface="Verdana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816430"/>
            <a:ext cx="8229600" cy="47897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/>
              <a:t>Add edition here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4114800" y="1320298"/>
            <a:ext cx="4572000" cy="1600199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4400" baseline="0">
                <a:latin typeface="Arial" pitchFamily="34" charset="0"/>
                <a:ea typeface="Verdana" pitchFamily="34" charset="0"/>
                <a:cs typeface="Arial" pitchFamily="34" charset="0"/>
              </a:defRPr>
            </a:lvl1pPr>
            <a:lvl2pPr marL="0" indent="0">
              <a:spcBef>
                <a:spcPts val="0"/>
              </a:spcBef>
              <a:buNone/>
              <a:defRPr sz="4400"/>
            </a:lvl2pPr>
            <a:lvl3pPr marL="0" indent="0">
              <a:spcBef>
                <a:spcPts val="0"/>
              </a:spcBef>
              <a:buNone/>
              <a:defRPr sz="4400"/>
            </a:lvl3pPr>
            <a:lvl4pPr marL="0" indent="0">
              <a:spcBef>
                <a:spcPts val="0"/>
              </a:spcBef>
              <a:buNone/>
              <a:defRPr sz="4400"/>
            </a:lvl4pPr>
            <a:lvl5pPr marL="0" indent="0">
              <a:spcBef>
                <a:spcPts val="0"/>
              </a:spcBef>
              <a:buNone/>
              <a:defRPr sz="4400"/>
            </a:lvl5pPr>
            <a:lvl6pPr marL="0" indent="0">
              <a:spcBef>
                <a:spcPts val="0"/>
              </a:spcBef>
              <a:buNone/>
              <a:defRPr sz="4400"/>
            </a:lvl6pPr>
            <a:lvl7pPr marL="0" indent="0">
              <a:spcBef>
                <a:spcPts val="0"/>
              </a:spcBef>
              <a:buNone/>
              <a:defRPr sz="4400"/>
            </a:lvl7pPr>
            <a:lvl8pPr marL="0" indent="0">
              <a:spcBef>
                <a:spcPts val="0"/>
              </a:spcBef>
              <a:buNone/>
              <a:defRPr sz="4400"/>
            </a:lvl8pPr>
            <a:lvl9pPr marL="0" indent="0">
              <a:spcBef>
                <a:spcPts val="0"/>
              </a:spcBef>
              <a:buNone/>
              <a:defRPr sz="4400"/>
            </a:lvl9pPr>
          </a:lstStyle>
          <a:p>
            <a:pPr lvl="0"/>
            <a:r>
              <a:rPr lang="en-US" dirty="0"/>
              <a:t>Chapter ##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5029200" y="2945395"/>
            <a:ext cx="3657600" cy="251460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800">
                <a:latin typeface="Arial" pitchFamily="34" charset="0"/>
                <a:ea typeface="Verdana" pitchFamily="34" charset="0"/>
                <a:cs typeface="Arial" pitchFamily="34" charset="0"/>
              </a:defRPr>
            </a:lvl1pPr>
            <a:lvl2pPr marL="0" indent="0">
              <a:spcBef>
                <a:spcPts val="0"/>
              </a:spcBef>
              <a:buNone/>
              <a:defRPr/>
            </a:lvl2pPr>
            <a:lvl3pPr marL="0" indent="0">
              <a:spcBef>
                <a:spcPts val="0"/>
              </a:spcBef>
              <a:buNone/>
              <a:defRPr/>
            </a:lvl3pPr>
            <a:lvl4pPr marL="0" indent="0">
              <a:spcBef>
                <a:spcPts val="0"/>
              </a:spcBef>
              <a:buNone/>
              <a:defRPr/>
            </a:lvl4pPr>
            <a:lvl5pPr marL="0" indent="0">
              <a:spcBef>
                <a:spcPts val="0"/>
              </a:spcBef>
              <a:buNone/>
              <a:defRPr/>
            </a:lvl5pPr>
            <a:lvl6pPr marL="0" indent="0">
              <a:spcBef>
                <a:spcPts val="0"/>
              </a:spcBef>
              <a:buNone/>
              <a:defRPr/>
            </a:lvl6pPr>
            <a:lvl7pPr marL="0" indent="0">
              <a:spcBef>
                <a:spcPts val="0"/>
              </a:spcBef>
              <a:buNone/>
              <a:defRPr/>
            </a:lvl7pPr>
            <a:lvl8pPr marL="0" indent="0">
              <a:spcBef>
                <a:spcPts val="0"/>
              </a:spcBef>
              <a:buNone/>
              <a:defRPr/>
            </a:lvl8pPr>
            <a:lvl9pPr marL="0" indent="0">
              <a:spcBef>
                <a:spcPts val="0"/>
              </a:spcBef>
              <a:buNone/>
              <a:defRPr/>
            </a:lvl9pPr>
          </a:lstStyle>
          <a:p>
            <a:pPr lvl="0"/>
            <a:r>
              <a:rPr lang="en-US" dirty="0"/>
              <a:t>Chapter title</a:t>
            </a:r>
          </a:p>
        </p:txBody>
      </p:sp>
    </p:spTree>
    <p:extLst>
      <p:ext uri="{BB962C8B-B14F-4D97-AF65-F5344CB8AC3E}">
        <p14:creationId xmlns:p14="http://schemas.microsoft.com/office/powerpoint/2010/main" val="2290483929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1039091"/>
          </a:xfrm>
        </p:spPr>
        <p:txBody>
          <a:bodyPr>
            <a:normAutofit/>
          </a:bodyPr>
          <a:lstStyle>
            <a:lvl1pPr algn="ctr">
              <a:defRPr sz="36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364162"/>
              </a:buClr>
              <a:buSzPct val="100000"/>
              <a:defRPr/>
            </a:lvl1pPr>
            <a:lvl2pPr>
              <a:buClr>
                <a:srgbClr val="364162"/>
              </a:buClr>
              <a:defRPr/>
            </a:lvl2pPr>
            <a:lvl3pPr marL="1143000" indent="-228600">
              <a:buClr>
                <a:srgbClr val="364162"/>
              </a:buClr>
              <a:buFont typeface="Wingdings" pitchFamily="2" charset="2"/>
              <a:buChar char="§"/>
              <a:defRPr/>
            </a:lvl3pPr>
            <a:lvl4pPr marL="1600200" indent="-228600">
              <a:buClr>
                <a:srgbClr val="364162"/>
              </a:buClr>
              <a:buFont typeface="Courier New" pitchFamily="49" charset="0"/>
              <a:buChar char="o"/>
              <a:defRPr/>
            </a:lvl4pPr>
            <a:lvl5pPr>
              <a:buClr>
                <a:srgbClr val="364162"/>
              </a:buCl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14633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gure + Captio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519169" y="357626"/>
            <a:ext cx="8032638" cy="1004011"/>
          </a:xfrm>
        </p:spPr>
        <p:txBody>
          <a:bodyPr>
            <a:normAutofit/>
          </a:bodyPr>
          <a:lstStyle>
            <a:lvl1pPr algn="ctr">
              <a:defRPr sz="3600" b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398407" y="1752600"/>
            <a:ext cx="8153400" cy="8382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35361725"/>
      </p:ext>
    </p:extLst>
  </p:cSld>
  <p:clrMapOvr>
    <a:masterClrMapping/>
  </p:clrMapOvr>
  <p:transition spd="slow"/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870227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type="title"/>
          </p:nvPr>
        </p:nvSpPr>
        <p:spPr>
          <a:xfrm>
            <a:off x="457200" y="27709"/>
            <a:ext cx="8229600" cy="10390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>
          <a:xfrm>
            <a:off x="228600" y="1098531"/>
            <a:ext cx="8763000" cy="44640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76200" y="38100"/>
            <a:ext cx="8915400" cy="1041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5622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rgbClr val="364162"/>
        </a:buClr>
        <a:buFont typeface="Arial" pitchFamily="34" charset="0"/>
        <a:buChar char="•"/>
        <a:defRPr sz="2600" kern="1200">
          <a:solidFill>
            <a:schemeClr val="tx1"/>
          </a:solidFill>
          <a:latin typeface="Arial" pitchFamily="34" charset="0"/>
          <a:ea typeface="Verdana" pitchFamily="34" charset="0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364162"/>
        </a:buClr>
        <a:buFont typeface="Arial" pitchFamily="34" charset="0"/>
        <a:buChar char="–"/>
        <a:defRPr sz="2400" kern="1200">
          <a:solidFill>
            <a:schemeClr val="tx1"/>
          </a:solidFill>
          <a:latin typeface="Arial" pitchFamily="34" charset="0"/>
          <a:ea typeface="Verdana" pitchFamily="34" charset="0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Clr>
          <a:srgbClr val="364162"/>
        </a:buClr>
        <a:buFont typeface="Wingdings" pitchFamily="2" charset="2"/>
        <a:buChar char="§"/>
        <a:defRPr sz="2200" kern="1200">
          <a:solidFill>
            <a:schemeClr val="tx1"/>
          </a:solidFill>
          <a:latin typeface="Arial" pitchFamily="34" charset="0"/>
          <a:ea typeface="Verdana" pitchFamily="34" charset="0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Clr>
          <a:srgbClr val="364162"/>
        </a:buClr>
        <a:buFont typeface="Courier New" pitchFamily="49" charset="0"/>
        <a:buChar char="o"/>
        <a:defRPr sz="2000" kern="1200">
          <a:solidFill>
            <a:schemeClr val="tx1"/>
          </a:solidFill>
          <a:latin typeface="Arial" pitchFamily="34" charset="0"/>
          <a:ea typeface="Verdana" pitchFamily="34" charset="0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Clr>
          <a:srgbClr val="364162"/>
        </a:buClr>
        <a:buFont typeface="Arial" pitchFamily="34" charset="0"/>
        <a:buChar char="»"/>
        <a:defRPr sz="2000" kern="1200">
          <a:solidFill>
            <a:schemeClr val="tx1"/>
          </a:solidFill>
          <a:latin typeface="Arial" pitchFamily="34" charset="0"/>
          <a:ea typeface="Verdana" pitchFamily="34" charset="0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carlene.campbell@uwtsd.ac.u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www.knowledgewithprofit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Szko-K7dzo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csc.gov.uk/collection/board-toolkit?utm_source=chatgpt.com" TargetMode="External"/><Relationship Id="rId3" Type="http://schemas.openxmlformats.org/officeDocument/2006/relationships/hyperlink" Target="https://www.ncsc.gov.uk/guidance/mitigating-malware-and-ransomware-attacks?utm_source=chatgpt.com" TargetMode="External"/><Relationship Id="rId7" Type="http://schemas.openxmlformats.org/officeDocument/2006/relationships/hyperlink" Target="https://www.nist.gov/cyberframework?utm_source=chatgpt.com" TargetMode="External"/><Relationship Id="rId2" Type="http://schemas.openxmlformats.org/officeDocument/2006/relationships/hyperlink" Target="https://csrc.nist.gov/pubs/sp/800/61/r2/final?utm_source=chatgpt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leepingcomputer.com/?utm_source=chatgpt.com" TargetMode="External"/><Relationship Id="rId5" Type="http://schemas.openxmlformats.org/officeDocument/2006/relationships/hyperlink" Target="https://krebsonsecurity.com/?utm_source=chatgpt.com" TargetMode="External"/><Relationship Id="rId10" Type="http://schemas.openxmlformats.org/officeDocument/2006/relationships/hyperlink" Target="https://www.iso.org/isoiec-27001-information-security.html?utm_source=chatgpt.com" TargetMode="External"/><Relationship Id="rId4" Type="http://schemas.openxmlformats.org/officeDocument/2006/relationships/hyperlink" Target="https://thehackernews.com/?utm_source=chatgpt.com" TargetMode="External"/><Relationship Id="rId9" Type="http://schemas.openxmlformats.org/officeDocument/2006/relationships/hyperlink" Target="https://www.cisa.gov/resources-tools?utm_source=chatgpt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22027"/>
            <a:ext cx="9144000" cy="1435266"/>
          </a:xfrm>
        </p:spPr>
        <p:txBody>
          <a:bodyPr/>
          <a:lstStyle/>
          <a:p>
            <a:r>
              <a:rPr lang="en-GB" b="1" dirty="0"/>
              <a:t>Cyber Resilience, Incident Readiness &amp; Organisational Survival</a:t>
            </a:r>
            <a:br>
              <a:rPr lang="en-US" dirty="0"/>
            </a:br>
            <a:br>
              <a:rPr lang="en-US" dirty="0"/>
            </a:br>
            <a:r>
              <a:rPr lang="en-GB" sz="2800" dirty="0"/>
              <a:t>Preparing, Responding and Recovering from Modern Cyber Incidents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2590800" y="3171621"/>
            <a:ext cx="4343400" cy="731918"/>
          </a:xfrm>
        </p:spPr>
        <p:txBody>
          <a:bodyPr/>
          <a:lstStyle/>
          <a:p>
            <a:pPr algn="ctr"/>
            <a:r>
              <a:rPr lang="en-US" sz="4000" b="1" dirty="0"/>
              <a:t>Week 8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5"/>
          </p:nvPr>
        </p:nvSpPr>
        <p:spPr>
          <a:xfrm>
            <a:off x="2819400" y="4450626"/>
            <a:ext cx="5934711" cy="1191376"/>
          </a:xfrm>
        </p:spPr>
        <p:txBody>
          <a:bodyPr/>
          <a:lstStyle/>
          <a:p>
            <a:r>
              <a:rPr lang="en-GB" sz="2000" dirty="0"/>
              <a:t>Lecturer: Assoc. Prof. Carlene Campbell</a:t>
            </a:r>
          </a:p>
          <a:p>
            <a:r>
              <a:rPr lang="en-GB" sz="2000" dirty="0"/>
              <a:t>Email: </a:t>
            </a:r>
            <a:r>
              <a:rPr lang="en-GB" sz="2000" dirty="0">
                <a:hlinkClick r:id="rId3"/>
              </a:rPr>
              <a:t>carlene.campbell@uwtsd.ac.uk</a:t>
            </a:r>
            <a:endParaRPr lang="en-GB" sz="2000" dirty="0"/>
          </a:p>
          <a:p>
            <a:r>
              <a:rPr lang="en-GB" sz="2000" dirty="0"/>
              <a:t>Website: </a:t>
            </a:r>
            <a:r>
              <a:rPr lang="en-GB" sz="2000" dirty="0">
                <a:hlinkClick r:id="rId4"/>
              </a:rPr>
              <a:t>https://www.knowledgewithprofit.com/</a:t>
            </a:r>
            <a:r>
              <a:rPr lang="en-GB" sz="2000" dirty="0"/>
              <a:t> 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228601" y="2794631"/>
            <a:ext cx="1828800" cy="2617924"/>
            <a:chOff x="152400" y="1828800"/>
            <a:chExt cx="1676400" cy="2354235"/>
          </a:xfrm>
        </p:grpSpPr>
        <p:pic>
          <p:nvPicPr>
            <p:cNvPr id="1026" name="Picture 2" descr="Book cover reads book name, title, edition number, and name of the author as follows: &quot;Information Security,&quot; &quot;Principles of Information Security,&quot; “Sixth Edition,&quot; and &quot;Michael E. Whitman&quot; and  &quot;Herbert J. Mattord.&quot; A photo on the cover page shows a screenshot with the close up view of digital coding.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8867" y="1828800"/>
              <a:ext cx="1413497" cy="1994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152400" y="3813703"/>
              <a:ext cx="1676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800" dirty="0"/>
                <a:t>Adapted Text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585249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GB" altLang="en-US" b="1" dirty="0">
                <a:solidFill>
                  <a:schemeClr val="tx1"/>
                </a:solidFill>
              </a:rPr>
              <a:t>Learning Objectives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" y="990600"/>
            <a:ext cx="8763000" cy="4572000"/>
          </a:xfrm>
        </p:spPr>
        <p:txBody>
          <a:bodyPr>
            <a:normAutofit fontScale="92500" lnSpcReduction="10000"/>
          </a:bodyPr>
          <a:lstStyle/>
          <a:p>
            <a:pPr lvl="0" algn="just"/>
            <a:r>
              <a:rPr lang="en-GB" dirty="0"/>
              <a:t>Understand cyber resilience and organisational recovery </a:t>
            </a:r>
          </a:p>
          <a:p>
            <a:pPr lvl="0" algn="just"/>
            <a:r>
              <a:rPr lang="en-GB" dirty="0"/>
              <a:t>Evaluate incident response readiness </a:t>
            </a:r>
          </a:p>
          <a:p>
            <a:pPr lvl="0" algn="just"/>
            <a:r>
              <a:rPr lang="en-GB" dirty="0"/>
              <a:t>Understand business continuity and disaster recovery </a:t>
            </a:r>
          </a:p>
          <a:p>
            <a:pPr lvl="0" algn="just"/>
            <a:r>
              <a:rPr lang="en-GB" dirty="0"/>
              <a:t>Critically analyse ransomware response decisions </a:t>
            </a:r>
          </a:p>
          <a:p>
            <a:pPr lvl="0" algn="just"/>
            <a:r>
              <a:rPr lang="en-GB" dirty="0"/>
              <a:t>Understand digital forensics readiness and evidence preservation </a:t>
            </a:r>
          </a:p>
          <a:p>
            <a:pPr lvl="0" algn="just"/>
            <a:r>
              <a:rPr lang="en-GB" dirty="0"/>
              <a:t>Explain threat intelligence and proactive defence. </a:t>
            </a:r>
          </a:p>
          <a:p>
            <a:pPr lvl="0" algn="just"/>
            <a:r>
              <a:rPr lang="en-GB" dirty="0"/>
              <a:t>Evaluate the role of AI and automation. </a:t>
            </a:r>
          </a:p>
          <a:p>
            <a:pPr lvl="0" algn="just"/>
            <a:r>
              <a:rPr lang="en-GB" dirty="0"/>
              <a:t>Explain crisis communication and leadership.</a:t>
            </a:r>
          </a:p>
          <a:p>
            <a:pPr lvl="0" algn="just"/>
            <a:r>
              <a:rPr lang="en-GB" dirty="0"/>
              <a:t>Reflect strategically on the future of cybersecurity governance </a:t>
            </a:r>
          </a:p>
          <a:p>
            <a:pPr lvl="0" algn="just"/>
            <a:endParaRPr lang="en-GB" dirty="0"/>
          </a:p>
          <a:p>
            <a:pPr marL="0" indent="0">
              <a:spcBef>
                <a:spcPts val="600"/>
              </a:spcBef>
              <a:buNone/>
            </a:pPr>
            <a:endParaRPr lang="en-US" altLang="en-US" sz="2600" dirty="0"/>
          </a:p>
        </p:txBody>
      </p:sp>
    </p:spTree>
    <p:extLst>
      <p:ext uri="{BB962C8B-B14F-4D97-AF65-F5344CB8AC3E}">
        <p14:creationId xmlns:p14="http://schemas.microsoft.com/office/powerpoint/2010/main" val="3632661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D9306-222B-3F42-A1FA-0F620523C5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581891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PROPOSED SESSION FLOW</a:t>
            </a:r>
          </a:p>
        </p:txBody>
      </p:sp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03E94DBD-E752-0DD1-C4CE-EB025FAA5F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075380"/>
              </p:ext>
            </p:extLst>
          </p:nvPr>
        </p:nvGraphicFramePr>
        <p:xfrm>
          <a:off x="228600" y="621083"/>
          <a:ext cx="8763000" cy="49846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5529">
                  <a:extLst>
                    <a:ext uri="{9D8B030D-6E8A-4147-A177-3AD203B41FA5}">
                      <a16:colId xmlns:a16="http://schemas.microsoft.com/office/drawing/2014/main" val="2984748064"/>
                    </a:ext>
                  </a:extLst>
                </a:gridCol>
                <a:gridCol w="6357471">
                  <a:extLst>
                    <a:ext uri="{9D8B030D-6E8A-4147-A177-3AD203B41FA5}">
                      <a16:colId xmlns:a16="http://schemas.microsoft.com/office/drawing/2014/main" val="2972351909"/>
                    </a:ext>
                  </a:extLst>
                </a:gridCol>
              </a:tblGrid>
              <a:tr h="43169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Time</a:t>
                      </a:r>
                      <a:endParaRPr lang="en-GB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effectLst/>
                        </a:rPr>
                        <a:t>Activity Type</a:t>
                      </a:r>
                      <a:endParaRPr lang="en-GB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2532929"/>
                  </a:ext>
                </a:extLst>
              </a:tr>
              <a:tr h="3135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dirty="0">
                          <a:solidFill>
                            <a:schemeClr val="tx2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11:00–11:20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Opening resilience discussion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7690597"/>
                  </a:ext>
                </a:extLst>
              </a:tr>
              <a:tr h="3135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2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11:20–11:50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Strategic mini lecture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8581454"/>
                  </a:ext>
                </a:extLst>
              </a:tr>
              <a:tr h="3135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2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11:50–12:20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Major ransomware case study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590249"/>
                  </a:ext>
                </a:extLst>
              </a:tr>
              <a:tr h="3135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2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12:20–12:30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Comfort break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9716744"/>
                  </a:ext>
                </a:extLst>
              </a:tr>
              <a:tr h="3135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2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12:30–1:00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Incident response workshop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0065842"/>
                  </a:ext>
                </a:extLst>
              </a:tr>
              <a:tr h="3135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2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2:00–2:30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Digital forensics readiness discussion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619966"/>
                  </a:ext>
                </a:extLst>
              </a:tr>
              <a:tr h="3135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2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2:30–3:15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Boardroom crisis simulation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6919506"/>
                  </a:ext>
                </a:extLst>
              </a:tr>
              <a:tr h="3135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2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3:15–3:25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Comfort break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8864708"/>
                  </a:ext>
                </a:extLst>
              </a:tr>
              <a:tr h="3135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solidFill>
                            <a:schemeClr val="tx2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3:25–4:15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2019209"/>
                  </a:ext>
                </a:extLst>
              </a:tr>
              <a:tr h="5533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dirty="0">
                          <a:solidFill>
                            <a:schemeClr val="tx2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4:15–4:30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Assignment integration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0596306"/>
                  </a:ext>
                </a:extLst>
              </a:tr>
              <a:tr h="3135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dirty="0">
                          <a:solidFill>
                            <a:schemeClr val="tx2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4:30–4:45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Future of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7296271"/>
                  </a:ext>
                </a:extLst>
              </a:tr>
              <a:tr h="66884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dirty="0">
                          <a:solidFill>
                            <a:schemeClr val="tx2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4:45–5:00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Final reflection + video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32354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04297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74E6D8-31D1-D0AC-7F07-EA27B0C4D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10"/>
            <a:ext cx="9052560" cy="624862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5B4AF2-9CC2-7BA3-5E82-F0A8F59376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162" y="941423"/>
            <a:ext cx="3500437" cy="3479949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en-GB" dirty="0"/>
              <a:t>Cyber resilience </a:t>
            </a:r>
          </a:p>
          <a:p>
            <a:pPr lvl="0"/>
            <a:r>
              <a:rPr lang="en-GB" dirty="0"/>
              <a:t>Incident response </a:t>
            </a:r>
          </a:p>
          <a:p>
            <a:pPr lvl="0"/>
            <a:r>
              <a:rPr lang="en-GB" dirty="0"/>
              <a:t>Business continuity </a:t>
            </a:r>
          </a:p>
          <a:p>
            <a:pPr lvl="0"/>
            <a:r>
              <a:rPr lang="en-GB" dirty="0"/>
              <a:t>Disaster recovery </a:t>
            </a:r>
          </a:p>
          <a:p>
            <a:pPr lvl="0"/>
            <a:r>
              <a:rPr lang="en-GB" dirty="0"/>
              <a:t>Digital forensics readiness </a:t>
            </a:r>
          </a:p>
          <a:p>
            <a:pPr lvl="0"/>
            <a:r>
              <a:rPr lang="en-GB" dirty="0"/>
              <a:t>Organisational survival </a:t>
            </a:r>
          </a:p>
          <a:p>
            <a:pPr lvl="0"/>
            <a:r>
              <a:rPr lang="en-GB" dirty="0"/>
              <a:t>Continuous Improvement</a:t>
            </a:r>
          </a:p>
          <a:p>
            <a:pPr lvl="0"/>
            <a:r>
              <a:rPr lang="en-GB" dirty="0"/>
              <a:t>Future cyber threats </a:t>
            </a:r>
          </a:p>
          <a:p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13E481B-FC7C-803F-5DC7-2B845C54FA04}"/>
              </a:ext>
            </a:extLst>
          </p:cNvPr>
          <p:cNvSpPr txBox="1">
            <a:spLocks/>
          </p:cNvSpPr>
          <p:nvPr/>
        </p:nvSpPr>
        <p:spPr>
          <a:xfrm>
            <a:off x="198120" y="3429000"/>
            <a:ext cx="8945880" cy="2286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SzPct val="100000"/>
              <a:buFont typeface="Arial" pitchFamily="34" charset="0"/>
              <a:buChar char="•"/>
              <a:defRPr sz="26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Font typeface="Wingdings" pitchFamily="2" charset="2"/>
              <a:buChar char="§"/>
              <a:defRPr sz="22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Font typeface="Courier New" pitchFamily="49" charset="0"/>
              <a:buChar char="o"/>
              <a:defRPr sz="20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3C4B58-36FA-C87A-B23A-8AEB330DB3EA}"/>
              </a:ext>
            </a:extLst>
          </p:cNvPr>
          <p:cNvSpPr txBox="1"/>
          <p:nvPr/>
        </p:nvSpPr>
        <p:spPr>
          <a:xfrm>
            <a:off x="198120" y="5082683"/>
            <a:ext cx="8488680" cy="400110"/>
          </a:xfrm>
          <a:prstGeom prst="rect">
            <a:avLst/>
          </a:prstGeom>
          <a:noFill/>
          <a:ln>
            <a:solidFill>
              <a:srgbClr val="364162"/>
            </a:solidFill>
          </a:ln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en-GB" sz="2000"/>
              <a:t>Can an organisation have excellent cybersecurity but poor resilience?</a:t>
            </a:r>
            <a:endParaRPr lang="en-GB" sz="2000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39DECC2-8828-5DE7-F560-A24D40615E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8581871"/>
              </p:ext>
            </p:extLst>
          </p:nvPr>
        </p:nvGraphicFramePr>
        <p:xfrm>
          <a:off x="3886200" y="990600"/>
          <a:ext cx="5181600" cy="1828800"/>
        </p:xfrm>
        <a:graphic>
          <a:graphicData uri="http://schemas.openxmlformats.org/drawingml/2006/table">
            <a:tbl>
              <a:tblPr/>
              <a:tblGrid>
                <a:gridCol w="2396491">
                  <a:extLst>
                    <a:ext uri="{9D8B030D-6E8A-4147-A177-3AD203B41FA5}">
                      <a16:colId xmlns:a16="http://schemas.microsoft.com/office/drawing/2014/main" val="2416981089"/>
                    </a:ext>
                  </a:extLst>
                </a:gridCol>
                <a:gridCol w="2785109">
                  <a:extLst>
                    <a:ext uri="{9D8B030D-6E8A-4147-A177-3AD203B41FA5}">
                      <a16:colId xmlns:a16="http://schemas.microsoft.com/office/drawing/2014/main" val="226701432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Cybersecurity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 dirty="0"/>
                        <a:t>Cyber Resilience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5261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Prevent attacks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Prepare for attacks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07794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Reduce vulnerabilities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Maintain operations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34326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Protect systems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Recover services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58038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Block threats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Adapt and improve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0417255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06469003-400C-2982-C378-DC80129043CF}"/>
              </a:ext>
            </a:extLst>
          </p:cNvPr>
          <p:cNvSpPr txBox="1"/>
          <p:nvPr/>
        </p:nvSpPr>
        <p:spPr>
          <a:xfrm>
            <a:off x="3886200" y="2834262"/>
            <a:ext cx="51766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/>
              <a:t>Resilience is a continuous cycle rather than a one-off activity.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CBE0461-814A-0C96-B43C-B01E459B44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3215933"/>
            <a:ext cx="495343" cy="165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886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D887B-AF95-410B-946E-4D13B91489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658091"/>
          </a:xfrm>
        </p:spPr>
        <p:txBody>
          <a:bodyPr>
            <a:normAutofit/>
          </a:bodyPr>
          <a:lstStyle/>
          <a:p>
            <a:r>
              <a:rPr lang="en-GB" b="1" dirty="0"/>
              <a:t>Cybersecurity vs Cyber Resilience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6C8BC2-4D1D-746C-9E80-FF43B34A4D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746" y="820988"/>
            <a:ext cx="4205654" cy="40558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Strong security culture includes:</a:t>
            </a:r>
          </a:p>
          <a:p>
            <a:pPr lvl="0"/>
            <a:r>
              <a:rPr lang="en-GB" sz="2400" dirty="0"/>
              <a:t>Awareness </a:t>
            </a:r>
          </a:p>
          <a:p>
            <a:pPr lvl="0"/>
            <a:r>
              <a:rPr lang="en-GB" sz="2400" dirty="0"/>
              <a:t>Accountability </a:t>
            </a:r>
          </a:p>
          <a:p>
            <a:pPr lvl="0"/>
            <a:r>
              <a:rPr lang="en-GB" sz="2400" dirty="0"/>
              <a:t>Leadership support </a:t>
            </a:r>
          </a:p>
          <a:p>
            <a:pPr lvl="0"/>
            <a:r>
              <a:rPr lang="en-GB" sz="2400" dirty="0"/>
              <a:t>Reporting culture </a:t>
            </a:r>
          </a:p>
          <a:p>
            <a:pPr lvl="0"/>
            <a:r>
              <a:rPr lang="en-GB" sz="2400" dirty="0"/>
              <a:t>Continuous learning </a:t>
            </a:r>
          </a:p>
          <a:p>
            <a:pPr lvl="0"/>
            <a:r>
              <a:rPr lang="en-GB" dirty="0"/>
              <a:t>Trust </a:t>
            </a: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9D16324-928C-4942-17FD-A553C6BEA748}"/>
              </a:ext>
            </a:extLst>
          </p:cNvPr>
          <p:cNvSpPr txBox="1"/>
          <p:nvPr/>
        </p:nvSpPr>
        <p:spPr>
          <a:xfrm>
            <a:off x="76200" y="4899837"/>
            <a:ext cx="8945880" cy="461665"/>
          </a:xfrm>
          <a:prstGeom prst="rect">
            <a:avLst/>
          </a:prstGeom>
          <a:solidFill>
            <a:srgbClr val="D1F3FF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dirty="0"/>
              <a:t>Can organisations realistically prevent every major cyber attack?</a:t>
            </a:r>
            <a:endParaRPr lang="en-GB" sz="1600" b="1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BBB2500-A443-C4AB-3DF1-33909474D9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3349151"/>
              </p:ext>
            </p:extLst>
          </p:nvPr>
        </p:nvGraphicFramePr>
        <p:xfrm>
          <a:off x="3875445" y="1046895"/>
          <a:ext cx="5196254" cy="3063440"/>
        </p:xfrm>
        <a:graphic>
          <a:graphicData uri="http://schemas.openxmlformats.org/drawingml/2006/table">
            <a:tbl>
              <a:tblPr/>
              <a:tblGrid>
                <a:gridCol w="2601555">
                  <a:extLst>
                    <a:ext uri="{9D8B030D-6E8A-4147-A177-3AD203B41FA5}">
                      <a16:colId xmlns:a16="http://schemas.microsoft.com/office/drawing/2014/main" val="725519152"/>
                    </a:ext>
                  </a:extLst>
                </a:gridCol>
                <a:gridCol w="2594699">
                  <a:extLst>
                    <a:ext uri="{9D8B030D-6E8A-4147-A177-3AD203B41FA5}">
                      <a16:colId xmlns:a16="http://schemas.microsoft.com/office/drawing/2014/main" val="4177759583"/>
                    </a:ext>
                  </a:extLst>
                </a:gridCol>
              </a:tblGrid>
              <a:tr h="6329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Cybersecurity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Cyber Resilience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127313"/>
                  </a:ext>
                </a:extLst>
              </a:tr>
              <a:tr h="8987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Prevention-focused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Survival-focused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8765241"/>
                  </a:ext>
                </a:extLst>
              </a:tr>
              <a:tr h="6329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Stop attacks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Continue operations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7339315"/>
                  </a:ext>
                </a:extLst>
              </a:tr>
              <a:tr h="8987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Technical protection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Organisational recovery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24922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4172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AD74D7-6301-6D2C-DB51-9F656FD1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734291"/>
          </a:xfrm>
        </p:spPr>
        <p:txBody>
          <a:bodyPr/>
          <a:lstStyle/>
          <a:p>
            <a:r>
              <a:rPr lang="en-GB" b="1" dirty="0"/>
              <a:t>Why Cyber Resilience Matters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6C96B31-E4AA-433F-BCDF-A346DE71F3E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9517918"/>
              </p:ext>
            </p:extLst>
          </p:nvPr>
        </p:nvGraphicFramePr>
        <p:xfrm>
          <a:off x="152400" y="762000"/>
          <a:ext cx="8839200" cy="4201850"/>
        </p:xfrm>
        <a:graphic>
          <a:graphicData uri="http://schemas.openxmlformats.org/drawingml/2006/table">
            <a:tbl>
              <a:tblPr/>
              <a:tblGrid>
                <a:gridCol w="2590800">
                  <a:extLst>
                    <a:ext uri="{9D8B030D-6E8A-4147-A177-3AD203B41FA5}">
                      <a16:colId xmlns:a16="http://schemas.microsoft.com/office/drawing/2014/main" val="922209610"/>
                    </a:ext>
                  </a:extLst>
                </a:gridCol>
                <a:gridCol w="6248400">
                  <a:extLst>
                    <a:ext uri="{9D8B030D-6E8A-4147-A177-3AD203B41FA5}">
                      <a16:colId xmlns:a16="http://schemas.microsoft.com/office/drawing/2014/main" val="2935127464"/>
                    </a:ext>
                  </a:extLst>
                </a:gridCol>
              </a:tblGrid>
              <a:tr h="31501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b="1" dirty="0" err="1"/>
                        <a:t>Aeas</a:t>
                      </a:r>
                      <a:endParaRPr lang="en-GB" sz="1700" b="1" dirty="0"/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b="1" dirty="0"/>
                        <a:t>Brief Explanation</a:t>
                      </a:r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3546623"/>
                  </a:ext>
                </a:extLst>
              </a:tr>
              <a:tr h="55162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b="1" dirty="0"/>
                        <a:t>Business Survival</a:t>
                      </a:r>
                      <a:endParaRPr lang="en-GB" sz="1700" dirty="0"/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dirty="0"/>
                        <a:t>Resilience enables organisations to continue operating despite cyber incidents.</a:t>
                      </a:r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2888865"/>
                  </a:ext>
                </a:extLst>
              </a:tr>
              <a:tr h="55162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b="1"/>
                        <a:t>Customer Confidence</a:t>
                      </a:r>
                      <a:endParaRPr lang="en-GB" sz="1700"/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/>
                        <a:t>Effective response and recovery maintain trust and protect customer relationships.</a:t>
                      </a:r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9182650"/>
                  </a:ext>
                </a:extLst>
              </a:tr>
              <a:tr h="72044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b="1"/>
                        <a:t>Regulatory Compliance</a:t>
                      </a:r>
                      <a:endParaRPr lang="en-GB" sz="1700"/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/>
                        <a:t>Many regulations require organisations to prepare for and respond to incidents appropriately.</a:t>
                      </a:r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3871283"/>
                  </a:ext>
                </a:extLst>
              </a:tr>
              <a:tr h="55162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b="1" dirty="0"/>
                        <a:t>Operational Continuity</a:t>
                      </a:r>
                      <a:endParaRPr lang="en-GB" sz="1700" dirty="0"/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dirty="0"/>
                        <a:t>Critical services remain available or are restored quickly after disruption.</a:t>
                      </a:r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4029381"/>
                  </a:ext>
                </a:extLst>
              </a:tr>
              <a:tr h="55162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b="1"/>
                        <a:t>Organisational Reputation</a:t>
                      </a:r>
                      <a:endParaRPr lang="en-GB" sz="1700"/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/>
                        <a:t>Good crisis management reduces reputational damage following an incident.</a:t>
                      </a:r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5385056"/>
                  </a:ext>
                </a:extLst>
              </a:tr>
              <a:tr h="72044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b="1"/>
                        <a:t>Competitive Advantage</a:t>
                      </a:r>
                      <a:endParaRPr lang="en-GB" sz="1700"/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dirty="0"/>
                        <a:t>Organisations demonstrating resilience are often viewed as more trustworthy and reliable.</a:t>
                      </a:r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2682349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6F983E2-C8D9-9B9C-EF9B-8AFD5AE480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2279930"/>
              </p:ext>
            </p:extLst>
          </p:nvPr>
        </p:nvGraphicFramePr>
        <p:xfrm>
          <a:off x="152400" y="4953000"/>
          <a:ext cx="8839200" cy="1859280"/>
        </p:xfrm>
        <a:graphic>
          <a:graphicData uri="http://schemas.openxmlformats.org/drawingml/2006/table">
            <a:tbl>
              <a:tblPr/>
              <a:tblGrid>
                <a:gridCol w="4419600">
                  <a:extLst>
                    <a:ext uri="{9D8B030D-6E8A-4147-A177-3AD203B41FA5}">
                      <a16:colId xmlns:a16="http://schemas.microsoft.com/office/drawing/2014/main" val="100897007"/>
                    </a:ext>
                  </a:extLst>
                </a:gridCol>
                <a:gridCol w="4419600">
                  <a:extLst>
                    <a:ext uri="{9D8B030D-6E8A-4147-A177-3AD203B41FA5}">
                      <a16:colId xmlns:a16="http://schemas.microsoft.com/office/drawing/2014/main" val="3956113319"/>
                    </a:ext>
                  </a:extLst>
                </a:gridCol>
              </a:tblGrid>
              <a:tr h="26217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1" dirty="0"/>
                        <a:t>Without Resilience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1" dirty="0"/>
                        <a:t>With Resilience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8528165"/>
                  </a:ext>
                </a:extLst>
              </a:tr>
              <a:tr h="26217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Long outages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Faster recovery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2120662"/>
                  </a:ext>
                </a:extLst>
              </a:tr>
              <a:tr h="26217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Customer dissatisfaction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Customer confidence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205457"/>
                  </a:ext>
                </a:extLst>
              </a:tr>
              <a:tr h="26217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Financial losses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Reduced impact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153970"/>
                  </a:ext>
                </a:extLst>
              </a:tr>
              <a:tr h="26217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Reputational damage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Stronger organisational trust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2374024"/>
                  </a:ext>
                </a:extLst>
              </a:tr>
              <a:tr h="26217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Confusion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Coordinated response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2786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1702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8A3BCE-E422-896D-5F36-B1AAEF2ED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734291"/>
          </a:xfrm>
        </p:spPr>
        <p:txBody>
          <a:bodyPr/>
          <a:lstStyle/>
          <a:p>
            <a:r>
              <a:rPr lang="en-GB" b="1" dirty="0"/>
              <a:t>Modern Cyber Resilience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1D4EF0B-B0D1-E7F6-5CB8-6BCFDA17CE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7775578"/>
              </p:ext>
            </p:extLst>
          </p:nvPr>
        </p:nvGraphicFramePr>
        <p:xfrm>
          <a:off x="190500" y="990600"/>
          <a:ext cx="8763000" cy="2194560"/>
        </p:xfrm>
        <a:graphic>
          <a:graphicData uri="http://schemas.openxmlformats.org/drawingml/2006/table">
            <a:tbl>
              <a:tblPr/>
              <a:tblGrid>
                <a:gridCol w="1292225">
                  <a:extLst>
                    <a:ext uri="{9D8B030D-6E8A-4147-A177-3AD203B41FA5}">
                      <a16:colId xmlns:a16="http://schemas.microsoft.com/office/drawing/2014/main" val="2413783002"/>
                    </a:ext>
                  </a:extLst>
                </a:gridCol>
                <a:gridCol w="7470775">
                  <a:extLst>
                    <a:ext uri="{9D8B030D-6E8A-4147-A177-3AD203B41FA5}">
                      <a16:colId xmlns:a16="http://schemas.microsoft.com/office/drawing/2014/main" val="381657859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 dirty="0"/>
                        <a:t>Areas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 dirty="0"/>
                        <a:t>Brief Explanation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77527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Anticipate</a:t>
                      </a:r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Identify emerging threats and prepare before incidents occur.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04437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Withstand</a:t>
                      </a:r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Maintain critical services during an attack wherever possible.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88505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Recover</a:t>
                      </a:r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Restore systems and business operations efficiently after disruption.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97256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Adapt</a:t>
                      </a:r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Improve controls and processes based on experience and changing threats.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23573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Learn</a:t>
                      </a:r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Review incidents and implement lessons learned to strengthen resilience.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8391289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114C02E-2407-ED39-0B53-EE364AC05A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8141706"/>
              </p:ext>
            </p:extLst>
          </p:nvPr>
        </p:nvGraphicFramePr>
        <p:xfrm>
          <a:off x="3810000" y="3201373"/>
          <a:ext cx="5143500" cy="2377440"/>
        </p:xfrm>
        <a:graphic>
          <a:graphicData uri="http://schemas.openxmlformats.org/drawingml/2006/table">
            <a:tbl>
              <a:tblPr/>
              <a:tblGrid>
                <a:gridCol w="1080058">
                  <a:extLst>
                    <a:ext uri="{9D8B030D-6E8A-4147-A177-3AD203B41FA5}">
                      <a16:colId xmlns:a16="http://schemas.microsoft.com/office/drawing/2014/main" val="2489596458"/>
                    </a:ext>
                  </a:extLst>
                </a:gridCol>
                <a:gridCol w="4063442">
                  <a:extLst>
                    <a:ext uri="{9D8B030D-6E8A-4147-A177-3AD203B41FA5}">
                      <a16:colId xmlns:a16="http://schemas.microsoft.com/office/drawing/2014/main" val="140393215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Phase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 dirty="0"/>
                        <a:t>Example Activity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4675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dirty="0"/>
                        <a:t>Anticipate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dirty="0"/>
                        <a:t>Threat intelligence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5367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Protect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MFA, firewalls, awareness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86714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Detect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SIEM, EDR, SOC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51843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Respond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Incident Response Team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71417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Recover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Backup restoration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10633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Learn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dirty="0"/>
                        <a:t>Post-incident review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4466437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1C0C2A1-4AE1-3545-7DBB-3C6133253624}"/>
              </a:ext>
            </a:extLst>
          </p:cNvPr>
          <p:cNvSpPr txBox="1"/>
          <p:nvPr/>
        </p:nvSpPr>
        <p:spPr>
          <a:xfrm>
            <a:off x="685800" y="3886200"/>
            <a:ext cx="2667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Cyber Resilience Lifecycle </a:t>
            </a:r>
            <a:r>
              <a:rPr lang="en-GB" dirty="0">
                <a:sym typeface="Wingdings" panose="05000000000000000000" pitchFamily="2" charset="2"/>
              </a:rPr>
              <a:t>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053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EB0E0-A09A-2A37-09C2-85EF399713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810491"/>
          </a:xfrm>
        </p:spPr>
        <p:txBody>
          <a:bodyPr/>
          <a:lstStyle/>
          <a:p>
            <a:r>
              <a:rPr lang="en-GB" b="1" dirty="0"/>
              <a:t>Cyber Resilience Framework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906431B-8595-D1FC-9AA3-E83A0A9500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7406309"/>
              </p:ext>
            </p:extLst>
          </p:nvPr>
        </p:nvGraphicFramePr>
        <p:xfrm>
          <a:off x="190500" y="845634"/>
          <a:ext cx="8763000" cy="3291840"/>
        </p:xfrm>
        <a:graphic>
          <a:graphicData uri="http://schemas.openxmlformats.org/drawingml/2006/table">
            <a:tbl>
              <a:tblPr/>
              <a:tblGrid>
                <a:gridCol w="2667000">
                  <a:extLst>
                    <a:ext uri="{9D8B030D-6E8A-4147-A177-3AD203B41FA5}">
                      <a16:colId xmlns:a16="http://schemas.microsoft.com/office/drawing/2014/main" val="1578076259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383646183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 dirty="0"/>
                        <a:t>Areas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 dirty="0"/>
                        <a:t>Brief Explanation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27594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Governance</a:t>
                      </a:r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Leadership establishes strategy, accountability and oversight for cyber resilience.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95975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Risk Management</a:t>
                      </a:r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Organisations identify, assess and prioritise cyber risks.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98329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Incident Response</a:t>
                      </a:r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Structured procedures guide the detection, containment and recovery from cyber incidents.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15254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Business Continuity</a:t>
                      </a:r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Ensures critical business services continue or are restored quickly after disruption.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72463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Continuous Improvement</a:t>
                      </a:r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Lessons learned from incidents strengthen future resilience and organisational capability.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830897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7344FF0-A2DF-B2DD-802C-572F4CD80261}"/>
              </a:ext>
            </a:extLst>
          </p:cNvPr>
          <p:cNvSpPr txBox="1"/>
          <p:nvPr/>
        </p:nvSpPr>
        <p:spPr>
          <a:xfrm>
            <a:off x="723900" y="4267200"/>
            <a:ext cx="76962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dirty="0"/>
              <a:t>A client says:</a:t>
            </a:r>
          </a:p>
          <a:p>
            <a:pPr>
              <a:buNone/>
            </a:pPr>
            <a:r>
              <a:rPr lang="en-GB" dirty="0"/>
              <a:t>"We already have backups, so we're cyber resilient."</a:t>
            </a:r>
          </a:p>
          <a:p>
            <a:pPr>
              <a:buNone/>
            </a:pPr>
            <a:r>
              <a:rPr lang="en-GB" b="1" dirty="0"/>
              <a:t>Would you agree?</a:t>
            </a:r>
          </a:p>
        </p:txBody>
      </p:sp>
    </p:spTree>
    <p:extLst>
      <p:ext uri="{BB962C8B-B14F-4D97-AF65-F5344CB8AC3E}">
        <p14:creationId xmlns:p14="http://schemas.microsoft.com/office/powerpoint/2010/main" val="933857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08E5A-C960-6374-ED15-D9DAD2C9A6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581891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Incident Response Fundamentals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59E9BD-3EAD-FBB1-974B-7A0E7C5DCAF8}"/>
              </a:ext>
            </a:extLst>
          </p:cNvPr>
          <p:cNvSpPr txBox="1"/>
          <p:nvPr/>
        </p:nvSpPr>
        <p:spPr>
          <a:xfrm>
            <a:off x="96028" y="6324600"/>
            <a:ext cx="8496300" cy="369332"/>
          </a:xfrm>
          <a:prstGeom prst="rect">
            <a:avLst/>
          </a:prstGeom>
          <a:solidFill>
            <a:srgbClr val="D1F3FF"/>
          </a:solidFill>
        </p:spPr>
        <p:txBody>
          <a:bodyPr wrap="square">
            <a:spAutoFit/>
          </a:bodyPr>
          <a:lstStyle/>
          <a:p>
            <a:r>
              <a:rPr lang="en-GB" sz="1800" dirty="0"/>
              <a:t>Why is preparation considered the most important stage?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D31E372-728D-45F7-68B1-0B53FD5598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49" y="713157"/>
            <a:ext cx="8763000" cy="1720869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GB" b="1" dirty="0"/>
              <a:t>Incident Response</a:t>
            </a:r>
          </a:p>
          <a:p>
            <a:pPr lvl="1" algn="just"/>
            <a:r>
              <a:rPr lang="en-GB" dirty="0"/>
              <a:t>A structured process used to prepare for, detect, contain, eradicate and recover from cybersecurity incidents.</a:t>
            </a:r>
          </a:p>
          <a:p>
            <a:pPr algn="just"/>
            <a:r>
              <a:rPr lang="en-GB" b="1" dirty="0"/>
              <a:t>Security Incident</a:t>
            </a:r>
          </a:p>
          <a:p>
            <a:pPr lvl="1" algn="just"/>
            <a:r>
              <a:rPr lang="en-GB" dirty="0"/>
              <a:t>Any event that threatens the confidentiality, integrity or availability of organisational information or systems.</a:t>
            </a:r>
          </a:p>
          <a:p>
            <a:endParaRPr lang="en-GB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6BA4D68-A291-8B1E-744B-41126C9238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4768245"/>
              </p:ext>
            </p:extLst>
          </p:nvPr>
        </p:nvGraphicFramePr>
        <p:xfrm>
          <a:off x="106913" y="2434026"/>
          <a:ext cx="8884687" cy="3838128"/>
        </p:xfrm>
        <a:graphic>
          <a:graphicData uri="http://schemas.openxmlformats.org/drawingml/2006/table">
            <a:tbl>
              <a:tblPr/>
              <a:tblGrid>
                <a:gridCol w="1606363">
                  <a:extLst>
                    <a:ext uri="{9D8B030D-6E8A-4147-A177-3AD203B41FA5}">
                      <a16:colId xmlns:a16="http://schemas.microsoft.com/office/drawing/2014/main" val="2934108464"/>
                    </a:ext>
                  </a:extLst>
                </a:gridCol>
                <a:gridCol w="7278324">
                  <a:extLst>
                    <a:ext uri="{9D8B030D-6E8A-4147-A177-3AD203B41FA5}">
                      <a16:colId xmlns:a16="http://schemas.microsoft.com/office/drawing/2014/main" val="1666554860"/>
                    </a:ext>
                  </a:extLst>
                </a:gridCol>
              </a:tblGrid>
              <a:tr h="24748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b="1" dirty="0"/>
                        <a:t>Areas</a:t>
                      </a:r>
                    </a:p>
                  </a:txBody>
                  <a:tcPr marL="91103" marR="91103" marT="45552" marB="45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b="1" dirty="0"/>
                        <a:t>Brief Explanation</a:t>
                      </a:r>
                    </a:p>
                  </a:txBody>
                  <a:tcPr marL="91103" marR="91103" marT="45552" marB="45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5565276"/>
                  </a:ext>
                </a:extLst>
              </a:tr>
              <a:tr h="42061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1"/>
                        <a:t>Preparation</a:t>
                      </a:r>
                      <a:endParaRPr lang="en-GB" sz="1600"/>
                    </a:p>
                  </a:txBody>
                  <a:tcPr marL="91103" marR="91103" marT="45552" marB="45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dirty="0"/>
                        <a:t>Establish policies, procedures, tools and trained personnel before an incident occurs. Primary objective is to be ready before incidents occur,</a:t>
                      </a:r>
                    </a:p>
                  </a:txBody>
                  <a:tcPr marL="91103" marR="91103" marT="45552" marB="45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6579821"/>
                  </a:ext>
                </a:extLst>
              </a:tr>
              <a:tr h="42061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1"/>
                        <a:t>Detection</a:t>
                      </a:r>
                      <a:endParaRPr lang="en-GB" sz="1600"/>
                    </a:p>
                  </a:txBody>
                  <a:tcPr marL="91103" marR="91103" marT="45552" marB="45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dirty="0"/>
                        <a:t>Identify suspicious activity or confirmed cyber incidents as quickly as possible. Primary objective is to identify incidents quickly.</a:t>
                      </a:r>
                    </a:p>
                  </a:txBody>
                  <a:tcPr marL="91103" marR="91103" marT="45552" marB="45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7811127"/>
                  </a:ext>
                </a:extLst>
              </a:tr>
              <a:tr h="42061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1"/>
                        <a:t>Containment</a:t>
                      </a:r>
                      <a:endParaRPr lang="en-GB" sz="1600"/>
                    </a:p>
                  </a:txBody>
                  <a:tcPr marL="91103" marR="91103" marT="45552" marB="45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dirty="0"/>
                        <a:t>Limit the spread and impact of the incident to prevent further damage. Primary objective is to stop further damage.</a:t>
                      </a:r>
                    </a:p>
                  </a:txBody>
                  <a:tcPr marL="91103" marR="91103" marT="45552" marB="45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7610119"/>
                  </a:ext>
                </a:extLst>
              </a:tr>
              <a:tr h="42061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1"/>
                        <a:t>Eradication</a:t>
                      </a:r>
                      <a:endParaRPr lang="en-GB" sz="1600"/>
                    </a:p>
                  </a:txBody>
                  <a:tcPr marL="91103" marR="91103" marT="45552" marB="45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dirty="0"/>
                        <a:t>Remove the root cause of the incident, such as malware or unauthorised access. Primary objective is to remove threat.</a:t>
                      </a:r>
                    </a:p>
                  </a:txBody>
                  <a:tcPr marL="91103" marR="91103" marT="45552" marB="45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2701280"/>
                  </a:ext>
                </a:extLst>
              </a:tr>
              <a:tr h="24025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1"/>
                        <a:t>Recovery</a:t>
                      </a:r>
                      <a:endParaRPr lang="en-GB" sz="1600"/>
                    </a:p>
                  </a:txBody>
                  <a:tcPr marL="91103" marR="91103" marT="45552" marB="45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dirty="0"/>
                        <a:t>Restore systems, data and business services safely and securely. Primary objective is to restore business operations.</a:t>
                      </a:r>
                    </a:p>
                  </a:txBody>
                  <a:tcPr marL="91103" marR="91103" marT="45552" marB="45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9113906"/>
                  </a:ext>
                </a:extLst>
              </a:tr>
              <a:tr h="42061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1"/>
                        <a:t>Lessons Learned</a:t>
                      </a:r>
                      <a:endParaRPr lang="en-GB" sz="1600"/>
                    </a:p>
                  </a:txBody>
                  <a:tcPr marL="91103" marR="91103" marT="45552" marB="45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dirty="0"/>
                        <a:t>Review the incident to identify improvements for future prevention and response. Primary objective is to improve future resilience.</a:t>
                      </a:r>
                    </a:p>
                  </a:txBody>
                  <a:tcPr marL="91103" marR="91103" marT="45552" marB="45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03969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7628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BA918-4F9D-F2C2-84EF-86C014A05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658091"/>
          </a:xfrm>
        </p:spPr>
        <p:txBody>
          <a:bodyPr>
            <a:noAutofit/>
          </a:bodyPr>
          <a:lstStyle/>
          <a:p>
            <a:r>
              <a:rPr lang="en-GB" sz="2800" b="1" dirty="0"/>
              <a:t>Building an Effective Incident Response Capability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4562CB-A3F4-1632-3C30-3AC79B887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500" y="685800"/>
            <a:ext cx="6591300" cy="3429000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/>
              <a:t>Incident Response Team (IRT)</a:t>
            </a:r>
          </a:p>
          <a:p>
            <a:pPr lvl="1" algn="just"/>
            <a:r>
              <a:rPr lang="en-GB" dirty="0"/>
              <a:t>A group of individuals responsible for responding to and managing cybersecurity incidents.</a:t>
            </a:r>
          </a:p>
          <a:p>
            <a:r>
              <a:rPr lang="en-GB" dirty="0"/>
              <a:t>Roles &amp; Responsibilities </a:t>
            </a:r>
          </a:p>
          <a:p>
            <a:r>
              <a:rPr lang="en-GB" dirty="0"/>
              <a:t>Communication Plan </a:t>
            </a:r>
          </a:p>
          <a:p>
            <a:r>
              <a:rPr lang="en-GB" dirty="0"/>
              <a:t>Escalation Procedures </a:t>
            </a:r>
          </a:p>
          <a:p>
            <a:r>
              <a:rPr lang="en-GB" dirty="0"/>
              <a:t>Incident Documentation </a:t>
            </a:r>
          </a:p>
          <a:p>
            <a:r>
              <a:rPr lang="en-GB" dirty="0"/>
              <a:t>Regular Testing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0DBA677-00F1-27B8-CF03-8CA0956166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4709820"/>
              </p:ext>
            </p:extLst>
          </p:nvPr>
        </p:nvGraphicFramePr>
        <p:xfrm>
          <a:off x="45720" y="4269971"/>
          <a:ext cx="8763000" cy="2560320"/>
        </p:xfrm>
        <a:graphic>
          <a:graphicData uri="http://schemas.openxmlformats.org/drawingml/2006/table">
            <a:tbl>
              <a:tblPr/>
              <a:tblGrid>
                <a:gridCol w="3581400">
                  <a:extLst>
                    <a:ext uri="{9D8B030D-6E8A-4147-A177-3AD203B41FA5}">
                      <a16:colId xmlns:a16="http://schemas.microsoft.com/office/drawing/2014/main" val="2424099566"/>
                    </a:ext>
                  </a:extLst>
                </a:gridCol>
                <a:gridCol w="5181600">
                  <a:extLst>
                    <a:ext uri="{9D8B030D-6E8A-4147-A177-3AD203B41FA5}">
                      <a16:colId xmlns:a16="http://schemas.microsoft.com/office/drawing/2014/main" val="21989997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Role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 dirty="0"/>
                        <a:t>Responsibility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01159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Incident Manager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Coordinates the response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36704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Security Analyst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Investigates technical issues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3438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Communications Lead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Manages internal and external messaging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86528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Legal Adviser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Regulatory compliance and legal obligations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52959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HR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Employee-related issues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03486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Executive Sponsor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Strategic decisions and resource allocation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572161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0B7F2D2B-BFBD-F28E-FEC0-E43D5801E8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9692" y="1830186"/>
            <a:ext cx="2872552" cy="236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431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5FCEE-4FB6-3F3A-03FC-A55B73579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10"/>
            <a:ext cx="9052560" cy="746128"/>
          </a:xfrm>
        </p:spPr>
        <p:txBody>
          <a:bodyPr/>
          <a:lstStyle/>
          <a:p>
            <a:r>
              <a:rPr lang="en-GB" b="1" dirty="0"/>
              <a:t>Ransomware &amp; Organisational Survival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DBB1B8-5688-927A-0172-CCAA7C45224F}"/>
              </a:ext>
            </a:extLst>
          </p:cNvPr>
          <p:cNvSpPr txBox="1"/>
          <p:nvPr/>
        </p:nvSpPr>
        <p:spPr>
          <a:xfrm>
            <a:off x="5334000" y="4038600"/>
            <a:ext cx="3429000" cy="1200329"/>
          </a:xfrm>
          <a:prstGeom prst="rect">
            <a:avLst/>
          </a:prstGeom>
          <a:solidFill>
            <a:srgbClr val="D1F3FF"/>
          </a:solidFill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en-GB" dirty="0"/>
              <a:t>Should organisations ever pay ransomware demands?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849352B-9A32-B169-EBC8-C28DF085F1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500" y="790315"/>
            <a:ext cx="8763000" cy="241008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Modern ransomware impacts:</a:t>
            </a:r>
          </a:p>
          <a:p>
            <a:pPr lvl="0"/>
            <a:r>
              <a:rPr lang="en-GB" dirty="0"/>
              <a:t>Operations </a:t>
            </a:r>
          </a:p>
          <a:p>
            <a:pPr lvl="0"/>
            <a:r>
              <a:rPr lang="en-GB" dirty="0"/>
              <a:t>Healthcare </a:t>
            </a:r>
          </a:p>
          <a:p>
            <a:pPr lvl="0"/>
            <a:r>
              <a:rPr lang="en-GB" dirty="0"/>
              <a:t>Finance </a:t>
            </a:r>
          </a:p>
          <a:p>
            <a:pPr lvl="0"/>
            <a:r>
              <a:rPr lang="en-GB" dirty="0"/>
              <a:t>Public services </a:t>
            </a:r>
          </a:p>
          <a:p>
            <a:pPr lvl="0"/>
            <a:r>
              <a:rPr lang="en-GB" dirty="0"/>
              <a:t>Supply chains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EC3C70-A1A6-5BAB-FFE9-31D53AD461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0200" y="790315"/>
            <a:ext cx="1828800" cy="2661920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4F931D6-E7A9-1C9D-A828-067B1D0839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84827"/>
              </p:ext>
            </p:extLst>
          </p:nvPr>
        </p:nvGraphicFramePr>
        <p:xfrm>
          <a:off x="174024" y="3421006"/>
          <a:ext cx="4626576" cy="2194560"/>
        </p:xfrm>
        <a:graphic>
          <a:graphicData uri="http://schemas.openxmlformats.org/drawingml/2006/table">
            <a:tbl>
              <a:tblPr/>
              <a:tblGrid>
                <a:gridCol w="1675576">
                  <a:extLst>
                    <a:ext uri="{9D8B030D-6E8A-4147-A177-3AD203B41FA5}">
                      <a16:colId xmlns:a16="http://schemas.microsoft.com/office/drawing/2014/main" val="309236633"/>
                    </a:ext>
                  </a:extLst>
                </a:gridCol>
                <a:gridCol w="2951000">
                  <a:extLst>
                    <a:ext uri="{9D8B030D-6E8A-4147-A177-3AD203B41FA5}">
                      <a16:colId xmlns:a16="http://schemas.microsoft.com/office/drawing/2014/main" val="5075046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 dirty="0"/>
                        <a:t>Stage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 dirty="0"/>
                        <a:t>Organisation's Priority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8031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Detection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Identify affected systems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747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Containment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Isolate infected devices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9683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Recovery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Restore clean systems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05262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Communication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Inform stakeholders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65182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Review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Improve resilience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98925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7479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7E14F4-454D-1D22-9522-868692869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581891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Business Continuity &amp; Disaster Recovery</a:t>
            </a:r>
            <a:endParaRPr lang="en-GB" dirty="0"/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DEC7F3D7-B0D8-A228-A163-8B925232831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7255291"/>
              </p:ext>
            </p:extLst>
          </p:nvPr>
        </p:nvGraphicFramePr>
        <p:xfrm>
          <a:off x="228600" y="685800"/>
          <a:ext cx="8763000" cy="3034969"/>
        </p:xfrm>
        <a:graphic>
          <a:graphicData uri="http://schemas.openxmlformats.org/drawingml/2006/table">
            <a:tbl>
              <a:tblPr/>
              <a:tblGrid>
                <a:gridCol w="3186545">
                  <a:extLst>
                    <a:ext uri="{9D8B030D-6E8A-4147-A177-3AD203B41FA5}">
                      <a16:colId xmlns:a16="http://schemas.microsoft.com/office/drawing/2014/main" val="1290490713"/>
                    </a:ext>
                  </a:extLst>
                </a:gridCol>
                <a:gridCol w="5576455">
                  <a:extLst>
                    <a:ext uri="{9D8B030D-6E8A-4147-A177-3AD203B41FA5}">
                      <a16:colId xmlns:a16="http://schemas.microsoft.com/office/drawing/2014/main" val="2211308721"/>
                    </a:ext>
                  </a:extLst>
                </a:gridCol>
              </a:tblGrid>
              <a:tr h="24443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1" dirty="0"/>
                        <a:t>Areas</a:t>
                      </a:r>
                    </a:p>
                  </a:txBody>
                  <a:tcPr marL="78823" marR="78823" marT="39411" marB="39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1" dirty="0"/>
                        <a:t>Brief Explanation</a:t>
                      </a:r>
                    </a:p>
                  </a:txBody>
                  <a:tcPr marL="78823" marR="78823" marT="39411" marB="39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1198216"/>
                  </a:ext>
                </a:extLst>
              </a:tr>
              <a:tr h="4291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1" dirty="0"/>
                        <a:t>Business Continuity (BC)</a:t>
                      </a:r>
                      <a:endParaRPr lang="en-GB" sz="1600" dirty="0"/>
                    </a:p>
                  </a:txBody>
                  <a:tcPr marL="78823" marR="78823" marT="39411" marB="39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dirty="0"/>
                        <a:t>Planning to ensure critical business functions continue during disruption.</a:t>
                      </a:r>
                    </a:p>
                  </a:txBody>
                  <a:tcPr marL="78823" marR="78823" marT="39411" marB="39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3497210"/>
                  </a:ext>
                </a:extLst>
              </a:tr>
              <a:tr h="4291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1"/>
                        <a:t>Disaster Recovery (DR)</a:t>
                      </a:r>
                      <a:endParaRPr lang="en-GB" sz="1600"/>
                    </a:p>
                  </a:txBody>
                  <a:tcPr marL="78823" marR="78823" marT="39411" marB="39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Restoring IT systems, infrastructure and data after an incident.</a:t>
                      </a:r>
                    </a:p>
                  </a:txBody>
                  <a:tcPr marL="78823" marR="78823" marT="39411" marB="39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7362357"/>
                  </a:ext>
                </a:extLst>
              </a:tr>
              <a:tr h="4291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1"/>
                        <a:t>Recovery Time Objective (RTO)</a:t>
                      </a:r>
                      <a:endParaRPr lang="en-GB" sz="1600"/>
                    </a:p>
                  </a:txBody>
                  <a:tcPr marL="78823" marR="78823" marT="39411" marB="39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The maximum acceptable time to restore a system or service.</a:t>
                      </a:r>
                    </a:p>
                  </a:txBody>
                  <a:tcPr marL="78823" marR="78823" marT="39411" marB="39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7745144"/>
                  </a:ext>
                </a:extLst>
              </a:tr>
              <a:tr h="4291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1"/>
                        <a:t>Recovery Point Objective (RPO)</a:t>
                      </a:r>
                      <a:endParaRPr lang="en-GB" sz="1600"/>
                    </a:p>
                  </a:txBody>
                  <a:tcPr marL="78823" marR="78823" marT="39411" marB="39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The maximum acceptable amount of data that may be lost.</a:t>
                      </a:r>
                    </a:p>
                  </a:txBody>
                  <a:tcPr marL="78823" marR="78823" marT="39411" marB="39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2162787"/>
                  </a:ext>
                </a:extLst>
              </a:tr>
              <a:tr h="4291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1"/>
                        <a:t>Critical Services</a:t>
                      </a:r>
                      <a:endParaRPr lang="en-GB" sz="1600"/>
                    </a:p>
                  </a:txBody>
                  <a:tcPr marL="78823" marR="78823" marT="39411" marB="39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Essential business activities that must remain operational.</a:t>
                      </a:r>
                    </a:p>
                  </a:txBody>
                  <a:tcPr marL="78823" marR="78823" marT="39411" marB="39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35561743"/>
                  </a:ext>
                </a:extLst>
              </a:tr>
              <a:tr h="4291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1"/>
                        <a:t>Backup Strategy</a:t>
                      </a:r>
                      <a:endParaRPr lang="en-GB" sz="1600"/>
                    </a:p>
                  </a:txBody>
                  <a:tcPr marL="78823" marR="78823" marT="39411" marB="39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dirty="0"/>
                        <a:t>Secure copies of data used to support recovery after incidents.</a:t>
                      </a:r>
                    </a:p>
                  </a:txBody>
                  <a:tcPr marL="78823" marR="78823" marT="39411" marB="39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6852647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7984F34-2243-9A49-862C-7C770695B5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3414179"/>
              </p:ext>
            </p:extLst>
          </p:nvPr>
        </p:nvGraphicFramePr>
        <p:xfrm>
          <a:off x="228600" y="3886200"/>
          <a:ext cx="8763000" cy="1828800"/>
        </p:xfrm>
        <a:graphic>
          <a:graphicData uri="http://schemas.openxmlformats.org/drawingml/2006/table">
            <a:tbl>
              <a:tblPr/>
              <a:tblGrid>
                <a:gridCol w="4381500">
                  <a:extLst>
                    <a:ext uri="{9D8B030D-6E8A-4147-A177-3AD203B41FA5}">
                      <a16:colId xmlns:a16="http://schemas.microsoft.com/office/drawing/2014/main" val="3834897664"/>
                    </a:ext>
                  </a:extLst>
                </a:gridCol>
                <a:gridCol w="4381500">
                  <a:extLst>
                    <a:ext uri="{9D8B030D-6E8A-4147-A177-3AD203B41FA5}">
                      <a16:colId xmlns:a16="http://schemas.microsoft.com/office/drawing/2014/main" val="297783163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 dirty="0"/>
                        <a:t>Business Continuity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 dirty="0"/>
                        <a:t>Disaster Recovery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37854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Focuses on business operations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Focuses on IT recovery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95326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People and processes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Systems and infrastructure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1689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During disruption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After disruption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30793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Strategic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Technical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53492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5764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157E88-469E-8B7B-68DE-39F51B2C6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658091"/>
          </a:xfrm>
        </p:spPr>
        <p:txBody>
          <a:bodyPr/>
          <a:lstStyle/>
          <a:p>
            <a:r>
              <a:rPr lang="en-GB" b="1" dirty="0"/>
              <a:t>Business Impact Analysis (BIA)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0B58D7-4493-EAE7-06C1-EC4B7E739F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500" y="762000"/>
            <a:ext cx="8763000" cy="1187469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b="1" dirty="0"/>
              <a:t>Business Impact Analysis (BIA)</a:t>
            </a:r>
          </a:p>
          <a:p>
            <a:pPr lvl="1" algn="just"/>
            <a:r>
              <a:rPr lang="en-GB" dirty="0"/>
              <a:t>A structured assessment used to identify critical business functions, evaluate the impact of disruption and determine recovery priorities.</a:t>
            </a:r>
          </a:p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989F81A-DCDD-461D-9CAB-E894B9ADE2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8266229"/>
              </p:ext>
            </p:extLst>
          </p:nvPr>
        </p:nvGraphicFramePr>
        <p:xfrm>
          <a:off x="190500" y="1752600"/>
          <a:ext cx="8907780" cy="2743200"/>
        </p:xfrm>
        <a:graphic>
          <a:graphicData uri="http://schemas.openxmlformats.org/drawingml/2006/table">
            <a:tbl>
              <a:tblPr/>
              <a:tblGrid>
                <a:gridCol w="2476500">
                  <a:extLst>
                    <a:ext uri="{9D8B030D-6E8A-4147-A177-3AD203B41FA5}">
                      <a16:colId xmlns:a16="http://schemas.microsoft.com/office/drawing/2014/main" val="2511295081"/>
                    </a:ext>
                  </a:extLst>
                </a:gridCol>
                <a:gridCol w="6431280">
                  <a:extLst>
                    <a:ext uri="{9D8B030D-6E8A-4147-A177-3AD203B41FA5}">
                      <a16:colId xmlns:a16="http://schemas.microsoft.com/office/drawing/2014/main" val="264429263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Topic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 dirty="0"/>
                        <a:t>Brief Explanation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40706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 dirty="0"/>
                        <a:t>Critical Processes</a:t>
                      </a:r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Essential activities required for organisational operations.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722026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Critical Assets</a:t>
                      </a:r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Systems, data or resources necessary to support business processes.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92818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Maximum Tolerable Downtime (MTD)</a:t>
                      </a:r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The longest period a business process can be unavailable before unacceptable consequences occur.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63530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Business Priorities</a:t>
                      </a:r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Ranking services according to their importance to the organisation.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66327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Recovery Planning</a:t>
                      </a:r>
                      <a:endParaRPr lang="en-GB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Developing plans to restore critical operations efficiently.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6939197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3CA4148-74D2-D040-C400-B5D966FFEF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9016014"/>
              </p:ext>
            </p:extLst>
          </p:nvPr>
        </p:nvGraphicFramePr>
        <p:xfrm>
          <a:off x="190500" y="4572001"/>
          <a:ext cx="5821681" cy="2258290"/>
        </p:xfrm>
        <a:graphic>
          <a:graphicData uri="http://schemas.openxmlformats.org/drawingml/2006/table">
            <a:tbl>
              <a:tblPr/>
              <a:tblGrid>
                <a:gridCol w="1883144">
                  <a:extLst>
                    <a:ext uri="{9D8B030D-6E8A-4147-A177-3AD203B41FA5}">
                      <a16:colId xmlns:a16="http://schemas.microsoft.com/office/drawing/2014/main" val="1032545634"/>
                    </a:ext>
                  </a:extLst>
                </a:gridCol>
                <a:gridCol w="2466418">
                  <a:extLst>
                    <a:ext uri="{9D8B030D-6E8A-4147-A177-3AD203B41FA5}">
                      <a16:colId xmlns:a16="http://schemas.microsoft.com/office/drawing/2014/main" val="3905312120"/>
                    </a:ext>
                  </a:extLst>
                </a:gridCol>
                <a:gridCol w="1472119">
                  <a:extLst>
                    <a:ext uri="{9D8B030D-6E8A-4147-A177-3AD203B41FA5}">
                      <a16:colId xmlns:a16="http://schemas.microsoft.com/office/drawing/2014/main" val="3531072134"/>
                    </a:ext>
                  </a:extLst>
                </a:gridCol>
              </a:tblGrid>
              <a:tr h="39274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Business Process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Impact if Unavailable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 dirty="0"/>
                        <a:t>Priority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8599559"/>
                  </a:ext>
                </a:extLst>
              </a:tr>
              <a:tr h="39274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Payroll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Staff unpaid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High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9101049"/>
                  </a:ext>
                </a:extLst>
              </a:tr>
              <a:tr h="68730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Customer Support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Customer dissatisfaction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High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2883802"/>
                  </a:ext>
                </a:extLst>
              </a:tr>
              <a:tr h="39274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Email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Communication delays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Medium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6402881"/>
                  </a:ext>
                </a:extLst>
              </a:tr>
              <a:tr h="39274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Marketing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Campaign delays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Low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129649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0FD1CF65-2E37-6113-51C4-29F7C503CBB5}"/>
              </a:ext>
            </a:extLst>
          </p:cNvPr>
          <p:cNvSpPr txBox="1"/>
          <p:nvPr/>
        </p:nvSpPr>
        <p:spPr>
          <a:xfrm>
            <a:off x="6156961" y="4953000"/>
            <a:ext cx="2941319" cy="163121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2000" b="1" dirty="0"/>
              <a:t>Why is a Business Impact Analysis completed before developing recovery plans?</a:t>
            </a:r>
          </a:p>
        </p:txBody>
      </p:sp>
    </p:spTree>
    <p:extLst>
      <p:ext uri="{BB962C8B-B14F-4D97-AF65-F5344CB8AC3E}">
        <p14:creationId xmlns:p14="http://schemas.microsoft.com/office/powerpoint/2010/main" val="942493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C1423-1834-4336-0AB7-96DAFD4BB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Digital Forensics Readiness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459510-5570-9AC2-9265-B66EB67F633A}"/>
              </a:ext>
            </a:extLst>
          </p:cNvPr>
          <p:cNvSpPr txBox="1"/>
          <p:nvPr/>
        </p:nvSpPr>
        <p:spPr>
          <a:xfrm>
            <a:off x="193431" y="5181600"/>
            <a:ext cx="875713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What happens if critical logs are missing after a breach</a:t>
            </a:r>
            <a:r>
              <a:rPr lang="en-GB" b="1" dirty="0"/>
              <a:t>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D07D028-3FB3-A911-D2D2-098F0DD601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4045" y="1063520"/>
            <a:ext cx="8763000" cy="4118080"/>
          </a:xfrm>
        </p:spPr>
        <p:txBody>
          <a:bodyPr>
            <a:normAutofit fontScale="77500" lnSpcReduction="20000"/>
          </a:bodyPr>
          <a:lstStyle/>
          <a:p>
            <a:r>
              <a:rPr lang="en-GB" b="1" dirty="0"/>
              <a:t>Digital Forensics Readiness</a:t>
            </a:r>
          </a:p>
          <a:p>
            <a:pPr lvl="1" algn="just"/>
            <a:r>
              <a:rPr lang="en-GB" dirty="0"/>
              <a:t>The ability of an organisation to maximise the potential use of digital evidence while minimising investigation costs and business disruption.</a:t>
            </a:r>
          </a:p>
          <a:p>
            <a:r>
              <a:rPr lang="en-GB" b="1" dirty="0"/>
              <a:t>Chain of Custody</a:t>
            </a:r>
          </a:p>
          <a:p>
            <a:pPr lvl="1" algn="just"/>
            <a:r>
              <a:rPr lang="en-GB" dirty="0"/>
              <a:t>A documented process that records the handling of digital evidence from collection to presentation.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Organisations should prepare for:</a:t>
            </a:r>
          </a:p>
          <a:p>
            <a:pPr lvl="0"/>
            <a:r>
              <a:rPr lang="en-GB" dirty="0"/>
              <a:t>Evidence collection </a:t>
            </a:r>
          </a:p>
          <a:p>
            <a:pPr lvl="0"/>
            <a:r>
              <a:rPr lang="en-GB" dirty="0"/>
              <a:t>Log retention </a:t>
            </a:r>
          </a:p>
          <a:p>
            <a:pPr lvl="0"/>
            <a:r>
              <a:rPr lang="en-GB" dirty="0"/>
              <a:t>Forensic imaging </a:t>
            </a:r>
          </a:p>
          <a:p>
            <a:pPr lvl="0"/>
            <a:r>
              <a:rPr lang="en-GB" dirty="0"/>
              <a:t>Chain of custody </a:t>
            </a:r>
          </a:p>
          <a:p>
            <a:pPr lvl="0"/>
            <a:r>
              <a:rPr lang="en-GB" dirty="0"/>
              <a:t>Legal investigations </a:t>
            </a:r>
          </a:p>
          <a:p>
            <a:endParaRPr lang="en-GB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CCEC810-B224-C492-F37E-A315F42484F6}"/>
              </a:ext>
            </a:extLst>
          </p:cNvPr>
          <p:cNvGrpSpPr/>
          <p:nvPr/>
        </p:nvGrpSpPr>
        <p:grpSpPr>
          <a:xfrm>
            <a:off x="4724400" y="2778370"/>
            <a:ext cx="3660562" cy="2403230"/>
            <a:chOff x="4264238" y="2770132"/>
            <a:chExt cx="3660562" cy="240323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9F89DA48-F4A4-996F-4573-5B50D9DDC5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324600" y="2770132"/>
              <a:ext cx="1600200" cy="2403230"/>
            </a:xfrm>
            <a:prstGeom prst="rect">
              <a:avLst/>
            </a:prstGeom>
            <a:ln>
              <a:noFill/>
            </a:ln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9C644934-3E4E-2894-47E0-9B8BA64E09AE}"/>
                </a:ext>
              </a:extLst>
            </p:cNvPr>
            <p:cNvSpPr txBox="1"/>
            <p:nvPr/>
          </p:nvSpPr>
          <p:spPr>
            <a:xfrm>
              <a:off x="4264238" y="3581400"/>
              <a:ext cx="1981200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just"/>
              <a:r>
                <a:rPr lang="en-GB" sz="1600" dirty="0"/>
                <a:t>Digital Forensics Readiness Process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25572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E5532D-E11A-BAD0-C1F7-5EB53A822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10"/>
            <a:ext cx="9052560" cy="600774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Threat Intelligence &amp; Proactive Defence</a:t>
            </a: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0B57F2B-1AE6-F81A-708A-64CB154F9B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" y="4035605"/>
            <a:ext cx="3459480" cy="16764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Threat intelligence supports:</a:t>
            </a:r>
          </a:p>
          <a:p>
            <a:pPr lvl="0"/>
            <a:r>
              <a:rPr lang="en-GB" dirty="0"/>
              <a:t>Awareness </a:t>
            </a:r>
          </a:p>
          <a:p>
            <a:pPr lvl="0"/>
            <a:r>
              <a:rPr lang="en-GB" dirty="0"/>
              <a:t>Prediction </a:t>
            </a:r>
          </a:p>
          <a:p>
            <a:pPr lvl="0"/>
            <a:r>
              <a:rPr lang="en-GB" dirty="0"/>
              <a:t>Preparation </a:t>
            </a:r>
          </a:p>
          <a:p>
            <a:pPr lvl="0"/>
            <a:r>
              <a:rPr lang="en-GB" dirty="0"/>
              <a:t>Faster response </a:t>
            </a:r>
            <a:br>
              <a:rPr lang="en-GB" dirty="0"/>
            </a:br>
            <a:endParaRPr lang="en-GB" dirty="0"/>
          </a:p>
          <a:p>
            <a:endParaRPr lang="en-GB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260A2A5-CC00-9AEA-8477-9523C2B79A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5327796"/>
              </p:ext>
            </p:extLst>
          </p:nvPr>
        </p:nvGraphicFramePr>
        <p:xfrm>
          <a:off x="152400" y="628484"/>
          <a:ext cx="8839200" cy="3145854"/>
        </p:xfrm>
        <a:graphic>
          <a:graphicData uri="http://schemas.openxmlformats.org/drawingml/2006/table">
            <a:tbl>
              <a:tblPr/>
              <a:tblGrid>
                <a:gridCol w="2209800">
                  <a:extLst>
                    <a:ext uri="{9D8B030D-6E8A-4147-A177-3AD203B41FA5}">
                      <a16:colId xmlns:a16="http://schemas.microsoft.com/office/drawing/2014/main" val="3894144507"/>
                    </a:ext>
                  </a:extLst>
                </a:gridCol>
                <a:gridCol w="6629400">
                  <a:extLst>
                    <a:ext uri="{9D8B030D-6E8A-4147-A177-3AD203B41FA5}">
                      <a16:colId xmlns:a16="http://schemas.microsoft.com/office/drawing/2014/main" val="1276241580"/>
                    </a:ext>
                  </a:extLst>
                </a:gridCol>
              </a:tblGrid>
              <a:tr h="3152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Areas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Brief Explanation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0826621"/>
                  </a:ext>
                </a:extLst>
              </a:tr>
              <a:tr h="4712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Threat Intelligence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Information about current and emerging cyber threats used to support security decisions.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9944976"/>
                  </a:ext>
                </a:extLst>
              </a:tr>
              <a:tr h="6121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Indicators of Compromise (IoCs)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Evidence that may indicate a system has been compromised, such as malicious IP addresses or file hashes.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8281162"/>
                  </a:ext>
                </a:extLst>
              </a:tr>
              <a:tr h="4712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Threat Hunting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Actively searching for hidden threats within systems before they are detected automatically.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5926291"/>
                  </a:ext>
                </a:extLst>
              </a:tr>
              <a:tr h="3152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Vulnerability Intelligence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Information about weaknesses that attackers may exploit.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8816894"/>
                  </a:ext>
                </a:extLst>
              </a:tr>
              <a:tr h="4712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Information Sharing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Exchanging threat information between organisations to improve collective security.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2133950"/>
                  </a:ext>
                </a:extLst>
              </a:tr>
              <a:tr h="3152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Proactive Defence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Anticipating and reducing risks before attacks occur.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3795423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A7CBDDE-9E1B-DC4C-C01F-1E39FDED5B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4441802"/>
              </p:ext>
            </p:extLst>
          </p:nvPr>
        </p:nvGraphicFramePr>
        <p:xfrm>
          <a:off x="3810000" y="3852725"/>
          <a:ext cx="5029200" cy="2042160"/>
        </p:xfrm>
        <a:graphic>
          <a:graphicData uri="http://schemas.openxmlformats.org/drawingml/2006/table">
            <a:tbl>
              <a:tblPr/>
              <a:tblGrid>
                <a:gridCol w="2153264">
                  <a:extLst>
                    <a:ext uri="{9D8B030D-6E8A-4147-A177-3AD203B41FA5}">
                      <a16:colId xmlns:a16="http://schemas.microsoft.com/office/drawing/2014/main" val="4159642689"/>
                    </a:ext>
                  </a:extLst>
                </a:gridCol>
                <a:gridCol w="2875936">
                  <a:extLst>
                    <a:ext uri="{9D8B030D-6E8A-4147-A177-3AD203B41FA5}">
                      <a16:colId xmlns:a16="http://schemas.microsoft.com/office/drawing/2014/main" val="1473810190"/>
                    </a:ext>
                  </a:extLst>
                </a:gridCol>
              </a:tblGrid>
              <a:tr h="30025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 dirty="0"/>
                        <a:t>Intelligence Source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 dirty="0"/>
                        <a:t>Example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8582969"/>
                  </a:ext>
                </a:extLst>
              </a:tr>
              <a:tr h="27523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Government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NCSC Advisories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0348638"/>
                  </a:ext>
                </a:extLst>
              </a:tr>
              <a:tr h="27523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Vendor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Microsoft Security Updates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0456039"/>
                  </a:ext>
                </a:extLst>
              </a:tr>
              <a:tr h="27523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dirty="0"/>
                        <a:t>Open Source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MITRE ATT&amp;CK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6851740"/>
                  </a:ext>
                </a:extLst>
              </a:tr>
              <a:tr h="27523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Industry Groups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ISACs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3337666"/>
                  </a:ext>
                </a:extLst>
              </a:tr>
              <a:tr h="27523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/>
                        <a:t>Internal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dirty="0"/>
                        <a:t>SOC and SIEM alerts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1302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2027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30676-BA05-E34F-6BD7-3444FEA87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1447800"/>
            <a:ext cx="9052560" cy="1039091"/>
          </a:xfrm>
        </p:spPr>
        <p:txBody>
          <a:bodyPr/>
          <a:lstStyle/>
          <a:p>
            <a:r>
              <a:rPr lang="en-GB" dirty="0"/>
              <a:t>Comfort Break (12:10 - 12:20)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5EE4C0-9EFE-1652-8F72-894B2832CE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3733799"/>
            <a:ext cx="8763000" cy="1828801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48037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FAEB2-0712-DF9A-CF06-5C58E4EF0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461665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AI, Automation &amp; Future Resilience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E97493-C696-BFAC-61D8-1F6FADF7E1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" y="4586131"/>
            <a:ext cx="3910502" cy="1548720"/>
          </a:xfrm>
          <a:solidFill>
            <a:schemeClr val="bg1"/>
          </a:solidFill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Future resilience may involve:</a:t>
            </a:r>
          </a:p>
          <a:p>
            <a:pPr lvl="0"/>
            <a:r>
              <a:rPr lang="en-GB" dirty="0"/>
              <a:t>AI-driven detection </a:t>
            </a:r>
          </a:p>
          <a:p>
            <a:pPr lvl="0"/>
            <a:r>
              <a:rPr lang="en-GB" dirty="0"/>
              <a:t>autonomous response </a:t>
            </a:r>
          </a:p>
          <a:p>
            <a:pPr lvl="0"/>
            <a:r>
              <a:rPr lang="en-GB" dirty="0"/>
              <a:t>predictive analytics </a:t>
            </a:r>
          </a:p>
          <a:p>
            <a:pPr lvl="0"/>
            <a:r>
              <a:rPr lang="en-GB" dirty="0"/>
              <a:t>automated containment </a:t>
            </a: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B16691F-DBC0-D49E-70DA-33235EA219D2}"/>
              </a:ext>
            </a:extLst>
          </p:cNvPr>
          <p:cNvSpPr txBox="1"/>
          <p:nvPr/>
        </p:nvSpPr>
        <p:spPr>
          <a:xfrm>
            <a:off x="45720" y="6186059"/>
            <a:ext cx="8746150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GB" dirty="0"/>
              <a:t>Will future cyber defence become mostly automated?</a:t>
            </a:r>
            <a:endParaRPr lang="en-GB" sz="1600" b="1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4A408A3-B64D-F6A5-582F-A834EA0B9C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3630972"/>
              </p:ext>
            </p:extLst>
          </p:nvPr>
        </p:nvGraphicFramePr>
        <p:xfrm>
          <a:off x="65940" y="671941"/>
          <a:ext cx="8907780" cy="3862982"/>
        </p:xfrm>
        <a:graphic>
          <a:graphicData uri="http://schemas.openxmlformats.org/drawingml/2006/table">
            <a:tbl>
              <a:tblPr/>
              <a:tblGrid>
                <a:gridCol w="2524860">
                  <a:extLst>
                    <a:ext uri="{9D8B030D-6E8A-4147-A177-3AD203B41FA5}">
                      <a16:colId xmlns:a16="http://schemas.microsoft.com/office/drawing/2014/main" val="143680219"/>
                    </a:ext>
                  </a:extLst>
                </a:gridCol>
                <a:gridCol w="6382920">
                  <a:extLst>
                    <a:ext uri="{9D8B030D-6E8A-4147-A177-3AD203B41FA5}">
                      <a16:colId xmlns:a16="http://schemas.microsoft.com/office/drawing/2014/main" val="956371529"/>
                    </a:ext>
                  </a:extLst>
                </a:gridCol>
              </a:tblGrid>
              <a:tr h="28439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b="1"/>
                        <a:t>Topic</a:t>
                      </a:r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b="1" dirty="0"/>
                        <a:t>Brief Explanation</a:t>
                      </a:r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625746"/>
                  </a:ext>
                </a:extLst>
              </a:tr>
              <a:tr h="49801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b="1"/>
                        <a:t>Artificial Intelligence (AI)</a:t>
                      </a:r>
                      <a:endParaRPr lang="en-GB" sz="1700"/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/>
                        <a:t>Computer systems that analyse data and support decision-making.</a:t>
                      </a:r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6589173"/>
                  </a:ext>
                </a:extLst>
              </a:tr>
              <a:tr h="49801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b="1"/>
                        <a:t>Security Automation</a:t>
                      </a:r>
                      <a:endParaRPr lang="en-GB" sz="1700"/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/>
                        <a:t>Automating repetitive security tasks to improve speed and consistency.</a:t>
                      </a:r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6031117"/>
                  </a:ext>
                </a:extLst>
              </a:tr>
              <a:tr h="49801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b="1"/>
                        <a:t>Machine Learning</a:t>
                      </a:r>
                      <a:endParaRPr lang="en-GB" sz="1700"/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dirty="0"/>
                        <a:t>AI techniques that learn patterns from data to identify anomalies and threats.</a:t>
                      </a:r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5334022"/>
                  </a:ext>
                </a:extLst>
              </a:tr>
              <a:tr h="49801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b="1"/>
                        <a:t>Automated Response</a:t>
                      </a:r>
                      <a:endParaRPr lang="en-GB" sz="1700"/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/>
                        <a:t>Security systems automatically taking predefined actions when threats are detected.</a:t>
                      </a:r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0134222"/>
                  </a:ext>
                </a:extLst>
              </a:tr>
              <a:tr h="49801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b="1"/>
                        <a:t>Human Oversight</a:t>
                      </a:r>
                      <a:endParaRPr lang="en-GB" sz="1700"/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/>
                        <a:t>Security professionals review automated decisions to ensure accuracy and accountability.</a:t>
                      </a:r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8164015"/>
                  </a:ext>
                </a:extLst>
              </a:tr>
              <a:tr h="49801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b="1"/>
                        <a:t>Future Cybersecurity</a:t>
                      </a:r>
                      <a:endParaRPr lang="en-GB" sz="1700"/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dirty="0"/>
                        <a:t>Emerging technologies and approaches that strengthen cyber resilience.</a:t>
                      </a:r>
                    </a:p>
                  </a:txBody>
                  <a:tcPr marL="85847" marR="85847" marT="42924" marB="429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71850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F6143811-43B2-CB1C-CF40-E4D705020D1B}"/>
              </a:ext>
            </a:extLst>
          </p:cNvPr>
          <p:cNvSpPr txBox="1"/>
          <p:nvPr/>
        </p:nvSpPr>
        <p:spPr>
          <a:xfrm>
            <a:off x="4204106" y="4800600"/>
            <a:ext cx="495637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/>
              <a:t>Should AI be allowed to make security decisions without human approval?</a:t>
            </a:r>
          </a:p>
        </p:txBody>
      </p:sp>
    </p:spTree>
    <p:extLst>
      <p:ext uri="{BB962C8B-B14F-4D97-AF65-F5344CB8AC3E}">
        <p14:creationId xmlns:p14="http://schemas.microsoft.com/office/powerpoint/2010/main" val="2134587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  <p:bldP spid="7" grpId="0" animBg="1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70040-96EF-86F7-37F0-FA618003AD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658091"/>
          </a:xfrm>
        </p:spPr>
        <p:txBody>
          <a:bodyPr>
            <a:normAutofit/>
          </a:bodyPr>
          <a:lstStyle/>
          <a:p>
            <a:r>
              <a:rPr lang="en-GB" b="1" dirty="0"/>
              <a:t>Future Resilience</a:t>
            </a:r>
            <a:endParaRPr lang="en-GB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7664CFD-C0B5-A43F-F5CB-BF5C9CF6091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1783957"/>
              </p:ext>
            </p:extLst>
          </p:nvPr>
        </p:nvGraphicFramePr>
        <p:xfrm>
          <a:off x="342900" y="685800"/>
          <a:ext cx="8458200" cy="2706036"/>
        </p:xfrm>
        <a:graphic>
          <a:graphicData uri="http://schemas.openxmlformats.org/drawingml/2006/table">
            <a:tbl>
              <a:tblPr/>
              <a:tblGrid>
                <a:gridCol w="2057400">
                  <a:extLst>
                    <a:ext uri="{9D8B030D-6E8A-4147-A177-3AD203B41FA5}">
                      <a16:colId xmlns:a16="http://schemas.microsoft.com/office/drawing/2014/main" val="384801301"/>
                    </a:ext>
                  </a:extLst>
                </a:gridCol>
                <a:gridCol w="6400800">
                  <a:extLst>
                    <a:ext uri="{9D8B030D-6E8A-4147-A177-3AD203B41FA5}">
                      <a16:colId xmlns:a16="http://schemas.microsoft.com/office/drawing/2014/main" val="1906013756"/>
                    </a:ext>
                  </a:extLst>
                </a:gridCol>
              </a:tblGrid>
              <a:tr h="728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b="1" dirty="0"/>
                        <a:t>Areas</a:t>
                      </a:r>
                    </a:p>
                  </a:txBody>
                  <a:tcPr marL="47349" marR="47349" marT="23674" marB="2367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b="1" dirty="0"/>
                        <a:t>Brief Explanation</a:t>
                      </a:r>
                    </a:p>
                  </a:txBody>
                  <a:tcPr marL="47349" marR="47349" marT="23674" marB="2367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970199"/>
                  </a:ext>
                </a:extLst>
              </a:tr>
              <a:tr h="39425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b="1" dirty="0"/>
                        <a:t>Continuous Improvement</a:t>
                      </a:r>
                      <a:endParaRPr lang="en-GB" sz="1400" dirty="0"/>
                    </a:p>
                  </a:txBody>
                  <a:tcPr marL="47349" marR="47349" marT="23674" marB="2367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Regularly reviewing and improving resilience capabilities.</a:t>
                      </a:r>
                    </a:p>
                  </a:txBody>
                  <a:tcPr marL="47349" marR="47349" marT="23674" marB="2367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7635047"/>
                  </a:ext>
                </a:extLst>
              </a:tr>
              <a:tr h="39425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b="1"/>
                        <a:t>Zero Trust</a:t>
                      </a:r>
                      <a:endParaRPr lang="en-GB" sz="1400"/>
                    </a:p>
                  </a:txBody>
                  <a:tcPr marL="47349" marR="47349" marT="23674" marB="2367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A security approach based on verifying every user and device before granting access.</a:t>
                      </a:r>
                    </a:p>
                  </a:txBody>
                  <a:tcPr marL="47349" marR="47349" marT="23674" marB="2367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0745935"/>
                  </a:ext>
                </a:extLst>
              </a:tr>
              <a:tr h="39425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b="1"/>
                        <a:t>Cloud Resilience</a:t>
                      </a:r>
                      <a:endParaRPr lang="en-GB" sz="1400"/>
                    </a:p>
                  </a:txBody>
                  <a:tcPr marL="47349" marR="47349" marT="23674" marB="2367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Ensuring cloud services remain secure, available and recoverable.</a:t>
                      </a:r>
                    </a:p>
                  </a:txBody>
                  <a:tcPr marL="47349" marR="47349" marT="23674" marB="2367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5646130"/>
                  </a:ext>
                </a:extLst>
              </a:tr>
              <a:tr h="39425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b="1"/>
                        <a:t>Supply Chain Security</a:t>
                      </a:r>
                      <a:endParaRPr lang="en-GB" sz="1400"/>
                    </a:p>
                  </a:txBody>
                  <a:tcPr marL="47349" marR="47349" marT="23674" marB="2367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Managing risks introduced by suppliers, contractors and third-party services.</a:t>
                      </a:r>
                    </a:p>
                  </a:txBody>
                  <a:tcPr marL="47349" marR="47349" marT="23674" marB="2367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96874451"/>
                  </a:ext>
                </a:extLst>
              </a:tr>
              <a:tr h="39425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b="1"/>
                        <a:t>Skills Development</a:t>
                      </a:r>
                      <a:endParaRPr lang="en-GB" sz="1400"/>
                    </a:p>
                  </a:txBody>
                  <a:tcPr marL="47349" marR="47349" marT="23674" marB="2367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Continuously developing employee knowledge and capabilities.</a:t>
                      </a:r>
                    </a:p>
                  </a:txBody>
                  <a:tcPr marL="47349" marR="47349" marT="23674" marB="2367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2481045"/>
                  </a:ext>
                </a:extLst>
              </a:tr>
              <a:tr h="39425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b="1"/>
                        <a:t>Organisational Adaptability</a:t>
                      </a:r>
                      <a:endParaRPr lang="en-GB" sz="1400"/>
                    </a:p>
                  </a:txBody>
                  <a:tcPr marL="47349" marR="47349" marT="23674" marB="2367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The ability to respond quickly to changing threats, technologies and business needs.</a:t>
                      </a:r>
                    </a:p>
                  </a:txBody>
                  <a:tcPr marL="47349" marR="47349" marT="23674" marB="2367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9040916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972CEC2-A850-51A0-E5D1-8869BD2312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3604164"/>
              </p:ext>
            </p:extLst>
          </p:nvPr>
        </p:nvGraphicFramePr>
        <p:xfrm>
          <a:off x="363701" y="3472343"/>
          <a:ext cx="8475499" cy="2194560"/>
        </p:xfrm>
        <a:graphic>
          <a:graphicData uri="http://schemas.openxmlformats.org/drawingml/2006/table">
            <a:tbl>
              <a:tblPr/>
              <a:tblGrid>
                <a:gridCol w="2933700">
                  <a:extLst>
                    <a:ext uri="{9D8B030D-6E8A-4147-A177-3AD203B41FA5}">
                      <a16:colId xmlns:a16="http://schemas.microsoft.com/office/drawing/2014/main" val="364444063"/>
                    </a:ext>
                  </a:extLst>
                </a:gridCol>
                <a:gridCol w="5541799">
                  <a:extLst>
                    <a:ext uri="{9D8B030D-6E8A-4147-A177-3AD203B41FA5}">
                      <a16:colId xmlns:a16="http://schemas.microsoft.com/office/drawing/2014/main" val="133030062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Future Trend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 dirty="0"/>
                        <a:t>Organisational Impact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84254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AI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Faster detection and response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59018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Cloud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Greater flexibility but shared responsibility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74318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Zero Trust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Reduced unauthorised access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26821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Supply Chain Security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Improved third-party resilience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88936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Skills Development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Stronger security culture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1911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0382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51E4C-6D21-F4F5-366B-63D0D9E7E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658091"/>
          </a:xfrm>
        </p:spPr>
        <p:txBody>
          <a:bodyPr>
            <a:normAutofit/>
          </a:bodyPr>
          <a:lstStyle/>
          <a:p>
            <a:r>
              <a:rPr lang="en-GB" b="1" dirty="0"/>
              <a:t>Crisis Communication &amp; Leadership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C34B07-F8BD-C0CC-5974-C91AD94363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493" y="4057037"/>
            <a:ext cx="4376351" cy="16340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Poor communication can worsen:</a:t>
            </a:r>
          </a:p>
          <a:p>
            <a:pPr lvl="0"/>
            <a:r>
              <a:rPr lang="en-GB" sz="2000" dirty="0"/>
              <a:t>Panic </a:t>
            </a:r>
          </a:p>
          <a:p>
            <a:pPr lvl="0"/>
            <a:r>
              <a:rPr lang="en-GB" sz="2000" dirty="0"/>
              <a:t>Reputational damage </a:t>
            </a:r>
          </a:p>
          <a:p>
            <a:pPr lvl="0"/>
            <a:r>
              <a:rPr lang="en-GB" sz="2000" dirty="0"/>
              <a:t>Stakeholder trust loss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9204A0C-779D-5944-327D-1DEC106A1C02}"/>
              </a:ext>
            </a:extLst>
          </p:cNvPr>
          <p:cNvSpPr txBox="1"/>
          <p:nvPr/>
        </p:nvSpPr>
        <p:spPr>
          <a:xfrm>
            <a:off x="4572000" y="3902143"/>
            <a:ext cx="4396946" cy="1569660"/>
          </a:xfrm>
          <a:prstGeom prst="rect">
            <a:avLst/>
          </a:prstGeom>
          <a:solidFill>
            <a:srgbClr val="D1F3FF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en-GB" dirty="0"/>
              <a:t>Should organisations disclose breaches immediately?</a:t>
            </a:r>
          </a:p>
          <a:p>
            <a:pPr algn="just"/>
            <a:r>
              <a:rPr lang="en-GB" dirty="0"/>
              <a:t>Why is transparency important during a cyber incident?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4581CB9-4B14-4457-BE26-7756382CF2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5746354"/>
              </p:ext>
            </p:extLst>
          </p:nvPr>
        </p:nvGraphicFramePr>
        <p:xfrm>
          <a:off x="195032" y="813921"/>
          <a:ext cx="8796568" cy="3088222"/>
        </p:xfrm>
        <a:graphic>
          <a:graphicData uri="http://schemas.openxmlformats.org/drawingml/2006/table">
            <a:tbl>
              <a:tblPr/>
              <a:tblGrid>
                <a:gridCol w="2167168">
                  <a:extLst>
                    <a:ext uri="{9D8B030D-6E8A-4147-A177-3AD203B41FA5}">
                      <a16:colId xmlns:a16="http://schemas.microsoft.com/office/drawing/2014/main" val="3945900540"/>
                    </a:ext>
                  </a:extLst>
                </a:gridCol>
                <a:gridCol w="6629400">
                  <a:extLst>
                    <a:ext uri="{9D8B030D-6E8A-4147-A177-3AD203B41FA5}">
                      <a16:colId xmlns:a16="http://schemas.microsoft.com/office/drawing/2014/main" val="2696543884"/>
                    </a:ext>
                  </a:extLst>
                </a:gridCol>
              </a:tblGrid>
              <a:tr h="23358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b="1" dirty="0"/>
                        <a:t>Topic</a:t>
                      </a:r>
                    </a:p>
                  </a:txBody>
                  <a:tcPr marL="69751" marR="69751" marT="34875" marB="348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b="1" dirty="0"/>
                        <a:t>Brief Explanation</a:t>
                      </a:r>
                    </a:p>
                  </a:txBody>
                  <a:tcPr marL="69751" marR="69751" marT="34875" marB="348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4245783"/>
                  </a:ext>
                </a:extLst>
              </a:tr>
              <a:tr h="40961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b="1" dirty="0"/>
                        <a:t>Crisis Communication</a:t>
                      </a:r>
                      <a:endParaRPr lang="en-GB" sz="1400" dirty="0"/>
                    </a:p>
                  </a:txBody>
                  <a:tcPr marL="69751" marR="69751" marT="34875" marB="348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Delivering accurate, timely and coordinated information during and after a cyber incident.</a:t>
                      </a:r>
                    </a:p>
                  </a:txBody>
                  <a:tcPr marL="69751" marR="69751" marT="34875" marB="348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1304389"/>
                  </a:ext>
                </a:extLst>
              </a:tr>
              <a:tr h="40961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b="1"/>
                        <a:t>Leadership Under Pressure</a:t>
                      </a:r>
                      <a:endParaRPr lang="en-GB" sz="1400"/>
                    </a:p>
                  </a:txBody>
                  <a:tcPr marL="69751" marR="69751" marT="34875" marB="348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Making informed decisions, prioritising actions and supporting teams during high-pressure situations.</a:t>
                      </a:r>
                    </a:p>
                  </a:txBody>
                  <a:tcPr marL="69751" marR="69751" marT="34875" marB="348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937455"/>
                  </a:ext>
                </a:extLst>
              </a:tr>
              <a:tr h="40961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b="1" dirty="0"/>
                        <a:t>Internal Communication</a:t>
                      </a:r>
                      <a:endParaRPr lang="en-GB" sz="1400" dirty="0"/>
                    </a:p>
                  </a:txBody>
                  <a:tcPr marL="69751" marR="69751" marT="34875" marB="348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Keeping employees informed about the incident, their responsibilities and organisational actions.</a:t>
                      </a:r>
                    </a:p>
                  </a:txBody>
                  <a:tcPr marL="69751" marR="69751" marT="34875" marB="348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1818519"/>
                  </a:ext>
                </a:extLst>
              </a:tr>
              <a:tr h="40961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b="1"/>
                        <a:t>External Communication</a:t>
                      </a:r>
                      <a:endParaRPr lang="en-GB" sz="1400"/>
                    </a:p>
                  </a:txBody>
                  <a:tcPr marL="69751" marR="69751" marT="34875" marB="348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Communicating appropriately with customers, regulators, suppliers, the media and other stakeholders.</a:t>
                      </a:r>
                    </a:p>
                  </a:txBody>
                  <a:tcPr marL="69751" marR="69751" marT="34875" marB="348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3637317"/>
                  </a:ext>
                </a:extLst>
              </a:tr>
              <a:tr h="40961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b="1"/>
                        <a:t>Stakeholder Confidence</a:t>
                      </a:r>
                      <a:endParaRPr lang="en-GB" sz="1400"/>
                    </a:p>
                  </a:txBody>
                  <a:tcPr marL="69751" marR="69751" marT="34875" marB="348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Maintaining trust by being transparent, honest and responsive throughout the incident.</a:t>
                      </a:r>
                    </a:p>
                  </a:txBody>
                  <a:tcPr marL="69751" marR="69751" marT="34875" marB="348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3566923"/>
                  </a:ext>
                </a:extLst>
              </a:tr>
              <a:tr h="40961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b="1" dirty="0"/>
                        <a:t>Post-Incident Review</a:t>
                      </a:r>
                      <a:endParaRPr lang="en-GB" sz="1400" dirty="0"/>
                    </a:p>
                  </a:txBody>
                  <a:tcPr marL="69751" marR="69751" marT="34875" marB="348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Evaluating what happened, what worked well and what should be improved for future incidents.</a:t>
                      </a:r>
                    </a:p>
                  </a:txBody>
                  <a:tcPr marL="69751" marR="69751" marT="34875" marB="348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0960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3853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9A35B8-C978-7916-BDA0-4AE6D7F892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" y="1323975"/>
            <a:ext cx="9052560" cy="1039091"/>
          </a:xfrm>
        </p:spPr>
        <p:txBody>
          <a:bodyPr/>
          <a:lstStyle/>
          <a:p>
            <a:r>
              <a:rPr lang="en-GB" dirty="0"/>
              <a:t>Lunch Break (1-2)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6CB644-6A89-F588-0EE9-EA85A2D38B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2895600"/>
            <a:ext cx="8763000" cy="2667000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60514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FA32B6-F0B3-7C8A-1948-387ABC3C4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10"/>
            <a:ext cx="9052560" cy="658090"/>
          </a:xfrm>
        </p:spPr>
        <p:txBody>
          <a:bodyPr>
            <a:normAutofit/>
          </a:bodyPr>
          <a:lstStyle/>
          <a:p>
            <a:r>
              <a:rPr lang="en-GB" b="1" dirty="0"/>
              <a:t>Smart Buildings &amp; Cyber Resilience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26CC41-5A58-F958-717C-C1CAE1E05E6D}"/>
              </a:ext>
            </a:extLst>
          </p:cNvPr>
          <p:cNvSpPr txBox="1"/>
          <p:nvPr/>
        </p:nvSpPr>
        <p:spPr>
          <a:xfrm>
            <a:off x="609600" y="3810000"/>
            <a:ext cx="69342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https://www.youtube.com/watch?v=JSzko-K7dzo</a:t>
            </a:r>
            <a:r>
              <a:rPr lang="en-GB" dirty="0"/>
              <a:t>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29FA1D-0073-F844-AEC2-BC6998E442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098531"/>
            <a:ext cx="8763000" cy="2101869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3835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1A440-8E64-FB24-F63C-44C14823B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92" y="228600"/>
            <a:ext cx="9052560" cy="11430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Smart Buildings &amp; Cyber Resilience</a:t>
            </a:r>
            <a:br>
              <a:rPr lang="en-GB" b="1" dirty="0"/>
            </a:br>
            <a:r>
              <a:rPr lang="en-GB" dirty="0"/>
              <a:t>Operation RESILIENT EDGE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0175D6-E330-FDC4-3816-5ABA1AEEDB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481" y="1752600"/>
            <a:ext cx="8625038" cy="3886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Your organisation occupies The Edge Building.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 sophisticated cyber attack has just occurred.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Using what you've learned today,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Identify the biggest organisational risks.</a:t>
            </a:r>
          </a:p>
          <a:p>
            <a:pPr lv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8953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55EC4A-8781-69F5-4C2A-6EFD010FDD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406964-809F-913C-4CF1-ED74490D8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962891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Smart Buildings &amp; Cyber Resilience</a:t>
            </a:r>
            <a:br>
              <a:rPr lang="en-GB" b="1" dirty="0"/>
            </a:br>
            <a:r>
              <a:rPr lang="en-GB" dirty="0"/>
              <a:t>Operation RESILIENT EDGE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092FFE-ECE3-587D-1E46-744590AEDD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" y="1538567"/>
            <a:ext cx="8625038" cy="37808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Which systems are likely to be affected?</a:t>
            </a:r>
          </a:p>
          <a:p>
            <a:pPr marL="0" indent="0">
              <a:buNone/>
            </a:pPr>
            <a:r>
              <a:rPr lang="en-GB" dirty="0"/>
              <a:t>What happens if these systems fail?</a:t>
            </a:r>
            <a:endParaRPr lang="en-GB" b="1" dirty="0"/>
          </a:p>
          <a:p>
            <a:pPr marL="0" lvl="0" indent="0">
              <a:buNone/>
            </a:pPr>
            <a:r>
              <a:rPr lang="en-GB" dirty="0"/>
              <a:t>Which services should recover first? </a:t>
            </a:r>
          </a:p>
          <a:p>
            <a:pPr marL="0" lvl="0" indent="0">
              <a:buNone/>
            </a:pPr>
            <a:r>
              <a:rPr lang="en-GB" dirty="0"/>
              <a:t>What controls should already exist?</a:t>
            </a:r>
          </a:p>
          <a:p>
            <a:pPr marL="0" lv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If you were the Incident Manager,</a:t>
            </a:r>
          </a:p>
          <a:p>
            <a:r>
              <a:rPr lang="en-GB" dirty="0"/>
              <a:t>what are your first five actions?</a:t>
            </a:r>
          </a:p>
          <a:p>
            <a:pPr marL="0" lv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1441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0477B9-6774-3D3C-F08A-E044439332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8F1B8-17D1-DE04-DB99-1461F770E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28600"/>
            <a:ext cx="9052560" cy="9144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Smart Buildings &amp; Cyber Resilience</a:t>
            </a:r>
            <a:br>
              <a:rPr lang="en-GB" b="1" dirty="0"/>
            </a:br>
            <a:r>
              <a:rPr lang="en-GB" dirty="0"/>
              <a:t>Operation RESILIENT EDGE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577154-ED5C-4BE2-AAF9-52107137E2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62" y="1524000"/>
            <a:ext cx="8625038" cy="39803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/>
              <a:t>The attack has become worse</a:t>
            </a:r>
          </a:p>
          <a:p>
            <a:pPr marL="0" indent="0">
              <a:buNone/>
            </a:pPr>
            <a:endParaRPr lang="en-GB" sz="3200" b="1" dirty="0"/>
          </a:p>
          <a:p>
            <a:pPr marL="0" indent="0">
              <a:buNone/>
            </a:pPr>
            <a:r>
              <a:rPr lang="en-GB" sz="3200" dirty="0"/>
              <a:t>Your lecturer will give each team a different executive decision card.</a:t>
            </a:r>
          </a:p>
        </p:txBody>
      </p:sp>
    </p:spTree>
    <p:extLst>
      <p:ext uri="{BB962C8B-B14F-4D97-AF65-F5344CB8AC3E}">
        <p14:creationId xmlns:p14="http://schemas.microsoft.com/office/powerpoint/2010/main" val="3870941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E6F83E-E498-B005-90C8-57F7C44F21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260F21-8EBB-4CC8-18B7-A68B353F0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28600"/>
            <a:ext cx="9052560" cy="9144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Smart Buildings &amp; Cyber Resilience</a:t>
            </a:r>
            <a:br>
              <a:rPr lang="en-GB" b="1" dirty="0"/>
            </a:br>
            <a:r>
              <a:rPr lang="en-GB" dirty="0"/>
              <a:t>Operation RESILIENT EDGE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F0E469-A734-2198-2B43-185A398141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62" y="1524000"/>
            <a:ext cx="8625038" cy="39803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Final Presentations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Each team explains:</a:t>
            </a:r>
          </a:p>
          <a:p>
            <a:pPr lvl="0"/>
            <a:r>
              <a:rPr lang="en-GB" dirty="0"/>
              <a:t>What happened? </a:t>
            </a:r>
          </a:p>
          <a:p>
            <a:pPr lvl="0"/>
            <a:r>
              <a:rPr lang="en-GB" dirty="0"/>
              <a:t>How did you respond? </a:t>
            </a:r>
          </a:p>
          <a:p>
            <a:pPr lvl="0"/>
            <a:r>
              <a:rPr lang="en-GB" dirty="0"/>
              <a:t>Which Week 8 concepts did you use? </a:t>
            </a:r>
          </a:p>
          <a:p>
            <a:pPr lvl="0"/>
            <a:r>
              <a:rPr lang="en-GB" dirty="0"/>
              <a:t>Which previous week's knowledge helped you most? </a:t>
            </a:r>
          </a:p>
        </p:txBody>
      </p:sp>
    </p:spTree>
    <p:extLst>
      <p:ext uri="{BB962C8B-B14F-4D97-AF65-F5344CB8AC3E}">
        <p14:creationId xmlns:p14="http://schemas.microsoft.com/office/powerpoint/2010/main" val="302259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B56F11-AEC9-AA7C-59D1-F057E9ED3B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BEC7A-B31E-928B-DBA2-D56D0C6C8C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1191491"/>
          </a:xfrm>
        </p:spPr>
        <p:txBody>
          <a:bodyPr>
            <a:normAutofit/>
          </a:bodyPr>
          <a:lstStyle/>
          <a:p>
            <a:r>
              <a:rPr lang="en-GB" b="1" dirty="0"/>
              <a:t>Smart Buildings &amp; Cyber Resilience</a:t>
            </a:r>
            <a:br>
              <a:rPr lang="en-GB" b="1" dirty="0"/>
            </a:br>
            <a:r>
              <a:rPr lang="en-GB" dirty="0"/>
              <a:t>Operation RESILIENT EDGE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0A4A2-1866-12F5-AB40-9279B862F9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600200"/>
            <a:ext cx="8625038" cy="39041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/>
              <a:t>When you first watched the video, what impressed you most?</a:t>
            </a:r>
          </a:p>
          <a:p>
            <a:pPr marL="0" indent="0">
              <a:buNone/>
            </a:pPr>
            <a:endParaRPr lang="en-GB" sz="3200" b="1" dirty="0"/>
          </a:p>
          <a:p>
            <a:pPr marL="0" indent="0">
              <a:buNone/>
            </a:pPr>
            <a:r>
              <a:rPr lang="en-GB" sz="3200" b="1" dirty="0"/>
              <a:t>Now, after completing the task/simulation, what concerns you most?</a:t>
            </a:r>
          </a:p>
        </p:txBody>
      </p:sp>
    </p:spTree>
    <p:extLst>
      <p:ext uri="{BB962C8B-B14F-4D97-AF65-F5344CB8AC3E}">
        <p14:creationId xmlns:p14="http://schemas.microsoft.com/office/powerpoint/2010/main" val="1999092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CC37E2-A422-3E78-62A9-208209CAA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3248891"/>
          </a:xfrm>
        </p:spPr>
        <p:txBody>
          <a:bodyPr/>
          <a:lstStyle/>
          <a:p>
            <a:r>
              <a:rPr lang="en-GB" dirty="0"/>
              <a:t>Comfort Break (3:15 – 3:25)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20EF33-D313-1C05-DC04-1E417172E5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4419599"/>
            <a:ext cx="8763000" cy="1143001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71472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F501DA-4EE4-01F4-B3DE-241674780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" y="152401"/>
            <a:ext cx="9052560" cy="533399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Cyber Crisis Simulation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53609F-F8F5-3CB9-BB17-738CB800D6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6220" y="685800"/>
            <a:ext cx="8763000" cy="50292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3800" b="1" dirty="0"/>
              <a:t>Scenario:</a:t>
            </a:r>
          </a:p>
          <a:p>
            <a:pPr marL="0" indent="0">
              <a:buNone/>
            </a:pPr>
            <a:r>
              <a:rPr lang="en-GB" b="1" dirty="0" err="1"/>
              <a:t>MediCare</a:t>
            </a:r>
            <a:r>
              <a:rPr lang="en-GB" b="1" dirty="0"/>
              <a:t> Health Services Ltd</a:t>
            </a:r>
            <a:endParaRPr lang="en-GB" dirty="0"/>
          </a:p>
          <a:p>
            <a:r>
              <a:rPr lang="en-GB" dirty="0"/>
              <a:t>A regional healthcare provider.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organisation operates:</a:t>
            </a:r>
          </a:p>
          <a:p>
            <a:r>
              <a:rPr lang="en-GB" dirty="0"/>
              <a:t>3 hospitals </a:t>
            </a:r>
          </a:p>
          <a:p>
            <a:r>
              <a:rPr lang="en-GB" dirty="0"/>
              <a:t>18 medical clinics </a:t>
            </a:r>
          </a:p>
          <a:p>
            <a:r>
              <a:rPr lang="en-GB" dirty="0"/>
              <a:t>1,400 employees </a:t>
            </a:r>
          </a:p>
          <a:p>
            <a:r>
              <a:rPr lang="en-GB" dirty="0"/>
              <a:t>Electronic Patient Records (EPR) </a:t>
            </a:r>
          </a:p>
          <a:p>
            <a:r>
              <a:rPr lang="en-GB" dirty="0"/>
              <a:t>Online appointment systems </a:t>
            </a:r>
          </a:p>
          <a:p>
            <a:r>
              <a:rPr lang="en-GB" dirty="0"/>
              <a:t>Cloud-hosted email </a:t>
            </a:r>
          </a:p>
          <a:p>
            <a:r>
              <a:rPr lang="en-GB" dirty="0"/>
              <a:t>Connected medical devices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organisation recently completed a digital transformation programme.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Unfortunately,</a:t>
            </a:r>
          </a:p>
          <a:p>
            <a:r>
              <a:rPr lang="en-GB" dirty="0"/>
              <a:t>cybersecurity investment has not kept pace.</a:t>
            </a:r>
          </a:p>
          <a:p>
            <a:endParaRPr lang="en-GB" dirty="0"/>
          </a:p>
          <a:p>
            <a:pPr marL="0" indent="0"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96807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19317F-3F1B-99EF-7A5E-7239189349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6467A4-7C6D-15BA-ABE6-943418CF82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" y="152401"/>
            <a:ext cx="9052560" cy="533399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Cyber Crisis Simulation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0F88AD-0B39-885B-D23D-EA9D3CE65F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6220" y="685800"/>
            <a:ext cx="4640580" cy="502920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sz="3800" b="1" dirty="0"/>
              <a:t>Team of 4</a:t>
            </a:r>
          </a:p>
          <a:p>
            <a:pPr marL="0" indent="0">
              <a:buNone/>
            </a:pPr>
            <a:endParaRPr lang="en-GB" sz="3800" b="1" dirty="0"/>
          </a:p>
          <a:p>
            <a:pPr marL="0" indent="0">
              <a:buNone/>
            </a:pPr>
            <a:r>
              <a:rPr lang="en-GB" dirty="0"/>
              <a:t>Each team becomes the</a:t>
            </a:r>
          </a:p>
          <a:p>
            <a:r>
              <a:rPr lang="en-GB" b="1" dirty="0"/>
              <a:t>Cyber Incident Response Team (CIRT)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3800" b="1" dirty="0"/>
              <a:t>Team Roles:</a:t>
            </a:r>
          </a:p>
          <a:p>
            <a:pPr marL="0" indent="0">
              <a:buNone/>
            </a:pPr>
            <a:r>
              <a:rPr lang="en-GB" b="1" dirty="0"/>
              <a:t>Incident Manager</a:t>
            </a:r>
          </a:p>
          <a:p>
            <a:r>
              <a:rPr lang="en-GB" dirty="0"/>
              <a:t>Responsible for:</a:t>
            </a:r>
          </a:p>
          <a:p>
            <a:pPr lvl="1"/>
            <a:r>
              <a:rPr lang="en-GB" dirty="0"/>
              <a:t>overall coordination </a:t>
            </a:r>
          </a:p>
          <a:p>
            <a:pPr lvl="1"/>
            <a:r>
              <a:rPr lang="en-GB" dirty="0"/>
              <a:t>decision making </a:t>
            </a:r>
          </a:p>
          <a:p>
            <a:pPr lvl="1"/>
            <a:r>
              <a:rPr lang="en-GB" dirty="0"/>
              <a:t>task delegation </a:t>
            </a:r>
          </a:p>
          <a:p>
            <a:pPr lvl="1"/>
            <a:r>
              <a:rPr lang="en-GB" dirty="0"/>
              <a:t>reporting to senior management </a:t>
            </a:r>
          </a:p>
          <a:p>
            <a:pPr lvl="1"/>
            <a:r>
              <a:rPr lang="en-GB" dirty="0"/>
              <a:t>approving priorities</a:t>
            </a:r>
          </a:p>
          <a:p>
            <a:pPr marL="0" indent="0">
              <a:buNone/>
            </a:pPr>
            <a:r>
              <a:rPr lang="en-GB" b="1" dirty="0"/>
              <a:t>Technical Lead</a:t>
            </a:r>
          </a:p>
          <a:p>
            <a:r>
              <a:rPr lang="en-GB" dirty="0"/>
              <a:t>Responsible for:</a:t>
            </a:r>
          </a:p>
          <a:p>
            <a:pPr lvl="1"/>
            <a:r>
              <a:rPr lang="en-GB" dirty="0"/>
              <a:t>investigating the attack </a:t>
            </a:r>
          </a:p>
          <a:p>
            <a:pPr lvl="1"/>
            <a:r>
              <a:rPr lang="en-GB" dirty="0"/>
              <a:t>identifying affected systems </a:t>
            </a:r>
          </a:p>
          <a:p>
            <a:pPr lvl="1"/>
            <a:r>
              <a:rPr lang="en-GB" dirty="0"/>
              <a:t>recommending containment </a:t>
            </a:r>
          </a:p>
          <a:p>
            <a:pPr lvl="1"/>
            <a:r>
              <a:rPr lang="en-GB" dirty="0"/>
              <a:t>restoring technical services</a:t>
            </a:r>
          </a:p>
          <a:p>
            <a:pPr lvl="1"/>
            <a:endParaRPr lang="en-GB" dirty="0"/>
          </a:p>
          <a:p>
            <a:pPr marL="0" indent="0">
              <a:buNone/>
            </a:pPr>
            <a:endParaRPr lang="en-GB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B26761-35F9-8C4D-0479-2938A47C63C1}"/>
              </a:ext>
            </a:extLst>
          </p:cNvPr>
          <p:cNvSpPr txBox="1"/>
          <p:nvPr/>
        </p:nvSpPr>
        <p:spPr>
          <a:xfrm>
            <a:off x="5181600" y="1524000"/>
            <a:ext cx="3822975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800" b="1" dirty="0"/>
              <a:t>Communications Lead</a:t>
            </a:r>
          </a:p>
          <a:p>
            <a:pPr>
              <a:buNone/>
            </a:pPr>
            <a:r>
              <a:rPr lang="en-GB" sz="1800" dirty="0"/>
              <a:t>Responsible for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staff communications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customer communications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regulator notifications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media statements </a:t>
            </a:r>
          </a:p>
          <a:p>
            <a:pPr>
              <a:buNone/>
            </a:pPr>
            <a:br>
              <a:rPr lang="en-GB" sz="1800" dirty="0"/>
            </a:br>
            <a:endParaRPr lang="en-GB" sz="1800" dirty="0"/>
          </a:p>
          <a:p>
            <a:pPr>
              <a:buNone/>
            </a:pPr>
            <a:r>
              <a:rPr lang="en-GB" sz="1800" b="1" dirty="0"/>
              <a:t>Business Recovery Manager</a:t>
            </a:r>
          </a:p>
          <a:p>
            <a:pPr>
              <a:buNone/>
            </a:pPr>
            <a:r>
              <a:rPr lang="en-GB" sz="1800" dirty="0"/>
              <a:t>Responsible for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maintaining essential services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coordinating business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prioritising recovery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supporting affected</a:t>
            </a:r>
            <a:r>
              <a:rPr lang="en-GB" sz="2000" dirty="0"/>
              <a:t> </a:t>
            </a:r>
            <a:r>
              <a:rPr lang="en-GB" sz="1800" dirty="0"/>
              <a:t>departments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26274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627D3B-48B3-DD41-7B7D-5B61006867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4B0A2-8C51-DE11-06C7-EE9912F481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" y="152401"/>
            <a:ext cx="9052560" cy="533399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Cyber Crisis Simulation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C1B345-C3F5-0BEE-0665-1E83367B9F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6220" y="685800"/>
            <a:ext cx="4640580" cy="5029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/>
              <a:t>PHASE 1</a:t>
            </a:r>
          </a:p>
          <a:p>
            <a:pPr marL="0" indent="0">
              <a:buNone/>
            </a:pPr>
            <a:r>
              <a:rPr lang="en-GB" sz="2400" b="1" dirty="0"/>
              <a:t>08:15</a:t>
            </a:r>
          </a:p>
          <a:p>
            <a:pPr marL="0" indent="0">
              <a:buNone/>
            </a:pPr>
            <a:r>
              <a:rPr lang="en-GB" sz="2400" dirty="0"/>
              <a:t>Normal Business</a:t>
            </a:r>
          </a:p>
          <a:p>
            <a:pPr marL="0" indent="0">
              <a:buNone/>
            </a:pPr>
            <a:r>
              <a:rPr lang="en-GB" sz="2400" dirty="0"/>
              <a:t>Everything operating normally.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Suddenly...</a:t>
            </a:r>
          </a:p>
          <a:p>
            <a:r>
              <a:rPr lang="en-GB" dirty="0"/>
              <a:t>Employees begin reporting</a:t>
            </a:r>
          </a:p>
          <a:p>
            <a:pPr lvl="1"/>
            <a:r>
              <a:rPr lang="en-GB" dirty="0"/>
              <a:t>"I cannot access patient records."</a:t>
            </a:r>
          </a:p>
          <a:p>
            <a:pPr marL="0" indent="0">
              <a:buNone/>
            </a:pPr>
            <a:endParaRPr lang="en-GB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AB9A7A-9880-6C17-E005-D94E5730859A}"/>
              </a:ext>
            </a:extLst>
          </p:cNvPr>
          <p:cNvSpPr txBox="1"/>
          <p:nvPr/>
        </p:nvSpPr>
        <p:spPr>
          <a:xfrm>
            <a:off x="4847968" y="1905000"/>
            <a:ext cx="4267200" cy="2339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/>
              <a:t>Questions</a:t>
            </a:r>
          </a:p>
          <a:p>
            <a:endParaRPr lang="en-GB" sz="1800" dirty="0"/>
          </a:p>
          <a:p>
            <a:pPr marL="342900" indent="-342900">
              <a:buFont typeface="+mj-lt"/>
              <a:buAutoNum type="arabicPeriod"/>
            </a:pPr>
            <a:r>
              <a:rPr lang="en-GB" sz="2000" dirty="0"/>
              <a:t>What do you do first?</a:t>
            </a:r>
          </a:p>
          <a:p>
            <a:pPr marL="342900" indent="-342900">
              <a:buFont typeface="+mj-lt"/>
              <a:buAutoNum type="arabicPeriod"/>
            </a:pPr>
            <a:endParaRPr lang="en-GB" sz="2000" dirty="0"/>
          </a:p>
          <a:p>
            <a:pPr marL="342900" indent="-342900">
              <a:buFont typeface="+mj-lt"/>
              <a:buAutoNum type="arabicPeriod"/>
            </a:pPr>
            <a:r>
              <a:rPr lang="en-GB" sz="2000" dirty="0"/>
              <a:t>Who needs to know?</a:t>
            </a:r>
          </a:p>
          <a:p>
            <a:pPr marL="342900" indent="-342900">
              <a:buFont typeface="+mj-lt"/>
              <a:buAutoNum type="arabicPeriod"/>
            </a:pPr>
            <a:endParaRPr lang="en-GB" sz="2000" dirty="0"/>
          </a:p>
          <a:p>
            <a:pPr marL="342900" indent="-342900">
              <a:buFont typeface="+mj-lt"/>
              <a:buAutoNum type="arabicPeriod"/>
            </a:pPr>
            <a:r>
              <a:rPr lang="en-GB" sz="2000" dirty="0"/>
              <a:t>Do you assume ransomware?</a:t>
            </a:r>
          </a:p>
        </p:txBody>
      </p:sp>
    </p:spTree>
    <p:extLst>
      <p:ext uri="{BB962C8B-B14F-4D97-AF65-F5344CB8AC3E}">
        <p14:creationId xmlns:p14="http://schemas.microsoft.com/office/powerpoint/2010/main" val="2531772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AEAE19-0F4A-9393-C308-557D127BEC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EEF69-66C7-F7A7-3F5F-7A2EAD41C5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6323"/>
            <a:ext cx="9052560" cy="533399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Cyber Crisis Simulation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C6B1CB-5AEF-E2A4-056F-AD7719C621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6220" y="685800"/>
            <a:ext cx="4267200" cy="50292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b="1" dirty="0"/>
              <a:t>PHASE 2</a:t>
            </a:r>
          </a:p>
          <a:p>
            <a:pPr marL="0" indent="0">
              <a:buNone/>
            </a:pPr>
            <a:r>
              <a:rPr lang="en-GB" sz="2400" dirty="0"/>
              <a:t>08:40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SOC reports</a:t>
            </a:r>
          </a:p>
          <a:p>
            <a:r>
              <a:rPr lang="en-GB" sz="2400" dirty="0"/>
              <a:t>Several servers are encrypting files.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Users report</a:t>
            </a:r>
          </a:p>
          <a:p>
            <a:r>
              <a:rPr lang="en-GB" sz="2400" dirty="0"/>
              <a:t>"Files have strange extensions."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The ransom note appears.</a:t>
            </a:r>
          </a:p>
          <a:p>
            <a:pPr marL="0" indent="0">
              <a:buNone/>
            </a:pPr>
            <a:endParaRPr lang="en-GB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977225-9911-EEAD-C1BB-8678554FC9BD}"/>
              </a:ext>
            </a:extLst>
          </p:cNvPr>
          <p:cNvSpPr txBox="1"/>
          <p:nvPr/>
        </p:nvSpPr>
        <p:spPr>
          <a:xfrm>
            <a:off x="4336915" y="589722"/>
            <a:ext cx="4564380" cy="51398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Team Tasks:</a:t>
            </a:r>
          </a:p>
          <a:p>
            <a:r>
              <a:rPr lang="en-GB" sz="2000" dirty="0"/>
              <a:t>Technical Lead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What systems do you isolate?</a:t>
            </a:r>
          </a:p>
          <a:p>
            <a:r>
              <a:rPr lang="en-GB" sz="2000" dirty="0"/>
              <a:t>Incident Manager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Do you activate Incident Response?</a:t>
            </a:r>
          </a:p>
          <a:p>
            <a:r>
              <a:rPr lang="en-GB" sz="2000" dirty="0"/>
              <a:t>Business Recovery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Which hospital services continue?</a:t>
            </a:r>
          </a:p>
          <a:p>
            <a:r>
              <a:rPr lang="en-GB" sz="2000" dirty="0"/>
              <a:t>Communications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What do you tell staff?</a:t>
            </a:r>
          </a:p>
          <a:p>
            <a:endParaRPr lang="en-GB" sz="2000" dirty="0"/>
          </a:p>
          <a:p>
            <a:r>
              <a:rPr lang="en-GB" sz="2000" b="1" dirty="0"/>
              <a:t>Each group will pick a challenge from the box</a:t>
            </a:r>
          </a:p>
          <a:p>
            <a:endParaRPr lang="en-GB" sz="2000" b="1" dirty="0"/>
          </a:p>
          <a:p>
            <a:r>
              <a:rPr lang="en-GB" sz="2000" b="1" dirty="0"/>
              <a:t>Deliverable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Three immediate priorities.</a:t>
            </a:r>
          </a:p>
        </p:txBody>
      </p:sp>
    </p:spTree>
    <p:extLst>
      <p:ext uri="{BB962C8B-B14F-4D97-AF65-F5344CB8AC3E}">
        <p14:creationId xmlns:p14="http://schemas.microsoft.com/office/powerpoint/2010/main" val="947285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F9ABF3-5416-DDBB-0695-1ADA35B7BB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65C14-C5D3-87B0-0E53-45AB40259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6323"/>
            <a:ext cx="9052560" cy="533399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Cyber Crisis Simulation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659528-8BD1-13AD-F5E5-8A3BEF217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6220" y="685800"/>
            <a:ext cx="4267200" cy="5029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/>
              <a:t>PHASE 3</a:t>
            </a:r>
          </a:p>
          <a:p>
            <a:pPr marL="0" indent="0">
              <a:buNone/>
            </a:pPr>
            <a:r>
              <a:rPr lang="en-GB" sz="2400" dirty="0"/>
              <a:t>10:00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The Board asks</a:t>
            </a:r>
          </a:p>
          <a:p>
            <a:r>
              <a:rPr lang="en-GB" sz="2400" dirty="0"/>
              <a:t>"Should we pay the ransom?"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Each team must decide.</a:t>
            </a:r>
          </a:p>
          <a:p>
            <a:r>
              <a:rPr lang="en-GB" sz="2400" dirty="0"/>
              <a:t>YES or NO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You must justify your answer.</a:t>
            </a:r>
          </a:p>
          <a:p>
            <a:pPr marL="0" indent="0">
              <a:buNone/>
            </a:pPr>
            <a:endParaRPr lang="en-GB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DF62575-635B-8956-42EB-4B84995F289E}"/>
              </a:ext>
            </a:extLst>
          </p:cNvPr>
          <p:cNvSpPr txBox="1"/>
          <p:nvPr/>
        </p:nvSpPr>
        <p:spPr>
          <a:xfrm>
            <a:off x="4336915" y="589722"/>
            <a:ext cx="4564380" cy="3662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PHASE 4</a:t>
            </a:r>
          </a:p>
          <a:p>
            <a:r>
              <a:rPr lang="en-GB" dirty="0"/>
              <a:t>11:00</a:t>
            </a:r>
          </a:p>
          <a:p>
            <a:endParaRPr lang="en-GB" dirty="0"/>
          </a:p>
          <a:p>
            <a:r>
              <a:rPr lang="en-GB" sz="2000" dirty="0"/>
              <a:t>Regulators request information.</a:t>
            </a:r>
          </a:p>
          <a:p>
            <a:br>
              <a:rPr lang="en-GB" sz="2000" dirty="0"/>
            </a:br>
            <a:r>
              <a:rPr lang="en-GB" sz="2000" dirty="0"/>
              <a:t>Questions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Has personal data been stolen?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Who investigates?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Who informs regulators?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Who informs patients?</a:t>
            </a:r>
          </a:p>
          <a:p>
            <a:r>
              <a:rPr lang="en-GB" sz="1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50603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1D379C-6E1D-F4FC-D7FB-6D82B8E207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27B80E-EFAC-D289-C6B5-E1CF75E50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6323"/>
            <a:ext cx="9052560" cy="533399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Cyber Crisis Simulation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FD24C0-8269-032E-B96A-9CF87689C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715" y="589722"/>
            <a:ext cx="4267200" cy="5029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/>
              <a:t>PHASE 3</a:t>
            </a:r>
          </a:p>
          <a:p>
            <a:pPr marL="0" indent="0">
              <a:buNone/>
            </a:pPr>
            <a:r>
              <a:rPr lang="en-GB" sz="2400" dirty="0"/>
              <a:t>10:00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The Board asks</a:t>
            </a:r>
          </a:p>
          <a:p>
            <a:r>
              <a:rPr lang="en-GB" sz="2400" dirty="0"/>
              <a:t>"Should we pay the ransom?"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Each team must decide.</a:t>
            </a:r>
          </a:p>
          <a:p>
            <a:r>
              <a:rPr lang="en-GB" sz="2400" dirty="0"/>
              <a:t>YES or NO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You must justify your answer.</a:t>
            </a:r>
          </a:p>
          <a:p>
            <a:pPr marL="0" indent="0">
              <a:buNone/>
            </a:pPr>
            <a:endParaRPr lang="en-GB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AFF17C-7350-CE15-E76F-8C8752B84922}"/>
              </a:ext>
            </a:extLst>
          </p:cNvPr>
          <p:cNvSpPr txBox="1"/>
          <p:nvPr/>
        </p:nvSpPr>
        <p:spPr>
          <a:xfrm>
            <a:off x="4460618" y="584858"/>
            <a:ext cx="4564380" cy="55399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/>
              <a:t>PHASE 4</a:t>
            </a:r>
          </a:p>
          <a:p>
            <a:r>
              <a:rPr lang="en-GB" sz="2000" dirty="0"/>
              <a:t>11:00</a:t>
            </a:r>
          </a:p>
          <a:p>
            <a:endParaRPr lang="en-GB" sz="1800" dirty="0"/>
          </a:p>
          <a:p>
            <a:r>
              <a:rPr lang="en-GB" sz="1800" b="1" dirty="0"/>
              <a:t>Regulators request information.</a:t>
            </a:r>
          </a:p>
          <a:p>
            <a:br>
              <a:rPr lang="en-GB" sz="1800" dirty="0"/>
            </a:br>
            <a:r>
              <a:rPr lang="en-GB" sz="1600" dirty="0"/>
              <a:t>Questions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/>
              <a:t>Has personal data been stolen?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/>
              <a:t>Who investigates?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/>
              <a:t>Who informs regulators?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/>
              <a:t>Who informs patients?</a:t>
            </a:r>
          </a:p>
          <a:p>
            <a:r>
              <a:rPr lang="en-GB" sz="1800" dirty="0"/>
              <a:t>.</a:t>
            </a:r>
          </a:p>
          <a:p>
            <a:r>
              <a:rPr lang="en-GB" sz="1800" b="1" dirty="0"/>
              <a:t>PHASE 5</a:t>
            </a:r>
          </a:p>
          <a:p>
            <a:r>
              <a:rPr lang="en-GB" sz="1800" dirty="0"/>
              <a:t>12:00</a:t>
            </a:r>
          </a:p>
          <a:p>
            <a:endParaRPr lang="en-GB" sz="1800" dirty="0"/>
          </a:p>
          <a:p>
            <a:r>
              <a:rPr lang="en-GB" sz="1800" b="1" dirty="0"/>
              <a:t>Systems begin recovering</a:t>
            </a:r>
            <a:r>
              <a:rPr lang="en-GB" sz="1800" dirty="0"/>
              <a:t>.</a:t>
            </a:r>
          </a:p>
          <a:p>
            <a:endParaRPr lang="en-GB" sz="1600" dirty="0"/>
          </a:p>
          <a:p>
            <a:r>
              <a:rPr lang="en-GB" sz="1600" dirty="0"/>
              <a:t>Questions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Which systems recover first?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Why?</a:t>
            </a:r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370539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E76275-D457-CC3C-4116-B6CA191B3C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847F62-1D71-6B8F-9586-463ED5D6E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6323"/>
            <a:ext cx="9052560" cy="533399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Cyber Crisis Simulation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D535FE-1B5F-AEB8-7307-7D9A79ADA2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715" y="589722"/>
            <a:ext cx="4267200" cy="50292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b="1" dirty="0"/>
              <a:t>Final Deliverable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Each team produces</a:t>
            </a:r>
          </a:p>
          <a:p>
            <a:r>
              <a:rPr lang="en-GB" sz="2400" b="1" dirty="0"/>
              <a:t>Incident Summary</a:t>
            </a:r>
          </a:p>
          <a:p>
            <a:r>
              <a:rPr lang="en-GB" sz="2400" b="1" dirty="0"/>
              <a:t>Situation</a:t>
            </a:r>
          </a:p>
          <a:p>
            <a:pPr lvl="1"/>
            <a:r>
              <a:rPr lang="en-GB" sz="2200" dirty="0"/>
              <a:t>What happened?</a:t>
            </a:r>
          </a:p>
          <a:p>
            <a:r>
              <a:rPr lang="en-GB" sz="2400" b="1" dirty="0"/>
              <a:t>Immediate Actions</a:t>
            </a:r>
          </a:p>
          <a:p>
            <a:pPr lvl="1"/>
            <a:r>
              <a:rPr lang="en-GB" sz="2200" dirty="0"/>
              <a:t>Top five actions</a:t>
            </a:r>
          </a:p>
          <a:p>
            <a:r>
              <a:rPr lang="en-GB" sz="2400" b="1" dirty="0"/>
              <a:t>Communication Plan</a:t>
            </a:r>
          </a:p>
          <a:p>
            <a:pPr lvl="1"/>
            <a:r>
              <a:rPr lang="en-GB" sz="2200" dirty="0"/>
              <a:t>Who did you tell?</a:t>
            </a:r>
          </a:p>
          <a:p>
            <a:r>
              <a:rPr lang="en-GB" b="1" dirty="0"/>
              <a:t>Recovery Plan</a:t>
            </a:r>
          </a:p>
          <a:p>
            <a:pPr lvl="1"/>
            <a:r>
              <a:rPr lang="en-GB" dirty="0"/>
              <a:t>How did you recover?</a:t>
            </a:r>
          </a:p>
          <a:p>
            <a:r>
              <a:rPr lang="en-GB" b="1" dirty="0"/>
              <a:t>Lessons Learned</a:t>
            </a:r>
          </a:p>
          <a:p>
            <a:pPr lvl="1"/>
            <a:r>
              <a:rPr lang="en-GB" dirty="0"/>
              <a:t>Five improvements.</a:t>
            </a:r>
          </a:p>
          <a:p>
            <a:pPr marL="0" indent="0">
              <a:buNone/>
            </a:pPr>
            <a:endParaRPr lang="en-GB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632945-3C70-818A-DD45-F22089FD309D}"/>
              </a:ext>
            </a:extLst>
          </p:cNvPr>
          <p:cNvSpPr txBox="1"/>
          <p:nvPr/>
        </p:nvSpPr>
        <p:spPr>
          <a:xfrm>
            <a:off x="4572000" y="2286000"/>
            <a:ext cx="4343399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/>
              <a:t>Presentation</a:t>
            </a:r>
          </a:p>
          <a:p>
            <a:r>
              <a:rPr lang="en-GB" sz="2800" dirty="0"/>
              <a:t>Each team has 5 minutes.</a:t>
            </a:r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244212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721613-C80F-F579-6ADC-D9D2DF4525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F5691-A14C-6620-305D-76D736317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6323"/>
            <a:ext cx="9052560" cy="533399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Cyber Crisis Simulation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C6E07B-A35F-0354-71EB-CA6014C416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914400"/>
            <a:ext cx="7245486" cy="6294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i="1" dirty="0"/>
              <a:t>Now connect everything back to the module.</a:t>
            </a:r>
          </a:p>
          <a:p>
            <a:pPr marL="0" indent="0">
              <a:buNone/>
            </a:pPr>
            <a:endParaRPr lang="en-GB" b="1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FB71FC6-E84D-712D-356D-0A1EF097BA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4358529"/>
              </p:ext>
            </p:extLst>
          </p:nvPr>
        </p:nvGraphicFramePr>
        <p:xfrm>
          <a:off x="381000" y="1783080"/>
          <a:ext cx="7543800" cy="3291840"/>
        </p:xfrm>
        <a:graphic>
          <a:graphicData uri="http://schemas.openxmlformats.org/drawingml/2006/table">
            <a:tbl>
              <a:tblPr/>
              <a:tblGrid>
                <a:gridCol w="4724400">
                  <a:extLst>
                    <a:ext uri="{9D8B030D-6E8A-4147-A177-3AD203B41FA5}">
                      <a16:colId xmlns:a16="http://schemas.microsoft.com/office/drawing/2014/main" val="71507144"/>
                    </a:ext>
                  </a:extLst>
                </a:gridCol>
                <a:gridCol w="2819400">
                  <a:extLst>
                    <a:ext uri="{9D8B030D-6E8A-4147-A177-3AD203B41FA5}">
                      <a16:colId xmlns:a16="http://schemas.microsoft.com/office/drawing/2014/main" val="293075258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Student Decision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 dirty="0"/>
                        <a:t>Week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07961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Governance activated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Week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41358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Zero Trust access review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Week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59367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SIEM/EDR alerts investigated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Week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26824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Encryption and backups discussed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Week 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151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Human error considered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Week 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59110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Incident Response Plan followed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Week 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11904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Leadership and communication demonstrated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Week 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7153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Recovery and resilience implemented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Week 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99732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157319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04536-57E3-53A0-ED48-0382BD073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Assignment Integration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318D01-630F-A644-8F3C-82B86DBD79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en-GB" dirty="0"/>
              <a:t>Finalise structure </a:t>
            </a:r>
          </a:p>
          <a:p>
            <a:pPr lvl="0"/>
            <a:r>
              <a:rPr lang="en-GB" dirty="0"/>
              <a:t>Strengthen recommendations </a:t>
            </a:r>
          </a:p>
          <a:p>
            <a:pPr lvl="0"/>
            <a:r>
              <a:rPr lang="en-GB" dirty="0"/>
              <a:t>Connect governance + strategy </a:t>
            </a:r>
          </a:p>
          <a:p>
            <a:pPr lvl="0"/>
            <a:r>
              <a:rPr lang="en-GB" dirty="0"/>
              <a:t>Use modern references </a:t>
            </a:r>
          </a:p>
          <a:p>
            <a:pPr lvl="0"/>
            <a:r>
              <a:rPr lang="en-GB" dirty="0"/>
              <a:t>Critically evaluate organisational issues </a:t>
            </a:r>
          </a:p>
          <a:p>
            <a:endParaRPr lang="en-GB" sz="3600" dirty="0"/>
          </a:p>
          <a:p>
            <a:pPr marL="0" indent="0">
              <a:buNone/>
            </a:pPr>
            <a:r>
              <a:rPr lang="en-GB" sz="3600" dirty="0"/>
              <a:t>You are encouraged to:</a:t>
            </a:r>
          </a:p>
          <a:p>
            <a:pPr lvl="0"/>
            <a:r>
              <a:rPr lang="en-GB" dirty="0"/>
              <a:t>Analyse realistically </a:t>
            </a:r>
          </a:p>
          <a:p>
            <a:pPr lvl="0"/>
            <a:r>
              <a:rPr lang="en-GB" dirty="0"/>
              <a:t>Avoid generic recommendations </a:t>
            </a:r>
          </a:p>
          <a:p>
            <a:pPr lvl="0"/>
            <a:r>
              <a:rPr lang="en-GB" dirty="0"/>
              <a:t>Demonstrate strategic thinking </a:t>
            </a:r>
          </a:p>
          <a:p>
            <a:pPr lvl="0"/>
            <a:r>
              <a:rPr lang="en-GB" dirty="0"/>
              <a:t>Show governance understanding </a:t>
            </a:r>
          </a:p>
          <a:p>
            <a:pPr marL="0" lvl="0" indent="0">
              <a:buNone/>
            </a:pPr>
            <a:r>
              <a:rPr lang="en-GB" dirty="0"/>
              <a:t> </a:t>
            </a:r>
          </a:p>
          <a:p>
            <a:pPr marL="0" lv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7376274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FA481-72C5-AA88-23E2-CB2834D0E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Relevance to Data Security &amp; Compliance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2CACA-71D5-B235-AA47-7B91C95B33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098531"/>
            <a:ext cx="8763000" cy="7302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How Week 8 contents Supports Data Security &amp; Compliance?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9ABD2E8-6E91-5014-35B0-484F023019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351569"/>
              </p:ext>
            </p:extLst>
          </p:nvPr>
        </p:nvGraphicFramePr>
        <p:xfrm>
          <a:off x="256674" y="1981200"/>
          <a:ext cx="8763000" cy="33527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90750">
                  <a:extLst>
                    <a:ext uri="{9D8B030D-6E8A-4147-A177-3AD203B41FA5}">
                      <a16:colId xmlns:a16="http://schemas.microsoft.com/office/drawing/2014/main" val="3600821950"/>
                    </a:ext>
                  </a:extLst>
                </a:gridCol>
                <a:gridCol w="2190750">
                  <a:extLst>
                    <a:ext uri="{9D8B030D-6E8A-4147-A177-3AD203B41FA5}">
                      <a16:colId xmlns:a16="http://schemas.microsoft.com/office/drawing/2014/main" val="3400994051"/>
                    </a:ext>
                  </a:extLst>
                </a:gridCol>
                <a:gridCol w="2190750">
                  <a:extLst>
                    <a:ext uri="{9D8B030D-6E8A-4147-A177-3AD203B41FA5}">
                      <a16:colId xmlns:a16="http://schemas.microsoft.com/office/drawing/2014/main" val="1692267226"/>
                    </a:ext>
                  </a:extLst>
                </a:gridCol>
                <a:gridCol w="2190750">
                  <a:extLst>
                    <a:ext uri="{9D8B030D-6E8A-4147-A177-3AD203B41FA5}">
                      <a16:colId xmlns:a16="http://schemas.microsoft.com/office/drawing/2014/main" val="2280914971"/>
                    </a:ext>
                  </a:extLst>
                </a:gridCol>
              </a:tblGrid>
              <a:tr h="8633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</a:rPr>
                        <a:t>Security Perspective</a:t>
                      </a:r>
                      <a:endParaRPr lang="en-GB" sz="18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</a:rPr>
                        <a:t>Compliance Perspective</a:t>
                      </a:r>
                      <a:endParaRPr lang="en-GB" sz="18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</a:rPr>
                        <a:t>Business Perspective</a:t>
                      </a:r>
                      <a:endParaRPr lang="en-GB" sz="18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dirty="0">
                          <a:solidFill>
                            <a:schemeClr val="tx2"/>
                          </a:solidFill>
                          <a:effectLst/>
                        </a:rPr>
                        <a:t>Key Takeaway</a:t>
                      </a:r>
                      <a:endParaRPr lang="en-GB" sz="18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F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735014"/>
                  </a:ext>
                </a:extLst>
              </a:tr>
              <a:tr h="24894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Organisations must prepare for, respond to and recover from cyber incidents.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Many regulations require breach notification, evidence preservation and business continuity planning.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Resilience reduces downtime, financial loss and reputational damage following an incident.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true test of security is not whether incidents occur, but how effectively the organisation responds and recovers.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103236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73224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BD3A5D-1379-F2B0-12C0-F1376D063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581891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Future of Cybersecurity Governance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F84FDC-150D-78A5-5297-4AB14A72D6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914400"/>
            <a:ext cx="5486400" cy="31242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Future challenges:</a:t>
            </a:r>
          </a:p>
          <a:p>
            <a:pPr lvl="0"/>
            <a:r>
              <a:rPr lang="en-GB" dirty="0"/>
              <a:t>AI-driven attacks </a:t>
            </a:r>
          </a:p>
          <a:p>
            <a:pPr lvl="0"/>
            <a:r>
              <a:rPr lang="en-GB" dirty="0"/>
              <a:t>Quantum threats </a:t>
            </a:r>
          </a:p>
          <a:p>
            <a:pPr lvl="0"/>
            <a:r>
              <a:rPr lang="en-GB" dirty="0"/>
              <a:t>Autonomous systems </a:t>
            </a:r>
          </a:p>
          <a:p>
            <a:pPr lvl="0"/>
            <a:r>
              <a:rPr lang="en-GB" dirty="0"/>
              <a:t>Deepfake fraud </a:t>
            </a:r>
          </a:p>
          <a:p>
            <a:pPr lvl="0"/>
            <a:r>
              <a:rPr lang="en-GB" dirty="0"/>
              <a:t>Geopolitical cyber conflict </a:t>
            </a:r>
          </a:p>
          <a:p>
            <a:r>
              <a:rPr lang="en-GB" dirty="0"/>
              <a:t>Critical infrastructure attacks </a:t>
            </a:r>
            <a:endParaRPr lang="en-GB" dirty="0">
              <a:latin typeface="+mj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4BF8DC5-F212-A27F-5448-32A430BACBC2}"/>
              </a:ext>
            </a:extLst>
          </p:cNvPr>
          <p:cNvSpPr txBox="1"/>
          <p:nvPr/>
        </p:nvSpPr>
        <p:spPr>
          <a:xfrm>
            <a:off x="228600" y="4724400"/>
            <a:ext cx="8763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What will be the biggest cybersecurity challenge in the next 10 years??</a:t>
            </a:r>
          </a:p>
        </p:txBody>
      </p:sp>
    </p:spTree>
    <p:extLst>
      <p:ext uri="{BB962C8B-B14F-4D97-AF65-F5344CB8AC3E}">
        <p14:creationId xmlns:p14="http://schemas.microsoft.com/office/powerpoint/2010/main" val="1721822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F8959B-CA3E-D842-17CB-5FD50FCEA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Reflection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BD79D0-D790-188A-10D2-62638B4646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280" y="1371600"/>
            <a:ext cx="8763000" cy="3581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Reflection Question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“What is the single most important lesson organisations still fail to learn about cybersecurity?”</a:t>
            </a:r>
          </a:p>
        </p:txBody>
      </p:sp>
    </p:spTree>
    <p:extLst>
      <p:ext uri="{BB962C8B-B14F-4D97-AF65-F5344CB8AC3E}">
        <p14:creationId xmlns:p14="http://schemas.microsoft.com/office/powerpoint/2010/main" val="281957224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24A27-3235-5117-08F6-8D4D7429A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505691"/>
          </a:xfrm>
        </p:spPr>
        <p:txBody>
          <a:bodyPr>
            <a:normAutofit fontScale="90000"/>
          </a:bodyPr>
          <a:lstStyle/>
          <a:p>
            <a:r>
              <a:rPr lang="en-GB" dirty="0"/>
              <a:t>Reference Links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199150-9F3C-CD73-7C24-0FC0DA163B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537117"/>
            <a:ext cx="8763000" cy="4724400"/>
          </a:xfrm>
        </p:spPr>
        <p:txBody>
          <a:bodyPr>
            <a:normAutofit fontScale="62500" lnSpcReduction="20000"/>
          </a:bodyPr>
          <a:lstStyle/>
          <a:p>
            <a:r>
              <a:rPr lang="en-GB" b="1" dirty="0"/>
              <a:t>NIST Incident Response Guide</a:t>
            </a:r>
            <a:endParaRPr lang="en-GB" dirty="0"/>
          </a:p>
          <a:p>
            <a:pPr lvl="1"/>
            <a:r>
              <a:rPr lang="en-GB" u="sng" dirty="0">
                <a:hlinkClick r:id="rId2"/>
              </a:rPr>
              <a:t>NIST Incident Response Guide SP 800-61</a:t>
            </a:r>
            <a:r>
              <a:rPr lang="en-GB" u="sng" dirty="0"/>
              <a:t> </a:t>
            </a:r>
            <a:endParaRPr lang="en-GB" dirty="0"/>
          </a:p>
          <a:p>
            <a:r>
              <a:rPr lang="en-GB" b="1" dirty="0"/>
              <a:t>UK NCSC Ransomware Guidance</a:t>
            </a:r>
            <a:endParaRPr lang="en-GB" dirty="0"/>
          </a:p>
          <a:p>
            <a:pPr lvl="1"/>
            <a:r>
              <a:rPr lang="en-GB" u="sng" dirty="0">
                <a:hlinkClick r:id="rId3"/>
              </a:rPr>
              <a:t>UK NCSC Ransomware Guidance</a:t>
            </a:r>
            <a:r>
              <a:rPr lang="en-GB" u="sng" dirty="0"/>
              <a:t> </a:t>
            </a:r>
          </a:p>
          <a:p>
            <a:pPr lvl="1"/>
            <a:endParaRPr lang="en-GB" u="sng" dirty="0"/>
          </a:p>
          <a:p>
            <a:pPr marL="0" indent="0">
              <a:buNone/>
            </a:pPr>
            <a:r>
              <a:rPr lang="en-GB" b="1" dirty="0"/>
              <a:t>General Cybersecurity News &amp; Trends</a:t>
            </a:r>
            <a:endParaRPr lang="en-GB" dirty="0"/>
          </a:p>
          <a:p>
            <a:r>
              <a:rPr lang="en-GB" b="1" dirty="0"/>
              <a:t>The Hacker News</a:t>
            </a:r>
            <a:endParaRPr lang="en-GB" dirty="0"/>
          </a:p>
          <a:p>
            <a:r>
              <a:rPr lang="en-GB" u="sng" dirty="0">
                <a:hlinkClick r:id="rId4"/>
              </a:rPr>
              <a:t>The Hacker News</a:t>
            </a:r>
            <a:br>
              <a:rPr lang="en-GB" dirty="0"/>
            </a:br>
            <a:endParaRPr lang="en-GB" dirty="0"/>
          </a:p>
          <a:p>
            <a:r>
              <a:rPr lang="en-GB" b="1" dirty="0"/>
              <a:t>Krebs on Security</a:t>
            </a:r>
            <a:endParaRPr lang="en-GB" dirty="0"/>
          </a:p>
          <a:p>
            <a:r>
              <a:rPr lang="en-GB" u="sng" dirty="0">
                <a:hlinkClick r:id="rId5"/>
              </a:rPr>
              <a:t>Krebs on Security</a:t>
            </a:r>
            <a:br>
              <a:rPr lang="en-GB" dirty="0"/>
            </a:br>
            <a:endParaRPr lang="en-GB" dirty="0"/>
          </a:p>
          <a:p>
            <a:r>
              <a:rPr lang="en-GB" b="1" dirty="0" err="1"/>
              <a:t>BleepingComputer</a:t>
            </a:r>
            <a:endParaRPr lang="en-GB" dirty="0"/>
          </a:p>
          <a:p>
            <a:r>
              <a:rPr lang="en-GB" u="sng" dirty="0" err="1">
                <a:hlinkClick r:id="rId6"/>
              </a:rPr>
              <a:t>BleepingComputer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7"/>
              </a:rPr>
              <a:t>NIST Cybersecurity Framework 2.0</a:t>
            </a:r>
            <a:r>
              <a:rPr lang="en-GB" dirty="0"/>
              <a:t> </a:t>
            </a:r>
          </a:p>
          <a:p>
            <a:r>
              <a:rPr lang="en-GB" dirty="0">
                <a:hlinkClick r:id="rId8"/>
              </a:rPr>
              <a:t>UK National Cyber Security Centre – Cyber Resilience Guidance</a:t>
            </a:r>
            <a:r>
              <a:rPr lang="en-GB" dirty="0"/>
              <a:t> </a:t>
            </a:r>
          </a:p>
          <a:p>
            <a:r>
              <a:rPr lang="en-GB" dirty="0">
                <a:hlinkClick r:id="rId9"/>
              </a:rPr>
              <a:t>CISA Cyber Resilience Resources</a:t>
            </a:r>
            <a:r>
              <a:rPr lang="en-GB" dirty="0"/>
              <a:t> </a:t>
            </a:r>
          </a:p>
          <a:p>
            <a:r>
              <a:rPr lang="en-GB" dirty="0">
                <a:hlinkClick r:id="rId10"/>
              </a:rPr>
              <a:t>https://www.iso.org/isoiec-27001-information-security.html?utm_source=chatgpt.com</a:t>
            </a:r>
            <a:r>
              <a:rPr lang="en-GB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3602B57-404A-890E-045A-816C89B9DA25}"/>
              </a:ext>
            </a:extLst>
          </p:cNvPr>
          <p:cNvSpPr txBox="1"/>
          <p:nvPr/>
        </p:nvSpPr>
        <p:spPr>
          <a:xfrm>
            <a:off x="4343400" y="1219200"/>
            <a:ext cx="4572000" cy="197137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Excellent Governance / Executive Resources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World Economic Forum Cybersecurity Reports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Deloitte Cybersecurity Insights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PwC Cybersecurity Reports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PwC Cybersecurity and Privacy</a:t>
            </a:r>
          </a:p>
        </p:txBody>
      </p:sp>
    </p:spTree>
    <p:extLst>
      <p:ext uri="{BB962C8B-B14F-4D97-AF65-F5344CB8AC3E}">
        <p14:creationId xmlns:p14="http://schemas.microsoft.com/office/powerpoint/2010/main" val="4260490694"/>
      </p:ext>
    </p:extLst>
  </p:cSld>
  <p:clrMapOvr>
    <a:masterClrMapping/>
  </p:clrMapOvr>
</p:sld>
</file>

<file path=ppt/theme/theme1.xml><?xml version="1.0" encoding="utf-8"?>
<a:theme xmlns:a="http://schemas.openxmlformats.org/drawingml/2006/main" name="1_Sampl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Russell_4e_ch03</Template>
  <TotalTime>14854</TotalTime>
  <Words>4642</Words>
  <Application>Microsoft Office PowerPoint</Application>
  <PresentationFormat>On-screen Show (4:3)</PresentationFormat>
  <Paragraphs>1075</Paragraphs>
  <Slides>40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Courier New</vt:lpstr>
      <vt:lpstr>Wingdings</vt:lpstr>
      <vt:lpstr>1_Sample</vt:lpstr>
      <vt:lpstr>Cyber Resilience, Incident Readiness &amp; Organisational Survival  Preparing, Responding and Recovering from Modern Cyber Incidents</vt:lpstr>
      <vt:lpstr>Learning Objectives</vt:lpstr>
      <vt:lpstr>PROPOSED SESSION FLOW</vt:lpstr>
      <vt:lpstr>Overview</vt:lpstr>
      <vt:lpstr>Cybersecurity vs Cyber Resilience</vt:lpstr>
      <vt:lpstr>Why Cyber Resilience Matters</vt:lpstr>
      <vt:lpstr>Modern Cyber Resilience</vt:lpstr>
      <vt:lpstr>Cyber Resilience Framework</vt:lpstr>
      <vt:lpstr>Incident Response Fundamentals</vt:lpstr>
      <vt:lpstr>Building an Effective Incident Response Capability</vt:lpstr>
      <vt:lpstr>Ransomware &amp; Organisational Survival</vt:lpstr>
      <vt:lpstr>Business Continuity &amp; Disaster Recovery</vt:lpstr>
      <vt:lpstr>Business Impact Analysis (BIA)</vt:lpstr>
      <vt:lpstr>Digital Forensics Readiness</vt:lpstr>
      <vt:lpstr>Threat Intelligence &amp; Proactive Defence</vt:lpstr>
      <vt:lpstr>Comfort Break (12:10 - 12:20)</vt:lpstr>
      <vt:lpstr>AI, Automation &amp; Future Resilience</vt:lpstr>
      <vt:lpstr>Future Resilience</vt:lpstr>
      <vt:lpstr>Crisis Communication &amp; Leadership</vt:lpstr>
      <vt:lpstr>Lunch Break (1-2)</vt:lpstr>
      <vt:lpstr>Smart Buildings &amp; Cyber Resilience</vt:lpstr>
      <vt:lpstr>Smart Buildings &amp; Cyber Resilience Operation RESILIENT EDGE</vt:lpstr>
      <vt:lpstr>Smart Buildings &amp; Cyber Resilience Operation RESILIENT EDGE</vt:lpstr>
      <vt:lpstr>Smart Buildings &amp; Cyber Resilience Operation RESILIENT EDGE</vt:lpstr>
      <vt:lpstr>Smart Buildings &amp; Cyber Resilience Operation RESILIENT EDGE</vt:lpstr>
      <vt:lpstr>Smart Buildings &amp; Cyber Resilience Operation RESILIENT EDGE</vt:lpstr>
      <vt:lpstr>Comfort Break (3:15 – 3:25)</vt:lpstr>
      <vt:lpstr>Cyber Crisis Simulation</vt:lpstr>
      <vt:lpstr>Cyber Crisis Simulation</vt:lpstr>
      <vt:lpstr>Cyber Crisis Simulation</vt:lpstr>
      <vt:lpstr>Cyber Crisis Simulation</vt:lpstr>
      <vt:lpstr>Cyber Crisis Simulation</vt:lpstr>
      <vt:lpstr>Cyber Crisis Simulation</vt:lpstr>
      <vt:lpstr>Cyber Crisis Simulation</vt:lpstr>
      <vt:lpstr>Cyber Crisis Simulation</vt:lpstr>
      <vt:lpstr>Assignment Integration</vt:lpstr>
      <vt:lpstr>Relevance to Data Security &amp; Compliance</vt:lpstr>
      <vt:lpstr>Future of Cybersecurity Governance</vt:lpstr>
      <vt:lpstr>Reflection</vt:lpstr>
      <vt:lpstr>Reference Links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 Introduction to Information Security</dc:title>
  <dc:creator>Whitman</dc:creator>
  <cp:lastModifiedBy>Carlene Campbell</cp:lastModifiedBy>
  <cp:revision>398</cp:revision>
  <dcterms:created xsi:type="dcterms:W3CDTF">2008-12-13T17:52:47Z</dcterms:created>
  <dcterms:modified xsi:type="dcterms:W3CDTF">2026-07-14T01:56:12Z</dcterms:modified>
</cp:coreProperties>
</file>