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0943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137160"/>
            <a:ext cx="8229600" cy="365760"/>
          </a:xfrm>
          <a:prstGeom prst="rect">
            <a:avLst/>
          </a:prstGeom>
          <a:noFill/>
          <a:ln/>
        </p:spPr>
        <p:txBody>
          <a:bodyPr wrap="square" rtlCol="0" anchor="ctr"/>
          <a:lstStyle/>
          <a:p>
            <a:pPr marL="0" indent="0">
              <a:buNone/>
            </a:pPr>
            <a:r>
              <a:rPr lang="en-US" sz="2000" b="1" dirty="0">
                <a:solidFill>
                  <a:srgbClr val="2F5496"/>
                </a:solidFill>
                <a:latin typeface="Calibri" pitchFamily="34" charset="0"/>
                <a:ea typeface="Calibri" pitchFamily="34" charset="-122"/>
                <a:cs typeface="Calibri" pitchFamily="34" charset="-120"/>
              </a:rPr>
              <a:t>Business Model Canvas</a:t>
            </a:r>
            <a:endParaRPr lang="en-US" sz="2000" dirty="0"/>
          </a:p>
        </p:txBody>
      </p:sp>
      <p:sp>
        <p:nvSpPr>
          <p:cNvPr id="3" name="Text 1"/>
          <p:cNvSpPr/>
          <p:nvPr/>
        </p:nvSpPr>
        <p:spPr>
          <a:xfrm>
            <a:off x="365760" y="502920"/>
            <a:ext cx="8229600" cy="274320"/>
          </a:xfrm>
          <a:prstGeom prst="rect">
            <a:avLst/>
          </a:prstGeom>
          <a:noFill/>
          <a:ln/>
        </p:spPr>
        <p:txBody>
          <a:bodyPr wrap="square" rtlCol="0" anchor="ctr"/>
          <a:lstStyle/>
          <a:p>
            <a:pPr marL="0" indent="0">
              <a:buNone/>
            </a:pPr>
            <a:r>
              <a:rPr lang="en-US" sz="1300" i="1" dirty="0">
                <a:solidFill>
                  <a:srgbClr val="444444"/>
                </a:solidFill>
                <a:latin typeface="Calibri" pitchFamily="34" charset="0"/>
                <a:ea typeface="Calibri" pitchFamily="34" charset="-122"/>
                <a:cs typeface="Calibri" pitchFamily="34" charset="-120"/>
              </a:rPr>
              <a:t>UK Auto Parts To Namibia</a:t>
            </a:r>
            <a:endParaRPr lang="en-US" sz="1300" dirty="0"/>
          </a:p>
        </p:txBody>
      </p:sp>
      <p:sp>
        <p:nvSpPr>
          <p:cNvPr id="4" name="Shape 2"/>
          <p:cNvSpPr/>
          <p:nvPr/>
        </p:nvSpPr>
        <p:spPr>
          <a:xfrm>
            <a:off x="320040" y="868680"/>
            <a:ext cx="1920240" cy="4572000"/>
          </a:xfrm>
          <a:prstGeom prst="rect">
            <a:avLst/>
          </a:prstGeom>
          <a:solidFill>
            <a:srgbClr val="FFFFFF"/>
          </a:solidFill>
          <a:ln w="12700">
            <a:solidFill>
              <a:srgbClr val="000000"/>
            </a:solidFill>
            <a:prstDash val="solid"/>
          </a:ln>
        </p:spPr>
        <p:txBody>
          <a:bodyPr/>
          <a:lstStyle/>
          <a:p>
            <a:endParaRPr lang="en-GB"/>
          </a:p>
        </p:txBody>
      </p:sp>
      <p:sp>
        <p:nvSpPr>
          <p:cNvPr id="5" name="Text 3"/>
          <p:cNvSpPr/>
          <p:nvPr/>
        </p:nvSpPr>
        <p:spPr>
          <a:xfrm>
            <a:off x="393192" y="914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Key Partners</a:t>
            </a:r>
            <a:endParaRPr lang="en-US" sz="1200" dirty="0"/>
          </a:p>
        </p:txBody>
      </p:sp>
      <p:sp>
        <p:nvSpPr>
          <p:cNvPr id="6" name="Text 4"/>
          <p:cNvSpPr/>
          <p:nvPr/>
        </p:nvSpPr>
        <p:spPr>
          <a:xfrm>
            <a:off x="393192" y="1188720"/>
            <a:ext cx="1773936" cy="4187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UK vehicle parts manufacturers and wholesalers; international shipping companies, freight forwarders, and customs clearing agents; Namibian transport companies; insurance providers.Key resources acquired: engine, suspension, electrical, and brake components, body panels, and accessories from trusted UK suppliers.Reasons: secure reliable suppliers, reduce supply chain risks, improve delivery efficiency, maintain competitive pricing.</a:t>
            </a:r>
            <a:endParaRPr lang="en-US" sz="800" dirty="0"/>
          </a:p>
        </p:txBody>
      </p:sp>
      <p:sp>
        <p:nvSpPr>
          <p:cNvPr id="7" name="Shape 5"/>
          <p:cNvSpPr/>
          <p:nvPr/>
        </p:nvSpPr>
        <p:spPr>
          <a:xfrm>
            <a:off x="2240280" y="868680"/>
            <a:ext cx="1920240" cy="2286000"/>
          </a:xfrm>
          <a:prstGeom prst="rect">
            <a:avLst/>
          </a:prstGeom>
          <a:solidFill>
            <a:srgbClr val="FFFFFF"/>
          </a:solidFill>
          <a:ln w="12700">
            <a:solidFill>
              <a:srgbClr val="000000"/>
            </a:solidFill>
            <a:prstDash val="solid"/>
          </a:ln>
        </p:spPr>
        <p:txBody>
          <a:bodyPr/>
          <a:lstStyle/>
          <a:p>
            <a:endParaRPr lang="en-GB"/>
          </a:p>
        </p:txBody>
      </p:sp>
      <p:sp>
        <p:nvSpPr>
          <p:cNvPr id="8" name="Text 6"/>
          <p:cNvSpPr/>
          <p:nvPr/>
        </p:nvSpPr>
        <p:spPr>
          <a:xfrm>
            <a:off x="2313432" y="914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Key Activities</a:t>
            </a:r>
            <a:endParaRPr lang="en-US" sz="1200" dirty="0"/>
          </a:p>
        </p:txBody>
      </p:sp>
      <p:sp>
        <p:nvSpPr>
          <p:cNvPr id="9" name="Text 7"/>
          <p:cNvSpPr/>
          <p:nvPr/>
        </p:nvSpPr>
        <p:spPr>
          <a:xfrm>
            <a:off x="2313432" y="1188720"/>
            <a:ext cx="1773936" cy="1901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Sourcing quality parts from trusted UK suppliers; managing import and customs procedures; maintaining inventory; processing orders; delivering products throughout Namibia.Customer service, supplier relationship management, online marketing, stock management, and technical advice. Regular market research on demand for brands/models.</a:t>
            </a:r>
            <a:endParaRPr lang="en-US" sz="800" dirty="0"/>
          </a:p>
        </p:txBody>
      </p:sp>
      <p:sp>
        <p:nvSpPr>
          <p:cNvPr id="10" name="Shape 8"/>
          <p:cNvSpPr/>
          <p:nvPr/>
        </p:nvSpPr>
        <p:spPr>
          <a:xfrm>
            <a:off x="2240280" y="3154680"/>
            <a:ext cx="1920240" cy="2286000"/>
          </a:xfrm>
          <a:prstGeom prst="rect">
            <a:avLst/>
          </a:prstGeom>
          <a:solidFill>
            <a:srgbClr val="FFFFFF"/>
          </a:solidFill>
          <a:ln w="12700">
            <a:solidFill>
              <a:srgbClr val="000000"/>
            </a:solidFill>
            <a:prstDash val="solid"/>
          </a:ln>
        </p:spPr>
        <p:txBody>
          <a:bodyPr/>
          <a:lstStyle/>
          <a:p>
            <a:endParaRPr lang="en-GB"/>
          </a:p>
        </p:txBody>
      </p:sp>
      <p:sp>
        <p:nvSpPr>
          <p:cNvPr id="11" name="Text 9"/>
          <p:cNvSpPr/>
          <p:nvPr/>
        </p:nvSpPr>
        <p:spPr>
          <a:xfrm>
            <a:off x="2313432" y="3200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Key Resources</a:t>
            </a:r>
            <a:endParaRPr lang="en-US" sz="1200" dirty="0"/>
          </a:p>
        </p:txBody>
      </p:sp>
      <p:sp>
        <p:nvSpPr>
          <p:cNvPr id="12" name="Text 10"/>
          <p:cNvSpPr/>
          <p:nvPr/>
        </p:nvSpPr>
        <p:spPr>
          <a:xfrm>
            <a:off x="2313432" y="3474720"/>
            <a:ext cx="1773936" cy="1901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Reliable UK suppliers, import licences, warehousing facilities, inventory management system, delivery vehicles, skilled employees.Website and online ordering platform, financial capital, brand reputation, customer database.</a:t>
            </a:r>
            <a:endParaRPr lang="en-US" sz="800" dirty="0"/>
          </a:p>
        </p:txBody>
      </p:sp>
      <p:sp>
        <p:nvSpPr>
          <p:cNvPr id="13" name="Shape 11"/>
          <p:cNvSpPr/>
          <p:nvPr/>
        </p:nvSpPr>
        <p:spPr>
          <a:xfrm>
            <a:off x="4160520" y="868680"/>
            <a:ext cx="3840480" cy="4572000"/>
          </a:xfrm>
          <a:prstGeom prst="rect">
            <a:avLst/>
          </a:prstGeom>
          <a:solidFill>
            <a:srgbClr val="FFFFFF"/>
          </a:solidFill>
          <a:ln w="12700">
            <a:solidFill>
              <a:srgbClr val="000000"/>
            </a:solidFill>
            <a:prstDash val="solid"/>
          </a:ln>
        </p:spPr>
        <p:txBody>
          <a:bodyPr/>
          <a:lstStyle/>
          <a:p>
            <a:endParaRPr lang="en-GB"/>
          </a:p>
        </p:txBody>
      </p:sp>
      <p:sp>
        <p:nvSpPr>
          <p:cNvPr id="14" name="Text 12"/>
          <p:cNvSpPr/>
          <p:nvPr/>
        </p:nvSpPr>
        <p:spPr>
          <a:xfrm>
            <a:off x="4233672" y="914400"/>
            <a:ext cx="369417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Value Proposition</a:t>
            </a:r>
            <a:endParaRPr lang="en-US" sz="1200" dirty="0"/>
          </a:p>
        </p:txBody>
      </p:sp>
      <p:sp>
        <p:nvSpPr>
          <p:cNvPr id="15" name="Text 13"/>
          <p:cNvSpPr/>
          <p:nvPr/>
        </p:nvSpPr>
        <p:spPr>
          <a:xfrm>
            <a:off x="4233672" y="1188720"/>
            <a:ext cx="3694176" cy="4187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Genuine, high-quality aftermarket vehicle parts imported directly from the UK at competitive prices. Reliable products, faster access to hard-to-find parts, excellent customer service.Solves limited availability and high prices of quality parts in Namibia by importing directly from reputable UK suppliers, meeting international quality standards.Products: engine components, transmission parts, suspension systems, brake parts, electrical components, body parts, filters, lubricants, accessories, and special-order parts.Satisfies customer needs through quality, affordability, reliability, fast delivery, and professional support.</a:t>
            </a:r>
            <a:endParaRPr lang="en-US" sz="800" dirty="0"/>
          </a:p>
        </p:txBody>
      </p:sp>
      <p:sp>
        <p:nvSpPr>
          <p:cNvPr id="16" name="Shape 14"/>
          <p:cNvSpPr/>
          <p:nvPr/>
        </p:nvSpPr>
        <p:spPr>
          <a:xfrm>
            <a:off x="8001000" y="868680"/>
            <a:ext cx="1920240" cy="2286000"/>
          </a:xfrm>
          <a:prstGeom prst="rect">
            <a:avLst/>
          </a:prstGeom>
          <a:solidFill>
            <a:srgbClr val="FFFFFF"/>
          </a:solidFill>
          <a:ln w="12700">
            <a:solidFill>
              <a:srgbClr val="000000"/>
            </a:solidFill>
            <a:prstDash val="solid"/>
          </a:ln>
        </p:spPr>
        <p:txBody>
          <a:bodyPr/>
          <a:lstStyle/>
          <a:p>
            <a:endParaRPr lang="en-GB"/>
          </a:p>
        </p:txBody>
      </p:sp>
      <p:sp>
        <p:nvSpPr>
          <p:cNvPr id="17" name="Text 15"/>
          <p:cNvSpPr/>
          <p:nvPr/>
        </p:nvSpPr>
        <p:spPr>
          <a:xfrm>
            <a:off x="8074152" y="914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Customer Relationships</a:t>
            </a:r>
            <a:endParaRPr lang="en-US" sz="1200" dirty="0"/>
          </a:p>
        </p:txBody>
      </p:sp>
      <p:sp>
        <p:nvSpPr>
          <p:cNvPr id="18" name="Text 16"/>
          <p:cNvSpPr/>
          <p:nvPr/>
        </p:nvSpPr>
        <p:spPr>
          <a:xfrm>
            <a:off x="8074152" y="1188720"/>
            <a:ext cx="1773936" cy="1901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Friendly service, honest communication, reliable after-sales support; assists customers identify the correct parts.Maintained via social media, WhatsApp Business, email, loyalty discounts, promotions, feedback.Customers expect genuine products, competitive prices, fast delivery, accurate orders, knowledgeable assistance.</a:t>
            </a:r>
            <a:endParaRPr lang="en-US" sz="800" dirty="0"/>
          </a:p>
        </p:txBody>
      </p:sp>
      <p:sp>
        <p:nvSpPr>
          <p:cNvPr id="19" name="Shape 17"/>
          <p:cNvSpPr/>
          <p:nvPr/>
        </p:nvSpPr>
        <p:spPr>
          <a:xfrm>
            <a:off x="8001000" y="3154680"/>
            <a:ext cx="1920240" cy="2286000"/>
          </a:xfrm>
          <a:prstGeom prst="rect">
            <a:avLst/>
          </a:prstGeom>
          <a:solidFill>
            <a:srgbClr val="FFFFFF"/>
          </a:solidFill>
          <a:ln w="12700">
            <a:solidFill>
              <a:srgbClr val="000000"/>
            </a:solidFill>
            <a:prstDash val="solid"/>
          </a:ln>
        </p:spPr>
        <p:txBody>
          <a:bodyPr/>
          <a:lstStyle/>
          <a:p>
            <a:endParaRPr lang="en-GB"/>
          </a:p>
        </p:txBody>
      </p:sp>
      <p:sp>
        <p:nvSpPr>
          <p:cNvPr id="20" name="Text 18"/>
          <p:cNvSpPr/>
          <p:nvPr/>
        </p:nvSpPr>
        <p:spPr>
          <a:xfrm>
            <a:off x="8074152" y="3200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Channels</a:t>
            </a:r>
            <a:endParaRPr lang="en-US" sz="1200" dirty="0"/>
          </a:p>
        </p:txBody>
      </p:sp>
      <p:sp>
        <p:nvSpPr>
          <p:cNvPr id="21" name="Text 19"/>
          <p:cNvSpPr/>
          <p:nvPr/>
        </p:nvSpPr>
        <p:spPr>
          <a:xfrm>
            <a:off x="8074152" y="3474720"/>
            <a:ext cx="1773936" cy="1901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Physical retail store, company website, online ordering platform, WhatsApp Business, Facebook, Instagram, telephone orders, email.Partnerships with local mechanics/garages; delivery services throughout Namibia.</a:t>
            </a:r>
            <a:endParaRPr lang="en-US" sz="800" dirty="0"/>
          </a:p>
        </p:txBody>
      </p:sp>
      <p:sp>
        <p:nvSpPr>
          <p:cNvPr id="22" name="Shape 20"/>
          <p:cNvSpPr/>
          <p:nvPr/>
        </p:nvSpPr>
        <p:spPr>
          <a:xfrm>
            <a:off x="9921240" y="868680"/>
            <a:ext cx="1920240" cy="4572000"/>
          </a:xfrm>
          <a:prstGeom prst="rect">
            <a:avLst/>
          </a:prstGeom>
          <a:solidFill>
            <a:srgbClr val="FFFFFF"/>
          </a:solidFill>
          <a:ln w="12700">
            <a:solidFill>
              <a:srgbClr val="000000"/>
            </a:solidFill>
            <a:prstDash val="solid"/>
          </a:ln>
        </p:spPr>
        <p:txBody>
          <a:bodyPr/>
          <a:lstStyle/>
          <a:p>
            <a:endParaRPr lang="en-GB"/>
          </a:p>
        </p:txBody>
      </p:sp>
      <p:sp>
        <p:nvSpPr>
          <p:cNvPr id="23" name="Text 21"/>
          <p:cNvSpPr/>
          <p:nvPr/>
        </p:nvSpPr>
        <p:spPr>
          <a:xfrm>
            <a:off x="9994392" y="914400"/>
            <a:ext cx="177393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Customer Segments</a:t>
            </a:r>
            <a:endParaRPr lang="en-US" sz="1200" dirty="0"/>
          </a:p>
        </p:txBody>
      </p:sp>
      <p:sp>
        <p:nvSpPr>
          <p:cNvPr id="24" name="Text 22"/>
          <p:cNvSpPr/>
          <p:nvPr/>
        </p:nvSpPr>
        <p:spPr>
          <a:xfrm>
            <a:off x="9994392" y="1188720"/>
            <a:ext cx="1773936" cy="418795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Individual vehicle owners, motor vehicle repair workshops, independent mechanics, car dealerships, fleet management companies.Taxi operators, government departments, mining companies, agricultural businesses, insurance-approved repair centres.All require reliable vehicle parts to maintain and repair their vehicles efficiently.</a:t>
            </a:r>
            <a:endParaRPr lang="en-US" sz="800" dirty="0"/>
          </a:p>
        </p:txBody>
      </p:sp>
      <p:sp>
        <p:nvSpPr>
          <p:cNvPr id="25" name="Shape 23"/>
          <p:cNvSpPr/>
          <p:nvPr/>
        </p:nvSpPr>
        <p:spPr>
          <a:xfrm>
            <a:off x="320040" y="5440680"/>
            <a:ext cx="5760720" cy="1234440"/>
          </a:xfrm>
          <a:prstGeom prst="rect">
            <a:avLst/>
          </a:prstGeom>
          <a:solidFill>
            <a:srgbClr val="FFFFFF"/>
          </a:solidFill>
          <a:ln w="12700">
            <a:solidFill>
              <a:srgbClr val="000000"/>
            </a:solidFill>
            <a:prstDash val="solid"/>
          </a:ln>
        </p:spPr>
        <p:txBody>
          <a:bodyPr/>
          <a:lstStyle/>
          <a:p>
            <a:endParaRPr lang="en-GB"/>
          </a:p>
        </p:txBody>
      </p:sp>
      <p:sp>
        <p:nvSpPr>
          <p:cNvPr id="26" name="Text 24"/>
          <p:cNvSpPr/>
          <p:nvPr/>
        </p:nvSpPr>
        <p:spPr>
          <a:xfrm>
            <a:off x="393192" y="5486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Cost Structure</a:t>
            </a:r>
            <a:endParaRPr lang="en-US" sz="1200" dirty="0"/>
          </a:p>
        </p:txBody>
      </p:sp>
      <p:sp>
        <p:nvSpPr>
          <p:cNvPr id="27" name="Text 25"/>
          <p:cNvSpPr/>
          <p:nvPr/>
        </p:nvSpPr>
        <p:spPr>
          <a:xfrm>
            <a:off x="393192" y="5760720"/>
            <a:ext cx="5614416" cy="85039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Purchasing vehicle parts from UK suppliers; shipping and freight; customs duties and import taxes; warehouse rental; salaries; utilities; marketing; insurance; delivery and transport; website maintenance; licences and permits; inventory management.Value-driven strategy: quality products at competitive prices.</a:t>
            </a:r>
            <a:endParaRPr lang="en-US" sz="800" dirty="0"/>
          </a:p>
        </p:txBody>
      </p:sp>
      <p:sp>
        <p:nvSpPr>
          <p:cNvPr id="28" name="Shape 26"/>
          <p:cNvSpPr/>
          <p:nvPr/>
        </p:nvSpPr>
        <p:spPr>
          <a:xfrm>
            <a:off x="6080760" y="5440680"/>
            <a:ext cx="5760720" cy="1234440"/>
          </a:xfrm>
          <a:prstGeom prst="rect">
            <a:avLst/>
          </a:prstGeom>
          <a:solidFill>
            <a:srgbClr val="FFFFFF"/>
          </a:solidFill>
          <a:ln w="12700">
            <a:solidFill>
              <a:srgbClr val="000000"/>
            </a:solidFill>
            <a:prstDash val="solid"/>
          </a:ln>
        </p:spPr>
        <p:txBody>
          <a:bodyPr/>
          <a:lstStyle/>
          <a:p>
            <a:endParaRPr lang="en-GB"/>
          </a:p>
        </p:txBody>
      </p:sp>
      <p:sp>
        <p:nvSpPr>
          <p:cNvPr id="29" name="Text 27"/>
          <p:cNvSpPr/>
          <p:nvPr/>
        </p:nvSpPr>
        <p:spPr>
          <a:xfrm>
            <a:off x="6153912" y="5486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Revenue Streams</a:t>
            </a:r>
            <a:endParaRPr lang="en-US" sz="1200" dirty="0"/>
          </a:p>
        </p:txBody>
      </p:sp>
      <p:sp>
        <p:nvSpPr>
          <p:cNvPr id="30" name="Text 28"/>
          <p:cNvSpPr/>
          <p:nvPr/>
        </p:nvSpPr>
        <p:spPr>
          <a:xfrm>
            <a:off x="6153912" y="5760720"/>
            <a:ext cx="5614416" cy="85039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Retail sales, wholesale supply to workshops and dealerships, online sales, special orders, fleet supply contracts, delivery charges, and installation referrals via partner workshops.Payment via cash, debit/credit cards, EFT, mobile payments. Growth through repeat customers, contracts, and brand/category expansion.</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137160"/>
            <a:ext cx="8229600" cy="365760"/>
          </a:xfrm>
          <a:prstGeom prst="rect">
            <a:avLst/>
          </a:prstGeom>
          <a:noFill/>
          <a:ln/>
        </p:spPr>
        <p:txBody>
          <a:bodyPr wrap="square" rtlCol="0" anchor="ctr"/>
          <a:lstStyle/>
          <a:p>
            <a:pPr marL="0" indent="0">
              <a:buNone/>
            </a:pPr>
            <a:r>
              <a:rPr lang="en-US" sz="2000" b="1" dirty="0">
                <a:solidFill>
                  <a:srgbClr val="2F5496"/>
                </a:solidFill>
                <a:latin typeface="Calibri" pitchFamily="34" charset="0"/>
                <a:ea typeface="Calibri" pitchFamily="34" charset="-122"/>
                <a:cs typeface="Calibri" pitchFamily="34" charset="-120"/>
              </a:rPr>
              <a:t>SWOT Analysis</a:t>
            </a:r>
            <a:endParaRPr lang="en-US" sz="2000" dirty="0"/>
          </a:p>
        </p:txBody>
      </p:sp>
      <p:sp>
        <p:nvSpPr>
          <p:cNvPr id="3" name="Text 1"/>
          <p:cNvSpPr/>
          <p:nvPr/>
        </p:nvSpPr>
        <p:spPr>
          <a:xfrm>
            <a:off x="365760" y="502920"/>
            <a:ext cx="8229600" cy="274320"/>
          </a:xfrm>
          <a:prstGeom prst="rect">
            <a:avLst/>
          </a:prstGeom>
          <a:noFill/>
          <a:ln/>
        </p:spPr>
        <p:txBody>
          <a:bodyPr wrap="square" rtlCol="0" anchor="ctr"/>
          <a:lstStyle/>
          <a:p>
            <a:pPr marL="0" indent="0">
              <a:buNone/>
            </a:pPr>
            <a:r>
              <a:rPr lang="en-US" sz="1300" i="1" dirty="0">
                <a:solidFill>
                  <a:srgbClr val="444444"/>
                </a:solidFill>
                <a:latin typeface="Calibri" pitchFamily="34" charset="0"/>
                <a:ea typeface="Calibri" pitchFamily="34" charset="-122"/>
                <a:cs typeface="Calibri" pitchFamily="34" charset="-120"/>
              </a:rPr>
              <a:t>UK Auto Parts Namibia</a:t>
            </a:r>
            <a:endParaRPr lang="en-US" sz="1300" dirty="0"/>
          </a:p>
        </p:txBody>
      </p:sp>
      <p:sp>
        <p:nvSpPr>
          <p:cNvPr id="4" name="Shape 2"/>
          <p:cNvSpPr/>
          <p:nvPr/>
        </p:nvSpPr>
        <p:spPr>
          <a:xfrm>
            <a:off x="32004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5" name="Text 3"/>
          <p:cNvSpPr/>
          <p:nvPr/>
        </p:nvSpPr>
        <p:spPr>
          <a:xfrm>
            <a:off x="39319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Strengths</a:t>
            </a:r>
            <a:endParaRPr lang="en-US" sz="1200" dirty="0"/>
          </a:p>
        </p:txBody>
      </p:sp>
      <p:sp>
        <p:nvSpPr>
          <p:cNvPr id="6" name="Text 4"/>
          <p:cNvSpPr/>
          <p:nvPr/>
        </p:nvSpPr>
        <p:spPr>
          <a:xfrm>
            <a:off x="393192" y="118872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Direct sourcing from reputable UK suppliers ensures genuine, high-quality parts and builds customer trust.Competitive pricing compared to existing local dealers, supported by direct import relationships.Multiple sales channels (retail store, website, WhatsApp, social media) reach a wide range of customers.Diverse customer base — from individual owners to fleets and government departments — reduces reliance on any single segment.</a:t>
            </a:r>
            <a:endParaRPr lang="en-US" sz="800" dirty="0"/>
          </a:p>
        </p:txBody>
      </p:sp>
      <p:sp>
        <p:nvSpPr>
          <p:cNvPr id="7" name="Shape 5"/>
          <p:cNvSpPr/>
          <p:nvPr/>
        </p:nvSpPr>
        <p:spPr>
          <a:xfrm>
            <a:off x="608076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8" name="Text 6"/>
          <p:cNvSpPr/>
          <p:nvPr/>
        </p:nvSpPr>
        <p:spPr>
          <a:xfrm>
            <a:off x="615391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Weaknesses</a:t>
            </a:r>
            <a:endParaRPr lang="en-US" sz="1200" dirty="0"/>
          </a:p>
        </p:txBody>
      </p:sp>
      <p:sp>
        <p:nvSpPr>
          <p:cNvPr id="9" name="Text 7"/>
          <p:cNvSpPr/>
          <p:nvPr/>
        </p:nvSpPr>
        <p:spPr>
          <a:xfrm>
            <a:off x="6153912" y="118872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Dependence on international shipping means longer lead times than local competitors sourcing domestically.Exposure to currency fluctuations between the British Pound and Namibian Dollar affects landed costs.Significant capital tied up in imported stock and warehousing before it is sold.Limited brand recognition as a new entrant compared to established parts dealers.</a:t>
            </a:r>
            <a:endParaRPr lang="en-US" sz="800" dirty="0"/>
          </a:p>
        </p:txBody>
      </p:sp>
      <p:sp>
        <p:nvSpPr>
          <p:cNvPr id="10" name="Shape 8"/>
          <p:cNvSpPr/>
          <p:nvPr/>
        </p:nvSpPr>
        <p:spPr>
          <a:xfrm>
            <a:off x="32004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1" name="Text 9"/>
          <p:cNvSpPr/>
          <p:nvPr/>
        </p:nvSpPr>
        <p:spPr>
          <a:xfrm>
            <a:off x="39319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Opportunities</a:t>
            </a:r>
            <a:endParaRPr lang="en-US" sz="1200" dirty="0"/>
          </a:p>
        </p:txBody>
      </p:sp>
      <p:sp>
        <p:nvSpPr>
          <p:cNvPr id="12" name="Text 10"/>
          <p:cNvSpPr/>
          <p:nvPr/>
        </p:nvSpPr>
        <p:spPr>
          <a:xfrm>
            <a:off x="393192" y="409194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Growing vehicle fleets in mining, agriculture, and transport sectors increase demand for reliable parts.Rising customer preference for genuine parts over cheaper counterfeits creates a quality-focused niche.E-commerce growth supports expansion of the online ordering platform and delivery reach.Potential to expand into neighbouring SADC markets once the Namibian business is established.</a:t>
            </a:r>
            <a:endParaRPr lang="en-US" sz="800" dirty="0"/>
          </a:p>
        </p:txBody>
      </p:sp>
      <p:sp>
        <p:nvSpPr>
          <p:cNvPr id="13" name="Shape 11"/>
          <p:cNvSpPr/>
          <p:nvPr/>
        </p:nvSpPr>
        <p:spPr>
          <a:xfrm>
            <a:off x="608076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4" name="Text 12"/>
          <p:cNvSpPr/>
          <p:nvPr/>
        </p:nvSpPr>
        <p:spPr>
          <a:xfrm>
            <a:off x="615391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Threats</a:t>
            </a:r>
            <a:endParaRPr lang="en-US" sz="1200" dirty="0"/>
          </a:p>
        </p:txBody>
      </p:sp>
      <p:sp>
        <p:nvSpPr>
          <p:cNvPr id="15" name="Text 13"/>
          <p:cNvSpPr/>
          <p:nvPr/>
        </p:nvSpPr>
        <p:spPr>
          <a:xfrm>
            <a:off x="6153912" y="409194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Changes to import tariffs, customs duties, or trade policy could raise landed costs.Currency depreciation against the Pound would increase the cost of imported stock.Competition from established local parts dealers with existing customer relationships.Supply chain disruptions such as shipping delays, strikes, or port congestion.</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137160"/>
            <a:ext cx="8229600" cy="365760"/>
          </a:xfrm>
          <a:prstGeom prst="rect">
            <a:avLst/>
          </a:prstGeom>
          <a:noFill/>
          <a:ln/>
        </p:spPr>
        <p:txBody>
          <a:bodyPr wrap="square" rtlCol="0" anchor="ctr"/>
          <a:lstStyle/>
          <a:p>
            <a:pPr marL="0" indent="0">
              <a:buNone/>
            </a:pPr>
            <a:r>
              <a:rPr lang="en-US" sz="2000" b="1" dirty="0">
                <a:solidFill>
                  <a:srgbClr val="2F5496"/>
                </a:solidFill>
                <a:latin typeface="Calibri" pitchFamily="34" charset="0"/>
                <a:ea typeface="Calibri" pitchFamily="34" charset="-122"/>
                <a:cs typeface="Calibri" pitchFamily="34" charset="-120"/>
              </a:rPr>
              <a:t>Marketing Mix (4Ps)</a:t>
            </a:r>
            <a:endParaRPr lang="en-US" sz="2000" dirty="0"/>
          </a:p>
        </p:txBody>
      </p:sp>
      <p:sp>
        <p:nvSpPr>
          <p:cNvPr id="3" name="Text 1"/>
          <p:cNvSpPr/>
          <p:nvPr/>
        </p:nvSpPr>
        <p:spPr>
          <a:xfrm>
            <a:off x="365760" y="502920"/>
            <a:ext cx="8229600" cy="274320"/>
          </a:xfrm>
          <a:prstGeom prst="rect">
            <a:avLst/>
          </a:prstGeom>
          <a:noFill/>
          <a:ln/>
        </p:spPr>
        <p:txBody>
          <a:bodyPr wrap="square" rtlCol="0" anchor="ctr"/>
          <a:lstStyle/>
          <a:p>
            <a:pPr marL="0" indent="0">
              <a:buNone/>
            </a:pPr>
            <a:r>
              <a:rPr lang="en-US" sz="1300" i="1" dirty="0">
                <a:solidFill>
                  <a:srgbClr val="444444"/>
                </a:solidFill>
                <a:latin typeface="Calibri" pitchFamily="34" charset="0"/>
                <a:ea typeface="Calibri" pitchFamily="34" charset="-122"/>
                <a:cs typeface="Calibri" pitchFamily="34" charset="-120"/>
              </a:rPr>
              <a:t>UK Auto Parts Namibia</a:t>
            </a:r>
            <a:endParaRPr lang="en-US" sz="1300" dirty="0"/>
          </a:p>
        </p:txBody>
      </p:sp>
      <p:sp>
        <p:nvSpPr>
          <p:cNvPr id="4" name="Shape 2"/>
          <p:cNvSpPr/>
          <p:nvPr/>
        </p:nvSpPr>
        <p:spPr>
          <a:xfrm>
            <a:off x="32004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5" name="Text 3"/>
          <p:cNvSpPr/>
          <p:nvPr/>
        </p:nvSpPr>
        <p:spPr>
          <a:xfrm>
            <a:off x="39319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Product</a:t>
            </a:r>
            <a:endParaRPr lang="en-US" sz="1200" dirty="0"/>
          </a:p>
        </p:txBody>
      </p:sp>
      <p:sp>
        <p:nvSpPr>
          <p:cNvPr id="6" name="Text 4"/>
          <p:cNvSpPr/>
          <p:nvPr/>
        </p:nvSpPr>
        <p:spPr>
          <a:xfrm>
            <a:off x="393192" y="118872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Genuine aftermarket vehicle parts across engine, brake, suspension, electrical, and body categories, plus filters, lubricants, and accessories.Special-order sourcing for hard-to-find or rare parts, backed by quality assurance from trusted UK suppliers.</a:t>
            </a:r>
            <a:endParaRPr lang="en-US" sz="800" dirty="0"/>
          </a:p>
        </p:txBody>
      </p:sp>
      <p:sp>
        <p:nvSpPr>
          <p:cNvPr id="7" name="Shape 5"/>
          <p:cNvSpPr/>
          <p:nvPr/>
        </p:nvSpPr>
        <p:spPr>
          <a:xfrm>
            <a:off x="608076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8" name="Text 6"/>
          <p:cNvSpPr/>
          <p:nvPr/>
        </p:nvSpPr>
        <p:spPr>
          <a:xfrm>
            <a:off x="615391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Price</a:t>
            </a:r>
            <a:endParaRPr lang="en-US" sz="1200" dirty="0"/>
          </a:p>
        </p:txBody>
      </p:sp>
      <p:sp>
        <p:nvSpPr>
          <p:cNvPr id="9" name="Text 7"/>
          <p:cNvSpPr/>
          <p:nvPr/>
        </p:nvSpPr>
        <p:spPr>
          <a:xfrm>
            <a:off x="6153912" y="118872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Competitive pricing benchmarked against local dealers, reflecting the value of genuine, quality-assured parts.Wholesale discounts for workshops, dealerships, and fleet contracts; transparent pricing that reflects landed cost.</a:t>
            </a:r>
            <a:endParaRPr lang="en-US" sz="800" dirty="0"/>
          </a:p>
        </p:txBody>
      </p:sp>
      <p:sp>
        <p:nvSpPr>
          <p:cNvPr id="10" name="Shape 8"/>
          <p:cNvSpPr/>
          <p:nvPr/>
        </p:nvSpPr>
        <p:spPr>
          <a:xfrm>
            <a:off x="32004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1" name="Text 9"/>
          <p:cNvSpPr/>
          <p:nvPr/>
        </p:nvSpPr>
        <p:spPr>
          <a:xfrm>
            <a:off x="39319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Place</a:t>
            </a:r>
            <a:endParaRPr lang="en-US" sz="1200" dirty="0"/>
          </a:p>
        </p:txBody>
      </p:sp>
      <p:sp>
        <p:nvSpPr>
          <p:cNvPr id="12" name="Text 10"/>
          <p:cNvSpPr/>
          <p:nvPr/>
        </p:nvSpPr>
        <p:spPr>
          <a:xfrm>
            <a:off x="393192" y="409194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Physical retail store combined with an online ordering platform and delivery throughout Namibia.Partnerships with local mechanics and garages extend distribution reach beyond the store itself.</a:t>
            </a:r>
            <a:endParaRPr lang="en-US" sz="800" dirty="0"/>
          </a:p>
        </p:txBody>
      </p:sp>
      <p:sp>
        <p:nvSpPr>
          <p:cNvPr id="13" name="Shape 11"/>
          <p:cNvSpPr/>
          <p:nvPr/>
        </p:nvSpPr>
        <p:spPr>
          <a:xfrm>
            <a:off x="608076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4" name="Text 12"/>
          <p:cNvSpPr/>
          <p:nvPr/>
        </p:nvSpPr>
        <p:spPr>
          <a:xfrm>
            <a:off x="615391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Promotion</a:t>
            </a:r>
            <a:endParaRPr lang="en-US" sz="1200" dirty="0"/>
          </a:p>
        </p:txBody>
      </p:sp>
      <p:sp>
        <p:nvSpPr>
          <p:cNvPr id="15" name="Text 13"/>
          <p:cNvSpPr/>
          <p:nvPr/>
        </p:nvSpPr>
        <p:spPr>
          <a:xfrm>
            <a:off x="6153912" y="4091940"/>
            <a:ext cx="5614416" cy="2519172"/>
          </a:xfrm>
          <a:prstGeom prst="rect">
            <a:avLst/>
          </a:prstGeom>
          <a:noFill/>
          <a:ln/>
        </p:spPr>
        <p:txBody>
          <a:bodyPr wrap="square" rtlCol="0" anchor="t"/>
          <a:lstStyle/>
          <a:p>
            <a:pPr marL="0" indent="0" algn="l">
              <a:lnSpc>
                <a:spcPct val="105000"/>
              </a:lnSpc>
              <a:spcAft>
                <a:spcPts val="600"/>
              </a:spcAft>
              <a:buNone/>
            </a:pPr>
            <a:r>
              <a:rPr lang="en-US" sz="800" dirty="0">
                <a:solidFill>
                  <a:srgbClr val="000000"/>
                </a:solidFill>
                <a:latin typeface="Calibri" pitchFamily="34" charset="0"/>
                <a:ea typeface="Calibri" pitchFamily="34" charset="-122"/>
                <a:cs typeface="Calibri" pitchFamily="34" charset="-120"/>
              </a:rPr>
              <a:t>Social media engagement (Facebook, Instagram) and WhatsApp Business for direct customer communication.Loyalty discounts, special promotions, and referral-driven word-of-mouth through workshop partnerships; targeted outreach to fleet and government clients.</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137160"/>
            <a:ext cx="8229600" cy="365760"/>
          </a:xfrm>
          <a:prstGeom prst="rect">
            <a:avLst/>
          </a:prstGeom>
          <a:noFill/>
          <a:ln/>
        </p:spPr>
        <p:txBody>
          <a:bodyPr wrap="square" rtlCol="0" anchor="ctr"/>
          <a:lstStyle/>
          <a:p>
            <a:pPr marL="0" indent="0">
              <a:buNone/>
            </a:pPr>
            <a:r>
              <a:rPr lang="en-US" sz="2000" b="1" dirty="0">
                <a:solidFill>
                  <a:srgbClr val="2F5496"/>
                </a:solidFill>
                <a:latin typeface="Calibri" pitchFamily="34" charset="0"/>
                <a:ea typeface="Calibri" pitchFamily="34" charset="-122"/>
                <a:cs typeface="Calibri" pitchFamily="34" charset="-120"/>
              </a:rPr>
              <a:t>Financial Overview</a:t>
            </a:r>
            <a:endParaRPr lang="en-US" sz="2000" dirty="0"/>
          </a:p>
        </p:txBody>
      </p:sp>
      <p:sp>
        <p:nvSpPr>
          <p:cNvPr id="3" name="Text 1"/>
          <p:cNvSpPr/>
          <p:nvPr/>
        </p:nvSpPr>
        <p:spPr>
          <a:xfrm>
            <a:off x="365760" y="502920"/>
            <a:ext cx="8229600" cy="274320"/>
          </a:xfrm>
          <a:prstGeom prst="rect">
            <a:avLst/>
          </a:prstGeom>
          <a:noFill/>
          <a:ln/>
        </p:spPr>
        <p:txBody>
          <a:bodyPr wrap="square" rtlCol="0" anchor="ctr"/>
          <a:lstStyle/>
          <a:p>
            <a:pPr marL="0" indent="0">
              <a:buNone/>
            </a:pPr>
            <a:r>
              <a:rPr lang="en-US" sz="1300" i="1" dirty="0">
                <a:solidFill>
                  <a:srgbClr val="444444"/>
                </a:solidFill>
                <a:latin typeface="Calibri" pitchFamily="34" charset="0"/>
                <a:ea typeface="Calibri" pitchFamily="34" charset="-122"/>
                <a:cs typeface="Calibri" pitchFamily="34" charset="-120"/>
              </a:rPr>
              <a:t>UK Auto Parts Namibia</a:t>
            </a:r>
            <a:endParaRPr lang="en-US" sz="1300" dirty="0"/>
          </a:p>
        </p:txBody>
      </p:sp>
      <p:sp>
        <p:nvSpPr>
          <p:cNvPr id="4" name="Shape 2"/>
          <p:cNvSpPr/>
          <p:nvPr/>
        </p:nvSpPr>
        <p:spPr>
          <a:xfrm>
            <a:off x="32004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5" name="Text 3"/>
          <p:cNvSpPr/>
          <p:nvPr/>
        </p:nvSpPr>
        <p:spPr>
          <a:xfrm>
            <a:off x="39319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Startup Costs</a:t>
            </a:r>
            <a:endParaRPr lang="en-US" sz="1200" dirty="0"/>
          </a:p>
        </p:txBody>
      </p:sp>
      <p:sp>
        <p:nvSpPr>
          <p:cNvPr id="6" name="Text 4"/>
          <p:cNvSpPr/>
          <p:nvPr/>
        </p:nvSpPr>
        <p:spPr>
          <a:xfrm>
            <a:off x="393192" y="1188720"/>
            <a:ext cx="5614416" cy="2519172"/>
          </a:xfrm>
          <a:prstGeom prst="rect">
            <a:avLst/>
          </a:prstGeom>
          <a:noFill/>
          <a:ln/>
        </p:spPr>
        <p:txBody>
          <a:bodyPr wrap="square" rtlCol="0" anchor="t"/>
          <a:lstStyle/>
          <a:p>
            <a:pPr marL="0" indent="0" algn="l">
              <a:lnSpc>
                <a:spcPct val="105000"/>
              </a:lnSpc>
              <a:buNone/>
            </a:pPr>
            <a:r>
              <a:rPr lang="en-US" sz="800" dirty="0">
                <a:solidFill>
                  <a:srgbClr val="000000"/>
                </a:solidFill>
                <a:latin typeface="Calibri" pitchFamily="34" charset="0"/>
                <a:ea typeface="Calibri" pitchFamily="34" charset="-122"/>
                <a:cs typeface="Calibri" pitchFamily="34" charset="-120"/>
              </a:rPr>
              <a:t>Initial stock purchase from UK suppliers, warehouse setup, website and online ordering platform, import licences, and delivery vehicle(s).</a:t>
            </a:r>
            <a:endParaRPr lang="en-US" sz="800" dirty="0"/>
          </a:p>
        </p:txBody>
      </p:sp>
      <p:sp>
        <p:nvSpPr>
          <p:cNvPr id="7" name="Shape 5"/>
          <p:cNvSpPr/>
          <p:nvPr/>
        </p:nvSpPr>
        <p:spPr>
          <a:xfrm>
            <a:off x="6080760" y="868680"/>
            <a:ext cx="5760720" cy="2903220"/>
          </a:xfrm>
          <a:prstGeom prst="rect">
            <a:avLst/>
          </a:prstGeom>
          <a:solidFill>
            <a:srgbClr val="FFFFFF"/>
          </a:solidFill>
          <a:ln w="12700">
            <a:solidFill>
              <a:srgbClr val="000000"/>
            </a:solidFill>
            <a:prstDash val="solid"/>
          </a:ln>
        </p:spPr>
        <p:txBody>
          <a:bodyPr/>
          <a:lstStyle/>
          <a:p>
            <a:endParaRPr lang="en-GB"/>
          </a:p>
        </p:txBody>
      </p:sp>
      <p:sp>
        <p:nvSpPr>
          <p:cNvPr id="8" name="Text 6"/>
          <p:cNvSpPr/>
          <p:nvPr/>
        </p:nvSpPr>
        <p:spPr>
          <a:xfrm>
            <a:off x="6153912" y="91440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Revenue Projections</a:t>
            </a:r>
            <a:endParaRPr lang="en-US" sz="1200" dirty="0"/>
          </a:p>
        </p:txBody>
      </p:sp>
      <p:sp>
        <p:nvSpPr>
          <p:cNvPr id="9" name="Text 7"/>
          <p:cNvSpPr/>
          <p:nvPr/>
        </p:nvSpPr>
        <p:spPr>
          <a:xfrm>
            <a:off x="6153912" y="1188720"/>
            <a:ext cx="5614416" cy="2519172"/>
          </a:xfrm>
          <a:prstGeom prst="rect">
            <a:avLst/>
          </a:prstGeom>
          <a:noFill/>
          <a:ln/>
        </p:spPr>
        <p:txBody>
          <a:bodyPr wrap="square" rtlCol="0" anchor="t"/>
          <a:lstStyle/>
          <a:p>
            <a:pPr marL="0" indent="0" algn="l">
              <a:lnSpc>
                <a:spcPct val="105000"/>
              </a:lnSpc>
              <a:buNone/>
            </a:pPr>
            <a:r>
              <a:rPr lang="en-US" sz="800" dirty="0">
                <a:solidFill>
                  <a:srgbClr val="000000"/>
                </a:solidFill>
                <a:latin typeface="Calibri" pitchFamily="34" charset="0"/>
                <a:ea typeface="Calibri" pitchFamily="34" charset="-122"/>
                <a:cs typeface="Calibri" pitchFamily="34" charset="-120"/>
              </a:rPr>
              <a:t>Growth driven by a mix of retail, wholesale, and fleet supply contracts, with repeat business from workshops and dealerships supporting steady revenue.</a:t>
            </a:r>
            <a:endParaRPr lang="en-US" sz="800" dirty="0"/>
          </a:p>
        </p:txBody>
      </p:sp>
      <p:sp>
        <p:nvSpPr>
          <p:cNvPr id="10" name="Shape 8"/>
          <p:cNvSpPr/>
          <p:nvPr/>
        </p:nvSpPr>
        <p:spPr>
          <a:xfrm>
            <a:off x="32004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1" name="Text 9"/>
          <p:cNvSpPr/>
          <p:nvPr/>
        </p:nvSpPr>
        <p:spPr>
          <a:xfrm>
            <a:off x="39319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Break-Even Considerations</a:t>
            </a:r>
            <a:endParaRPr lang="en-US" sz="1200" dirty="0"/>
          </a:p>
        </p:txBody>
      </p:sp>
      <p:sp>
        <p:nvSpPr>
          <p:cNvPr id="12" name="Text 10"/>
          <p:cNvSpPr/>
          <p:nvPr/>
        </p:nvSpPr>
        <p:spPr>
          <a:xfrm>
            <a:off x="393192" y="4091940"/>
            <a:ext cx="5614416" cy="2519172"/>
          </a:xfrm>
          <a:prstGeom prst="rect">
            <a:avLst/>
          </a:prstGeom>
          <a:noFill/>
          <a:ln/>
        </p:spPr>
        <p:txBody>
          <a:bodyPr wrap="square" rtlCol="0" anchor="t"/>
          <a:lstStyle/>
          <a:p>
            <a:pPr marL="0" indent="0" algn="l">
              <a:lnSpc>
                <a:spcPct val="105000"/>
              </a:lnSpc>
              <a:buNone/>
            </a:pPr>
            <a:r>
              <a:rPr lang="en-US" sz="800" dirty="0">
                <a:solidFill>
                  <a:srgbClr val="000000"/>
                </a:solidFill>
                <a:latin typeface="Calibri" pitchFamily="34" charset="0"/>
                <a:ea typeface="Calibri" pitchFamily="34" charset="-122"/>
                <a:cs typeface="Calibri" pitchFamily="34" charset="-120"/>
              </a:rPr>
              <a:t>Reaching break-even depends on inventory turnover, controlling shipping and customs costs, and securing wholesale or fleet contracts early on.</a:t>
            </a:r>
            <a:endParaRPr lang="en-US" sz="800" dirty="0"/>
          </a:p>
        </p:txBody>
      </p:sp>
      <p:sp>
        <p:nvSpPr>
          <p:cNvPr id="13" name="Shape 11"/>
          <p:cNvSpPr/>
          <p:nvPr/>
        </p:nvSpPr>
        <p:spPr>
          <a:xfrm>
            <a:off x="6080760" y="3771900"/>
            <a:ext cx="5760720" cy="2903220"/>
          </a:xfrm>
          <a:prstGeom prst="rect">
            <a:avLst/>
          </a:prstGeom>
          <a:solidFill>
            <a:srgbClr val="FFFFFF"/>
          </a:solidFill>
          <a:ln w="12700">
            <a:solidFill>
              <a:srgbClr val="000000"/>
            </a:solidFill>
            <a:prstDash val="solid"/>
          </a:ln>
        </p:spPr>
        <p:txBody>
          <a:bodyPr/>
          <a:lstStyle/>
          <a:p>
            <a:endParaRPr lang="en-GB"/>
          </a:p>
        </p:txBody>
      </p:sp>
      <p:sp>
        <p:nvSpPr>
          <p:cNvPr id="14" name="Text 12"/>
          <p:cNvSpPr/>
          <p:nvPr/>
        </p:nvSpPr>
        <p:spPr>
          <a:xfrm>
            <a:off x="6153912" y="3817620"/>
            <a:ext cx="5614416" cy="274320"/>
          </a:xfrm>
          <a:prstGeom prst="rect">
            <a:avLst/>
          </a:prstGeom>
          <a:noFill/>
          <a:ln/>
        </p:spPr>
        <p:txBody>
          <a:bodyPr wrap="square" rtlCol="0" anchor="t"/>
          <a:lstStyle/>
          <a:p>
            <a:pPr marL="0" indent="0" algn="l">
              <a:buNone/>
            </a:pPr>
            <a:r>
              <a:rPr lang="en-US" sz="1200" b="1" dirty="0">
                <a:solidFill>
                  <a:srgbClr val="2F5496"/>
                </a:solidFill>
                <a:latin typeface="Calibri" pitchFamily="34" charset="0"/>
                <a:ea typeface="Calibri" pitchFamily="34" charset="-122"/>
                <a:cs typeface="Calibri" pitchFamily="34" charset="-120"/>
              </a:rPr>
              <a:t>Funding Sources</a:t>
            </a:r>
            <a:endParaRPr lang="en-US" sz="1200" dirty="0"/>
          </a:p>
        </p:txBody>
      </p:sp>
      <p:sp>
        <p:nvSpPr>
          <p:cNvPr id="15" name="Text 13"/>
          <p:cNvSpPr/>
          <p:nvPr/>
        </p:nvSpPr>
        <p:spPr>
          <a:xfrm>
            <a:off x="6153912" y="4091940"/>
            <a:ext cx="5614416" cy="2519172"/>
          </a:xfrm>
          <a:prstGeom prst="rect">
            <a:avLst/>
          </a:prstGeom>
          <a:noFill/>
          <a:ln/>
        </p:spPr>
        <p:txBody>
          <a:bodyPr wrap="square" rtlCol="0" anchor="t"/>
          <a:lstStyle/>
          <a:p>
            <a:pPr marL="0" indent="0" algn="l">
              <a:lnSpc>
                <a:spcPct val="105000"/>
              </a:lnSpc>
              <a:buNone/>
            </a:pPr>
            <a:r>
              <a:rPr lang="en-US" sz="800" dirty="0">
                <a:solidFill>
                  <a:srgbClr val="000000"/>
                </a:solidFill>
                <a:latin typeface="Calibri" pitchFamily="34" charset="0"/>
                <a:ea typeface="Calibri" pitchFamily="34" charset="-122"/>
                <a:cs typeface="Calibri" pitchFamily="34" charset="-120"/>
              </a:rPr>
              <a:t>Owner capital, potential bank financing or trade finance for import purchases, and supplier credit terms to manage cash flow.</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65760" y="137160"/>
            <a:ext cx="8229600" cy="365760"/>
          </a:xfrm>
          <a:prstGeom prst="rect">
            <a:avLst/>
          </a:prstGeom>
          <a:noFill/>
          <a:ln/>
        </p:spPr>
        <p:txBody>
          <a:bodyPr wrap="square" rtlCol="0" anchor="ctr"/>
          <a:lstStyle/>
          <a:p>
            <a:pPr marL="0" indent="0">
              <a:buNone/>
            </a:pPr>
            <a:r>
              <a:rPr lang="en-US" sz="2000" b="1" dirty="0">
                <a:solidFill>
                  <a:srgbClr val="2F5496"/>
                </a:solidFill>
                <a:latin typeface="Calibri" pitchFamily="34" charset="0"/>
                <a:ea typeface="Calibri" pitchFamily="34" charset="-122"/>
                <a:cs typeface="Calibri" pitchFamily="34" charset="-120"/>
              </a:rPr>
              <a:t>Risk Analysis</a:t>
            </a:r>
            <a:endParaRPr lang="en-US" sz="2000" dirty="0"/>
          </a:p>
        </p:txBody>
      </p:sp>
      <p:sp>
        <p:nvSpPr>
          <p:cNvPr id="3" name="Text 1"/>
          <p:cNvSpPr/>
          <p:nvPr/>
        </p:nvSpPr>
        <p:spPr>
          <a:xfrm>
            <a:off x="365760" y="502920"/>
            <a:ext cx="8229600" cy="274320"/>
          </a:xfrm>
          <a:prstGeom prst="rect">
            <a:avLst/>
          </a:prstGeom>
          <a:noFill/>
          <a:ln/>
        </p:spPr>
        <p:txBody>
          <a:bodyPr wrap="square" rtlCol="0" anchor="ctr"/>
          <a:lstStyle/>
          <a:p>
            <a:pPr marL="0" indent="0">
              <a:buNone/>
            </a:pPr>
            <a:r>
              <a:rPr lang="en-US" sz="1300" i="1" dirty="0">
                <a:solidFill>
                  <a:srgbClr val="444444"/>
                </a:solidFill>
                <a:latin typeface="Calibri" pitchFamily="34" charset="0"/>
                <a:ea typeface="Calibri" pitchFamily="34" charset="-122"/>
                <a:cs typeface="Calibri" pitchFamily="34" charset="-120"/>
              </a:rPr>
              <a:t>UK Auto Parts Namibia</a:t>
            </a:r>
            <a:endParaRPr lang="en-US" sz="1300" dirty="0"/>
          </a:p>
        </p:txBody>
      </p:sp>
      <p:sp>
        <p:nvSpPr>
          <p:cNvPr id="4" name="Shape 2"/>
          <p:cNvSpPr/>
          <p:nvPr/>
        </p:nvSpPr>
        <p:spPr>
          <a:xfrm>
            <a:off x="320040" y="868680"/>
            <a:ext cx="4378147" cy="457200"/>
          </a:xfrm>
          <a:prstGeom prst="rect">
            <a:avLst/>
          </a:prstGeom>
          <a:solidFill>
            <a:srgbClr val="2F5496"/>
          </a:solidFill>
          <a:ln w="12700">
            <a:solidFill>
              <a:srgbClr val="000000"/>
            </a:solidFill>
            <a:prstDash val="solid"/>
          </a:ln>
        </p:spPr>
        <p:txBody>
          <a:bodyPr/>
          <a:lstStyle/>
          <a:p>
            <a:endParaRPr lang="en-GB"/>
          </a:p>
        </p:txBody>
      </p:sp>
      <p:sp>
        <p:nvSpPr>
          <p:cNvPr id="5" name="Shape 3"/>
          <p:cNvSpPr/>
          <p:nvPr/>
        </p:nvSpPr>
        <p:spPr>
          <a:xfrm>
            <a:off x="4698187" y="868680"/>
            <a:ext cx="7143293" cy="457200"/>
          </a:xfrm>
          <a:prstGeom prst="rect">
            <a:avLst/>
          </a:prstGeom>
          <a:solidFill>
            <a:srgbClr val="2F5496"/>
          </a:solidFill>
          <a:ln w="12700">
            <a:solidFill>
              <a:srgbClr val="000000"/>
            </a:solidFill>
            <a:prstDash val="solid"/>
          </a:ln>
        </p:spPr>
        <p:txBody>
          <a:bodyPr/>
          <a:lstStyle/>
          <a:p>
            <a:endParaRPr lang="en-GB"/>
          </a:p>
        </p:txBody>
      </p:sp>
      <p:sp>
        <p:nvSpPr>
          <p:cNvPr id="6" name="Text 4"/>
          <p:cNvSpPr/>
          <p:nvPr/>
        </p:nvSpPr>
        <p:spPr>
          <a:xfrm>
            <a:off x="411480" y="868680"/>
            <a:ext cx="4195267" cy="45720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Risk</a:t>
            </a:r>
            <a:endParaRPr lang="en-US" sz="1300" dirty="0"/>
          </a:p>
        </p:txBody>
      </p:sp>
      <p:sp>
        <p:nvSpPr>
          <p:cNvPr id="7" name="Text 5"/>
          <p:cNvSpPr/>
          <p:nvPr/>
        </p:nvSpPr>
        <p:spPr>
          <a:xfrm>
            <a:off x="4789627" y="868680"/>
            <a:ext cx="6960413" cy="45720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Mitigation</a:t>
            </a:r>
            <a:endParaRPr lang="en-US" sz="1300" dirty="0"/>
          </a:p>
        </p:txBody>
      </p:sp>
      <p:sp>
        <p:nvSpPr>
          <p:cNvPr id="8" name="Shape 6"/>
          <p:cNvSpPr/>
          <p:nvPr/>
        </p:nvSpPr>
        <p:spPr>
          <a:xfrm>
            <a:off x="320040" y="1325880"/>
            <a:ext cx="4378147" cy="987552"/>
          </a:xfrm>
          <a:prstGeom prst="rect">
            <a:avLst/>
          </a:prstGeom>
          <a:solidFill>
            <a:srgbClr val="FFFFFF"/>
          </a:solidFill>
          <a:ln w="12700">
            <a:solidFill>
              <a:srgbClr val="000000"/>
            </a:solidFill>
            <a:prstDash val="solid"/>
          </a:ln>
        </p:spPr>
        <p:txBody>
          <a:bodyPr/>
          <a:lstStyle/>
          <a:p>
            <a:endParaRPr lang="en-GB"/>
          </a:p>
        </p:txBody>
      </p:sp>
      <p:sp>
        <p:nvSpPr>
          <p:cNvPr id="9" name="Shape 7"/>
          <p:cNvSpPr/>
          <p:nvPr/>
        </p:nvSpPr>
        <p:spPr>
          <a:xfrm>
            <a:off x="4698187" y="1325880"/>
            <a:ext cx="7143293" cy="987552"/>
          </a:xfrm>
          <a:prstGeom prst="rect">
            <a:avLst/>
          </a:prstGeom>
          <a:solidFill>
            <a:srgbClr val="FFFFFF"/>
          </a:solidFill>
          <a:ln w="12700">
            <a:solidFill>
              <a:srgbClr val="000000"/>
            </a:solidFill>
            <a:prstDash val="solid"/>
          </a:ln>
        </p:spPr>
        <p:txBody>
          <a:bodyPr/>
          <a:lstStyle/>
          <a:p>
            <a:endParaRPr lang="en-GB"/>
          </a:p>
        </p:txBody>
      </p:sp>
      <p:sp>
        <p:nvSpPr>
          <p:cNvPr id="10" name="Text 8"/>
          <p:cNvSpPr/>
          <p:nvPr/>
        </p:nvSpPr>
        <p:spPr>
          <a:xfrm>
            <a:off x="411480" y="1380744"/>
            <a:ext cx="4195267" cy="877824"/>
          </a:xfrm>
          <a:prstGeom prst="rect">
            <a:avLst/>
          </a:prstGeom>
          <a:noFill/>
          <a:ln/>
        </p:spPr>
        <p:txBody>
          <a:bodyPr wrap="square" rtlCol="0" anchor="t"/>
          <a:lstStyle/>
          <a:p>
            <a:pPr marL="0" indent="0">
              <a:buNone/>
            </a:pPr>
            <a:r>
              <a:rPr lang="en-US" sz="1100" b="1" dirty="0">
                <a:solidFill>
                  <a:srgbClr val="2F5496"/>
                </a:solidFill>
                <a:latin typeface="Calibri" pitchFamily="34" charset="0"/>
                <a:ea typeface="Calibri" pitchFamily="34" charset="-122"/>
                <a:cs typeface="Calibri" pitchFamily="34" charset="-120"/>
              </a:rPr>
              <a:t>Shipping delays or customs hold-ups</a:t>
            </a:r>
            <a:endParaRPr lang="en-US" sz="1100" dirty="0"/>
          </a:p>
        </p:txBody>
      </p:sp>
      <p:sp>
        <p:nvSpPr>
          <p:cNvPr id="11" name="Text 9"/>
          <p:cNvSpPr/>
          <p:nvPr/>
        </p:nvSpPr>
        <p:spPr>
          <a:xfrm>
            <a:off x="4789627" y="1380744"/>
            <a:ext cx="6960413" cy="877824"/>
          </a:xfrm>
          <a:prstGeom prst="rect">
            <a:avLst/>
          </a:prstGeom>
          <a:noFill/>
          <a:ln/>
        </p:spPr>
        <p:txBody>
          <a:bodyPr wrap="square" rtlCol="0" anchor="t"/>
          <a:lstStyle/>
          <a:p>
            <a:pPr marL="0" indent="0">
              <a:lnSpc>
                <a:spcPct val="110000"/>
              </a:lnSpc>
              <a:buNone/>
            </a:pPr>
            <a:r>
              <a:rPr lang="en-US" sz="1100" dirty="0">
                <a:solidFill>
                  <a:srgbClr val="000000"/>
                </a:solidFill>
                <a:latin typeface="Calibri" pitchFamily="34" charset="0"/>
                <a:ea typeface="Calibri" pitchFamily="34" charset="-122"/>
                <a:cs typeface="Calibri" pitchFamily="34" charset="-120"/>
              </a:rPr>
              <a:t>Work with experienced customs clearing agents and maintain buffer stock of fast-moving parts.</a:t>
            </a:r>
            <a:endParaRPr lang="en-US" sz="1100" dirty="0"/>
          </a:p>
        </p:txBody>
      </p:sp>
      <p:sp>
        <p:nvSpPr>
          <p:cNvPr id="12" name="Shape 10"/>
          <p:cNvSpPr/>
          <p:nvPr/>
        </p:nvSpPr>
        <p:spPr>
          <a:xfrm>
            <a:off x="320040" y="2313432"/>
            <a:ext cx="4378147" cy="987552"/>
          </a:xfrm>
          <a:prstGeom prst="rect">
            <a:avLst/>
          </a:prstGeom>
          <a:solidFill>
            <a:srgbClr val="FFFFFF"/>
          </a:solidFill>
          <a:ln w="12700">
            <a:solidFill>
              <a:srgbClr val="000000"/>
            </a:solidFill>
            <a:prstDash val="solid"/>
          </a:ln>
        </p:spPr>
        <p:txBody>
          <a:bodyPr/>
          <a:lstStyle/>
          <a:p>
            <a:endParaRPr lang="en-GB"/>
          </a:p>
        </p:txBody>
      </p:sp>
      <p:sp>
        <p:nvSpPr>
          <p:cNvPr id="13" name="Shape 11"/>
          <p:cNvSpPr/>
          <p:nvPr/>
        </p:nvSpPr>
        <p:spPr>
          <a:xfrm>
            <a:off x="4698187" y="2313432"/>
            <a:ext cx="7143293" cy="987552"/>
          </a:xfrm>
          <a:prstGeom prst="rect">
            <a:avLst/>
          </a:prstGeom>
          <a:solidFill>
            <a:srgbClr val="FFFFFF"/>
          </a:solidFill>
          <a:ln w="12700">
            <a:solidFill>
              <a:srgbClr val="000000"/>
            </a:solidFill>
            <a:prstDash val="solid"/>
          </a:ln>
        </p:spPr>
        <p:txBody>
          <a:bodyPr/>
          <a:lstStyle/>
          <a:p>
            <a:endParaRPr lang="en-GB"/>
          </a:p>
        </p:txBody>
      </p:sp>
      <p:sp>
        <p:nvSpPr>
          <p:cNvPr id="14" name="Text 12"/>
          <p:cNvSpPr/>
          <p:nvPr/>
        </p:nvSpPr>
        <p:spPr>
          <a:xfrm>
            <a:off x="411480" y="2368296"/>
            <a:ext cx="4195267" cy="877824"/>
          </a:xfrm>
          <a:prstGeom prst="rect">
            <a:avLst/>
          </a:prstGeom>
          <a:noFill/>
          <a:ln/>
        </p:spPr>
        <p:txBody>
          <a:bodyPr wrap="square" rtlCol="0" anchor="t"/>
          <a:lstStyle/>
          <a:p>
            <a:pPr marL="0" indent="0">
              <a:buNone/>
            </a:pPr>
            <a:r>
              <a:rPr lang="en-US" sz="1100" b="1" dirty="0">
                <a:solidFill>
                  <a:srgbClr val="2F5496"/>
                </a:solidFill>
                <a:latin typeface="Calibri" pitchFamily="34" charset="0"/>
                <a:ea typeface="Calibri" pitchFamily="34" charset="-122"/>
                <a:cs typeface="Calibri" pitchFamily="34" charset="-120"/>
              </a:rPr>
              <a:t>Currency fluctuation (GBP/NAD)</a:t>
            </a:r>
            <a:endParaRPr lang="en-US" sz="1100" dirty="0"/>
          </a:p>
        </p:txBody>
      </p:sp>
      <p:sp>
        <p:nvSpPr>
          <p:cNvPr id="15" name="Text 13"/>
          <p:cNvSpPr/>
          <p:nvPr/>
        </p:nvSpPr>
        <p:spPr>
          <a:xfrm>
            <a:off x="4789627" y="2368296"/>
            <a:ext cx="6960413" cy="877824"/>
          </a:xfrm>
          <a:prstGeom prst="rect">
            <a:avLst/>
          </a:prstGeom>
          <a:noFill/>
          <a:ln/>
        </p:spPr>
        <p:txBody>
          <a:bodyPr wrap="square" rtlCol="0" anchor="t"/>
          <a:lstStyle/>
          <a:p>
            <a:pPr marL="0" indent="0">
              <a:lnSpc>
                <a:spcPct val="110000"/>
              </a:lnSpc>
              <a:buNone/>
            </a:pPr>
            <a:r>
              <a:rPr lang="en-US" sz="1100" dirty="0">
                <a:solidFill>
                  <a:srgbClr val="000000"/>
                </a:solidFill>
                <a:latin typeface="Calibri" pitchFamily="34" charset="0"/>
                <a:ea typeface="Calibri" pitchFamily="34" charset="-122"/>
                <a:cs typeface="Calibri" pitchFamily="34" charset="-120"/>
              </a:rPr>
              <a:t>Review pricing regularly and consider forward cover to manage exchange rate exposure.</a:t>
            </a:r>
            <a:endParaRPr lang="en-US" sz="1100" dirty="0"/>
          </a:p>
        </p:txBody>
      </p:sp>
      <p:sp>
        <p:nvSpPr>
          <p:cNvPr id="16" name="Shape 14"/>
          <p:cNvSpPr/>
          <p:nvPr/>
        </p:nvSpPr>
        <p:spPr>
          <a:xfrm>
            <a:off x="320040" y="3300984"/>
            <a:ext cx="4378147" cy="987552"/>
          </a:xfrm>
          <a:prstGeom prst="rect">
            <a:avLst/>
          </a:prstGeom>
          <a:solidFill>
            <a:srgbClr val="FFFFFF"/>
          </a:solidFill>
          <a:ln w="12700">
            <a:solidFill>
              <a:srgbClr val="000000"/>
            </a:solidFill>
            <a:prstDash val="solid"/>
          </a:ln>
        </p:spPr>
        <p:txBody>
          <a:bodyPr/>
          <a:lstStyle/>
          <a:p>
            <a:endParaRPr lang="en-GB"/>
          </a:p>
        </p:txBody>
      </p:sp>
      <p:sp>
        <p:nvSpPr>
          <p:cNvPr id="17" name="Shape 15"/>
          <p:cNvSpPr/>
          <p:nvPr/>
        </p:nvSpPr>
        <p:spPr>
          <a:xfrm>
            <a:off x="4698187" y="3300984"/>
            <a:ext cx="7143293" cy="987552"/>
          </a:xfrm>
          <a:prstGeom prst="rect">
            <a:avLst/>
          </a:prstGeom>
          <a:solidFill>
            <a:srgbClr val="FFFFFF"/>
          </a:solidFill>
          <a:ln w="12700">
            <a:solidFill>
              <a:srgbClr val="000000"/>
            </a:solidFill>
            <a:prstDash val="solid"/>
          </a:ln>
        </p:spPr>
        <p:txBody>
          <a:bodyPr/>
          <a:lstStyle/>
          <a:p>
            <a:endParaRPr lang="en-GB"/>
          </a:p>
        </p:txBody>
      </p:sp>
      <p:sp>
        <p:nvSpPr>
          <p:cNvPr id="18" name="Text 16"/>
          <p:cNvSpPr/>
          <p:nvPr/>
        </p:nvSpPr>
        <p:spPr>
          <a:xfrm>
            <a:off x="411480" y="3355848"/>
            <a:ext cx="4195267" cy="877824"/>
          </a:xfrm>
          <a:prstGeom prst="rect">
            <a:avLst/>
          </a:prstGeom>
          <a:noFill/>
          <a:ln/>
        </p:spPr>
        <p:txBody>
          <a:bodyPr wrap="square" rtlCol="0" anchor="t"/>
          <a:lstStyle/>
          <a:p>
            <a:pPr marL="0" indent="0">
              <a:buNone/>
            </a:pPr>
            <a:r>
              <a:rPr lang="en-US" sz="1100" b="1" dirty="0">
                <a:solidFill>
                  <a:srgbClr val="2F5496"/>
                </a:solidFill>
                <a:latin typeface="Calibri" pitchFamily="34" charset="0"/>
                <a:ea typeface="Calibri" pitchFamily="34" charset="-122"/>
                <a:cs typeface="Calibri" pitchFamily="34" charset="-120"/>
              </a:rPr>
              <a:t>Competition from established dealers</a:t>
            </a:r>
            <a:endParaRPr lang="en-US" sz="1100" dirty="0"/>
          </a:p>
        </p:txBody>
      </p:sp>
      <p:sp>
        <p:nvSpPr>
          <p:cNvPr id="19" name="Text 17"/>
          <p:cNvSpPr/>
          <p:nvPr/>
        </p:nvSpPr>
        <p:spPr>
          <a:xfrm>
            <a:off x="4789627" y="3355848"/>
            <a:ext cx="6960413" cy="877824"/>
          </a:xfrm>
          <a:prstGeom prst="rect">
            <a:avLst/>
          </a:prstGeom>
          <a:noFill/>
          <a:ln/>
        </p:spPr>
        <p:txBody>
          <a:bodyPr wrap="square" rtlCol="0" anchor="t"/>
          <a:lstStyle/>
          <a:p>
            <a:pPr marL="0" indent="0">
              <a:lnSpc>
                <a:spcPct val="110000"/>
              </a:lnSpc>
              <a:buNone/>
            </a:pPr>
            <a:r>
              <a:rPr lang="en-US" sz="1100" dirty="0">
                <a:solidFill>
                  <a:srgbClr val="000000"/>
                </a:solidFill>
                <a:latin typeface="Calibri" pitchFamily="34" charset="0"/>
                <a:ea typeface="Calibri" pitchFamily="34" charset="-122"/>
                <a:cs typeface="Calibri" pitchFamily="34" charset="-120"/>
              </a:rPr>
              <a:t>Differentiate through a genuine-parts guarantee, technical advice, and strong customer service.</a:t>
            </a:r>
            <a:endParaRPr lang="en-US" sz="1100" dirty="0"/>
          </a:p>
        </p:txBody>
      </p:sp>
      <p:sp>
        <p:nvSpPr>
          <p:cNvPr id="20" name="Shape 18"/>
          <p:cNvSpPr/>
          <p:nvPr/>
        </p:nvSpPr>
        <p:spPr>
          <a:xfrm>
            <a:off x="320040" y="4288536"/>
            <a:ext cx="4378147" cy="987552"/>
          </a:xfrm>
          <a:prstGeom prst="rect">
            <a:avLst/>
          </a:prstGeom>
          <a:solidFill>
            <a:srgbClr val="FFFFFF"/>
          </a:solidFill>
          <a:ln w="12700">
            <a:solidFill>
              <a:srgbClr val="000000"/>
            </a:solidFill>
            <a:prstDash val="solid"/>
          </a:ln>
        </p:spPr>
        <p:txBody>
          <a:bodyPr/>
          <a:lstStyle/>
          <a:p>
            <a:endParaRPr lang="en-GB"/>
          </a:p>
        </p:txBody>
      </p:sp>
      <p:sp>
        <p:nvSpPr>
          <p:cNvPr id="21" name="Shape 19"/>
          <p:cNvSpPr/>
          <p:nvPr/>
        </p:nvSpPr>
        <p:spPr>
          <a:xfrm>
            <a:off x="4698187" y="4288536"/>
            <a:ext cx="7143293" cy="987552"/>
          </a:xfrm>
          <a:prstGeom prst="rect">
            <a:avLst/>
          </a:prstGeom>
          <a:solidFill>
            <a:srgbClr val="FFFFFF"/>
          </a:solidFill>
          <a:ln w="12700">
            <a:solidFill>
              <a:srgbClr val="000000"/>
            </a:solidFill>
            <a:prstDash val="solid"/>
          </a:ln>
        </p:spPr>
        <p:txBody>
          <a:bodyPr/>
          <a:lstStyle/>
          <a:p>
            <a:endParaRPr lang="en-GB"/>
          </a:p>
        </p:txBody>
      </p:sp>
      <p:sp>
        <p:nvSpPr>
          <p:cNvPr id="22" name="Text 20"/>
          <p:cNvSpPr/>
          <p:nvPr/>
        </p:nvSpPr>
        <p:spPr>
          <a:xfrm>
            <a:off x="411480" y="4343400"/>
            <a:ext cx="4195267" cy="877824"/>
          </a:xfrm>
          <a:prstGeom prst="rect">
            <a:avLst/>
          </a:prstGeom>
          <a:noFill/>
          <a:ln/>
        </p:spPr>
        <p:txBody>
          <a:bodyPr wrap="square" rtlCol="0" anchor="t"/>
          <a:lstStyle/>
          <a:p>
            <a:pPr marL="0" indent="0">
              <a:buNone/>
            </a:pPr>
            <a:r>
              <a:rPr lang="en-US" sz="1100" b="1" dirty="0">
                <a:solidFill>
                  <a:srgbClr val="2F5496"/>
                </a:solidFill>
                <a:latin typeface="Calibri" pitchFamily="34" charset="0"/>
                <a:ea typeface="Calibri" pitchFamily="34" charset="-122"/>
                <a:cs typeface="Calibri" pitchFamily="34" charset="-120"/>
              </a:rPr>
              <a:t>Slow-moving or obsolete stock</a:t>
            </a:r>
            <a:endParaRPr lang="en-US" sz="1100" dirty="0"/>
          </a:p>
        </p:txBody>
      </p:sp>
      <p:sp>
        <p:nvSpPr>
          <p:cNvPr id="23" name="Text 21"/>
          <p:cNvSpPr/>
          <p:nvPr/>
        </p:nvSpPr>
        <p:spPr>
          <a:xfrm>
            <a:off x="4789627" y="4343400"/>
            <a:ext cx="6960413" cy="877824"/>
          </a:xfrm>
          <a:prstGeom prst="rect">
            <a:avLst/>
          </a:prstGeom>
          <a:noFill/>
          <a:ln/>
        </p:spPr>
        <p:txBody>
          <a:bodyPr wrap="square" rtlCol="0" anchor="t"/>
          <a:lstStyle/>
          <a:p>
            <a:pPr marL="0" indent="0">
              <a:lnSpc>
                <a:spcPct val="110000"/>
              </a:lnSpc>
              <a:buNone/>
            </a:pPr>
            <a:r>
              <a:rPr lang="en-US" sz="1100" dirty="0">
                <a:solidFill>
                  <a:srgbClr val="000000"/>
                </a:solidFill>
                <a:latin typeface="Calibri" pitchFamily="34" charset="0"/>
                <a:ea typeface="Calibri" pitchFamily="34" charset="-122"/>
                <a:cs typeface="Calibri" pitchFamily="34" charset="-120"/>
              </a:rPr>
              <a:t>Use market research on brand and model demand to guide purchasing decisions.</a:t>
            </a:r>
            <a:endParaRPr lang="en-US" sz="1100" dirty="0"/>
          </a:p>
        </p:txBody>
      </p:sp>
      <p:sp>
        <p:nvSpPr>
          <p:cNvPr id="24" name="Shape 22"/>
          <p:cNvSpPr/>
          <p:nvPr/>
        </p:nvSpPr>
        <p:spPr>
          <a:xfrm>
            <a:off x="320040" y="5276088"/>
            <a:ext cx="4378147" cy="987552"/>
          </a:xfrm>
          <a:prstGeom prst="rect">
            <a:avLst/>
          </a:prstGeom>
          <a:solidFill>
            <a:srgbClr val="FFFFFF"/>
          </a:solidFill>
          <a:ln w="12700">
            <a:solidFill>
              <a:srgbClr val="000000"/>
            </a:solidFill>
            <a:prstDash val="solid"/>
          </a:ln>
        </p:spPr>
        <p:txBody>
          <a:bodyPr/>
          <a:lstStyle/>
          <a:p>
            <a:endParaRPr lang="en-GB"/>
          </a:p>
        </p:txBody>
      </p:sp>
      <p:sp>
        <p:nvSpPr>
          <p:cNvPr id="25" name="Shape 23"/>
          <p:cNvSpPr/>
          <p:nvPr/>
        </p:nvSpPr>
        <p:spPr>
          <a:xfrm>
            <a:off x="4698187" y="5276088"/>
            <a:ext cx="7143293" cy="987552"/>
          </a:xfrm>
          <a:prstGeom prst="rect">
            <a:avLst/>
          </a:prstGeom>
          <a:solidFill>
            <a:srgbClr val="FFFFFF"/>
          </a:solidFill>
          <a:ln w="12700">
            <a:solidFill>
              <a:srgbClr val="000000"/>
            </a:solidFill>
            <a:prstDash val="solid"/>
          </a:ln>
        </p:spPr>
        <p:txBody>
          <a:bodyPr/>
          <a:lstStyle/>
          <a:p>
            <a:endParaRPr lang="en-GB"/>
          </a:p>
        </p:txBody>
      </p:sp>
      <p:sp>
        <p:nvSpPr>
          <p:cNvPr id="26" name="Text 24"/>
          <p:cNvSpPr/>
          <p:nvPr/>
        </p:nvSpPr>
        <p:spPr>
          <a:xfrm>
            <a:off x="411480" y="5330952"/>
            <a:ext cx="4195267" cy="877824"/>
          </a:xfrm>
          <a:prstGeom prst="rect">
            <a:avLst/>
          </a:prstGeom>
          <a:noFill/>
          <a:ln/>
        </p:spPr>
        <p:txBody>
          <a:bodyPr wrap="square" rtlCol="0" anchor="t"/>
          <a:lstStyle/>
          <a:p>
            <a:pPr marL="0" indent="0">
              <a:buNone/>
            </a:pPr>
            <a:r>
              <a:rPr lang="en-US" sz="1100" b="1" dirty="0">
                <a:solidFill>
                  <a:srgbClr val="2F5496"/>
                </a:solidFill>
                <a:latin typeface="Calibri" pitchFamily="34" charset="0"/>
                <a:ea typeface="Calibri" pitchFamily="34" charset="-122"/>
                <a:cs typeface="Calibri" pitchFamily="34" charset="-120"/>
              </a:rPr>
              <a:t>Damage or loss in transit</a:t>
            </a:r>
            <a:endParaRPr lang="en-US" sz="1100" dirty="0"/>
          </a:p>
        </p:txBody>
      </p:sp>
      <p:sp>
        <p:nvSpPr>
          <p:cNvPr id="27" name="Text 25"/>
          <p:cNvSpPr/>
          <p:nvPr/>
        </p:nvSpPr>
        <p:spPr>
          <a:xfrm>
            <a:off x="4789627" y="5330952"/>
            <a:ext cx="6960413" cy="877824"/>
          </a:xfrm>
          <a:prstGeom prst="rect">
            <a:avLst/>
          </a:prstGeom>
          <a:noFill/>
          <a:ln/>
        </p:spPr>
        <p:txBody>
          <a:bodyPr wrap="square" rtlCol="0" anchor="t"/>
          <a:lstStyle/>
          <a:p>
            <a:pPr marL="0" indent="0">
              <a:lnSpc>
                <a:spcPct val="110000"/>
              </a:lnSpc>
              <a:buNone/>
            </a:pPr>
            <a:r>
              <a:rPr lang="en-US" sz="1100" dirty="0">
                <a:solidFill>
                  <a:srgbClr val="000000"/>
                </a:solidFill>
                <a:latin typeface="Calibri" pitchFamily="34" charset="0"/>
                <a:ea typeface="Calibri" pitchFamily="34" charset="-122"/>
                <a:cs typeface="Calibri" pitchFamily="34" charset="-120"/>
              </a:rPr>
              <a:t>Insure shipments and use reliable, vetted freight and logistics partners.</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1138</Words>
  <Application>Microsoft Office PowerPoint</Application>
  <PresentationFormat>Widescreen</PresentationFormat>
  <Paragraphs>69</Paragraphs>
  <Slides>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Office Theme</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Sela Davids</cp:lastModifiedBy>
  <cp:revision>2</cp:revision>
  <dcterms:created xsi:type="dcterms:W3CDTF">2026-07-17T23:03:28Z</dcterms:created>
  <dcterms:modified xsi:type="dcterms:W3CDTF">2026-07-19T16:16:00Z</dcterms:modified>
</cp:coreProperties>
</file>