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47"/>
  </p:notesMasterIdLst>
  <p:handoutMasterIdLst>
    <p:handoutMasterId r:id="rId48"/>
  </p:handoutMasterIdLst>
  <p:sldIdLst>
    <p:sldId id="421" r:id="rId2"/>
    <p:sldId id="422" r:id="rId3"/>
    <p:sldId id="424" r:id="rId4"/>
    <p:sldId id="425" r:id="rId5"/>
    <p:sldId id="426" r:id="rId6"/>
    <p:sldId id="367" r:id="rId7"/>
    <p:sldId id="423" r:id="rId8"/>
    <p:sldId id="368" r:id="rId9"/>
    <p:sldId id="369" r:id="rId10"/>
    <p:sldId id="370" r:id="rId11"/>
    <p:sldId id="371" r:id="rId12"/>
    <p:sldId id="372" r:id="rId13"/>
    <p:sldId id="407" r:id="rId14"/>
    <p:sldId id="439" r:id="rId15"/>
    <p:sldId id="408" r:id="rId16"/>
    <p:sldId id="409" r:id="rId17"/>
    <p:sldId id="411" r:id="rId18"/>
    <p:sldId id="429" r:id="rId19"/>
    <p:sldId id="430" r:id="rId20"/>
    <p:sldId id="431" r:id="rId21"/>
    <p:sldId id="432" r:id="rId22"/>
    <p:sldId id="433" r:id="rId23"/>
    <p:sldId id="434" r:id="rId24"/>
    <p:sldId id="435" r:id="rId25"/>
    <p:sldId id="436" r:id="rId26"/>
    <p:sldId id="437" r:id="rId27"/>
    <p:sldId id="412" r:id="rId28"/>
    <p:sldId id="413" r:id="rId29"/>
    <p:sldId id="415" r:id="rId30"/>
    <p:sldId id="428" r:id="rId31"/>
    <p:sldId id="427" r:id="rId32"/>
    <p:sldId id="373" r:id="rId33"/>
    <p:sldId id="374" r:id="rId34"/>
    <p:sldId id="375" r:id="rId35"/>
    <p:sldId id="376" r:id="rId36"/>
    <p:sldId id="377" r:id="rId37"/>
    <p:sldId id="378" r:id="rId38"/>
    <p:sldId id="416" r:id="rId39"/>
    <p:sldId id="417" r:id="rId40"/>
    <p:sldId id="393" r:id="rId41"/>
    <p:sldId id="394" r:id="rId42"/>
    <p:sldId id="400" r:id="rId43"/>
    <p:sldId id="401" r:id="rId44"/>
    <p:sldId id="438" r:id="rId45"/>
    <p:sldId id="382" r:id="rId46"/>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1FEB"/>
    <a:srgbClr val="F85E08"/>
    <a:srgbClr val="0000CC"/>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684" autoAdjust="0"/>
    <p:restoredTop sz="84966" autoAdjust="0"/>
  </p:normalViewPr>
  <p:slideViewPr>
    <p:cSldViewPr>
      <p:cViewPr varScale="1">
        <p:scale>
          <a:sx n="58" d="100"/>
          <a:sy n="58" d="100"/>
        </p:scale>
        <p:origin x="264" y="66"/>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r>
              <a:rPr lang="en-US" sz="1200" kern="1200" dirty="0" smtClean="0">
                <a:solidFill>
                  <a:schemeClr val="tx1"/>
                </a:solidFill>
                <a:effectLst/>
                <a:latin typeface="Times New Roman" pitchFamily="18" charset="0"/>
                <a:ea typeface="+mn-ea"/>
                <a:cs typeface="+mn-cs"/>
              </a:rPr>
              <a:t>Decision support and analytics are not just academic subjects; they are things real companies use that make a noticeable difference to their bottom line</a:t>
            </a:r>
            <a:endParaRPr lang="en-US" dirty="0"/>
          </a:p>
        </p:txBody>
      </p:sp>
    </p:spTree>
    <p:extLst>
      <p:ext uri="{BB962C8B-B14F-4D97-AF65-F5344CB8AC3E}">
        <p14:creationId xmlns:p14="http://schemas.microsoft.com/office/powerpoint/2010/main" val="2466209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smtClean="0">
              <a:solidFill>
                <a:schemeClr val="tx1"/>
              </a:solidFill>
              <a:effectLst/>
              <a:latin typeface="Times New Roman" pitchFamily="18" charset="0"/>
              <a:ea typeface="+mn-ea"/>
              <a:cs typeface="+mn-cs"/>
            </a:endParaRPr>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2401598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smtClean="0">
              <a:solidFill>
                <a:schemeClr val="tx1"/>
              </a:solidFill>
              <a:effectLst/>
              <a:latin typeface="Times New Roman" pitchFamily="18" charset="0"/>
              <a:ea typeface="+mn-ea"/>
              <a:cs typeface="+mn-cs"/>
            </a:endParaRPr>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37741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The components of the pressure-response-support model are business </a:t>
            </a:r>
            <a:r>
              <a:rPr lang="en-US" sz="1200" b="1" kern="1200" dirty="0" smtClean="0">
                <a:solidFill>
                  <a:schemeClr val="tx1"/>
                </a:solidFill>
                <a:effectLst/>
                <a:latin typeface="Times New Roman" pitchFamily="18" charset="0"/>
                <a:ea typeface="+mn-ea"/>
                <a:cs typeface="+mn-cs"/>
              </a:rPr>
              <a:t>pressures</a:t>
            </a:r>
            <a:r>
              <a:rPr lang="en-US" sz="1200" kern="1200" dirty="0" smtClean="0">
                <a:solidFill>
                  <a:schemeClr val="tx1"/>
                </a:solidFill>
                <a:effectLst/>
                <a:latin typeface="Times New Roman" pitchFamily="18" charset="0"/>
                <a:ea typeface="+mn-ea"/>
                <a:cs typeface="+mn-cs"/>
              </a:rPr>
              <a:t>, companies’ </a:t>
            </a:r>
            <a:r>
              <a:rPr lang="en-US" sz="1200" b="1" kern="1200" dirty="0" smtClean="0">
                <a:solidFill>
                  <a:schemeClr val="tx1"/>
                </a:solidFill>
                <a:effectLst/>
                <a:latin typeface="Times New Roman" pitchFamily="18" charset="0"/>
                <a:ea typeface="+mn-ea"/>
                <a:cs typeface="+mn-cs"/>
              </a:rPr>
              <a:t>responses</a:t>
            </a:r>
            <a:r>
              <a:rPr lang="en-US" sz="1200" kern="1200" dirty="0" smtClean="0">
                <a:solidFill>
                  <a:schemeClr val="tx1"/>
                </a:solidFill>
                <a:effectLst/>
                <a:latin typeface="Times New Roman" pitchFamily="18" charset="0"/>
                <a:ea typeface="+mn-ea"/>
                <a:cs typeface="+mn-cs"/>
              </a:rPr>
              <a:t> to these pressures, and computerized </a:t>
            </a:r>
            <a:r>
              <a:rPr lang="en-US" sz="1200" b="1" kern="1200" dirty="0" smtClean="0">
                <a:solidFill>
                  <a:schemeClr val="tx1"/>
                </a:solidFill>
                <a:effectLst/>
                <a:latin typeface="Times New Roman" pitchFamily="18" charset="0"/>
                <a:ea typeface="+mn-ea"/>
                <a:cs typeface="+mn-cs"/>
              </a:rPr>
              <a:t>support</a:t>
            </a:r>
            <a:r>
              <a:rPr lang="en-US" sz="1200" kern="1200" dirty="0" smtClean="0">
                <a:solidFill>
                  <a:schemeClr val="tx1"/>
                </a:solidFill>
                <a:effectLst/>
                <a:latin typeface="Times New Roman" pitchFamily="18" charset="0"/>
                <a:ea typeface="+mn-ea"/>
                <a:cs typeface="+mn-cs"/>
              </a:rPr>
              <a:t>. The model suggests that responses are made to counter the pressures or to take advantage of opportunities, support facilitates monitoring the environment (e.g., for opportunities) and enhances the quality of the responses.</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299882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2081876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794808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Other ideas</a:t>
            </a:r>
            <a:r>
              <a:rPr lang="en-US" baseline="0" dirty="0" smtClean="0"/>
              <a:t> might consider – </a:t>
            </a: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Improve partnership relationships</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Encourage innovation and creativity</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Improve customer service and relationships</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Move to electronic commerce (e-commerce)</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Move to make-to-order production and on-demand manufacturing and services </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Use new IT to improve communication, data access (discovery of information), and collaboration</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669242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3500159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1455574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ffectLst/>
                <a:latin typeface="Times New Roman" pitchFamily="18" charset="0"/>
                <a:ea typeface="+mn-ea"/>
                <a:cs typeface="+mn-cs"/>
              </a:rPr>
              <a:t>Managerial roles fall into the three major categories: </a:t>
            </a:r>
            <a:endParaRPr lang="en-GB" sz="1200" kern="1200" dirty="0" smtClean="0">
              <a:solidFill>
                <a:schemeClr val="tx1"/>
              </a:solidFill>
              <a:effectLst/>
              <a:latin typeface="Times New Roman" pitchFamily="18" charset="0"/>
              <a:ea typeface="+mn-ea"/>
              <a:cs typeface="+mn-cs"/>
            </a:endParaRPr>
          </a:p>
          <a:p>
            <a:pPr lvl="0"/>
            <a:r>
              <a:rPr lang="en-US" sz="1200" i="1" kern="1200" dirty="0" err="1" smtClean="0">
                <a:solidFill>
                  <a:schemeClr val="tx1"/>
                </a:solidFill>
                <a:effectLst/>
                <a:latin typeface="Times New Roman" pitchFamily="18" charset="0"/>
                <a:ea typeface="+mn-ea"/>
                <a:cs typeface="+mn-cs"/>
              </a:rPr>
              <a:t>Int</a:t>
            </a:r>
            <a:endParaRPr lang="en-US" sz="1200" i="1" kern="1200" dirty="0" smtClean="0">
              <a:solidFill>
                <a:schemeClr val="tx1"/>
              </a:solidFill>
              <a:effectLst/>
              <a:latin typeface="Times New Roman" pitchFamily="18" charset="0"/>
              <a:ea typeface="+mn-ea"/>
              <a:cs typeface="+mn-cs"/>
            </a:endParaRPr>
          </a:p>
          <a:p>
            <a:pPr lvl="0"/>
            <a:r>
              <a:rPr lang="en-US" sz="1200" i="1" kern="1200" dirty="0" err="1" smtClean="0">
                <a:solidFill>
                  <a:schemeClr val="tx1"/>
                </a:solidFill>
                <a:effectLst/>
                <a:latin typeface="Times New Roman" pitchFamily="18" charset="0"/>
                <a:ea typeface="+mn-ea"/>
                <a:cs typeface="+mn-cs"/>
              </a:rPr>
              <a:t>erpersonal</a:t>
            </a:r>
            <a:r>
              <a:rPr lang="en-US" sz="1200" i="1" kern="1200" dirty="0" smtClean="0">
                <a:solidFill>
                  <a:schemeClr val="tx1"/>
                </a:solidFill>
                <a:effectLst/>
                <a:latin typeface="Times New Roman" pitchFamily="18" charset="0"/>
                <a:ea typeface="+mn-ea"/>
                <a:cs typeface="+mn-cs"/>
              </a:rPr>
              <a:t> activities.</a:t>
            </a:r>
            <a:r>
              <a:rPr lang="en-US" sz="1200" kern="1200" dirty="0" smtClean="0">
                <a:solidFill>
                  <a:schemeClr val="tx1"/>
                </a:solidFill>
                <a:effectLst/>
                <a:latin typeface="Times New Roman" pitchFamily="18" charset="0"/>
                <a:ea typeface="+mn-ea"/>
                <a:cs typeface="+mn-cs"/>
              </a:rPr>
              <a:t> Examples of interpersonal activities include being a figurehead, a leader and a liaison. </a:t>
            </a:r>
            <a:endParaRPr lang="en-GB" sz="1200" kern="1200" dirty="0" smtClean="0">
              <a:solidFill>
                <a:schemeClr val="tx1"/>
              </a:solidFill>
              <a:effectLst/>
              <a:latin typeface="Times New Roman" pitchFamily="18" charset="0"/>
              <a:ea typeface="+mn-ea"/>
              <a:cs typeface="+mn-cs"/>
            </a:endParaRPr>
          </a:p>
          <a:p>
            <a:pPr lvl="0"/>
            <a:r>
              <a:rPr lang="en-US" sz="1200" i="1" kern="1200" dirty="0" smtClean="0">
                <a:solidFill>
                  <a:schemeClr val="tx1"/>
                </a:solidFill>
                <a:effectLst/>
                <a:latin typeface="Times New Roman" pitchFamily="18" charset="0"/>
                <a:ea typeface="+mn-ea"/>
                <a:cs typeface="+mn-cs"/>
              </a:rPr>
              <a:t>Informational activities.</a:t>
            </a:r>
            <a:r>
              <a:rPr lang="en-US" sz="1200" kern="1200" dirty="0" smtClean="0">
                <a:solidFill>
                  <a:schemeClr val="tx1"/>
                </a:solidFill>
                <a:effectLst/>
                <a:latin typeface="Times New Roman" pitchFamily="18" charset="0"/>
                <a:ea typeface="+mn-ea"/>
                <a:cs typeface="+mn-cs"/>
              </a:rPr>
              <a:t> Examples of informational activities include monitoring, disseminating, and acting as a spokesperson.</a:t>
            </a:r>
            <a:endParaRPr lang="en-GB" sz="1200" kern="1200" dirty="0" smtClean="0">
              <a:solidFill>
                <a:schemeClr val="tx1"/>
              </a:solidFill>
              <a:effectLst/>
              <a:latin typeface="Times New Roman" pitchFamily="18" charset="0"/>
              <a:ea typeface="+mn-ea"/>
              <a:cs typeface="+mn-cs"/>
            </a:endParaRPr>
          </a:p>
          <a:p>
            <a:pPr lvl="0"/>
            <a:r>
              <a:rPr lang="en-US" sz="1200" i="1" kern="1200" dirty="0" smtClean="0">
                <a:solidFill>
                  <a:schemeClr val="tx1"/>
                </a:solidFill>
                <a:effectLst/>
                <a:latin typeface="Times New Roman" pitchFamily="18" charset="0"/>
                <a:ea typeface="+mn-ea"/>
                <a:cs typeface="+mn-cs"/>
              </a:rPr>
              <a:t>Decisional activities.</a:t>
            </a:r>
            <a:r>
              <a:rPr lang="en-US" sz="1200" kern="1200" dirty="0" smtClean="0">
                <a:solidFill>
                  <a:schemeClr val="tx1"/>
                </a:solidFill>
                <a:effectLst/>
                <a:latin typeface="Times New Roman" pitchFamily="18" charset="0"/>
                <a:ea typeface="+mn-ea"/>
                <a:cs typeface="+mn-cs"/>
              </a:rPr>
              <a:t> Examples of decisional roles include being an entrepreneur, handling disturbances, allocating resources, and negotiating.</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7157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modelling process for decision making</a:t>
            </a:r>
          </a:p>
          <a:p>
            <a:r>
              <a:rPr lang="en-US" sz="1200" kern="1200" dirty="0" smtClean="0">
                <a:solidFill>
                  <a:schemeClr val="tx1"/>
                </a:solidFill>
                <a:effectLst/>
                <a:latin typeface="Times New Roman" pitchFamily="18" charset="0"/>
                <a:ea typeface="+mn-ea"/>
                <a:cs typeface="+mn-cs"/>
              </a:rPr>
              <a:t>Step 1.	Define the problem (i.e., a decision situation that may deal with some difficulty or with an opportunity).</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Step 2.	Construct a model that describes the real-world problem.</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Step 3.	Identify possible solutions to the modeled problem and evaluate the solutions.</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Step 4.	Compare, choose, and recommend a potential solution to the problem.</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2961081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1651338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27</a:t>
            </a:fld>
            <a:endParaRPr lang="en-US" dirty="0"/>
          </a:p>
        </p:txBody>
      </p:sp>
    </p:spTree>
    <p:extLst>
      <p:ext uri="{BB962C8B-B14F-4D97-AF65-F5344CB8AC3E}">
        <p14:creationId xmlns:p14="http://schemas.microsoft.com/office/powerpoint/2010/main" val="1915857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28</a:t>
            </a:fld>
            <a:endParaRPr lang="en-US" dirty="0"/>
          </a:p>
        </p:txBody>
      </p:sp>
    </p:spTree>
    <p:extLst>
      <p:ext uri="{BB962C8B-B14F-4D97-AF65-F5344CB8AC3E}">
        <p14:creationId xmlns:p14="http://schemas.microsoft.com/office/powerpoint/2010/main" val="26928426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describes any computerized system that supports decision making in an organization. An organization may have (for example) a knowledge management system to guide all its personnel in their problem solving, it may have separate support systems for marketing, finance, and accounting, a supply chain management (SCM) system for production, and several expert systems for product repair diagnostics and help desks. The term </a:t>
            </a: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encompasses them all.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29</a:t>
            </a:fld>
            <a:endParaRPr lang="en-US" dirty="0"/>
          </a:p>
        </p:txBody>
      </p:sp>
    </p:spTree>
    <p:extLst>
      <p:ext uri="{BB962C8B-B14F-4D97-AF65-F5344CB8AC3E}">
        <p14:creationId xmlns:p14="http://schemas.microsoft.com/office/powerpoint/2010/main" val="41365497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describes any computerized system that supports decision making in an organization. An organization may have (for example) a knowledge management system to guide all its personnel in their problem solving, it may have separate support systems for marketing, finance, and accounting, a supply chain management (SCM) system for production, and several expert systems for product repair diagnostics and help desks. The term </a:t>
            </a: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encompasses them all.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30</a:t>
            </a:fld>
            <a:endParaRPr lang="en-US" dirty="0"/>
          </a:p>
        </p:txBody>
      </p:sp>
    </p:spTree>
    <p:extLst>
      <p:ext uri="{BB962C8B-B14F-4D97-AF65-F5344CB8AC3E}">
        <p14:creationId xmlns:p14="http://schemas.microsoft.com/office/powerpoint/2010/main" val="1966301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describes any computerized system that supports decision making in an organization. An organization may have (for example) a knowledge management system to guide all its personnel in their problem solving, it may have separate support systems for marketing, finance, and accounting, a supply chain management (SCM) system for production, and several expert systems for product repair diagnostics and help desks. The term </a:t>
            </a: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encompasses them all.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31</a:t>
            </a:fld>
            <a:endParaRPr lang="en-US" dirty="0"/>
          </a:p>
        </p:txBody>
      </p:sp>
    </p:spTree>
    <p:extLst>
      <p:ext uri="{BB962C8B-B14F-4D97-AF65-F5344CB8AC3E}">
        <p14:creationId xmlns:p14="http://schemas.microsoft.com/office/powerpoint/2010/main" val="13234651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There is a shift in the way information is attained, a customer has as much access</a:t>
            </a:r>
            <a:r>
              <a:rPr lang="en-US" baseline="0" dirty="0" smtClean="0"/>
              <a:t> to the information as a business has, largely a result of the internet.</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32</a:t>
            </a:fld>
            <a:endParaRPr lang="en-US" dirty="0"/>
          </a:p>
        </p:txBody>
      </p:sp>
    </p:spTree>
    <p:extLst>
      <p:ext uri="{BB962C8B-B14F-4D97-AF65-F5344CB8AC3E}">
        <p14:creationId xmlns:p14="http://schemas.microsoft.com/office/powerpoint/2010/main" val="2515088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1"/>
            <a:r>
              <a:rPr lang="en-US" sz="1200" kern="1200" dirty="0" smtClean="0">
                <a:solidFill>
                  <a:schemeClr val="tx1"/>
                </a:solidFill>
                <a:effectLst/>
                <a:latin typeface="Times New Roman" pitchFamily="18" charset="0"/>
                <a:ea typeface="+mn-ea"/>
                <a:cs typeface="+mn-cs"/>
              </a:rPr>
              <a:t>BI uses a data warehouse, whereas DSS can use any data source (including a data warehouse).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Most DSS are built to support decision making directly, whereas most BI systems are built to provide information that it is believed will lead to improved decision making.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BI has a strategy/executive orientation whereas DSS are usually oriented toward analysts.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BI systems tend to be developed with commercially available tools, whereas DSS tend to use more custom programming to deal with problems that may be unstructured.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DSS methodologies and tools originated largely in academia, whereas BI arose largely from the software industry. Many BI tools, such as data mining and predictive analysis, have come to be considered DSS tools as well. </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33</a:t>
            </a:fld>
            <a:endParaRPr lang="en-US" dirty="0"/>
          </a:p>
        </p:txBody>
      </p:sp>
    </p:spTree>
    <p:extLst>
      <p:ext uri="{BB962C8B-B14F-4D97-AF65-F5344CB8AC3E}">
        <p14:creationId xmlns:p14="http://schemas.microsoft.com/office/powerpoint/2010/main" val="1685278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We are in the era</a:t>
            </a:r>
            <a:r>
              <a:rPr lang="en-US" baseline="0" dirty="0" smtClean="0"/>
              <a:t> of web 2.0 and semantic web with tools for interpreting the discussions as the Internet evolves.</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34</a:t>
            </a:fld>
            <a:endParaRPr lang="en-US" dirty="0"/>
          </a:p>
        </p:txBody>
      </p:sp>
    </p:spTree>
    <p:extLst>
      <p:ext uri="{BB962C8B-B14F-4D97-AF65-F5344CB8AC3E}">
        <p14:creationId xmlns:p14="http://schemas.microsoft.com/office/powerpoint/2010/main" val="1887555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35</a:t>
            </a:fld>
            <a:endParaRPr lang="en-US" dirty="0"/>
          </a:p>
        </p:txBody>
      </p:sp>
    </p:spTree>
    <p:extLst>
      <p:ext uri="{BB962C8B-B14F-4D97-AF65-F5344CB8AC3E}">
        <p14:creationId xmlns:p14="http://schemas.microsoft.com/office/powerpoint/2010/main" val="14005869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36</a:t>
            </a:fld>
            <a:endParaRPr lang="en-US" dirty="0"/>
          </a:p>
        </p:txBody>
      </p:sp>
    </p:spTree>
    <p:extLst>
      <p:ext uri="{BB962C8B-B14F-4D97-AF65-F5344CB8AC3E}">
        <p14:creationId xmlns:p14="http://schemas.microsoft.com/office/powerpoint/2010/main" val="472879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37</a:t>
            </a:fld>
            <a:endParaRPr lang="en-US" dirty="0"/>
          </a:p>
        </p:txBody>
      </p:sp>
    </p:spTree>
    <p:extLst>
      <p:ext uri="{BB962C8B-B14F-4D97-AF65-F5344CB8AC3E}">
        <p14:creationId xmlns:p14="http://schemas.microsoft.com/office/powerpoint/2010/main" val="21920653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Times New Roman" pitchFamily="18" charset="0"/>
                <a:ea typeface="+mn-ea"/>
                <a:cs typeface="+mn-cs"/>
              </a:rPr>
              <a:t>The two definitions of DSS given in the chapter by Sharda </a:t>
            </a:r>
            <a:r>
              <a:rPr lang="en-US" sz="1200" i="1" kern="1200" dirty="0" smtClean="0">
                <a:solidFill>
                  <a:schemeClr val="tx1"/>
                </a:solidFill>
                <a:effectLst/>
                <a:latin typeface="Times New Roman" pitchFamily="18" charset="0"/>
                <a:ea typeface="+mn-ea"/>
                <a:cs typeface="+mn-cs"/>
              </a:rPr>
              <a:t>et al., </a:t>
            </a:r>
            <a:r>
              <a:rPr lang="en-US" sz="1200" kern="1200" dirty="0" smtClean="0">
                <a:solidFill>
                  <a:schemeClr val="tx1"/>
                </a:solidFill>
                <a:effectLst/>
                <a:latin typeface="Times New Roman" pitchFamily="18" charset="0"/>
                <a:ea typeface="+mn-ea"/>
                <a:cs typeface="+mn-cs"/>
              </a:rPr>
              <a:t>(2014) are:</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Interactive computer-based systems, which help decision makers utilize </a:t>
            </a:r>
            <a:r>
              <a:rPr lang="en-US" sz="1200" i="1" kern="1200" dirty="0" smtClean="0">
                <a:solidFill>
                  <a:schemeClr val="tx1"/>
                </a:solidFill>
                <a:effectLst/>
                <a:latin typeface="Times New Roman" pitchFamily="18" charset="0"/>
                <a:ea typeface="+mn-ea"/>
                <a:cs typeface="+mn-cs"/>
              </a:rPr>
              <a:t>data</a:t>
            </a:r>
            <a:r>
              <a:rPr lang="en-US" sz="1200" kern="1200" dirty="0" smtClean="0">
                <a:solidFill>
                  <a:schemeClr val="tx1"/>
                </a:solidFill>
                <a:effectLst/>
                <a:latin typeface="Times New Roman" pitchFamily="18" charset="0"/>
                <a:ea typeface="+mn-ea"/>
                <a:cs typeface="+mn-cs"/>
              </a:rPr>
              <a:t> and </a:t>
            </a:r>
            <a:r>
              <a:rPr lang="en-US" sz="1200" i="1" kern="1200" dirty="0" smtClean="0">
                <a:solidFill>
                  <a:schemeClr val="tx1"/>
                </a:solidFill>
                <a:effectLst/>
                <a:latin typeface="Times New Roman" pitchFamily="18" charset="0"/>
                <a:ea typeface="+mn-ea"/>
                <a:cs typeface="+mn-cs"/>
              </a:rPr>
              <a:t>models</a:t>
            </a:r>
            <a:r>
              <a:rPr lang="en-US" sz="1200" kern="1200" dirty="0" smtClean="0">
                <a:solidFill>
                  <a:schemeClr val="tx1"/>
                </a:solidFill>
                <a:effectLst/>
                <a:latin typeface="Times New Roman" pitchFamily="18" charset="0"/>
                <a:ea typeface="+mn-ea"/>
                <a:cs typeface="+mn-cs"/>
              </a:rPr>
              <a:t> to solve unstructured problems.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[They] couple the intellectual resources of individuals with the capabilities of the computer to improve the quality of decisions. It is a computer-based support system for management decision makers who deal with </a:t>
            </a:r>
            <a:r>
              <a:rPr lang="en-US" sz="1200" kern="1200" dirty="0" err="1" smtClean="0">
                <a:solidFill>
                  <a:schemeClr val="tx1"/>
                </a:solidFill>
                <a:effectLst/>
                <a:latin typeface="Times New Roman" pitchFamily="18" charset="0"/>
                <a:ea typeface="+mn-ea"/>
                <a:cs typeface="+mn-cs"/>
              </a:rPr>
              <a:t>semistructured</a:t>
            </a:r>
            <a:r>
              <a:rPr lang="en-US" sz="1200" kern="1200" dirty="0" smtClean="0">
                <a:solidFill>
                  <a:schemeClr val="tx1"/>
                </a:solidFill>
                <a:effectLst/>
                <a:latin typeface="Times New Roman" pitchFamily="18" charset="0"/>
                <a:ea typeface="+mn-ea"/>
                <a:cs typeface="+mn-cs"/>
              </a:rPr>
              <a:t> problems.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39</a:t>
            </a:fld>
            <a:endParaRPr lang="en-US" dirty="0"/>
          </a:p>
        </p:txBody>
      </p:sp>
    </p:spTree>
    <p:extLst>
      <p:ext uri="{BB962C8B-B14F-4D97-AF65-F5344CB8AC3E}">
        <p14:creationId xmlns:p14="http://schemas.microsoft.com/office/powerpoint/2010/main" val="34480083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i="1" kern="1200" dirty="0" smtClean="0">
                <a:solidFill>
                  <a:schemeClr val="tx1"/>
                </a:solidFill>
                <a:effectLst/>
                <a:latin typeface="Times New Roman" pitchFamily="18" charset="0"/>
                <a:ea typeface="+mn-ea"/>
                <a:cs typeface="+mn-cs"/>
              </a:rPr>
              <a:t>Analytics</a:t>
            </a:r>
            <a:r>
              <a:rPr lang="en-US" sz="1200" i="0" kern="1200" dirty="0" smtClean="0">
                <a:solidFill>
                  <a:schemeClr val="tx1"/>
                </a:solidFill>
                <a:effectLst/>
                <a:latin typeface="Times New Roman" pitchFamily="18" charset="0"/>
                <a:ea typeface="+mn-ea"/>
                <a:cs typeface="+mn-cs"/>
              </a:rPr>
              <a:t>.</a:t>
            </a:r>
            <a:endParaRPr lang="en-GB" sz="1200" i="1"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Analytics is the process of developing actionable decisions or recommendations for actions based upon insights generated from historical data. There are levels of analytics and this simpler descriptive language: “</a:t>
            </a:r>
            <a:r>
              <a:rPr lang="en-US" sz="1200" b="1" kern="1200" dirty="0" smtClean="0">
                <a:solidFill>
                  <a:schemeClr val="tx1"/>
                </a:solidFill>
                <a:effectLst/>
                <a:latin typeface="Times New Roman" pitchFamily="18" charset="0"/>
                <a:ea typeface="+mn-ea"/>
                <a:cs typeface="+mn-cs"/>
              </a:rPr>
              <a:t>looking at all the data to understand what is happening, what will happen, and how to make the best of it.”</a:t>
            </a:r>
            <a:endParaRPr lang="en-GB" b="1"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40</a:t>
            </a:fld>
            <a:endParaRPr lang="en-US" dirty="0"/>
          </a:p>
        </p:txBody>
      </p:sp>
    </p:spTree>
    <p:extLst>
      <p:ext uri="{BB962C8B-B14F-4D97-AF65-F5344CB8AC3E}">
        <p14:creationId xmlns:p14="http://schemas.microsoft.com/office/powerpoint/2010/main" val="23190517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smtClean="0"/>
              <a:t>Chapter 1</a:t>
            </a:r>
          </a:p>
          <a:p>
            <a:r>
              <a:rPr lang="en-US" dirty="0" smtClean="0"/>
              <a:t>Some Title ….</a:t>
            </a:r>
            <a:endParaRPr lang="en-US" dirty="0"/>
          </a:p>
        </p:txBody>
      </p:sp>
      <p:sp>
        <p:nvSpPr>
          <p:cNvPr id="14" name="Rectangle 13"/>
          <p:cNvSpPr>
            <a:spLocks noGrp="1" noChangeArrowheads="1"/>
          </p:cNvSpPr>
          <p:nvPr userDrawn="1"/>
        </p:nvSpPr>
        <p:spPr bwMode="auto">
          <a:xfrm>
            <a:off x="0" y="6096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r>
              <a:rPr lang="en-US" dirty="0" smtClean="0">
                <a:solidFill>
                  <a:srgbClr val="F85E08"/>
                </a:solidFill>
              </a:rPr>
              <a:t/>
            </a:r>
            <a:br>
              <a:rPr lang="en-US" dirty="0" smtClean="0">
                <a:solidFill>
                  <a:srgbClr val="F85E08"/>
                </a:solidFill>
              </a:rPr>
            </a:br>
            <a:r>
              <a:rPr lang="en-US" dirty="0">
                <a:solidFill>
                  <a:srgbClr val="F85E08"/>
                </a:solidFill>
              </a:rPr>
              <a:t/>
            </a:r>
            <a:br>
              <a:rPr lang="en-US" dirty="0">
                <a:solidFill>
                  <a:srgbClr val="F85E08"/>
                </a:solidFill>
              </a:rPr>
            </a:br>
            <a:r>
              <a:rPr lang="en-US" dirty="0" smtClean="0">
                <a:solidFill>
                  <a:srgbClr val="F85E08"/>
                </a:solidFill>
              </a:rPr>
              <a:t/>
            </a:r>
            <a:br>
              <a:rPr lang="en-US" dirty="0" smtClean="0">
                <a:solidFill>
                  <a:srgbClr val="F85E08"/>
                </a:solidFill>
              </a:rPr>
            </a:br>
            <a:r>
              <a:rPr lang="en-US" sz="4000" b="0" dirty="0" smtClean="0">
                <a:solidFill>
                  <a:srgbClr val="F85E08"/>
                </a:solidFill>
              </a:rPr>
              <a:t>Business </a:t>
            </a:r>
            <a:r>
              <a:rPr lang="en-US" sz="4000" b="0" dirty="0">
                <a:solidFill>
                  <a:srgbClr val="F85E08"/>
                </a:solidFill>
              </a:rPr>
              <a:t>Intelligence and Analytics: Systems for Decision </a:t>
            </a:r>
            <a:r>
              <a:rPr lang="en-US" sz="4000" b="0" dirty="0" smtClean="0">
                <a:solidFill>
                  <a:srgbClr val="F85E08"/>
                </a:solidFill>
              </a:rPr>
              <a:t>Support </a:t>
            </a:r>
          </a:p>
          <a:p>
            <a:pPr>
              <a:spcBef>
                <a:spcPts val="1200"/>
              </a:spcBef>
              <a:defRPr/>
            </a:pPr>
            <a:r>
              <a:rPr lang="en-US" sz="4000" b="0" dirty="0" smtClean="0">
                <a:solidFill>
                  <a:srgbClr val="F85E08"/>
                </a:solidFill>
              </a:rPr>
              <a:t>Global Edition</a:t>
            </a:r>
          </a:p>
          <a:p>
            <a:pPr>
              <a:spcBef>
                <a:spcPts val="1200"/>
              </a:spcBef>
              <a:defRPr/>
            </a:pPr>
            <a:r>
              <a:rPr lang="en-US" sz="4000" b="0" dirty="0" smtClean="0">
                <a:solidFill>
                  <a:srgbClr val="F85E08"/>
                </a:solidFill>
              </a:rPr>
              <a:t>(10</a:t>
            </a:r>
            <a:r>
              <a:rPr lang="en-US" sz="4000" b="0" baseline="30000" dirty="0" smtClean="0">
                <a:solidFill>
                  <a:srgbClr val="F85E08"/>
                </a:solidFill>
              </a:rPr>
              <a:t>th</a:t>
            </a:r>
            <a:r>
              <a:rPr lang="en-US" sz="4000" b="0" dirty="0" smtClean="0">
                <a:solidFill>
                  <a:srgbClr val="F85E08"/>
                </a:solidFill>
              </a:rPr>
              <a:t> Edition)</a:t>
            </a:r>
            <a:endParaRPr lang="en-US" sz="4000" b="0" dirty="0">
              <a:solidFill>
                <a:srgbClr val="F85E08"/>
              </a:solidFill>
            </a:endParaRPr>
          </a:p>
        </p:txBody>
      </p:sp>
      <p:pic>
        <p:nvPicPr>
          <p:cNvPr id="1026" name="Picture 2" descr="C:\Users\ubanepa\Desktop\Final\Turban and Sharda Final\Sharda _10_fullcover.jpg"/>
          <p:cNvPicPr>
            <a:picLocks noChangeAspect="1" noChangeArrowheads="1"/>
          </p:cNvPicPr>
          <p:nvPr userDrawn="1"/>
        </p:nvPicPr>
        <p:blipFill>
          <a:blip r:embed="rId2" cstate="print"/>
          <a:srcRect/>
          <a:stretch>
            <a:fillRect/>
          </a:stretch>
        </p:blipFill>
        <p:spPr bwMode="auto">
          <a:xfrm>
            <a:off x="6702425" y="2149823"/>
            <a:ext cx="1831975" cy="2345977"/>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9402A8D-DDAC-497C-93D6-0F6E7DA747E5}" type="slidenum">
              <a:rPr lang="en-US"/>
              <a:pPr>
                <a:defRPr/>
              </a:pPr>
              <a:t>‹#›</a:t>
            </a:fld>
            <a:endParaRPr lang="en-US" dirty="0"/>
          </a:p>
        </p:txBody>
      </p:sp>
    </p:spTree>
    <p:extLst>
      <p:ext uri="{BB962C8B-B14F-4D97-AF65-F5344CB8AC3E}">
        <p14:creationId xmlns:p14="http://schemas.microsoft.com/office/powerpoint/2010/main" val="643654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523220"/>
          </a:xfrm>
          <a:prstGeom prst="rect">
            <a:avLst/>
          </a:prstGeom>
          <a:noFill/>
          <a:ln w="9525">
            <a:noFill/>
            <a:miter lim="800000"/>
            <a:headEnd/>
            <a:tailEnd/>
          </a:ln>
          <a:effectLst/>
        </p:spPr>
        <p:txBody>
          <a:bodyPr wrap="square" anchor="b">
            <a:spAutoFit/>
          </a:bodyPr>
          <a:lstStyle/>
          <a:p>
            <a:pPr marL="0" marR="0" indent="0" algn="ctr" defTabSz="914400" rtl="0" eaLnBrk="1" fontAlgn="base" latinLnBrk="0" hangingPunct="1">
              <a:lnSpc>
                <a:spcPct val="100000"/>
              </a:lnSpc>
              <a:spcBef>
                <a:spcPts val="600"/>
              </a:spcBef>
              <a:spcAft>
                <a:spcPct val="0"/>
              </a:spcAft>
              <a:buClr>
                <a:schemeClr val="hlink"/>
              </a:buClr>
              <a:buSzPct val="110000"/>
              <a:buFont typeface="Wingdings" pitchFamily="2" charset="2"/>
              <a:buNone/>
              <a:tabLst/>
              <a:defRPr/>
            </a:pPr>
            <a:r>
              <a:rPr lang="en-US" sz="1200" b="0" i="1" dirty="0">
                <a:solidFill>
                  <a:schemeClr val="tx1"/>
                </a:solidFill>
                <a:latin typeface="Arial" charset="0"/>
                <a:cs typeface="+mn-cs"/>
              </a:rPr>
              <a:t>     </a:t>
            </a:r>
            <a:r>
              <a:rPr lang="en-US" sz="1100" b="1" kern="1200" dirty="0" smtClean="0">
                <a:solidFill>
                  <a:srgbClr val="151FEB"/>
                </a:solidFill>
                <a:latin typeface="Tahoma" pitchFamily="34" charset="0"/>
                <a:ea typeface="+mn-ea"/>
                <a:cs typeface="Arial" charset="0"/>
              </a:rPr>
              <a:t>© Pearson Education Limited 2014</a:t>
            </a:r>
          </a:p>
          <a:p>
            <a:pPr algn="ctr">
              <a:spcBef>
                <a:spcPts val="600"/>
              </a:spcBef>
              <a:buClr>
                <a:schemeClr val="hlink"/>
              </a:buClr>
              <a:buSzPct val="110000"/>
              <a:buFont typeface="Wingdings" pitchFamily="2" charset="2"/>
              <a:buNone/>
              <a:defRPr/>
            </a:pPr>
            <a:endParaRPr lang="en-US" sz="1100" b="0" dirty="0">
              <a:solidFill>
                <a:srgbClr val="151FEB"/>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smtClean="0"/>
              <a:t>Click to edit Master title style</a:t>
            </a:r>
          </a:p>
        </p:txBody>
      </p:sp>
      <p:sp>
        <p:nvSpPr>
          <p:cNvPr id="1034" name="Rectangle 10"/>
          <p:cNvSpPr>
            <a:spLocks noGrp="1" noChangeArrowheads="1"/>
          </p:cNvSpPr>
          <p:nvPr>
            <p:ph type="body" idx="1"/>
          </p:nvPr>
        </p:nvSpPr>
        <p:spPr bwMode="auto">
          <a:xfrm>
            <a:off x="762000" y="1524000"/>
            <a:ext cx="8193088"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92180" name="Text Box 20"/>
          <p:cNvSpPr txBox="1">
            <a:spLocks noChangeArrowheads="1"/>
          </p:cNvSpPr>
          <p:nvPr/>
        </p:nvSpPr>
        <p:spPr bwMode="auto">
          <a:xfrm>
            <a:off x="76200" y="6430962"/>
            <a:ext cx="601663" cy="274638"/>
          </a:xfrm>
          <a:prstGeom prst="rect">
            <a:avLst/>
          </a:prstGeom>
          <a:noFill/>
          <a:ln w="9525">
            <a:noFill/>
            <a:miter lim="800000"/>
            <a:headEnd/>
            <a:tailEnd/>
          </a:ln>
          <a:effectLst/>
        </p:spPr>
        <p:txBody>
          <a:bodyPr wrap="none">
            <a:spAutoFit/>
          </a:bodyPr>
          <a:lstStyle/>
          <a:p>
            <a:pPr>
              <a:defRPr/>
            </a:pPr>
            <a:r>
              <a:rPr lang="en-US" sz="1200" dirty="0" smtClean="0">
                <a:solidFill>
                  <a:srgbClr val="EE8411"/>
                </a:solidFill>
                <a:cs typeface="+mn-cs"/>
              </a:rPr>
              <a:t>1-</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 id="2147483665" r:id="rId12"/>
  </p:sldLayoutIdLst>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krieger.jhu.edu/magazine/2012/11/its-hot-high-tech-sentinel-system-for-cold-chain-proces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referenceforbusiness.com/encyclopedia/Cos-Des/Decision-Support-Systems.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archdatamanagement.techtarget.com/news/2240185076/Business-decision-making-must-progress-in-the-age-of-big-dat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youtube.com/watch?v=NXEL5F4_aKA" TargetMode="External"/><Relationship Id="rId2" Type="http://schemas.openxmlformats.org/officeDocument/2006/relationships/hyperlink" Target="http://www.teradatauniversitynetwor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lnSpcReduction="10000"/>
          </a:bodyPr>
          <a:lstStyle/>
          <a:p>
            <a:endParaRPr lang="en-US" sz="4000" b="1" dirty="0" smtClean="0">
              <a:solidFill>
                <a:srgbClr val="F85E08"/>
              </a:solidFill>
            </a:endParaRPr>
          </a:p>
          <a:p>
            <a:r>
              <a:rPr lang="en-US" sz="4300" b="1" dirty="0" smtClean="0">
                <a:solidFill>
                  <a:srgbClr val="F85E08"/>
                </a:solidFill>
                <a:effectLst>
                  <a:outerShdw blurRad="38100" dist="38100" dir="2700000" algn="tl">
                    <a:srgbClr val="000000">
                      <a:alpha val="43137"/>
                    </a:srgbClr>
                  </a:outerShdw>
                </a:effectLst>
              </a:rPr>
              <a:t>Lecture 2:</a:t>
            </a:r>
          </a:p>
          <a:p>
            <a:r>
              <a:rPr lang="en-US" sz="4000" b="1" dirty="0" smtClean="0"/>
              <a:t>The evolution of  Business Intelligence</a:t>
            </a:r>
            <a:endParaRPr lang="en-US" sz="4000" b="1" dirty="0">
              <a:solidFill>
                <a:srgbClr val="F85E08"/>
              </a:solidFill>
            </a:endParaRPr>
          </a:p>
        </p:txBody>
      </p:sp>
      <p:sp>
        <p:nvSpPr>
          <p:cNvPr id="5" name="Rectangle 4"/>
          <p:cNvSpPr>
            <a:spLocks noGrp="1" noChangeArrowheads="1"/>
          </p:cNvSpPr>
          <p:nvPr/>
        </p:nvSpPr>
        <p:spPr bwMode="auto">
          <a:xfrm>
            <a:off x="228600" y="16002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r>
              <a:rPr lang="en-US" sz="5400" b="1" dirty="0" smtClean="0">
                <a:solidFill>
                  <a:srgbClr val="F85E08"/>
                </a:solidFill>
              </a:rPr>
              <a:t/>
            </a:r>
            <a:br>
              <a:rPr lang="en-US" sz="5400" b="1" dirty="0" smtClean="0">
                <a:solidFill>
                  <a:srgbClr val="F85E08"/>
                </a:solidFill>
              </a:rPr>
            </a:br>
            <a:r>
              <a:rPr lang="en-US" sz="5400" b="1" dirty="0">
                <a:solidFill>
                  <a:srgbClr val="F85E08"/>
                </a:solidFill>
              </a:rPr>
              <a:t/>
            </a:r>
            <a:br>
              <a:rPr lang="en-US" sz="5400" b="1" dirty="0">
                <a:solidFill>
                  <a:srgbClr val="F85E08"/>
                </a:solidFill>
              </a:rPr>
            </a:br>
            <a:r>
              <a:rPr lang="en-US" sz="5400" b="1" dirty="0" smtClean="0">
                <a:solidFill>
                  <a:srgbClr val="F85E08"/>
                </a:solidFill>
              </a:rPr>
              <a:t/>
            </a:r>
            <a:br>
              <a:rPr lang="en-US" sz="5400" b="1" dirty="0" smtClean="0">
                <a:solidFill>
                  <a:srgbClr val="F85E08"/>
                </a:solidFill>
              </a:rPr>
            </a:br>
            <a:r>
              <a:rPr lang="en-US" sz="5400" b="1" dirty="0" smtClean="0">
                <a:solidFill>
                  <a:srgbClr val="F85E08"/>
                </a:solidFill>
              </a:rPr>
              <a:t>Data Handling &amp; Business Intelligence </a:t>
            </a:r>
            <a:br>
              <a:rPr lang="en-US" sz="5400" b="1" dirty="0" smtClean="0">
                <a:solidFill>
                  <a:srgbClr val="F85E08"/>
                </a:solidFill>
              </a:rPr>
            </a:br>
            <a:endParaRPr lang="en-US" sz="4400" dirty="0">
              <a:solidFill>
                <a:srgbClr val="F85E08"/>
              </a:solidFill>
            </a:endParaRPr>
          </a:p>
        </p:txBody>
      </p:sp>
    </p:spTree>
    <p:extLst>
      <p:ext uri="{BB962C8B-B14F-4D97-AF65-F5344CB8AC3E}">
        <p14:creationId xmlns:p14="http://schemas.microsoft.com/office/powerpoint/2010/main" val="13326228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Objectives</a:t>
            </a:r>
            <a:endParaRPr lang="en-US" dirty="0"/>
          </a:p>
        </p:txBody>
      </p:sp>
      <p:sp>
        <p:nvSpPr>
          <p:cNvPr id="3" name="Content Placeholder 2"/>
          <p:cNvSpPr>
            <a:spLocks noGrp="1"/>
          </p:cNvSpPr>
          <p:nvPr>
            <p:ph idx="1"/>
          </p:nvPr>
        </p:nvSpPr>
        <p:spPr/>
        <p:txBody>
          <a:bodyPr>
            <a:noAutofit/>
          </a:bodyPr>
          <a:lstStyle/>
          <a:p>
            <a:r>
              <a:rPr lang="en-US" sz="2800" dirty="0"/>
              <a:t>Understand today's turbulent business environment and describe how </a:t>
            </a:r>
            <a:r>
              <a:rPr lang="en-US" sz="2800" dirty="0" smtClean="0"/>
              <a:t>organisations </a:t>
            </a:r>
            <a:r>
              <a:rPr lang="en-US" sz="2800" dirty="0"/>
              <a:t>survive and even excel in such an environment </a:t>
            </a:r>
            <a:endParaRPr lang="en-US" sz="2800" dirty="0" smtClean="0"/>
          </a:p>
          <a:p>
            <a:r>
              <a:rPr lang="en-US" sz="2800" dirty="0" smtClean="0"/>
              <a:t>Understand the need for computerised support of managerial decision making</a:t>
            </a:r>
          </a:p>
          <a:p>
            <a:r>
              <a:rPr lang="en-US" sz="2800" dirty="0" smtClean="0"/>
              <a:t>Describe </a:t>
            </a:r>
            <a:r>
              <a:rPr lang="en-US" sz="2800" dirty="0"/>
              <a:t>the business intelligence (BI) methodology and concepts </a:t>
            </a:r>
            <a:endParaRPr lang="en-US" sz="2800" dirty="0" smtClean="0"/>
          </a:p>
          <a:p>
            <a:r>
              <a:rPr lang="en-US" sz="2800" dirty="0" smtClean="0"/>
              <a:t>Understand the various types of analytics</a:t>
            </a:r>
            <a:endParaRPr lang="en-US" sz="2800" dirty="0"/>
          </a:p>
          <a:p>
            <a:endParaRPr lang="en-US" sz="2800" dirty="0"/>
          </a:p>
        </p:txBody>
      </p:sp>
    </p:spTree>
    <p:extLst>
      <p:ext uri="{BB962C8B-B14F-4D97-AF65-F5344CB8AC3E}">
        <p14:creationId xmlns:p14="http://schemas.microsoft.com/office/powerpoint/2010/main" val="30329436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a:t>
            </a:r>
            <a:endParaRPr lang="en-US" dirty="0"/>
          </a:p>
        </p:txBody>
      </p:sp>
      <p:sp>
        <p:nvSpPr>
          <p:cNvPr id="3" name="Content Placeholder 2"/>
          <p:cNvSpPr>
            <a:spLocks noGrp="1"/>
          </p:cNvSpPr>
          <p:nvPr>
            <p:ph idx="1"/>
          </p:nvPr>
        </p:nvSpPr>
        <p:spPr/>
        <p:txBody>
          <a:bodyPr/>
          <a:lstStyle/>
          <a:p>
            <a:r>
              <a:rPr lang="en-US" dirty="0" smtClean="0">
                <a:hlinkClick r:id="rId2"/>
              </a:rPr>
              <a:t>Magpie Sensing</a:t>
            </a:r>
            <a:endParaRPr lang="en-US" dirty="0" smtClean="0"/>
          </a:p>
          <a:p>
            <a:endParaRPr lang="en-US" dirty="0"/>
          </a:p>
          <a:p>
            <a:endParaRPr lang="en-US" dirty="0"/>
          </a:p>
        </p:txBody>
      </p:sp>
    </p:spTree>
    <p:extLst>
      <p:ext uri="{BB962C8B-B14F-4D97-AF65-F5344CB8AC3E}">
        <p14:creationId xmlns:p14="http://schemas.microsoft.com/office/powerpoint/2010/main" val="7163793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b="1" dirty="0" smtClean="0"/>
              <a:t>Descriptive</a:t>
            </a:r>
            <a:r>
              <a:rPr lang="en-US" dirty="0" smtClean="0"/>
              <a:t>: what’s been happening. All temperature information is displayed on a dashboard that shows a graph of the temperature inside each storage unit.  </a:t>
            </a:r>
          </a:p>
          <a:p>
            <a:r>
              <a:rPr lang="en-US" b="1" dirty="0" smtClean="0"/>
              <a:t>Predictive</a:t>
            </a:r>
            <a:r>
              <a:rPr lang="en-US" dirty="0" smtClean="0"/>
              <a:t>: alert the user if the thermostat has been set wrongly. Reports possible human errors such as failure to shut doors. Compressor failures before temperatures fall too low.</a:t>
            </a:r>
          </a:p>
          <a:p>
            <a:endParaRPr lang="en-US" dirty="0" smtClean="0"/>
          </a:p>
        </p:txBody>
      </p:sp>
    </p:spTree>
    <p:extLst>
      <p:ext uri="{BB962C8B-B14F-4D97-AF65-F5344CB8AC3E}">
        <p14:creationId xmlns:p14="http://schemas.microsoft.com/office/powerpoint/2010/main" val="203872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b="1" dirty="0" smtClean="0"/>
              <a:t>Prescriptive</a:t>
            </a:r>
            <a:r>
              <a:rPr lang="en-US" dirty="0" smtClean="0"/>
              <a:t>: recommendations for improving the cold storage processes.</a:t>
            </a:r>
          </a:p>
          <a:p>
            <a:pPr marL="400050" lvl="1" indent="0">
              <a:buNone/>
            </a:pPr>
            <a:r>
              <a:rPr lang="en-US" dirty="0" smtClean="0"/>
              <a:t>Optimal temperature settings</a:t>
            </a:r>
          </a:p>
          <a:p>
            <a:pPr marL="400050" lvl="1" indent="0">
              <a:buNone/>
            </a:pPr>
            <a:r>
              <a:rPr lang="en-US" dirty="0" smtClean="0"/>
              <a:t>Busiest times  where the doors are opened</a:t>
            </a:r>
          </a:p>
          <a:p>
            <a:pPr marL="400050" lvl="1" indent="0">
              <a:buNone/>
            </a:pPr>
            <a:r>
              <a:rPr lang="en-US" dirty="0" smtClean="0"/>
              <a:t>Performance of current storage units, if they need replacing</a:t>
            </a:r>
            <a:endParaRPr lang="en-US" dirty="0"/>
          </a:p>
          <a:p>
            <a:endParaRPr lang="en-US" dirty="0"/>
          </a:p>
        </p:txBody>
      </p:sp>
    </p:spTree>
    <p:extLst>
      <p:ext uri="{BB962C8B-B14F-4D97-AF65-F5344CB8AC3E}">
        <p14:creationId xmlns:p14="http://schemas.microsoft.com/office/powerpoint/2010/main" val="335424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Changing Business Environment &amp; Computerized Decision Support</a:t>
            </a:r>
            <a:endParaRPr lang="en-US" dirty="0"/>
          </a:p>
        </p:txBody>
      </p:sp>
      <p:sp>
        <p:nvSpPr>
          <p:cNvPr id="3" name="Content Placeholder 2"/>
          <p:cNvSpPr>
            <a:spLocks noGrp="1"/>
          </p:cNvSpPr>
          <p:nvPr>
            <p:ph idx="1"/>
          </p:nvPr>
        </p:nvSpPr>
        <p:spPr/>
        <p:txBody>
          <a:bodyPr>
            <a:normAutofit/>
          </a:bodyPr>
          <a:lstStyle/>
          <a:p>
            <a:endParaRPr lang="en-US" dirty="0" smtClean="0"/>
          </a:p>
          <a:p>
            <a:r>
              <a:rPr lang="en-US" dirty="0" smtClean="0"/>
              <a:t>Companies are moving aggressively to computerised support of their operations</a:t>
            </a:r>
          </a:p>
          <a:p>
            <a:endParaRPr lang="en-US" dirty="0"/>
          </a:p>
          <a:p>
            <a:pPr marL="0" indent="0">
              <a:buNone/>
            </a:pPr>
            <a:r>
              <a:rPr lang="en-US" dirty="0" smtClean="0"/>
              <a:t> </a:t>
            </a:r>
            <a:r>
              <a:rPr lang="en-US" dirty="0" smtClean="0">
                <a:sym typeface="Wingdings"/>
              </a:rPr>
              <a:t></a:t>
            </a:r>
            <a:r>
              <a:rPr lang="en-US" dirty="0" smtClean="0"/>
              <a:t> Business Intelligence</a:t>
            </a:r>
          </a:p>
        </p:txBody>
      </p:sp>
    </p:spTree>
    <p:extLst>
      <p:ext uri="{BB962C8B-B14F-4D97-AF65-F5344CB8AC3E}">
        <p14:creationId xmlns:p14="http://schemas.microsoft.com/office/powerpoint/2010/main" val="23869809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Changing Business Environment &amp; Computerized Decision Support</a:t>
            </a:r>
            <a:endParaRPr lang="en-US" dirty="0"/>
          </a:p>
        </p:txBody>
      </p:sp>
      <p:sp>
        <p:nvSpPr>
          <p:cNvPr id="3" name="Content Placeholder 2"/>
          <p:cNvSpPr>
            <a:spLocks noGrp="1"/>
          </p:cNvSpPr>
          <p:nvPr>
            <p:ph idx="1"/>
          </p:nvPr>
        </p:nvSpPr>
        <p:spPr/>
        <p:txBody>
          <a:bodyPr>
            <a:normAutofit/>
          </a:bodyPr>
          <a:lstStyle/>
          <a:p>
            <a:r>
              <a:rPr lang="en-US" dirty="0" smtClean="0"/>
              <a:t>Business Pressures–Responses–Support Model </a:t>
            </a:r>
            <a:r>
              <a:rPr lang="en-US" sz="2000" dirty="0" smtClean="0"/>
              <a:t>(Turban et al 2014)</a:t>
            </a:r>
          </a:p>
          <a:p>
            <a:pPr lvl="1"/>
            <a:r>
              <a:rPr lang="en-US" dirty="0" smtClean="0">
                <a:solidFill>
                  <a:srgbClr val="FF3300"/>
                </a:solidFill>
              </a:rPr>
              <a:t>Business pressures </a:t>
            </a:r>
            <a:r>
              <a:rPr lang="en-US" dirty="0" smtClean="0"/>
              <a:t>result of today's competitive business climate</a:t>
            </a:r>
          </a:p>
          <a:p>
            <a:pPr lvl="1"/>
            <a:r>
              <a:rPr lang="en-US" dirty="0" smtClean="0">
                <a:solidFill>
                  <a:srgbClr val="FF3300"/>
                </a:solidFill>
              </a:rPr>
              <a:t>Responses</a:t>
            </a:r>
            <a:r>
              <a:rPr lang="en-US" dirty="0" smtClean="0"/>
              <a:t> to counter the pressures </a:t>
            </a:r>
          </a:p>
          <a:p>
            <a:pPr lvl="1"/>
            <a:r>
              <a:rPr lang="en-US" dirty="0" smtClean="0">
                <a:solidFill>
                  <a:srgbClr val="FF3300"/>
                </a:solidFill>
              </a:rPr>
              <a:t>Support</a:t>
            </a:r>
            <a:r>
              <a:rPr lang="en-US" dirty="0" smtClean="0"/>
              <a:t> to better facilitate the process </a:t>
            </a:r>
            <a:endParaRPr lang="en-US" dirty="0"/>
          </a:p>
        </p:txBody>
      </p:sp>
    </p:spTree>
    <p:extLst>
      <p:ext uri="{BB962C8B-B14F-4D97-AF65-F5344CB8AC3E}">
        <p14:creationId xmlns:p14="http://schemas.microsoft.com/office/powerpoint/2010/main" val="14034627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Business Pressures–Responses–Support Model</a:t>
            </a:r>
            <a:endParaRPr lang="en-US" dirty="0"/>
          </a:p>
        </p:txBody>
      </p:sp>
      <p:pic>
        <p:nvPicPr>
          <p:cNvPr id="1026" name="Picture 2"/>
          <p:cNvPicPr>
            <a:picLocks noChangeAspect="1" noChangeArrowheads="1"/>
          </p:cNvPicPr>
          <p:nvPr/>
        </p:nvPicPr>
        <p:blipFill>
          <a:blip r:embed="rId3" cstate="print"/>
          <a:srcRect/>
          <a:stretch>
            <a:fillRect/>
          </a:stretch>
        </p:blipFill>
        <p:spPr bwMode="auto">
          <a:xfrm>
            <a:off x="325644" y="1676400"/>
            <a:ext cx="8518682" cy="4572000"/>
          </a:xfrm>
          <a:prstGeom prst="rect">
            <a:avLst/>
          </a:prstGeom>
          <a:noFill/>
          <a:ln w="9525">
            <a:noFill/>
            <a:miter lim="800000"/>
            <a:headEnd/>
            <a:tailEnd/>
          </a:ln>
        </p:spPr>
      </p:pic>
    </p:spTree>
    <p:extLst>
      <p:ext uri="{BB962C8B-B14F-4D97-AF65-F5344CB8AC3E}">
        <p14:creationId xmlns:p14="http://schemas.microsoft.com/office/powerpoint/2010/main" val="17910783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Business Environment </a:t>
            </a:r>
            <a:endParaRPr lang="en-US" dirty="0"/>
          </a:p>
        </p:txBody>
      </p:sp>
      <p:sp>
        <p:nvSpPr>
          <p:cNvPr id="3" name="Content Placeholder 2"/>
          <p:cNvSpPr>
            <a:spLocks noGrp="1"/>
          </p:cNvSpPr>
          <p:nvPr>
            <p:ph idx="1"/>
          </p:nvPr>
        </p:nvSpPr>
        <p:spPr/>
        <p:txBody>
          <a:bodyPr>
            <a:normAutofit/>
          </a:bodyPr>
          <a:lstStyle/>
          <a:p>
            <a:r>
              <a:rPr lang="en-US" dirty="0" smtClean="0"/>
              <a:t>The environment in which </a:t>
            </a:r>
            <a:r>
              <a:rPr lang="en-US" dirty="0" err="1" smtClean="0"/>
              <a:t>organisations</a:t>
            </a:r>
            <a:r>
              <a:rPr lang="en-US" dirty="0" smtClean="0"/>
              <a:t> operate today is becoming more and more complex, creating </a:t>
            </a:r>
          </a:p>
          <a:p>
            <a:pPr lvl="1"/>
            <a:r>
              <a:rPr lang="en-US" dirty="0" smtClean="0"/>
              <a:t>opportunities, and</a:t>
            </a:r>
          </a:p>
          <a:p>
            <a:pPr lvl="1"/>
            <a:r>
              <a:rPr lang="en-US" dirty="0" smtClean="0"/>
              <a:t>problems.</a:t>
            </a:r>
          </a:p>
          <a:p>
            <a:pPr lvl="1"/>
            <a:r>
              <a:rPr lang="en-US" dirty="0" smtClean="0"/>
              <a:t>Example: </a:t>
            </a:r>
            <a:r>
              <a:rPr lang="en-US" dirty="0" err="1" smtClean="0"/>
              <a:t>globalisation</a:t>
            </a:r>
            <a:r>
              <a:rPr lang="en-US" dirty="0" smtClean="0"/>
              <a:t>.</a:t>
            </a:r>
          </a:p>
          <a:p>
            <a:r>
              <a:rPr lang="en-US" dirty="0" smtClean="0"/>
              <a:t>Business environment factors: </a:t>
            </a:r>
          </a:p>
          <a:p>
            <a:pPr lvl="1"/>
            <a:r>
              <a:rPr lang="en-US" dirty="0" smtClean="0"/>
              <a:t>markets, consumer demands, technology, and societal… </a:t>
            </a:r>
            <a:endParaRPr lang="en-US" dirty="0"/>
          </a:p>
        </p:txBody>
      </p:sp>
    </p:spTree>
    <p:extLst>
      <p:ext uri="{BB962C8B-B14F-4D97-AF65-F5344CB8AC3E}">
        <p14:creationId xmlns:p14="http://schemas.microsoft.com/office/powerpoint/2010/main" val="23082679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Environment Factors</a:t>
            </a:r>
            <a:endParaRPr lang="en-US" dirty="0"/>
          </a:p>
        </p:txBody>
      </p:sp>
      <p:sp>
        <p:nvSpPr>
          <p:cNvPr id="4" name="Rectangle 3"/>
          <p:cNvSpPr/>
          <p:nvPr/>
        </p:nvSpPr>
        <p:spPr>
          <a:xfrm>
            <a:off x="1219200" y="1447800"/>
            <a:ext cx="7391400" cy="5105400"/>
          </a:xfrm>
          <a:prstGeom prst="rect">
            <a:avLst/>
          </a:prstGeom>
        </p:spPr>
        <p:txBody>
          <a:bodyPr wrap="square">
            <a:spAutoFit/>
          </a:bodyPr>
          <a:lstStyle/>
          <a:p>
            <a:pPr algn="l">
              <a:tabLst>
                <a:tab pos="1317625" algn="l"/>
              </a:tabLst>
            </a:pPr>
            <a:r>
              <a:rPr lang="en-US" sz="1600" u="sng" dirty="0" smtClean="0">
                <a:solidFill>
                  <a:srgbClr val="0000CC"/>
                </a:solidFill>
                <a:effectLst/>
                <a:latin typeface="Times New Roman"/>
              </a:rPr>
              <a:t>FACTOR</a:t>
            </a:r>
            <a:r>
              <a:rPr lang="en-US" sz="1600" dirty="0" smtClean="0">
                <a:solidFill>
                  <a:srgbClr val="0000CC"/>
                </a:solidFill>
                <a:effectLst/>
                <a:latin typeface="Times New Roman"/>
              </a:rPr>
              <a:t>	</a:t>
            </a:r>
            <a:r>
              <a:rPr lang="en-US" sz="1600" u="sng" dirty="0" smtClean="0">
                <a:solidFill>
                  <a:srgbClr val="0000CC"/>
                </a:solidFill>
                <a:effectLst/>
                <a:latin typeface="Times New Roman"/>
              </a:rPr>
              <a:t>DESCRIPTION					</a:t>
            </a:r>
            <a:endParaRPr lang="en-US" sz="1600" b="0" i="1" u="sng" dirty="0" smtClean="0">
              <a:solidFill>
                <a:srgbClr val="0000CC"/>
              </a:solidFill>
              <a:effectLst/>
              <a:latin typeface="Times New Roman"/>
            </a:endParaRPr>
          </a:p>
          <a:p>
            <a:pPr algn="l">
              <a:tabLst>
                <a:tab pos="1317625" algn="l"/>
              </a:tabLst>
            </a:pPr>
            <a:r>
              <a:rPr lang="en-US" sz="1600" dirty="0" smtClean="0">
                <a:solidFill>
                  <a:srgbClr val="FF0000"/>
                </a:solidFill>
                <a:effectLst/>
                <a:latin typeface="Times New Roman"/>
              </a:rPr>
              <a:t>Markets</a:t>
            </a:r>
            <a:r>
              <a:rPr lang="en-US" sz="1600" b="0" dirty="0" smtClean="0">
                <a:effectLst/>
                <a:latin typeface="Times New Roman"/>
              </a:rPr>
              <a:t>	Strong competition	</a:t>
            </a:r>
          </a:p>
          <a:p>
            <a:pPr algn="l">
              <a:tabLst>
                <a:tab pos="1317625" algn="l"/>
              </a:tabLst>
            </a:pPr>
            <a:r>
              <a:rPr lang="en-US" sz="1600" b="0" dirty="0" smtClean="0">
                <a:effectLst/>
                <a:latin typeface="Times New Roman"/>
              </a:rPr>
              <a:t>	Expanding global markets	</a:t>
            </a:r>
          </a:p>
          <a:p>
            <a:pPr algn="l">
              <a:tabLst>
                <a:tab pos="1317625" algn="l"/>
              </a:tabLst>
            </a:pPr>
            <a:r>
              <a:rPr lang="en-US" sz="1600" b="0" dirty="0" smtClean="0">
                <a:effectLst/>
                <a:latin typeface="Times New Roman"/>
              </a:rPr>
              <a:t>	Blooming electronic markets on the Internet	</a:t>
            </a:r>
          </a:p>
          <a:p>
            <a:pPr algn="l">
              <a:tabLst>
                <a:tab pos="1317625" algn="l"/>
              </a:tabLst>
            </a:pPr>
            <a:r>
              <a:rPr lang="en-US" sz="1600" b="0" dirty="0" smtClean="0">
                <a:effectLst/>
                <a:latin typeface="Times New Roman"/>
              </a:rPr>
              <a:t>	Innovative marketing methods	</a:t>
            </a:r>
          </a:p>
          <a:p>
            <a:pPr algn="l">
              <a:tabLst>
                <a:tab pos="1317625" algn="l"/>
              </a:tabLst>
            </a:pPr>
            <a:r>
              <a:rPr lang="en-US" sz="1600" b="0" dirty="0" smtClean="0">
                <a:effectLst/>
                <a:latin typeface="Times New Roman"/>
              </a:rPr>
              <a:t>	Opportunities for outsourcing with IT support	</a:t>
            </a:r>
          </a:p>
          <a:p>
            <a:pPr algn="l">
              <a:tabLst>
                <a:tab pos="1317625" algn="l"/>
              </a:tabLst>
            </a:pPr>
            <a:r>
              <a:rPr lang="en-US" sz="1600" b="0" u="sng" dirty="0" smtClean="0">
                <a:effectLst/>
                <a:latin typeface="Times New Roman"/>
              </a:rPr>
              <a:t>                         </a:t>
            </a:r>
            <a:r>
              <a:rPr lang="en-US" sz="1600" b="0" dirty="0" smtClean="0">
                <a:effectLst/>
                <a:latin typeface="Times New Roman"/>
              </a:rPr>
              <a:t>	</a:t>
            </a:r>
            <a:r>
              <a:rPr lang="en-US" sz="1600" b="0" u="sng" dirty="0" smtClean="0">
                <a:effectLst/>
                <a:latin typeface="Times New Roman"/>
              </a:rPr>
              <a:t>Need for real-time, on-demand transactions		</a:t>
            </a:r>
          </a:p>
          <a:p>
            <a:pPr algn="l">
              <a:tabLst>
                <a:tab pos="1317625" algn="l"/>
              </a:tabLst>
            </a:pPr>
            <a:r>
              <a:rPr lang="en-US" sz="1600" dirty="0" smtClean="0">
                <a:solidFill>
                  <a:srgbClr val="FF0000"/>
                </a:solidFill>
                <a:effectLst/>
                <a:latin typeface="Times New Roman"/>
              </a:rPr>
              <a:t>Consumer</a:t>
            </a:r>
            <a:r>
              <a:rPr lang="en-US" sz="1600" dirty="0" smtClean="0">
                <a:effectLst/>
                <a:latin typeface="Times New Roman"/>
              </a:rPr>
              <a:t> </a:t>
            </a:r>
            <a:r>
              <a:rPr lang="en-US" sz="1600" b="0" dirty="0" smtClean="0">
                <a:effectLst/>
                <a:latin typeface="Times New Roman"/>
              </a:rPr>
              <a:t>	Desire for </a:t>
            </a:r>
            <a:r>
              <a:rPr lang="en-US" sz="1600" b="0" dirty="0" err="1" smtClean="0">
                <a:effectLst/>
                <a:latin typeface="Times New Roman"/>
              </a:rPr>
              <a:t>customisation</a:t>
            </a:r>
            <a:r>
              <a:rPr lang="en-US" sz="1600" b="0" dirty="0" smtClean="0">
                <a:effectLst/>
                <a:latin typeface="Times New Roman"/>
              </a:rPr>
              <a:t>	</a:t>
            </a:r>
          </a:p>
          <a:p>
            <a:pPr algn="l">
              <a:tabLst>
                <a:tab pos="1317625" algn="l"/>
              </a:tabLst>
            </a:pPr>
            <a:r>
              <a:rPr lang="en-US" sz="1600" dirty="0" smtClean="0">
                <a:effectLst/>
                <a:latin typeface="Times New Roman"/>
              </a:rPr>
              <a:t>   </a:t>
            </a:r>
            <a:r>
              <a:rPr lang="en-US" sz="1600" dirty="0" smtClean="0">
                <a:solidFill>
                  <a:srgbClr val="FF0000"/>
                </a:solidFill>
                <a:effectLst/>
                <a:latin typeface="Times New Roman"/>
              </a:rPr>
              <a:t>demand</a:t>
            </a:r>
            <a:r>
              <a:rPr lang="en-US" sz="1600" b="0" dirty="0" smtClean="0">
                <a:effectLst/>
                <a:latin typeface="Times New Roman"/>
              </a:rPr>
              <a:t>	Desire for quality, diversity of products, and speed of delivery	</a:t>
            </a:r>
          </a:p>
          <a:p>
            <a:pPr algn="l">
              <a:tabLst>
                <a:tab pos="1317625" algn="l"/>
              </a:tabLst>
            </a:pPr>
            <a:r>
              <a:rPr lang="en-US" sz="1600" b="0" u="sng" dirty="0" smtClean="0">
                <a:effectLst/>
                <a:latin typeface="Times New Roman"/>
              </a:rPr>
              <a:t>                         </a:t>
            </a:r>
            <a:r>
              <a:rPr lang="en-US" sz="1600" b="0" dirty="0" smtClean="0">
                <a:effectLst/>
                <a:latin typeface="Times New Roman"/>
              </a:rPr>
              <a:t>	</a:t>
            </a:r>
            <a:r>
              <a:rPr lang="en-US" sz="1600" b="0" u="sng" dirty="0" smtClean="0">
                <a:effectLst/>
                <a:latin typeface="Times New Roman"/>
              </a:rPr>
              <a:t>Customers getting powerful and less loyal		      </a:t>
            </a:r>
          </a:p>
          <a:p>
            <a:pPr algn="l">
              <a:tabLst>
                <a:tab pos="1317625" algn="l"/>
              </a:tabLst>
            </a:pPr>
            <a:r>
              <a:rPr lang="en-US" sz="1600" dirty="0" smtClean="0">
                <a:solidFill>
                  <a:srgbClr val="FF0000"/>
                </a:solidFill>
                <a:effectLst/>
                <a:latin typeface="Times New Roman"/>
              </a:rPr>
              <a:t>Technology</a:t>
            </a:r>
            <a:r>
              <a:rPr lang="en-US" sz="1600" b="0" dirty="0" smtClean="0">
                <a:effectLst/>
                <a:latin typeface="Times New Roman"/>
              </a:rPr>
              <a:t>	More innovations, new products, and new services	</a:t>
            </a:r>
          </a:p>
          <a:p>
            <a:pPr algn="l">
              <a:tabLst>
                <a:tab pos="1317625" algn="l"/>
              </a:tabLst>
            </a:pPr>
            <a:r>
              <a:rPr lang="en-US" sz="1600" b="0" dirty="0" smtClean="0">
                <a:effectLst/>
                <a:latin typeface="Times New Roman"/>
              </a:rPr>
              <a:t>	Increasing obsolescence rate	</a:t>
            </a:r>
          </a:p>
          <a:p>
            <a:pPr lvl="1" algn="l">
              <a:tabLst>
                <a:tab pos="1317625" algn="l"/>
              </a:tabLst>
            </a:pPr>
            <a:r>
              <a:rPr lang="en-US" sz="1600" b="0" dirty="0" smtClean="0">
                <a:effectLst/>
                <a:latin typeface="Times New Roman"/>
              </a:rPr>
              <a:t>	Increasing information overload</a:t>
            </a:r>
          </a:p>
          <a:p>
            <a:pPr algn="l">
              <a:tabLst>
                <a:tab pos="1317625" algn="l"/>
              </a:tabLst>
            </a:pPr>
            <a:r>
              <a:rPr lang="en-US" sz="1600" b="0" u="sng" dirty="0" smtClean="0">
                <a:effectLst/>
                <a:latin typeface="Times New Roman"/>
              </a:rPr>
              <a:t>                        </a:t>
            </a:r>
            <a:r>
              <a:rPr lang="en-US" sz="1600" b="0" dirty="0" smtClean="0">
                <a:effectLst/>
                <a:latin typeface="Times New Roman"/>
              </a:rPr>
              <a:t> 	</a:t>
            </a:r>
            <a:r>
              <a:rPr lang="en-US" sz="1600" b="0" u="sng" dirty="0" smtClean="0">
                <a:effectLst/>
                <a:latin typeface="Times New Roman"/>
              </a:rPr>
              <a:t>Social networking, Web 2.0 and beyond			</a:t>
            </a:r>
          </a:p>
          <a:p>
            <a:pPr algn="l">
              <a:tabLst>
                <a:tab pos="1317625" algn="l"/>
              </a:tabLst>
            </a:pPr>
            <a:r>
              <a:rPr lang="en-US" sz="1600" dirty="0" smtClean="0">
                <a:solidFill>
                  <a:srgbClr val="FF0000"/>
                </a:solidFill>
                <a:effectLst/>
                <a:latin typeface="Times New Roman"/>
              </a:rPr>
              <a:t>Societal</a:t>
            </a:r>
            <a:r>
              <a:rPr lang="en-US" sz="1600" b="0" dirty="0" smtClean="0">
                <a:effectLst/>
                <a:latin typeface="Times New Roman"/>
              </a:rPr>
              <a:t>	Growing government regulations and deregulation	</a:t>
            </a:r>
          </a:p>
          <a:p>
            <a:pPr algn="l">
              <a:tabLst>
                <a:tab pos="1317625" algn="l"/>
              </a:tabLst>
            </a:pPr>
            <a:r>
              <a:rPr lang="en-US" sz="1600" b="0" dirty="0" smtClean="0">
                <a:effectLst/>
                <a:latin typeface="Times New Roman"/>
              </a:rPr>
              <a:t>	Workforce more diversified, older, and composed of more women	Prime concerns of homeland security and terrorist attacks	</a:t>
            </a:r>
          </a:p>
          <a:p>
            <a:pPr algn="l">
              <a:tabLst>
                <a:tab pos="1317625" algn="l"/>
              </a:tabLst>
            </a:pPr>
            <a:r>
              <a:rPr lang="en-US" sz="1600" b="0" dirty="0" smtClean="0">
                <a:effectLst/>
                <a:latin typeface="Times New Roman"/>
              </a:rPr>
              <a:t>	Necessity of Sarbanes-Oxley Act and other reporting-related legislation	Increasing social responsibility of companies</a:t>
            </a:r>
          </a:p>
          <a:p>
            <a:pPr algn="l">
              <a:tabLst>
                <a:tab pos="1317625" algn="l"/>
              </a:tabLst>
            </a:pPr>
            <a:r>
              <a:rPr lang="en-US" sz="1600" b="0" dirty="0" smtClean="0">
                <a:effectLst/>
                <a:latin typeface="Times New Roman"/>
              </a:rPr>
              <a:t>	Greater emphasis on sustainability	</a:t>
            </a:r>
          </a:p>
        </p:txBody>
      </p:sp>
    </p:spTree>
    <p:extLst>
      <p:ext uri="{BB962C8B-B14F-4D97-AF65-F5344CB8AC3E}">
        <p14:creationId xmlns:p14="http://schemas.microsoft.com/office/powerpoint/2010/main" val="12785834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Organisational</a:t>
            </a:r>
            <a:r>
              <a:rPr lang="en-US" dirty="0" smtClean="0"/>
              <a:t> Responses</a:t>
            </a:r>
            <a:endParaRPr lang="en-US" dirty="0"/>
          </a:p>
        </p:txBody>
      </p:sp>
      <p:sp>
        <p:nvSpPr>
          <p:cNvPr id="3" name="Content Placeholder 2"/>
          <p:cNvSpPr>
            <a:spLocks noGrp="1"/>
          </p:cNvSpPr>
          <p:nvPr>
            <p:ph idx="1"/>
          </p:nvPr>
        </p:nvSpPr>
        <p:spPr/>
        <p:txBody>
          <a:bodyPr>
            <a:normAutofit/>
          </a:bodyPr>
          <a:lstStyle/>
          <a:p>
            <a:r>
              <a:rPr lang="en-US" dirty="0" smtClean="0"/>
              <a:t>Be Reactive, Anticipative, Adaptive, and Proactive</a:t>
            </a:r>
          </a:p>
          <a:p>
            <a:r>
              <a:rPr lang="en-US" dirty="0" smtClean="0"/>
              <a:t>Managers may take actions, such as</a:t>
            </a:r>
          </a:p>
          <a:p>
            <a:pPr lvl="1"/>
            <a:r>
              <a:rPr lang="en-US" sz="2400" dirty="0" smtClean="0"/>
              <a:t>Employ strategic planning.</a:t>
            </a:r>
          </a:p>
          <a:p>
            <a:pPr lvl="1"/>
            <a:r>
              <a:rPr lang="en-US" sz="2400" dirty="0" smtClean="0"/>
              <a:t>Use new and innovative business models.</a:t>
            </a:r>
          </a:p>
          <a:p>
            <a:pPr lvl="1"/>
            <a:r>
              <a:rPr lang="en-US" sz="2400" dirty="0" smtClean="0"/>
              <a:t>Restructure business processes.</a:t>
            </a:r>
          </a:p>
          <a:p>
            <a:pPr lvl="1"/>
            <a:r>
              <a:rPr lang="en-US" sz="2400" dirty="0" smtClean="0"/>
              <a:t>Participate in business alliances.</a:t>
            </a:r>
          </a:p>
          <a:p>
            <a:pPr lvl="1"/>
            <a:r>
              <a:rPr lang="en-US" sz="2400" dirty="0" smtClean="0"/>
              <a:t>Improve corporate information systems.</a:t>
            </a:r>
          </a:p>
          <a:p>
            <a:pPr lvl="1"/>
            <a:r>
              <a:rPr lang="en-US" sz="2400" dirty="0" smtClean="0"/>
              <a:t>(Most of which require computerised decision support systems)</a:t>
            </a:r>
          </a:p>
        </p:txBody>
      </p:sp>
    </p:spTree>
    <p:extLst>
      <p:ext uri="{BB962C8B-B14F-4D97-AF65-F5344CB8AC3E}">
        <p14:creationId xmlns:p14="http://schemas.microsoft.com/office/powerpoint/2010/main" val="31338760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Closing the Strategy Gap </a:t>
            </a:r>
            <a:endParaRPr lang="en-US" dirty="0"/>
          </a:p>
        </p:txBody>
      </p:sp>
      <p:sp>
        <p:nvSpPr>
          <p:cNvPr id="3" name="Content Placeholder 2"/>
          <p:cNvSpPr>
            <a:spLocks noGrp="1"/>
          </p:cNvSpPr>
          <p:nvPr>
            <p:ph idx="1"/>
          </p:nvPr>
        </p:nvSpPr>
        <p:spPr/>
        <p:txBody>
          <a:bodyPr/>
          <a:lstStyle/>
          <a:p>
            <a:r>
              <a:rPr lang="en-US" dirty="0" smtClean="0"/>
              <a:t>One of the major objectives of computerized decision support is to facilitate closing the gap between the current performance of an organization and its desired performance, as expressed in its mission, objectives, and goals, and the strategy to achieve them.</a:t>
            </a:r>
            <a:endParaRPr lang="en-US" dirty="0"/>
          </a:p>
        </p:txBody>
      </p:sp>
    </p:spTree>
    <p:extLst>
      <p:ext uri="{BB962C8B-B14F-4D97-AF65-F5344CB8AC3E}">
        <p14:creationId xmlns:p14="http://schemas.microsoft.com/office/powerpoint/2010/main" val="6585895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Managerial Decision Making</a:t>
            </a:r>
            <a:endParaRPr lang="en-US" dirty="0"/>
          </a:p>
        </p:txBody>
      </p:sp>
      <p:sp>
        <p:nvSpPr>
          <p:cNvPr id="3" name="Content Placeholder 2"/>
          <p:cNvSpPr>
            <a:spLocks noGrp="1"/>
          </p:cNvSpPr>
          <p:nvPr>
            <p:ph idx="1"/>
          </p:nvPr>
        </p:nvSpPr>
        <p:spPr>
          <a:xfrm>
            <a:off x="1182688" y="1524000"/>
            <a:ext cx="7961312" cy="4800600"/>
          </a:xfrm>
        </p:spPr>
        <p:txBody>
          <a:bodyPr/>
          <a:lstStyle/>
          <a:p>
            <a:r>
              <a:rPr lang="en-US" sz="2800" dirty="0" smtClean="0"/>
              <a:t>Management is a </a:t>
            </a:r>
            <a:r>
              <a:rPr lang="en-US" sz="2800" u="sng" dirty="0" smtClean="0"/>
              <a:t>process</a:t>
            </a:r>
            <a:r>
              <a:rPr lang="en-US" sz="2800" dirty="0" smtClean="0"/>
              <a:t> by which </a:t>
            </a:r>
            <a:r>
              <a:rPr lang="en-US" sz="2800" dirty="0" err="1" smtClean="0"/>
              <a:t>organisational</a:t>
            </a:r>
            <a:r>
              <a:rPr lang="en-US" sz="2800" dirty="0" smtClean="0"/>
              <a:t> goals are achieved by using resources. </a:t>
            </a:r>
          </a:p>
          <a:p>
            <a:pPr lvl="1"/>
            <a:r>
              <a:rPr lang="en-US" dirty="0" smtClean="0">
                <a:solidFill>
                  <a:srgbClr val="FF3300"/>
                </a:solidFill>
              </a:rPr>
              <a:t>Inputs</a:t>
            </a:r>
            <a:r>
              <a:rPr lang="en-US" dirty="0" smtClean="0"/>
              <a:t>: resources</a:t>
            </a:r>
          </a:p>
          <a:p>
            <a:pPr lvl="1"/>
            <a:r>
              <a:rPr lang="en-US" dirty="0" smtClean="0">
                <a:solidFill>
                  <a:srgbClr val="FF3300"/>
                </a:solidFill>
              </a:rPr>
              <a:t>Output</a:t>
            </a:r>
            <a:r>
              <a:rPr lang="en-US" dirty="0" smtClean="0"/>
              <a:t>: attainment of goals </a:t>
            </a:r>
          </a:p>
          <a:p>
            <a:pPr lvl="1"/>
            <a:r>
              <a:rPr lang="en-US" dirty="0" smtClean="0">
                <a:solidFill>
                  <a:srgbClr val="FF3300"/>
                </a:solidFill>
              </a:rPr>
              <a:t>Measure of success</a:t>
            </a:r>
            <a:r>
              <a:rPr lang="en-US" dirty="0" smtClean="0"/>
              <a:t>: outputs / inputs</a:t>
            </a:r>
          </a:p>
          <a:p>
            <a:r>
              <a:rPr lang="en-US" sz="2800" dirty="0" smtClean="0"/>
              <a:t>Management involved a lot of Decision Making</a:t>
            </a:r>
          </a:p>
          <a:p>
            <a:r>
              <a:rPr lang="en-US" sz="2800" dirty="0" smtClean="0"/>
              <a:t>Decision making: selecting the best solution from two or more alternatives</a:t>
            </a:r>
          </a:p>
        </p:txBody>
      </p:sp>
    </p:spTree>
    <p:extLst>
      <p:ext uri="{BB962C8B-B14F-4D97-AF65-F5344CB8AC3E}">
        <p14:creationId xmlns:p14="http://schemas.microsoft.com/office/powerpoint/2010/main" val="22127272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Think about the decision making process of choosing a University</a:t>
            </a:r>
            <a:endParaRPr lang="en-GB" dirty="0"/>
          </a:p>
        </p:txBody>
      </p:sp>
    </p:spTree>
    <p:extLst>
      <p:ext uri="{BB962C8B-B14F-4D97-AF65-F5344CB8AC3E}">
        <p14:creationId xmlns:p14="http://schemas.microsoft.com/office/powerpoint/2010/main" val="308311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Nature of Managers’ </a:t>
            </a:r>
            <a:r>
              <a:rPr lang="en-US" dirty="0" smtClean="0"/>
              <a:t>Work</a:t>
            </a:r>
            <a:br>
              <a:rPr lang="en-US" dirty="0" smtClean="0"/>
            </a:br>
            <a:r>
              <a:rPr lang="en-US" dirty="0" smtClean="0"/>
              <a:t>Mintzberg's 10 Managerial Roles</a:t>
            </a:r>
            <a:endParaRPr lang="en-US" dirty="0"/>
          </a:p>
        </p:txBody>
      </p:sp>
      <p:sp>
        <p:nvSpPr>
          <p:cNvPr id="4" name="Rectangle 3"/>
          <p:cNvSpPr/>
          <p:nvPr/>
        </p:nvSpPr>
        <p:spPr>
          <a:xfrm>
            <a:off x="1447800" y="1828800"/>
            <a:ext cx="3429000" cy="4093428"/>
          </a:xfrm>
          <a:prstGeom prst="rect">
            <a:avLst/>
          </a:prstGeom>
        </p:spPr>
        <p:txBody>
          <a:bodyPr wrap="square">
            <a:spAutoFit/>
          </a:bodyPr>
          <a:lstStyle/>
          <a:p>
            <a:pPr algn="l"/>
            <a:r>
              <a:rPr lang="en-US" sz="3200" dirty="0" smtClean="0">
                <a:solidFill>
                  <a:srgbClr val="F85E08"/>
                </a:solidFill>
                <a:latin typeface="Times New Roman"/>
              </a:rPr>
              <a:t>Interpersonal</a:t>
            </a:r>
          </a:p>
          <a:p>
            <a:pPr algn="l"/>
            <a:r>
              <a:rPr lang="en-US" b="0" dirty="0" smtClean="0">
                <a:solidFill>
                  <a:srgbClr val="0000CC"/>
                </a:solidFill>
                <a:effectLst/>
                <a:latin typeface="Times New Roman"/>
              </a:rPr>
              <a:t>1. Figurehead	</a:t>
            </a:r>
          </a:p>
          <a:p>
            <a:pPr algn="l"/>
            <a:r>
              <a:rPr lang="en-US" b="0" dirty="0" smtClean="0">
                <a:solidFill>
                  <a:srgbClr val="0000CC"/>
                </a:solidFill>
                <a:effectLst/>
                <a:latin typeface="Times New Roman"/>
              </a:rPr>
              <a:t>2. Leader	</a:t>
            </a:r>
          </a:p>
          <a:p>
            <a:pPr algn="l"/>
            <a:r>
              <a:rPr lang="en-US" b="0" dirty="0" smtClean="0">
                <a:solidFill>
                  <a:srgbClr val="0000CC"/>
                </a:solidFill>
                <a:effectLst/>
                <a:latin typeface="Times New Roman"/>
              </a:rPr>
              <a:t>3. Liaison</a:t>
            </a:r>
            <a:r>
              <a:rPr lang="en-US" b="0" dirty="0" smtClean="0">
                <a:effectLst/>
                <a:latin typeface="Times New Roman"/>
              </a:rPr>
              <a:t>	</a:t>
            </a:r>
          </a:p>
          <a:p>
            <a:pPr algn="l"/>
            <a:endParaRPr lang="en-US" dirty="0" smtClean="0">
              <a:latin typeface="Times New Roman"/>
            </a:endParaRPr>
          </a:p>
          <a:p>
            <a:pPr algn="l"/>
            <a:r>
              <a:rPr lang="en-US" sz="3200" dirty="0" smtClean="0">
                <a:solidFill>
                  <a:srgbClr val="F85E08"/>
                </a:solidFill>
                <a:latin typeface="Times New Roman"/>
              </a:rPr>
              <a:t>Informational</a:t>
            </a:r>
            <a:r>
              <a:rPr lang="en-US" sz="3200" dirty="0" smtClean="0">
                <a:latin typeface="Times New Roman"/>
              </a:rPr>
              <a:t>	</a:t>
            </a:r>
          </a:p>
          <a:p>
            <a:pPr algn="l"/>
            <a:r>
              <a:rPr lang="en-US" b="0" dirty="0" smtClean="0">
                <a:solidFill>
                  <a:srgbClr val="0000CC"/>
                </a:solidFill>
                <a:effectLst/>
                <a:latin typeface="Times New Roman"/>
              </a:rPr>
              <a:t>4. Monitor	</a:t>
            </a:r>
          </a:p>
          <a:p>
            <a:pPr algn="l"/>
            <a:r>
              <a:rPr lang="en-US" b="0" dirty="0" smtClean="0">
                <a:solidFill>
                  <a:srgbClr val="0000CC"/>
                </a:solidFill>
                <a:effectLst/>
                <a:latin typeface="Times New Roman"/>
              </a:rPr>
              <a:t>5. Disseminator	</a:t>
            </a:r>
          </a:p>
          <a:p>
            <a:pPr algn="l"/>
            <a:r>
              <a:rPr lang="en-US" b="0" dirty="0" smtClean="0">
                <a:solidFill>
                  <a:srgbClr val="0000CC"/>
                </a:solidFill>
                <a:effectLst/>
                <a:latin typeface="Times New Roman"/>
              </a:rPr>
              <a:t>6. Spokesperson</a:t>
            </a:r>
            <a:r>
              <a:rPr lang="en-US" b="0" dirty="0" smtClean="0">
                <a:latin typeface="Times New Roman"/>
              </a:rPr>
              <a:t>	</a:t>
            </a:r>
          </a:p>
        </p:txBody>
      </p:sp>
      <p:sp>
        <p:nvSpPr>
          <p:cNvPr id="5" name="Rectangle 4"/>
          <p:cNvSpPr/>
          <p:nvPr/>
        </p:nvSpPr>
        <p:spPr>
          <a:xfrm>
            <a:off x="4724400" y="2743200"/>
            <a:ext cx="3810000" cy="2308324"/>
          </a:xfrm>
          <a:prstGeom prst="rect">
            <a:avLst/>
          </a:prstGeom>
        </p:spPr>
        <p:txBody>
          <a:bodyPr wrap="square">
            <a:spAutoFit/>
          </a:bodyPr>
          <a:lstStyle/>
          <a:p>
            <a:pPr algn="l"/>
            <a:r>
              <a:rPr lang="en-US" sz="3200" dirty="0" smtClean="0">
                <a:solidFill>
                  <a:srgbClr val="F85E08"/>
                </a:solidFill>
                <a:latin typeface="Times New Roman"/>
              </a:rPr>
              <a:t>Decisional</a:t>
            </a:r>
            <a:r>
              <a:rPr lang="en-US" sz="3200" dirty="0" smtClean="0">
                <a:latin typeface="Times New Roman"/>
              </a:rPr>
              <a:t>	</a:t>
            </a:r>
          </a:p>
          <a:p>
            <a:pPr algn="l"/>
            <a:r>
              <a:rPr lang="en-US" b="0" dirty="0" smtClean="0">
                <a:solidFill>
                  <a:srgbClr val="0000CC"/>
                </a:solidFill>
                <a:effectLst/>
                <a:latin typeface="Times New Roman"/>
              </a:rPr>
              <a:t>7. Entrepreneur	</a:t>
            </a:r>
          </a:p>
          <a:p>
            <a:pPr algn="l"/>
            <a:r>
              <a:rPr lang="en-US" b="0" dirty="0" smtClean="0">
                <a:solidFill>
                  <a:srgbClr val="0000CC"/>
                </a:solidFill>
                <a:effectLst/>
                <a:latin typeface="Times New Roman"/>
              </a:rPr>
              <a:t>8. Disturbance handler</a:t>
            </a:r>
          </a:p>
          <a:p>
            <a:pPr algn="l"/>
            <a:r>
              <a:rPr lang="en-US" b="0" dirty="0" smtClean="0">
                <a:solidFill>
                  <a:srgbClr val="0000CC"/>
                </a:solidFill>
                <a:effectLst/>
                <a:latin typeface="Times New Roman"/>
              </a:rPr>
              <a:t>9. Resource allocator</a:t>
            </a:r>
          </a:p>
          <a:p>
            <a:pPr algn="l"/>
            <a:r>
              <a:rPr lang="en-US" b="0" dirty="0" smtClean="0">
                <a:solidFill>
                  <a:srgbClr val="0000CC"/>
                </a:solidFill>
                <a:effectLst/>
                <a:latin typeface="Times New Roman"/>
              </a:rPr>
              <a:t>10. Negotiator</a:t>
            </a:r>
            <a:r>
              <a:rPr lang="en-US" b="0" dirty="0" smtClean="0">
                <a:solidFill>
                  <a:srgbClr val="0000CC"/>
                </a:solidFill>
                <a:latin typeface="Times New Roman"/>
              </a:rPr>
              <a:t>	</a:t>
            </a:r>
          </a:p>
        </p:txBody>
      </p:sp>
    </p:spTree>
    <p:extLst>
      <p:ext uri="{BB962C8B-B14F-4D97-AF65-F5344CB8AC3E}">
        <p14:creationId xmlns:p14="http://schemas.microsoft.com/office/powerpoint/2010/main" val="21709996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Decision-Making Process</a:t>
            </a:r>
            <a:endParaRPr lang="en-US" dirty="0"/>
          </a:p>
        </p:txBody>
      </p:sp>
      <p:sp>
        <p:nvSpPr>
          <p:cNvPr id="3" name="Content Placeholder 2"/>
          <p:cNvSpPr>
            <a:spLocks noGrp="1"/>
          </p:cNvSpPr>
          <p:nvPr>
            <p:ph idx="1"/>
          </p:nvPr>
        </p:nvSpPr>
        <p:spPr>
          <a:xfrm>
            <a:off x="1182688" y="1447800"/>
            <a:ext cx="7772400" cy="4800600"/>
          </a:xfrm>
        </p:spPr>
        <p:txBody>
          <a:bodyPr/>
          <a:lstStyle/>
          <a:p>
            <a:r>
              <a:rPr lang="en-US" dirty="0" smtClean="0"/>
              <a:t>Managers usually make decisions by following a four-step process (a.k.a. the scientific approach) </a:t>
            </a:r>
          </a:p>
          <a:p>
            <a:pPr marL="914400" lvl="1" indent="-514350">
              <a:buSzPct val="75000"/>
              <a:buFont typeface="+mj-lt"/>
              <a:buAutoNum type="arabicPeriod"/>
            </a:pPr>
            <a:r>
              <a:rPr lang="en-US" dirty="0" smtClean="0"/>
              <a:t>Define the problem (or opportunity) </a:t>
            </a:r>
          </a:p>
          <a:p>
            <a:pPr marL="914400" lvl="1" indent="-514350">
              <a:buSzPct val="75000"/>
              <a:buFont typeface="+mj-lt"/>
              <a:buAutoNum type="arabicPeriod"/>
            </a:pPr>
            <a:r>
              <a:rPr lang="en-US" dirty="0" smtClean="0"/>
              <a:t>Construct a model that describes the real-world problem.</a:t>
            </a:r>
          </a:p>
          <a:p>
            <a:pPr marL="914400" lvl="1" indent="-514350">
              <a:buSzPct val="75000"/>
              <a:buFont typeface="+mj-lt"/>
              <a:buAutoNum type="arabicPeriod"/>
            </a:pPr>
            <a:r>
              <a:rPr lang="en-US" dirty="0" smtClean="0"/>
              <a:t>Identify possible solutions to the modeled problem and evaluate the solutions.</a:t>
            </a:r>
          </a:p>
          <a:p>
            <a:pPr marL="914400" lvl="1" indent="-514350">
              <a:buSzPct val="75000"/>
              <a:buFont typeface="+mj-lt"/>
              <a:buAutoNum type="arabicPeriod"/>
            </a:pPr>
            <a:r>
              <a:rPr lang="en-US" dirty="0" smtClean="0"/>
              <a:t>Compare, choose, and recommend a potential solution to the problem.</a:t>
            </a:r>
          </a:p>
          <a:p>
            <a:pPr marL="914400" lvl="1" indent="-514350">
              <a:buFont typeface="+mj-lt"/>
              <a:buAutoNum type="arabicPeriod"/>
            </a:pPr>
            <a:endParaRPr lang="en-US" dirty="0"/>
          </a:p>
        </p:txBody>
      </p:sp>
    </p:spTree>
    <p:extLst>
      <p:ext uri="{BB962C8B-B14F-4D97-AF65-F5344CB8AC3E}">
        <p14:creationId xmlns:p14="http://schemas.microsoft.com/office/powerpoint/2010/main" val="3995929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Information </a:t>
            </a:r>
            <a:r>
              <a:rPr lang="en-US" dirty="0"/>
              <a:t>Systems Support </a:t>
            </a:r>
            <a:r>
              <a:rPr lang="en-US" dirty="0" smtClean="0"/>
              <a:t/>
            </a:r>
            <a:br>
              <a:rPr lang="en-US" dirty="0" smtClean="0"/>
            </a:br>
            <a:r>
              <a:rPr lang="en-US" dirty="0" smtClean="0"/>
              <a:t>for </a:t>
            </a:r>
            <a:r>
              <a:rPr lang="en-US" dirty="0"/>
              <a:t>Decision Making</a:t>
            </a:r>
          </a:p>
        </p:txBody>
      </p:sp>
      <p:sp>
        <p:nvSpPr>
          <p:cNvPr id="3" name="Content Placeholder 2"/>
          <p:cNvSpPr>
            <a:spLocks noGrp="1"/>
          </p:cNvSpPr>
          <p:nvPr>
            <p:ph idx="1"/>
          </p:nvPr>
        </p:nvSpPr>
        <p:spPr>
          <a:xfrm>
            <a:off x="1182688" y="1524000"/>
            <a:ext cx="7885112" cy="4800600"/>
          </a:xfrm>
        </p:spPr>
        <p:txBody>
          <a:bodyPr/>
          <a:lstStyle/>
          <a:p>
            <a:r>
              <a:rPr lang="en-US" dirty="0"/>
              <a:t>Group communication and </a:t>
            </a:r>
            <a:r>
              <a:rPr lang="en-US" dirty="0" smtClean="0"/>
              <a:t>collaboration</a:t>
            </a:r>
          </a:p>
          <a:p>
            <a:r>
              <a:rPr lang="en-US" dirty="0"/>
              <a:t>Improved data </a:t>
            </a:r>
            <a:r>
              <a:rPr lang="en-US" dirty="0" smtClean="0"/>
              <a:t>management</a:t>
            </a:r>
          </a:p>
          <a:p>
            <a:r>
              <a:rPr lang="en-US" dirty="0"/>
              <a:t>Managing </a:t>
            </a:r>
            <a:r>
              <a:rPr lang="en-US" dirty="0" smtClean="0"/>
              <a:t>data </a:t>
            </a:r>
            <a:r>
              <a:rPr lang="en-US" dirty="0"/>
              <a:t>warehouses and Big </a:t>
            </a:r>
            <a:r>
              <a:rPr lang="en-US" dirty="0" smtClean="0"/>
              <a:t>Data</a:t>
            </a:r>
          </a:p>
          <a:p>
            <a:r>
              <a:rPr lang="en-US" dirty="0"/>
              <a:t>Analytical </a:t>
            </a:r>
            <a:r>
              <a:rPr lang="en-US" dirty="0" smtClean="0"/>
              <a:t>support</a:t>
            </a:r>
          </a:p>
          <a:p>
            <a:r>
              <a:rPr lang="en-US" dirty="0"/>
              <a:t>Overcoming cognitive limits in processing and storing </a:t>
            </a:r>
            <a:r>
              <a:rPr lang="en-US" dirty="0" smtClean="0"/>
              <a:t>information</a:t>
            </a:r>
          </a:p>
          <a:p>
            <a:r>
              <a:rPr lang="en-US" dirty="0"/>
              <a:t>Knowledge </a:t>
            </a:r>
            <a:r>
              <a:rPr lang="en-US" dirty="0" smtClean="0"/>
              <a:t>management</a:t>
            </a:r>
          </a:p>
          <a:p>
            <a:r>
              <a:rPr lang="en-US" dirty="0"/>
              <a:t>Anywhere, anytime </a:t>
            </a:r>
            <a:r>
              <a:rPr lang="en-US" dirty="0" smtClean="0"/>
              <a:t>support</a:t>
            </a:r>
          </a:p>
        </p:txBody>
      </p:sp>
    </p:spTree>
    <p:extLst>
      <p:ext uri="{BB962C8B-B14F-4D97-AF65-F5344CB8AC3E}">
        <p14:creationId xmlns:p14="http://schemas.microsoft.com/office/powerpoint/2010/main" val="18615150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hlinkClick r:id="rId2"/>
              </a:rPr>
              <a:t>Decision making process</a:t>
            </a:r>
            <a:endParaRPr lang="en-US" dirty="0"/>
          </a:p>
        </p:txBody>
      </p:sp>
      <p:sp>
        <p:nvSpPr>
          <p:cNvPr id="3" name="Content Placeholder 2"/>
          <p:cNvSpPr>
            <a:spLocks noGrp="1"/>
          </p:cNvSpPr>
          <p:nvPr>
            <p:ph idx="1"/>
          </p:nvPr>
        </p:nvSpPr>
        <p:spPr/>
        <p:txBody>
          <a:bodyPr/>
          <a:lstStyle/>
          <a:p>
            <a:r>
              <a:rPr lang="en-US" dirty="0" smtClean="0"/>
              <a:t>3 areas to consider:</a:t>
            </a:r>
          </a:p>
          <a:p>
            <a:pPr lvl="1"/>
            <a:r>
              <a:rPr lang="en-US" dirty="0" smtClean="0"/>
              <a:t>The data collected</a:t>
            </a:r>
          </a:p>
          <a:p>
            <a:pPr lvl="1"/>
            <a:r>
              <a:rPr lang="en-US" dirty="0" smtClean="0"/>
              <a:t>Process used to combine the data</a:t>
            </a:r>
          </a:p>
          <a:p>
            <a:pPr lvl="1"/>
            <a:r>
              <a:rPr lang="en-US" dirty="0" smtClean="0"/>
              <a:t>Evaluation (of the process and the data)</a:t>
            </a:r>
            <a:endParaRPr lang="en-US" dirty="0"/>
          </a:p>
        </p:txBody>
      </p:sp>
    </p:spTree>
    <p:extLst>
      <p:ext uri="{BB962C8B-B14F-4D97-AF65-F5344CB8AC3E}">
        <p14:creationId xmlns:p14="http://schemas.microsoft.com/office/powerpoint/2010/main" val="14471020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structure of decisions</a:t>
            </a:r>
            <a:endParaRPr lang="en-US" dirty="0"/>
          </a:p>
        </p:txBody>
      </p:sp>
      <p:sp>
        <p:nvSpPr>
          <p:cNvPr id="3" name="Content Placeholder 2"/>
          <p:cNvSpPr>
            <a:spLocks noGrp="1"/>
          </p:cNvSpPr>
          <p:nvPr>
            <p:ph idx="1"/>
          </p:nvPr>
        </p:nvSpPr>
        <p:spPr/>
        <p:txBody>
          <a:bodyPr/>
          <a:lstStyle/>
          <a:p>
            <a:r>
              <a:rPr lang="en-US" dirty="0"/>
              <a:t>A structured decision is one in which all three components can be fairly well specified, i.e., the data, process, and evaluation are </a:t>
            </a:r>
            <a:r>
              <a:rPr lang="en-US" dirty="0" smtClean="0"/>
              <a:t>determined</a:t>
            </a:r>
          </a:p>
        </p:txBody>
      </p:sp>
    </p:spTree>
    <p:extLst>
      <p:ext uri="{BB962C8B-B14F-4D97-AF65-F5344CB8AC3E}">
        <p14:creationId xmlns:p14="http://schemas.microsoft.com/office/powerpoint/2010/main" val="21443234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structure of decisions</a:t>
            </a:r>
            <a:endParaRPr lang="en-US" dirty="0"/>
          </a:p>
        </p:txBody>
      </p:sp>
      <p:sp>
        <p:nvSpPr>
          <p:cNvPr id="3" name="Content Placeholder 2"/>
          <p:cNvSpPr>
            <a:spLocks noGrp="1"/>
          </p:cNvSpPr>
          <p:nvPr>
            <p:ph idx="1"/>
          </p:nvPr>
        </p:nvSpPr>
        <p:spPr/>
        <p:txBody>
          <a:bodyPr/>
          <a:lstStyle/>
          <a:p>
            <a:r>
              <a:rPr lang="en-US" dirty="0" smtClean="0"/>
              <a:t>An </a:t>
            </a:r>
            <a:r>
              <a:rPr lang="en-US" dirty="0"/>
              <a:t>example of this type of decision may be the routine credit-granting decision made by many businesses. </a:t>
            </a:r>
            <a:endParaRPr lang="en-US" dirty="0" smtClean="0"/>
          </a:p>
          <a:p>
            <a:r>
              <a:rPr lang="en-US" dirty="0" smtClean="0"/>
              <a:t>It </a:t>
            </a:r>
            <a:r>
              <a:rPr lang="en-US" dirty="0"/>
              <a:t>is probably the case that most firms collect rather similar sets of data for credit granting decision makers to use. In addition the way in which the data is combined is likely to be consistent (for instance, household debt must be less than 25 percent of gross income)</a:t>
            </a:r>
          </a:p>
          <a:p>
            <a:endParaRPr lang="en-US" dirty="0"/>
          </a:p>
          <a:p>
            <a:pPr marL="0" indent="0">
              <a:buNone/>
            </a:pPr>
            <a:endParaRPr lang="en-US" dirty="0"/>
          </a:p>
        </p:txBody>
      </p:sp>
    </p:spTree>
    <p:extLst>
      <p:ext uri="{BB962C8B-B14F-4D97-AF65-F5344CB8AC3E}">
        <p14:creationId xmlns:p14="http://schemas.microsoft.com/office/powerpoint/2010/main" val="19406603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sz="2800" dirty="0"/>
              <a:t>For structured decisions it is possible and desirable to develop computer programs that collect and combine the data, thus giving the process a high degree of consistency. However, because these tend to be routine and predictable choices, a DSS is typically not needed for highly structured decisions. Instead, there are any number of automated tools that can make the decision based on the predefined criteria</a:t>
            </a:r>
            <a:r>
              <a:rPr lang="en-US" sz="2800" dirty="0" smtClean="0"/>
              <a:t>.</a:t>
            </a:r>
            <a:endParaRPr lang="en-US" sz="2800" dirty="0"/>
          </a:p>
        </p:txBody>
      </p:sp>
    </p:spTree>
    <p:extLst>
      <p:ext uri="{BB962C8B-B14F-4D97-AF65-F5344CB8AC3E}">
        <p14:creationId xmlns:p14="http://schemas.microsoft.com/office/powerpoint/2010/main" val="4763996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sz="2400" dirty="0"/>
              <a:t>UNSTRUCTURED DECISIONS.</a:t>
            </a:r>
          </a:p>
          <a:p>
            <a:r>
              <a:rPr lang="en-US" sz="2400" dirty="0"/>
              <a:t>At the other end of the continuum are unstructured decisions. These decisions have the same components as structured ones; however, there is little agreement on their nature. For instance, with these types of decisions, each decision maker may use different data and processes to reach a conclusion. In addition, because of the nature of the decision there may also be few people that are even qualified to evaluate the decision. These types of decisions are generally the domain of experts in a given field.</a:t>
            </a:r>
          </a:p>
          <a:p>
            <a:pPr marL="0" indent="0">
              <a:buNone/>
            </a:pPr>
            <a:endParaRPr lang="en-US" sz="2800" dirty="0"/>
          </a:p>
        </p:txBody>
      </p:sp>
    </p:spTree>
    <p:extLst>
      <p:ext uri="{BB962C8B-B14F-4D97-AF65-F5344CB8AC3E}">
        <p14:creationId xmlns:p14="http://schemas.microsoft.com/office/powerpoint/2010/main" val="10851962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SEMI-STRUCTURED DECISIONS.</a:t>
            </a:r>
          </a:p>
          <a:p>
            <a:r>
              <a:rPr lang="en-US" dirty="0"/>
              <a:t>In the middle of the continuum are semi-structured decisions, and this is where most of what are considered to be true decision support systems are focused. Decisions of this type are characterized as having some agreement on the data, process, and/or evaluation to be used, but there is still a desire not to place too much structure on the decision and to let some human judgment be used. </a:t>
            </a:r>
          </a:p>
          <a:p>
            <a:endParaRPr lang="en-US" dirty="0"/>
          </a:p>
        </p:txBody>
      </p:sp>
    </p:spTree>
    <p:extLst>
      <p:ext uri="{BB962C8B-B14F-4D97-AF65-F5344CB8AC3E}">
        <p14:creationId xmlns:p14="http://schemas.microsoft.com/office/powerpoint/2010/main" val="4599143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sz="2400" dirty="0" smtClean="0"/>
              <a:t>For </a:t>
            </a:r>
            <a:r>
              <a:rPr lang="en-US" sz="2400" dirty="0"/>
              <a:t>instance, suppose an insurance executive is trying to decide whether to offer a new type of product to existing policyholders that will focus on families with two or more children that will be ready to attend college in six to nine years. The support required for this decision is essentially data oriented. </a:t>
            </a:r>
            <a:endParaRPr lang="en-US" sz="2400" dirty="0" smtClean="0"/>
          </a:p>
          <a:p>
            <a:r>
              <a:rPr lang="en-US" sz="2400" dirty="0" smtClean="0"/>
              <a:t>The </a:t>
            </a:r>
            <a:r>
              <a:rPr lang="en-US" sz="2400" dirty="0"/>
              <a:t>information required can be expressed in terms of the following query on the insurance company's database: "Give me a list of all of our policyholders that have a college education and have more than two children between ages 10 and 12."</a:t>
            </a:r>
          </a:p>
          <a:p>
            <a:endParaRPr lang="en-US" dirty="0"/>
          </a:p>
        </p:txBody>
      </p:sp>
    </p:spTree>
    <p:extLst>
      <p:ext uri="{BB962C8B-B14F-4D97-AF65-F5344CB8AC3E}">
        <p14:creationId xmlns:p14="http://schemas.microsoft.com/office/powerpoint/2010/main" val="7907195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Processing Information</a:t>
            </a:r>
            <a:endParaRPr lang="en-US" dirty="0"/>
          </a:p>
        </p:txBody>
      </p:sp>
      <p:sp>
        <p:nvSpPr>
          <p:cNvPr id="3" name="Content Placeholder 2"/>
          <p:cNvSpPr>
            <a:spLocks noGrp="1"/>
          </p:cNvSpPr>
          <p:nvPr>
            <p:ph idx="1"/>
          </p:nvPr>
        </p:nvSpPr>
        <p:spPr/>
        <p:txBody>
          <a:bodyPr/>
          <a:lstStyle/>
          <a:p>
            <a:r>
              <a:rPr lang="en-US" dirty="0"/>
              <a:t>A major role of DSS is simple information processing; the program makes a large array of facts and considerations more digestible. They also automate tasks at which humans tend to be slow and inaccurate, such as sorting and mathematical calculations</a:t>
            </a:r>
            <a:r>
              <a:rPr lang="en-US" dirty="0" smtClean="0"/>
              <a:t>.</a:t>
            </a:r>
            <a:endParaRPr lang="en-US" dirty="0"/>
          </a:p>
        </p:txBody>
      </p:sp>
    </p:spTree>
    <p:extLst>
      <p:ext uri="{BB962C8B-B14F-4D97-AF65-F5344CB8AC3E}">
        <p14:creationId xmlns:p14="http://schemas.microsoft.com/office/powerpoint/2010/main" val="19771376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WHAT-IF ANALYSIS</a:t>
            </a:r>
            <a:r>
              <a:rPr lang="en-US" dirty="0" smtClean="0"/>
              <a:t>.</a:t>
            </a:r>
            <a:endParaRPr lang="en-US" dirty="0"/>
          </a:p>
        </p:txBody>
      </p:sp>
      <p:sp>
        <p:nvSpPr>
          <p:cNvPr id="3" name="Content Placeholder 2"/>
          <p:cNvSpPr>
            <a:spLocks noGrp="1"/>
          </p:cNvSpPr>
          <p:nvPr>
            <p:ph idx="1"/>
          </p:nvPr>
        </p:nvSpPr>
        <p:spPr/>
        <p:txBody>
          <a:bodyPr/>
          <a:lstStyle/>
          <a:p>
            <a:r>
              <a:rPr lang="en-US" sz="2000" dirty="0" smtClean="0"/>
              <a:t>For </a:t>
            </a:r>
            <a:r>
              <a:rPr lang="en-US" sz="2000" dirty="0"/>
              <a:t>instance, the insurance executive who wanted to offer the new product now has to decide on a price for the product. In order to make this decision, the effect of different variables (including price) on demand for the product and the subsequent profit must be evaluated. The executive's perceptions of the demand for the product can be captured in a mathematical formula that portrays the relationship between profit, price, and other variables considered important. </a:t>
            </a:r>
            <a:endParaRPr lang="en-US" sz="2000" dirty="0" smtClean="0"/>
          </a:p>
          <a:p>
            <a:r>
              <a:rPr lang="en-US" sz="2000" dirty="0" smtClean="0"/>
              <a:t>Once </a:t>
            </a:r>
            <a:r>
              <a:rPr lang="en-US" sz="2000" dirty="0"/>
              <a:t>the relationships have been expressed, the decision maker may now want to change the values for different variables and see what the effect on profits would be. The ability to save mathematical relationships and then obtain results for different values is a feature of many decision support systems. This is called "what-if' analysis and is a common application for DSS to automate</a:t>
            </a:r>
            <a:r>
              <a:rPr lang="en-US" sz="2000" dirty="0" smtClean="0"/>
              <a:t>.</a:t>
            </a:r>
            <a:endParaRPr lang="en-US" sz="2000" dirty="0"/>
          </a:p>
        </p:txBody>
      </p:sp>
    </p:spTree>
    <p:extLst>
      <p:ext uri="{BB962C8B-B14F-4D97-AF65-F5344CB8AC3E}">
        <p14:creationId xmlns:p14="http://schemas.microsoft.com/office/powerpoint/2010/main" val="17057899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 Early Decision Support Framework</a:t>
            </a:r>
            <a:r>
              <a:rPr lang="en-US" sz="2400" dirty="0" smtClean="0"/>
              <a:t>    (by Gory and Scott-Morten, 1971)</a:t>
            </a:r>
            <a:endParaRPr lang="en-US" sz="2400" dirty="0"/>
          </a:p>
        </p:txBody>
      </p:sp>
      <p:pic>
        <p:nvPicPr>
          <p:cNvPr id="31746" name="Picture 2"/>
          <p:cNvPicPr>
            <a:picLocks noChangeAspect="1" noChangeArrowheads="1"/>
          </p:cNvPicPr>
          <p:nvPr/>
        </p:nvPicPr>
        <p:blipFill>
          <a:blip r:embed="rId3"/>
          <a:srcRect/>
          <a:stretch>
            <a:fillRect/>
          </a:stretch>
        </p:blipFill>
        <p:spPr bwMode="auto">
          <a:xfrm>
            <a:off x="828675" y="1524000"/>
            <a:ext cx="8010525" cy="4695825"/>
          </a:xfrm>
          <a:prstGeom prst="rect">
            <a:avLst/>
          </a:prstGeom>
          <a:noFill/>
          <a:ln w="9525">
            <a:noFill/>
            <a:miter lim="800000"/>
            <a:headEnd/>
            <a:tailEnd/>
          </a:ln>
        </p:spPr>
      </p:pic>
    </p:spTree>
    <p:extLst>
      <p:ext uri="{BB962C8B-B14F-4D97-AF65-F5344CB8AC3E}">
        <p14:creationId xmlns:p14="http://schemas.microsoft.com/office/powerpoint/2010/main" val="36533393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938" y="250825"/>
            <a:ext cx="7993062" cy="1044575"/>
          </a:xfrm>
        </p:spPr>
        <p:txBody>
          <a:bodyPr/>
          <a:lstStyle/>
          <a:p>
            <a:r>
              <a:rPr lang="en-US" dirty="0"/>
              <a:t>An Early Decision Support </a:t>
            </a:r>
            <a:r>
              <a:rPr lang="en-US" dirty="0" smtClean="0"/>
              <a:t>Framework </a:t>
            </a:r>
            <a:endParaRPr lang="en-US" dirty="0"/>
          </a:p>
        </p:txBody>
      </p:sp>
      <p:sp>
        <p:nvSpPr>
          <p:cNvPr id="3" name="Content Placeholder 2"/>
          <p:cNvSpPr>
            <a:spLocks noGrp="1"/>
          </p:cNvSpPr>
          <p:nvPr>
            <p:ph idx="1"/>
          </p:nvPr>
        </p:nvSpPr>
        <p:spPr>
          <a:xfrm>
            <a:off x="1182688" y="1524000"/>
            <a:ext cx="7808912" cy="4800600"/>
          </a:xfrm>
        </p:spPr>
        <p:txBody>
          <a:bodyPr/>
          <a:lstStyle/>
          <a:p>
            <a:r>
              <a:rPr lang="en-US" dirty="0" smtClean="0"/>
              <a:t>Degree of Structuredness (Simon, 1977)</a:t>
            </a:r>
          </a:p>
          <a:p>
            <a:pPr lvl="1"/>
            <a:r>
              <a:rPr lang="en-US" dirty="0" smtClean="0"/>
              <a:t>Decisions are classified as </a:t>
            </a:r>
          </a:p>
          <a:p>
            <a:pPr lvl="2"/>
            <a:r>
              <a:rPr lang="en-US" dirty="0" smtClean="0"/>
              <a:t>Highly structured (a.k.a. programmed)</a:t>
            </a:r>
          </a:p>
          <a:p>
            <a:pPr lvl="2"/>
            <a:r>
              <a:rPr lang="en-US" dirty="0" smtClean="0"/>
              <a:t>Semi-structured</a:t>
            </a:r>
          </a:p>
          <a:p>
            <a:pPr lvl="2"/>
            <a:r>
              <a:rPr lang="en-US" dirty="0" smtClean="0"/>
              <a:t>Highly unstructured (i.e., nonprogrammed)  </a:t>
            </a:r>
          </a:p>
          <a:p>
            <a:r>
              <a:rPr lang="en-US" dirty="0" smtClean="0"/>
              <a:t>Types of Control (Anthony, 1965)</a:t>
            </a:r>
          </a:p>
          <a:p>
            <a:pPr lvl="1"/>
            <a:r>
              <a:rPr lang="en-US" dirty="0" smtClean="0"/>
              <a:t>Strategic planning (top-level, long-range)</a:t>
            </a:r>
          </a:p>
          <a:p>
            <a:pPr lvl="1"/>
            <a:r>
              <a:rPr lang="en-US" dirty="0" smtClean="0"/>
              <a:t>Management control (tactical planning)</a:t>
            </a:r>
          </a:p>
          <a:p>
            <a:pPr lvl="1"/>
            <a:r>
              <a:rPr lang="en-US" dirty="0" smtClean="0"/>
              <a:t>Operational control</a:t>
            </a:r>
            <a:endParaRPr lang="en-US" dirty="0"/>
          </a:p>
        </p:txBody>
      </p:sp>
    </p:spTree>
    <p:extLst>
      <p:ext uri="{BB962C8B-B14F-4D97-AF65-F5344CB8AC3E}">
        <p14:creationId xmlns:p14="http://schemas.microsoft.com/office/powerpoint/2010/main" val="21621065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a:t>Concept of </a:t>
            </a:r>
            <a:r>
              <a:rPr lang="en-US" dirty="0" smtClean="0"/>
              <a:t>DSS</a:t>
            </a:r>
            <a:endParaRPr lang="en-US" dirty="0"/>
          </a:p>
        </p:txBody>
      </p:sp>
      <p:sp>
        <p:nvSpPr>
          <p:cNvPr id="3" name="Content Placeholder 2"/>
          <p:cNvSpPr>
            <a:spLocks noGrp="1"/>
          </p:cNvSpPr>
          <p:nvPr>
            <p:ph idx="1"/>
          </p:nvPr>
        </p:nvSpPr>
        <p:spPr/>
        <p:txBody>
          <a:bodyPr/>
          <a:lstStyle/>
          <a:p>
            <a:r>
              <a:rPr lang="en-US" sz="2400" dirty="0"/>
              <a:t>Many organizations have integrated </a:t>
            </a:r>
            <a:r>
              <a:rPr lang="en-US" sz="2400" dirty="0" smtClean="0"/>
              <a:t>computerised </a:t>
            </a:r>
            <a:r>
              <a:rPr lang="en-US" sz="2400" dirty="0"/>
              <a:t>decision support into day-to-day operating activities, like performance monitoring. </a:t>
            </a:r>
            <a:endParaRPr lang="en-US" sz="2400" dirty="0" smtClean="0"/>
          </a:p>
          <a:p>
            <a:r>
              <a:rPr lang="en-US" sz="2400" dirty="0" smtClean="0"/>
              <a:t>Frequently</a:t>
            </a:r>
            <a:r>
              <a:rPr lang="en-US" sz="2400" dirty="0"/>
              <a:t>, managers download and </a:t>
            </a:r>
            <a:r>
              <a:rPr lang="en-US" sz="2400" dirty="0" err="1" smtClean="0"/>
              <a:t>analyse</a:t>
            </a:r>
            <a:r>
              <a:rPr lang="en-US" sz="2400" dirty="0" smtClean="0"/>
              <a:t> </a:t>
            </a:r>
            <a:r>
              <a:rPr lang="en-US" sz="2400" dirty="0"/>
              <a:t>sales data, create reports, and analyze and evaluate forecasting results. </a:t>
            </a:r>
            <a:endParaRPr lang="en-US" sz="2400" dirty="0" smtClean="0"/>
          </a:p>
          <a:p>
            <a:r>
              <a:rPr lang="en-US" sz="2400" dirty="0" smtClean="0"/>
              <a:t>DSS </a:t>
            </a:r>
            <a:r>
              <a:rPr lang="en-US" sz="2400" dirty="0"/>
              <a:t>can help managers perform tasks, such as allocating resources, comparing budget to actual results, drilling down to analyze results, projecting revenues, and evaluating scenarios</a:t>
            </a:r>
            <a:r>
              <a:rPr lang="en-US" sz="2400" dirty="0" smtClean="0"/>
              <a:t>.</a:t>
            </a:r>
          </a:p>
          <a:p>
            <a:r>
              <a:rPr lang="en-US" sz="2400" dirty="0" smtClean="0"/>
              <a:t>More </a:t>
            </a:r>
            <a:r>
              <a:rPr lang="en-US" sz="2400" dirty="0"/>
              <a:t>managers are using executive dashboards and scorecards from their personal workstations to track operations and support </a:t>
            </a:r>
            <a:r>
              <a:rPr lang="en-US" sz="2400" dirty="0">
                <a:hlinkClick r:id="rId3"/>
              </a:rPr>
              <a:t>strategic decision making.</a:t>
            </a:r>
            <a:endParaRPr lang="en-US" sz="2400" i="1" dirty="0"/>
          </a:p>
        </p:txBody>
      </p:sp>
    </p:spTree>
    <p:extLst>
      <p:ext uri="{BB962C8B-B14F-4D97-AF65-F5344CB8AC3E}">
        <p14:creationId xmlns:p14="http://schemas.microsoft.com/office/powerpoint/2010/main" val="58209498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a:t>Concept of </a:t>
            </a:r>
            <a:r>
              <a:rPr lang="en-US" dirty="0" smtClean="0"/>
              <a:t>DSS</a:t>
            </a:r>
            <a:endParaRPr lang="en-US" dirty="0"/>
          </a:p>
        </p:txBody>
      </p:sp>
      <p:sp>
        <p:nvSpPr>
          <p:cNvPr id="3" name="Content Placeholder 2"/>
          <p:cNvSpPr>
            <a:spLocks noGrp="1"/>
          </p:cNvSpPr>
          <p:nvPr>
            <p:ph idx="1"/>
          </p:nvPr>
        </p:nvSpPr>
        <p:spPr/>
        <p:txBody>
          <a:bodyPr/>
          <a:lstStyle/>
          <a:p>
            <a:r>
              <a:rPr lang="en-US" sz="2400" dirty="0"/>
              <a:t>Today, decision making is more difficult. The need for decision-making speed has increased, overload of information is common, and there is more distortion of information. </a:t>
            </a:r>
            <a:endParaRPr lang="en-US" sz="2400" dirty="0" smtClean="0"/>
          </a:p>
          <a:p>
            <a:r>
              <a:rPr lang="en-US" sz="2400" dirty="0" smtClean="0"/>
              <a:t>On </a:t>
            </a:r>
            <a:r>
              <a:rPr lang="en-US" sz="2400" dirty="0"/>
              <a:t>the positive side, there is a greater emphasis on fact-based decision making. A complex decision-making environment creates a need for computerized decision support. </a:t>
            </a:r>
            <a:endParaRPr lang="en-US" sz="2400" dirty="0" smtClean="0"/>
          </a:p>
          <a:p>
            <a:r>
              <a:rPr lang="en-US" sz="2400" dirty="0"/>
              <a:t>Most managers want more analyses and specific decision-relevant reports quickly. Certainly, we have many and increasing information needs. The goal of DSS is to create and use better information. </a:t>
            </a:r>
          </a:p>
        </p:txBody>
      </p:sp>
    </p:spTree>
    <p:extLst>
      <p:ext uri="{BB962C8B-B14F-4D97-AF65-F5344CB8AC3E}">
        <p14:creationId xmlns:p14="http://schemas.microsoft.com/office/powerpoint/2010/main" val="2151592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a:t>Concept of </a:t>
            </a:r>
            <a:r>
              <a:rPr lang="en-US" dirty="0" smtClean="0"/>
              <a:t>DSS</a:t>
            </a:r>
            <a:endParaRPr lang="en-US" dirty="0"/>
          </a:p>
        </p:txBody>
      </p:sp>
      <p:sp>
        <p:nvSpPr>
          <p:cNvPr id="3" name="Content Placeholder 2"/>
          <p:cNvSpPr>
            <a:spLocks noGrp="1"/>
          </p:cNvSpPr>
          <p:nvPr>
            <p:ph idx="1"/>
          </p:nvPr>
        </p:nvSpPr>
        <p:spPr/>
        <p:txBody>
          <a:bodyPr/>
          <a:lstStyle/>
          <a:p>
            <a:r>
              <a:rPr lang="en-US" sz="2800" dirty="0"/>
              <a:t>DSS - interactive computer-based systems, which </a:t>
            </a:r>
            <a:r>
              <a:rPr lang="en-US" sz="2800" dirty="0" smtClean="0"/>
              <a:t>help decision </a:t>
            </a:r>
            <a:r>
              <a:rPr lang="en-US" sz="2800" dirty="0"/>
              <a:t>makers </a:t>
            </a:r>
            <a:r>
              <a:rPr lang="en-US" sz="2800" dirty="0" err="1" smtClean="0"/>
              <a:t>utilise</a:t>
            </a:r>
            <a:r>
              <a:rPr lang="en-US" sz="2800" dirty="0" smtClean="0"/>
              <a:t> </a:t>
            </a:r>
            <a:r>
              <a:rPr lang="en-US" sz="2800" dirty="0"/>
              <a:t>data and models to solve unstructured </a:t>
            </a:r>
            <a:r>
              <a:rPr lang="en-US" sz="2800" dirty="0" smtClean="0"/>
              <a:t>problems</a:t>
            </a:r>
          </a:p>
          <a:p>
            <a:pPr marL="0" indent="0" algn="r">
              <a:buNone/>
            </a:pPr>
            <a:r>
              <a:rPr lang="en-US" sz="2400" i="1" dirty="0" smtClean="0"/>
              <a:t>(</a:t>
            </a:r>
            <a:r>
              <a:rPr lang="en-US" sz="2400" i="1" dirty="0"/>
              <a:t>Gorry </a:t>
            </a:r>
            <a:r>
              <a:rPr lang="en-US" sz="2400" i="1" dirty="0" smtClean="0"/>
              <a:t>and Scott-Morton</a:t>
            </a:r>
            <a:r>
              <a:rPr lang="en-US" sz="2400" i="1" dirty="0"/>
              <a:t>, 1971</a:t>
            </a:r>
            <a:r>
              <a:rPr lang="en-US" sz="2400" i="1" dirty="0" smtClean="0"/>
              <a:t>)</a:t>
            </a:r>
          </a:p>
          <a:p>
            <a:r>
              <a:rPr lang="en-US" sz="2800" dirty="0"/>
              <a:t>Decision support systems couple the intellectual resources of individuals </a:t>
            </a:r>
            <a:r>
              <a:rPr lang="en-US" sz="2800" dirty="0" smtClean="0"/>
              <a:t>with the </a:t>
            </a:r>
            <a:r>
              <a:rPr lang="en-US" sz="2800" dirty="0"/>
              <a:t>capabilities of the computer to improve the quality of </a:t>
            </a:r>
            <a:r>
              <a:rPr lang="en-US" sz="2800" dirty="0" smtClean="0"/>
              <a:t>decisions.</a:t>
            </a:r>
          </a:p>
          <a:p>
            <a:r>
              <a:rPr lang="en-US" sz="2800" dirty="0"/>
              <a:t>DS as an Umbrella Term</a:t>
            </a:r>
          </a:p>
          <a:p>
            <a:r>
              <a:rPr lang="en-US" sz="2800" dirty="0"/>
              <a:t>Evolution of DS into Business Intelligence</a:t>
            </a:r>
          </a:p>
          <a:p>
            <a:endParaRPr lang="en-US" i="1" dirty="0"/>
          </a:p>
        </p:txBody>
      </p:sp>
    </p:spTree>
    <p:extLst>
      <p:ext uri="{BB962C8B-B14F-4D97-AF65-F5344CB8AC3E}">
        <p14:creationId xmlns:p14="http://schemas.microsoft.com/office/powerpoint/2010/main" val="12200569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Framework for </a:t>
            </a:r>
            <a:br>
              <a:rPr lang="en-US" dirty="0" smtClean="0"/>
            </a:br>
            <a:r>
              <a:rPr lang="en-US" dirty="0" smtClean="0"/>
              <a:t>Business Intelligence (BI) </a:t>
            </a:r>
            <a:endParaRPr lang="en-US" dirty="0"/>
          </a:p>
        </p:txBody>
      </p:sp>
      <p:sp>
        <p:nvSpPr>
          <p:cNvPr id="3" name="Content Placeholder 2"/>
          <p:cNvSpPr>
            <a:spLocks noGrp="1"/>
          </p:cNvSpPr>
          <p:nvPr>
            <p:ph idx="1"/>
          </p:nvPr>
        </p:nvSpPr>
        <p:spPr>
          <a:xfrm>
            <a:off x="685800" y="1600200"/>
            <a:ext cx="8382000" cy="4800600"/>
          </a:xfrm>
        </p:spPr>
        <p:txBody>
          <a:bodyPr>
            <a:normAutofit/>
          </a:bodyPr>
          <a:lstStyle/>
          <a:p>
            <a:r>
              <a:rPr lang="en-US" dirty="0" smtClean="0"/>
              <a:t>BI is an evolution of decision support concepts over time</a:t>
            </a:r>
          </a:p>
          <a:p>
            <a:pPr lvl="2"/>
            <a:r>
              <a:rPr lang="en-US" sz="2800" dirty="0" smtClean="0">
                <a:solidFill>
                  <a:srgbClr val="FF0000"/>
                </a:solidFill>
              </a:rPr>
              <a:t>Then:</a:t>
            </a:r>
            <a:r>
              <a:rPr lang="en-US" sz="2800" dirty="0" smtClean="0"/>
              <a:t> Executive Information System </a:t>
            </a:r>
          </a:p>
          <a:p>
            <a:pPr lvl="2"/>
            <a:r>
              <a:rPr lang="en-US" sz="2800" dirty="0" smtClean="0">
                <a:solidFill>
                  <a:srgbClr val="FF0000"/>
                </a:solidFill>
              </a:rPr>
              <a:t>Now:</a:t>
            </a:r>
            <a:r>
              <a:rPr lang="en-US" sz="2800" dirty="0" smtClean="0"/>
              <a:t> Everybody’s Information System (BI)</a:t>
            </a:r>
          </a:p>
          <a:p>
            <a:r>
              <a:rPr lang="en-US" dirty="0" smtClean="0"/>
              <a:t>BI systems are enhanced with additional visualizations, alerts, and performance measurement capabilities</a:t>
            </a:r>
          </a:p>
          <a:p>
            <a:r>
              <a:rPr lang="en-US" dirty="0" smtClean="0"/>
              <a:t>The term BI emerged from industry</a:t>
            </a:r>
          </a:p>
        </p:txBody>
      </p:sp>
    </p:spTree>
    <p:extLst>
      <p:ext uri="{BB962C8B-B14F-4D97-AF65-F5344CB8AC3E}">
        <p14:creationId xmlns:p14="http://schemas.microsoft.com/office/powerpoint/2010/main" val="327571335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of BI</a:t>
            </a:r>
            <a:endParaRPr lang="en-US" dirty="0"/>
          </a:p>
        </p:txBody>
      </p:sp>
      <p:sp>
        <p:nvSpPr>
          <p:cNvPr id="3" name="Content Placeholder 2"/>
          <p:cNvSpPr>
            <a:spLocks noGrp="1"/>
          </p:cNvSpPr>
          <p:nvPr>
            <p:ph idx="1"/>
          </p:nvPr>
        </p:nvSpPr>
        <p:spPr/>
        <p:txBody>
          <a:bodyPr/>
          <a:lstStyle/>
          <a:p>
            <a:r>
              <a:rPr lang="en-US" sz="2800" dirty="0" smtClean="0"/>
              <a:t>BI is an umbrella term that combines architectures, tools, databases, analytical tools, applications, and methodologies</a:t>
            </a:r>
          </a:p>
          <a:p>
            <a:r>
              <a:rPr lang="en-US" sz="2800" dirty="0" smtClean="0"/>
              <a:t>BI is a content-free expression, so it means different things to different people</a:t>
            </a:r>
          </a:p>
          <a:p>
            <a:r>
              <a:rPr lang="en-US" sz="2800" dirty="0" smtClean="0"/>
              <a:t>BI's major objective is to enable easy access to data (and models) to provide business managers with the ability to conduct analysis</a:t>
            </a:r>
          </a:p>
          <a:p>
            <a:r>
              <a:rPr lang="en-US" sz="2800" dirty="0" smtClean="0"/>
              <a:t>BI helps </a:t>
            </a:r>
            <a:r>
              <a:rPr lang="en-US" sz="2800" i="1" dirty="0" smtClean="0"/>
              <a:t>transform</a:t>
            </a:r>
            <a:r>
              <a:rPr lang="en-US" sz="2800" dirty="0" smtClean="0"/>
              <a:t> data, to information (and knowledge), to decisions, and finally to action</a:t>
            </a:r>
            <a:endParaRPr lang="en-US" sz="2800" dirty="0"/>
          </a:p>
        </p:txBody>
      </p:sp>
    </p:spTree>
    <p:extLst>
      <p:ext uri="{BB962C8B-B14F-4D97-AF65-F5344CB8AC3E}">
        <p14:creationId xmlns:p14="http://schemas.microsoft.com/office/powerpoint/2010/main" val="112699849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Brief History of BI</a:t>
            </a:r>
            <a:endParaRPr lang="en-US" dirty="0"/>
          </a:p>
        </p:txBody>
      </p:sp>
      <p:sp>
        <p:nvSpPr>
          <p:cNvPr id="3" name="Content Placeholder 2"/>
          <p:cNvSpPr>
            <a:spLocks noGrp="1"/>
          </p:cNvSpPr>
          <p:nvPr>
            <p:ph idx="1"/>
          </p:nvPr>
        </p:nvSpPr>
        <p:spPr>
          <a:xfrm>
            <a:off x="762000" y="1524000"/>
            <a:ext cx="8229600" cy="4800600"/>
          </a:xfrm>
        </p:spPr>
        <p:txBody>
          <a:bodyPr/>
          <a:lstStyle/>
          <a:p>
            <a:r>
              <a:rPr lang="en-US" dirty="0" smtClean="0"/>
              <a:t>The term BI was coined by the Gartner Group in the mid-1990s</a:t>
            </a:r>
          </a:p>
          <a:p>
            <a:pPr lvl="1"/>
            <a:endParaRPr lang="en-US" dirty="0" smtClean="0"/>
          </a:p>
          <a:p>
            <a:pPr lvl="1"/>
            <a:endParaRPr lang="en-US" dirty="0"/>
          </a:p>
        </p:txBody>
      </p:sp>
    </p:spTree>
    <p:extLst>
      <p:ext uri="{BB962C8B-B14F-4D97-AF65-F5344CB8AC3E}">
        <p14:creationId xmlns:p14="http://schemas.microsoft.com/office/powerpoint/2010/main" val="62881546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Evolution of BI Capabilities</a:t>
            </a:r>
            <a:endParaRPr lang="en-US" dirty="0"/>
          </a:p>
        </p:txBody>
      </p:sp>
      <p:pic>
        <p:nvPicPr>
          <p:cNvPr id="35842" name="Picture 2"/>
          <p:cNvPicPr>
            <a:picLocks noChangeAspect="1" noChangeArrowheads="1"/>
          </p:cNvPicPr>
          <p:nvPr/>
        </p:nvPicPr>
        <p:blipFill>
          <a:blip r:embed="rId3" cstate="print"/>
          <a:srcRect/>
          <a:stretch>
            <a:fillRect/>
          </a:stretch>
        </p:blipFill>
        <p:spPr bwMode="auto">
          <a:xfrm>
            <a:off x="1676400" y="1600200"/>
            <a:ext cx="5105400" cy="4722087"/>
          </a:xfrm>
          <a:prstGeom prst="rect">
            <a:avLst/>
          </a:prstGeom>
          <a:noFill/>
          <a:ln w="9525">
            <a:noFill/>
            <a:miter lim="800000"/>
            <a:headEnd/>
            <a:tailEnd/>
          </a:ln>
        </p:spPr>
      </p:pic>
    </p:spTree>
    <p:extLst>
      <p:ext uri="{BB962C8B-B14F-4D97-AF65-F5344CB8AC3E}">
        <p14:creationId xmlns:p14="http://schemas.microsoft.com/office/powerpoint/2010/main" val="14826641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Architecture of BI</a:t>
            </a:r>
            <a:endParaRPr lang="en-US" dirty="0"/>
          </a:p>
        </p:txBody>
      </p:sp>
      <p:sp>
        <p:nvSpPr>
          <p:cNvPr id="3" name="Content Placeholder 2"/>
          <p:cNvSpPr>
            <a:spLocks noGrp="1"/>
          </p:cNvSpPr>
          <p:nvPr>
            <p:ph idx="1"/>
          </p:nvPr>
        </p:nvSpPr>
        <p:spPr/>
        <p:txBody>
          <a:bodyPr>
            <a:normAutofit/>
          </a:bodyPr>
          <a:lstStyle/>
          <a:p>
            <a:r>
              <a:rPr lang="en-US" dirty="0" smtClean="0"/>
              <a:t>A BI system has four major components</a:t>
            </a:r>
          </a:p>
          <a:p>
            <a:pPr lvl="1"/>
            <a:r>
              <a:rPr lang="en-US" dirty="0" smtClean="0">
                <a:solidFill>
                  <a:srgbClr val="FF3300"/>
                </a:solidFill>
              </a:rPr>
              <a:t>a data warehouse</a:t>
            </a:r>
            <a:r>
              <a:rPr lang="en-US" dirty="0" smtClean="0"/>
              <a:t>, with its source data</a:t>
            </a:r>
          </a:p>
          <a:p>
            <a:pPr lvl="1"/>
            <a:r>
              <a:rPr lang="en-US" dirty="0" smtClean="0">
                <a:solidFill>
                  <a:srgbClr val="FF3300"/>
                </a:solidFill>
              </a:rPr>
              <a:t>business analytics</a:t>
            </a:r>
            <a:r>
              <a:rPr lang="en-US" dirty="0" smtClean="0"/>
              <a:t>, a collection of tools for manipulating, mining, and analyzing the data in the data warehouse </a:t>
            </a:r>
          </a:p>
          <a:p>
            <a:pPr lvl="1"/>
            <a:r>
              <a:rPr lang="en-US" dirty="0" smtClean="0">
                <a:solidFill>
                  <a:srgbClr val="FF3300"/>
                </a:solidFill>
              </a:rPr>
              <a:t>business performance management </a:t>
            </a:r>
            <a:r>
              <a:rPr lang="en-US" dirty="0" smtClean="0"/>
              <a:t>(BPM) for monitoring and analyzing performance</a:t>
            </a:r>
          </a:p>
          <a:p>
            <a:pPr lvl="1"/>
            <a:r>
              <a:rPr lang="en-US" dirty="0" smtClean="0">
                <a:solidFill>
                  <a:srgbClr val="FF3300"/>
                </a:solidFill>
              </a:rPr>
              <a:t>a user interface </a:t>
            </a:r>
            <a:r>
              <a:rPr lang="en-US" dirty="0" smtClean="0"/>
              <a:t>(e.g., dashboard) </a:t>
            </a:r>
            <a:endParaRPr lang="en-US" dirty="0"/>
          </a:p>
        </p:txBody>
      </p:sp>
    </p:spTree>
    <p:extLst>
      <p:ext uri="{BB962C8B-B14F-4D97-AF65-F5344CB8AC3E}">
        <p14:creationId xmlns:p14="http://schemas.microsoft.com/office/powerpoint/2010/main" val="329497792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High-Level Architecture of BI</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330" y="1925637"/>
            <a:ext cx="8734070" cy="409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69430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Value of BI Analytical Applications</a:t>
            </a:r>
          </a:p>
        </p:txBody>
      </p:sp>
      <p:sp>
        <p:nvSpPr>
          <p:cNvPr id="3" name="Content Placeholder 2"/>
          <p:cNvSpPr>
            <a:spLocks noGrp="1"/>
          </p:cNvSpPr>
          <p:nvPr>
            <p:ph idx="1"/>
          </p:nvPr>
        </p:nvSpPr>
        <p:spPr>
          <a:xfrm>
            <a:off x="762000" y="1524000"/>
            <a:ext cx="8193088" cy="4800600"/>
          </a:xfrm>
        </p:spPr>
        <p:txBody>
          <a:bodyPr/>
          <a:lstStyle/>
          <a:p>
            <a:r>
              <a:rPr lang="en-US" sz="3600" dirty="0" smtClean="0"/>
              <a:t>Customer segmentation</a:t>
            </a:r>
          </a:p>
          <a:p>
            <a:r>
              <a:rPr lang="en-US" sz="3600" dirty="0" smtClean="0"/>
              <a:t>Propensity to buy</a:t>
            </a:r>
          </a:p>
          <a:p>
            <a:r>
              <a:rPr lang="en-US" sz="3600" dirty="0" smtClean="0"/>
              <a:t>Customer profitability</a:t>
            </a:r>
          </a:p>
          <a:p>
            <a:r>
              <a:rPr lang="en-US" sz="3600" dirty="0" smtClean="0"/>
              <a:t>Fraud detection</a:t>
            </a:r>
          </a:p>
          <a:p>
            <a:r>
              <a:rPr lang="en-US" sz="3600" dirty="0" smtClean="0"/>
              <a:t>Customer attrition</a:t>
            </a:r>
          </a:p>
          <a:p>
            <a:r>
              <a:rPr lang="en-US" sz="3600" dirty="0" smtClean="0"/>
              <a:t>Channel optimization</a:t>
            </a:r>
            <a:endParaRPr lang="en-US" sz="3600"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09800"/>
            <a:ext cx="2266950" cy="2733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351683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DSS-BI Connections</a:t>
            </a:r>
            <a:endParaRPr lang="en-US" dirty="0"/>
          </a:p>
        </p:txBody>
      </p:sp>
      <p:sp>
        <p:nvSpPr>
          <p:cNvPr id="3" name="Content Placeholder 2"/>
          <p:cNvSpPr>
            <a:spLocks noGrp="1"/>
          </p:cNvSpPr>
          <p:nvPr>
            <p:ph idx="1"/>
          </p:nvPr>
        </p:nvSpPr>
        <p:spPr/>
        <p:txBody>
          <a:bodyPr/>
          <a:lstStyle/>
          <a:p>
            <a:r>
              <a:rPr lang="en-US" dirty="0" smtClean="0"/>
              <a:t>Similarities and differences?</a:t>
            </a:r>
          </a:p>
          <a:p>
            <a:pPr lvl="1"/>
            <a:r>
              <a:rPr lang="en-US" dirty="0" smtClean="0"/>
              <a:t>Similar architectures, data focus, …</a:t>
            </a:r>
          </a:p>
          <a:p>
            <a:r>
              <a:rPr lang="en-US" dirty="0" smtClean="0"/>
              <a:t>Direct vs. indirect support</a:t>
            </a:r>
          </a:p>
          <a:p>
            <a:r>
              <a:rPr lang="en-US" dirty="0" smtClean="0"/>
              <a:t>Different target audiences</a:t>
            </a:r>
          </a:p>
          <a:p>
            <a:r>
              <a:rPr lang="en-US" dirty="0" smtClean="0"/>
              <a:t>Commercially available systems versus in-house development of solutions</a:t>
            </a:r>
          </a:p>
          <a:p>
            <a:r>
              <a:rPr lang="en-US" dirty="0" smtClean="0"/>
              <a:t>Origination – Industry vs. Academia</a:t>
            </a:r>
          </a:p>
          <a:p>
            <a:r>
              <a:rPr lang="en-US" dirty="0" smtClean="0"/>
              <a:t>So, is DSS = BI ? </a:t>
            </a:r>
            <a:endParaRPr lang="en-US" dirty="0"/>
          </a:p>
        </p:txBody>
      </p:sp>
    </p:spTree>
    <p:extLst>
      <p:ext uri="{BB962C8B-B14F-4D97-AF65-F5344CB8AC3E}">
        <p14:creationId xmlns:p14="http://schemas.microsoft.com/office/powerpoint/2010/main" val="13369946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Analytics Overview</a:t>
            </a:r>
            <a:endParaRPr lang="en-US" dirty="0"/>
          </a:p>
        </p:txBody>
      </p:sp>
      <p:sp>
        <p:nvSpPr>
          <p:cNvPr id="3" name="Content Placeholder 2"/>
          <p:cNvSpPr>
            <a:spLocks noGrp="1"/>
          </p:cNvSpPr>
          <p:nvPr>
            <p:ph idx="1"/>
          </p:nvPr>
        </p:nvSpPr>
        <p:spPr/>
        <p:txBody>
          <a:bodyPr>
            <a:normAutofit/>
          </a:bodyPr>
          <a:lstStyle/>
          <a:p>
            <a:r>
              <a:rPr lang="en-US" dirty="0" smtClean="0"/>
              <a:t>Analytics?</a:t>
            </a:r>
          </a:p>
          <a:p>
            <a:pPr lvl="1"/>
            <a:r>
              <a:rPr lang="en-US" dirty="0" smtClean="0"/>
              <a:t>Something new or just a new name for …</a:t>
            </a:r>
          </a:p>
          <a:p>
            <a:r>
              <a:rPr lang="en-US" dirty="0" smtClean="0"/>
              <a:t>A Simple Taxonomy of Analytics (proposed by INFORMS)</a:t>
            </a:r>
          </a:p>
          <a:p>
            <a:pPr lvl="1"/>
            <a:r>
              <a:rPr lang="en-US" dirty="0" smtClean="0"/>
              <a:t>Descriptive Analytics</a:t>
            </a:r>
          </a:p>
          <a:p>
            <a:pPr lvl="1"/>
            <a:r>
              <a:rPr lang="en-US" dirty="0" smtClean="0"/>
              <a:t>Predictive Analytics</a:t>
            </a:r>
          </a:p>
          <a:p>
            <a:pPr lvl="1"/>
            <a:r>
              <a:rPr lang="en-US" dirty="0" smtClean="0"/>
              <a:t>Prescriptive Analytics</a:t>
            </a:r>
          </a:p>
          <a:p>
            <a:pPr lvl="4"/>
            <a:endParaRPr lang="en-US" dirty="0" smtClean="0"/>
          </a:p>
          <a:p>
            <a:r>
              <a:rPr lang="en-US" dirty="0" smtClean="0"/>
              <a:t>Analytics or Data Science?</a:t>
            </a:r>
            <a:endParaRPr lang="en-US" dirty="0"/>
          </a:p>
        </p:txBody>
      </p:sp>
    </p:spTree>
    <p:extLst>
      <p:ext uri="{BB962C8B-B14F-4D97-AF65-F5344CB8AC3E}">
        <p14:creationId xmlns:p14="http://schemas.microsoft.com/office/powerpoint/2010/main" val="116265492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Analytics Overview</a:t>
            </a: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4976" y="1524000"/>
            <a:ext cx="5827824" cy="4808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135409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to Big Data Analytics</a:t>
            </a:r>
            <a:endParaRPr lang="en-US" dirty="0"/>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14800" y="1959248"/>
            <a:ext cx="4800600" cy="2003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p:txBody>
          <a:bodyPr/>
          <a:lstStyle/>
          <a:p>
            <a:r>
              <a:rPr lang="en-US" sz="3600" dirty="0" smtClean="0"/>
              <a:t>Big Data?</a:t>
            </a:r>
          </a:p>
          <a:p>
            <a:pPr lvl="1"/>
            <a:r>
              <a:rPr lang="en-US" sz="3200" dirty="0" smtClean="0"/>
              <a:t>Not just big!</a:t>
            </a:r>
          </a:p>
          <a:p>
            <a:pPr lvl="1"/>
            <a:r>
              <a:rPr lang="en-US" sz="3200" dirty="0" smtClean="0"/>
              <a:t>Volume </a:t>
            </a:r>
          </a:p>
          <a:p>
            <a:pPr lvl="1"/>
            <a:r>
              <a:rPr lang="en-US" sz="3200" dirty="0" smtClean="0"/>
              <a:t>Variety</a:t>
            </a:r>
          </a:p>
          <a:p>
            <a:pPr lvl="1"/>
            <a:r>
              <a:rPr lang="en-US" sz="3200" dirty="0" smtClean="0"/>
              <a:t>Velocity</a:t>
            </a:r>
          </a:p>
          <a:p>
            <a:r>
              <a:rPr lang="en-US" sz="3600" dirty="0" smtClean="0"/>
              <a:t>More of Big Data and related analytics tools and techniques are covered in later lectures.</a:t>
            </a:r>
            <a:endParaRPr lang="en-US" sz="3600" dirty="0"/>
          </a:p>
        </p:txBody>
      </p:sp>
    </p:spTree>
    <p:extLst>
      <p:ext uri="{BB962C8B-B14F-4D97-AF65-F5344CB8AC3E}">
        <p14:creationId xmlns:p14="http://schemas.microsoft.com/office/powerpoint/2010/main" val="375721075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1.7</a:t>
            </a:r>
            <a:endParaRPr lang="en-US" dirty="0"/>
          </a:p>
        </p:txBody>
      </p:sp>
      <p:sp>
        <p:nvSpPr>
          <p:cNvPr id="3" name="Content Placeholder 2"/>
          <p:cNvSpPr>
            <a:spLocks noGrp="1"/>
          </p:cNvSpPr>
          <p:nvPr>
            <p:ph idx="1"/>
          </p:nvPr>
        </p:nvSpPr>
        <p:spPr>
          <a:xfrm>
            <a:off x="1066800" y="1600200"/>
            <a:ext cx="7924800" cy="4724400"/>
          </a:xfrm>
        </p:spPr>
        <p:txBody>
          <a:bodyPr>
            <a:normAutofit/>
          </a:bodyPr>
          <a:lstStyle/>
          <a:p>
            <a:pPr marL="0" indent="0">
              <a:buNone/>
            </a:pPr>
            <a:r>
              <a:rPr lang="en-US" dirty="0" smtClean="0">
                <a:solidFill>
                  <a:srgbClr val="F85E08"/>
                </a:solidFill>
                <a:effectLst>
                  <a:outerShdw blurRad="38100" dist="38100" dir="2700000" algn="tl">
                    <a:srgbClr val="000000">
                      <a:alpha val="43137"/>
                    </a:srgbClr>
                  </a:outerShdw>
                </a:effectLst>
              </a:rPr>
              <a:t>Gilt </a:t>
            </a:r>
            <a:r>
              <a:rPr lang="en-US" dirty="0">
                <a:solidFill>
                  <a:srgbClr val="F85E08"/>
                </a:solidFill>
                <a:effectLst>
                  <a:outerShdw blurRad="38100" dist="38100" dir="2700000" algn="tl">
                    <a:srgbClr val="000000">
                      <a:alpha val="43137"/>
                    </a:srgbClr>
                  </a:outerShdw>
                </a:effectLst>
              </a:rPr>
              <a:t>Groupe’s Flash Sales Streamlined by Big Data Analytics</a:t>
            </a:r>
            <a:endParaRPr lang="en-US" dirty="0" smtClean="0">
              <a:solidFill>
                <a:srgbClr val="F85E08"/>
              </a:solidFill>
              <a:effectLst>
                <a:outerShdw blurRad="38100" dist="38100" dir="2700000" algn="tl">
                  <a:srgbClr val="000000">
                    <a:alpha val="43137"/>
                  </a:srgbClr>
                </a:outerShdw>
              </a:effectLst>
            </a:endParaRPr>
          </a:p>
          <a:p>
            <a:pPr marL="0" indent="0">
              <a:buNone/>
            </a:pPr>
            <a:endParaRPr lang="en-US" sz="1800" dirty="0" smtClean="0">
              <a:solidFill>
                <a:srgbClr val="F85E08"/>
              </a:solidFill>
              <a:effectLst>
                <a:outerShdw blurRad="38100" dist="38100" dir="2700000" algn="tl">
                  <a:srgbClr val="000000">
                    <a:alpha val="43137"/>
                  </a:srgbClr>
                </a:outerShdw>
              </a:effectLst>
            </a:endParaRPr>
          </a:p>
          <a:p>
            <a:pPr marL="0" indent="0">
              <a:buNone/>
            </a:pPr>
            <a:r>
              <a:rPr lang="en-US" u="sng" dirty="0" smtClean="0">
                <a:solidFill>
                  <a:srgbClr val="F85E08"/>
                </a:solidFill>
                <a:effectLst>
                  <a:outerShdw blurRad="38100" dist="38100" dir="2700000" algn="tl">
                    <a:srgbClr val="000000">
                      <a:alpha val="43137"/>
                    </a:srgbClr>
                  </a:outerShdw>
                </a:effectLst>
              </a:rPr>
              <a:t>Questions for Discussion</a:t>
            </a:r>
          </a:p>
          <a:p>
            <a:pPr marL="569913" indent="-569913">
              <a:buClr>
                <a:srgbClr val="F85E08"/>
              </a:buClr>
              <a:buSzPct val="80000"/>
              <a:buFont typeface="+mj-lt"/>
              <a:buAutoNum type="arabicPeriod"/>
            </a:pPr>
            <a:r>
              <a:rPr lang="en-US" dirty="0" smtClean="0"/>
              <a:t>What </a:t>
            </a:r>
            <a:r>
              <a:rPr lang="en-US" dirty="0"/>
              <a:t>makes this case study an example of </a:t>
            </a:r>
            <a:r>
              <a:rPr lang="en-US" dirty="0" smtClean="0"/>
              <a:t>Big Data </a:t>
            </a:r>
            <a:r>
              <a:rPr lang="en-US" dirty="0"/>
              <a:t>analytics?</a:t>
            </a:r>
          </a:p>
          <a:p>
            <a:pPr marL="569913" indent="-569913">
              <a:buClr>
                <a:srgbClr val="F85E08"/>
              </a:buClr>
              <a:buSzPct val="80000"/>
              <a:buFont typeface="+mj-lt"/>
              <a:buAutoNum type="arabicPeriod"/>
            </a:pPr>
            <a:r>
              <a:rPr lang="en-US" dirty="0" smtClean="0"/>
              <a:t>What </a:t>
            </a:r>
            <a:r>
              <a:rPr lang="en-US" dirty="0"/>
              <a:t>types of decisions does Gilt Groupe </a:t>
            </a:r>
            <a:r>
              <a:rPr lang="en-US" dirty="0" smtClean="0"/>
              <a:t>have to </a:t>
            </a:r>
            <a:r>
              <a:rPr lang="en-US" dirty="0"/>
              <a:t>make?</a:t>
            </a:r>
          </a:p>
        </p:txBody>
      </p:sp>
    </p:spTree>
    <p:extLst>
      <p:ext uri="{BB962C8B-B14F-4D97-AF65-F5344CB8AC3E}">
        <p14:creationId xmlns:p14="http://schemas.microsoft.com/office/powerpoint/2010/main" val="386865038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817755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Intelligence – </a:t>
            </a:r>
            <a:br>
              <a:rPr lang="en-US" dirty="0" smtClean="0"/>
            </a:br>
            <a:r>
              <a:rPr lang="en-US" dirty="0" smtClean="0"/>
              <a:t>Useful Resources</a:t>
            </a:r>
            <a:endParaRPr lang="en-US" dirty="0"/>
          </a:p>
        </p:txBody>
      </p:sp>
      <p:sp>
        <p:nvSpPr>
          <p:cNvPr id="3" name="Content Placeholder 2"/>
          <p:cNvSpPr>
            <a:spLocks noGrp="1"/>
          </p:cNvSpPr>
          <p:nvPr>
            <p:ph idx="1"/>
          </p:nvPr>
        </p:nvSpPr>
        <p:spPr>
          <a:xfrm>
            <a:off x="1066800" y="1600200"/>
            <a:ext cx="7924800" cy="4876800"/>
          </a:xfrm>
        </p:spPr>
        <p:txBody>
          <a:bodyPr/>
          <a:lstStyle/>
          <a:p>
            <a:r>
              <a:rPr lang="en-US" dirty="0"/>
              <a:t>Teradata University Network (TUN</a:t>
            </a:r>
            <a:r>
              <a:rPr lang="en-US" dirty="0" smtClean="0"/>
              <a:t>)</a:t>
            </a:r>
          </a:p>
          <a:p>
            <a:pPr marL="0" indent="0">
              <a:buNone/>
            </a:pPr>
            <a:r>
              <a:rPr lang="en-US" sz="2800" dirty="0"/>
              <a:t> </a:t>
            </a:r>
            <a:r>
              <a:rPr lang="en-US" sz="2800" dirty="0" smtClean="0"/>
              <a:t>  </a:t>
            </a:r>
            <a:r>
              <a:rPr lang="en-US" sz="2800" dirty="0" smtClean="0">
                <a:hlinkClick r:id="rId2"/>
              </a:rPr>
              <a:t>www.teradatauniversitynetwork.com</a:t>
            </a:r>
            <a:endParaRPr lang="en-US" sz="2800" dirty="0" smtClean="0"/>
          </a:p>
          <a:p>
            <a:pPr marL="0" indent="0">
              <a:buNone/>
            </a:pPr>
            <a:endParaRPr lang="en-US" sz="1600" dirty="0" smtClean="0"/>
          </a:p>
          <a:p>
            <a:r>
              <a:rPr lang="en-US" dirty="0" smtClean="0"/>
              <a:t>BSI </a:t>
            </a:r>
            <a:r>
              <a:rPr lang="en-US" dirty="0"/>
              <a:t>Videos (</a:t>
            </a:r>
            <a:r>
              <a:rPr lang="en-US" dirty="0" smtClean="0"/>
              <a:t>Business Scenario </a:t>
            </a:r>
            <a:r>
              <a:rPr lang="en-US" dirty="0"/>
              <a:t>Investigations</a:t>
            </a:r>
            <a:r>
              <a:rPr lang="en-US" dirty="0" smtClean="0"/>
              <a:t>)</a:t>
            </a:r>
          </a:p>
          <a:p>
            <a:pPr marL="0" indent="0">
              <a:buNone/>
            </a:pPr>
            <a:r>
              <a:rPr lang="en-US" dirty="0"/>
              <a:t>   </a:t>
            </a:r>
            <a:r>
              <a:rPr lang="en-US" sz="2800" dirty="0" smtClean="0">
                <a:hlinkClick r:id="rId3"/>
              </a:rPr>
              <a:t>www.youtube.com/watch?v=NXEL5F4_aKA</a:t>
            </a:r>
            <a:r>
              <a:rPr lang="en-US" sz="2800" dirty="0" smtClean="0"/>
              <a:t> </a:t>
            </a:r>
          </a:p>
          <a:p>
            <a:pPr marL="0" indent="0">
              <a:buNone/>
            </a:pPr>
            <a:endParaRPr lang="en-US" sz="1600" dirty="0"/>
          </a:p>
          <a:p>
            <a:r>
              <a:rPr lang="en-US" dirty="0" smtClean="0"/>
              <a:t>Also look for other BSI Videos at TUN</a:t>
            </a:r>
            <a:endParaRPr lang="en-US" dirty="0"/>
          </a:p>
          <a:p>
            <a:pPr marL="0" indent="0">
              <a:buNone/>
            </a:pPr>
            <a:endParaRPr lang="en-US" dirty="0"/>
          </a:p>
        </p:txBody>
      </p:sp>
    </p:spTree>
    <p:extLst>
      <p:ext uri="{BB962C8B-B14F-4D97-AF65-F5344CB8AC3E}">
        <p14:creationId xmlns:p14="http://schemas.microsoft.com/office/powerpoint/2010/main" val="3093337304"/>
      </p:ext>
    </p:extLst>
  </p:cSld>
  <p:clrMapOvr>
    <a:masterClrMapping/>
  </p:clrMapOvr>
  <p:timing>
    <p:tnLst>
      <p:par>
        <p:cTn id="1" dur="indefinite" restart="never" nodeType="tmRoot"/>
      </p:par>
    </p:tnLst>
  </p:timing>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5424</TotalTime>
  <Words>2700</Words>
  <Application>Microsoft Office PowerPoint</Application>
  <PresentationFormat>On-screen Show (4:3)</PresentationFormat>
  <Paragraphs>276</Paragraphs>
  <Slides>45</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Tahoma</vt:lpstr>
      <vt:lpstr>Times New Roman</vt:lpstr>
      <vt:lpstr>Wingdings</vt:lpstr>
      <vt:lpstr>OSU_PPTemplate</vt:lpstr>
      <vt:lpstr>PowerPoint Presentation</vt:lpstr>
      <vt:lpstr>Learning Objectives</vt:lpstr>
      <vt:lpstr>Case study</vt:lpstr>
      <vt:lpstr>PowerPoint Presentation</vt:lpstr>
      <vt:lpstr>PowerPoint Presentation</vt:lpstr>
      <vt:lpstr>Changing Business Environment &amp; Computerized Decision Support</vt:lpstr>
      <vt:lpstr>Changing Business Environment &amp; Computerized Decision Support</vt:lpstr>
      <vt:lpstr>Business Pressures–Responses–Support Model</vt:lpstr>
      <vt:lpstr>The Business Environment </vt:lpstr>
      <vt:lpstr>Business Environment Factors</vt:lpstr>
      <vt:lpstr>Organisational Responses</vt:lpstr>
      <vt:lpstr>Closing the Strategy Gap </vt:lpstr>
      <vt:lpstr>Managerial Decision Making</vt:lpstr>
      <vt:lpstr>PowerPoint Presentation</vt:lpstr>
      <vt:lpstr>The Nature of Managers’ Work Mintzberg's 10 Managerial Roles</vt:lpstr>
      <vt:lpstr>Decision-Making Process</vt:lpstr>
      <vt:lpstr>Information Systems Support  for Decision Making</vt:lpstr>
      <vt:lpstr>Decision making process</vt:lpstr>
      <vt:lpstr>The structure of decisions</vt:lpstr>
      <vt:lpstr>The structure of decisions</vt:lpstr>
      <vt:lpstr>PowerPoint Presentation</vt:lpstr>
      <vt:lpstr>PowerPoint Presentation</vt:lpstr>
      <vt:lpstr>PowerPoint Presentation</vt:lpstr>
      <vt:lpstr>PowerPoint Presentation</vt:lpstr>
      <vt:lpstr>Processing Information</vt:lpstr>
      <vt:lpstr>WHAT-IF ANALYSIS.</vt:lpstr>
      <vt:lpstr>An Early Decision Support Framework    (by Gory and Scott-Morten, 1971)</vt:lpstr>
      <vt:lpstr>An Early Decision Support Framework </vt:lpstr>
      <vt:lpstr>The Concept of DSS</vt:lpstr>
      <vt:lpstr>The Concept of DSS</vt:lpstr>
      <vt:lpstr>The Concept of DSS</vt:lpstr>
      <vt:lpstr>A Framework for  Business Intelligence (BI) </vt:lpstr>
      <vt:lpstr>Definition of BI</vt:lpstr>
      <vt:lpstr>A Brief History of BI</vt:lpstr>
      <vt:lpstr>The Evolution of BI Capabilities</vt:lpstr>
      <vt:lpstr>The Architecture of BI</vt:lpstr>
      <vt:lpstr>A High-Level Architecture of BI</vt:lpstr>
      <vt:lpstr>Business Value of BI Analytical Applications</vt:lpstr>
      <vt:lpstr>DSS-BI Connections</vt:lpstr>
      <vt:lpstr>Analytics Overview</vt:lpstr>
      <vt:lpstr>Analytics Overview</vt:lpstr>
      <vt:lpstr>Introduction to Big Data Analytics</vt:lpstr>
      <vt:lpstr>Application Case 1.7</vt:lpstr>
      <vt:lpstr>PowerPoint Presentation</vt:lpstr>
      <vt:lpstr>Business Intelligence –  Useful Resources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Christopher Thomas (Business)</cp:lastModifiedBy>
  <cp:revision>228</cp:revision>
  <cp:lastPrinted>2000-12-01T14:01:59Z</cp:lastPrinted>
  <dcterms:created xsi:type="dcterms:W3CDTF">1998-03-18T21:58:50Z</dcterms:created>
  <dcterms:modified xsi:type="dcterms:W3CDTF">2016-02-02T10:58:38Z</dcterms:modified>
</cp:coreProperties>
</file>