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A12CCD-3675-425D-9EF5-6425138D96D6}" v="4" dt="2022-01-19T11:50:22.0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68761" autoAdjust="0"/>
  </p:normalViewPr>
  <p:slideViewPr>
    <p:cSldViewPr snapToGrid="0">
      <p:cViewPr varScale="1">
        <p:scale>
          <a:sx n="73" d="100"/>
          <a:sy n="73" d="100"/>
        </p:scale>
        <p:origin x="630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3FA12CCD-3675-425D-9EF5-6425138D96D6}"/>
    <pc:docChg chg="custSel modSld">
      <pc:chgData name="Laura Knight" userId="fcc6b1b8-7f69-4c06-9fd3-1a1553b3cd99" providerId="ADAL" clId="{3FA12CCD-3675-425D-9EF5-6425138D96D6}" dt="2022-01-19T11:50:22.005" v="385"/>
      <pc:docMkLst>
        <pc:docMk/>
      </pc:docMkLst>
      <pc:sldChg chg="addSp delSp modSp mod">
        <pc:chgData name="Laura Knight" userId="fcc6b1b8-7f69-4c06-9fd3-1a1553b3cd99" providerId="ADAL" clId="{3FA12CCD-3675-425D-9EF5-6425138D96D6}" dt="2022-01-19T11:39:01.871" v="383"/>
        <pc:sldMkLst>
          <pc:docMk/>
          <pc:sldMk cId="15427895" sldId="258"/>
        </pc:sldMkLst>
        <pc:graphicFrameChg chg="modGraphic">
          <ac:chgData name="Laura Knight" userId="fcc6b1b8-7f69-4c06-9fd3-1a1553b3cd99" providerId="ADAL" clId="{3FA12CCD-3675-425D-9EF5-6425138D96D6}" dt="2022-01-18T12:37:45.202" v="338" actId="20577"/>
          <ac:graphicFrameMkLst>
            <pc:docMk/>
            <pc:sldMk cId="15427895" sldId="258"/>
            <ac:graphicFrameMk id="3" creationId="{1F9F2DF3-78B3-4776-9E7C-2FE2C2F7D337}"/>
          </ac:graphicFrameMkLst>
        </pc:graphicFrameChg>
        <pc:picChg chg="add mod">
          <ac:chgData name="Laura Knight" userId="fcc6b1b8-7f69-4c06-9fd3-1a1553b3cd99" providerId="ADAL" clId="{3FA12CCD-3675-425D-9EF5-6425138D96D6}" dt="2022-01-19T11:39:01.871" v="383"/>
          <ac:picMkLst>
            <pc:docMk/>
            <pc:sldMk cId="15427895" sldId="258"/>
            <ac:picMk id="4" creationId="{1D72A21F-6406-41A4-8103-14584BE75328}"/>
          </ac:picMkLst>
        </pc:picChg>
        <pc:picChg chg="del">
          <ac:chgData name="Laura Knight" userId="fcc6b1b8-7f69-4c06-9fd3-1a1553b3cd99" providerId="ADAL" clId="{3FA12CCD-3675-425D-9EF5-6425138D96D6}" dt="2022-01-18T12:35:28.158" v="104" actId="478"/>
          <ac:picMkLst>
            <pc:docMk/>
            <pc:sldMk cId="15427895" sldId="258"/>
            <ac:picMk id="4" creationId="{20FC7A0A-8148-4FE9-B5D5-BBF6B5C63A6E}"/>
          </ac:picMkLst>
        </pc:picChg>
        <pc:picChg chg="del">
          <ac:chgData name="Laura Knight" userId="fcc6b1b8-7f69-4c06-9fd3-1a1553b3cd99" providerId="ADAL" clId="{3FA12CCD-3675-425D-9EF5-6425138D96D6}" dt="2022-01-19T11:39:01.871" v="383"/>
          <ac:picMkLst>
            <pc:docMk/>
            <pc:sldMk cId="15427895" sldId="258"/>
            <ac:picMk id="7" creationId="{00000000-0000-0000-0000-000000000000}"/>
          </ac:picMkLst>
        </pc:picChg>
        <pc:inkChg chg="del mod">
          <ac:chgData name="Laura Knight" userId="fcc6b1b8-7f69-4c06-9fd3-1a1553b3cd99" providerId="ADAL" clId="{3FA12CCD-3675-425D-9EF5-6425138D96D6}" dt="2022-01-18T12:35:42.618" v="107" actId="478"/>
          <ac:inkMkLst>
            <pc:docMk/>
            <pc:sldMk cId="15427895" sldId="258"/>
            <ac:inkMk id="5" creationId="{0BAE1ABB-19CD-467D-A7F4-8724F895EABF}"/>
          </ac:inkMkLst>
        </pc:inkChg>
        <pc:inkChg chg="del">
          <ac:chgData name="Laura Knight" userId="fcc6b1b8-7f69-4c06-9fd3-1a1553b3cd99" providerId="ADAL" clId="{3FA12CCD-3675-425D-9EF5-6425138D96D6}" dt="2022-01-18T12:35:44.578" v="108" actId="478"/>
          <ac:inkMkLst>
            <pc:docMk/>
            <pc:sldMk cId="15427895" sldId="258"/>
            <ac:inkMk id="6" creationId="{1D8F5792-CE54-4FA2-9D97-0780E4CCD258}"/>
          </ac:inkMkLst>
        </pc:inkChg>
      </pc:sldChg>
      <pc:sldChg chg="addSp delSp modSp mod">
        <pc:chgData name="Laura Knight" userId="fcc6b1b8-7f69-4c06-9fd3-1a1553b3cd99" providerId="ADAL" clId="{3FA12CCD-3675-425D-9EF5-6425138D96D6}" dt="2022-01-19T11:39:01.871" v="383"/>
        <pc:sldMkLst>
          <pc:docMk/>
          <pc:sldMk cId="176682904" sldId="259"/>
        </pc:sldMkLst>
        <pc:spChg chg="del mod">
          <ac:chgData name="Laura Knight" userId="fcc6b1b8-7f69-4c06-9fd3-1a1553b3cd99" providerId="ADAL" clId="{3FA12CCD-3675-425D-9EF5-6425138D96D6}" dt="2022-01-18T12:38:39.882" v="342"/>
          <ac:spMkLst>
            <pc:docMk/>
            <pc:sldMk cId="176682904" sldId="259"/>
            <ac:spMk id="3" creationId="{6DF9C2E9-C5A2-40C8-8FBD-AA1CB37D358E}"/>
          </ac:spMkLst>
        </pc:spChg>
        <pc:spChg chg="del">
          <ac:chgData name="Laura Knight" userId="fcc6b1b8-7f69-4c06-9fd3-1a1553b3cd99" providerId="ADAL" clId="{3FA12CCD-3675-425D-9EF5-6425138D96D6}" dt="2022-01-18T12:40:53.239" v="350" actId="478"/>
          <ac:spMkLst>
            <pc:docMk/>
            <pc:sldMk cId="176682904" sldId="259"/>
            <ac:spMk id="4" creationId="{F252F52A-4D5B-4FFD-B8A6-B74F82DB0BF8}"/>
          </ac:spMkLst>
        </pc:spChg>
        <pc:picChg chg="add mod">
          <ac:chgData name="Laura Knight" userId="fcc6b1b8-7f69-4c06-9fd3-1a1553b3cd99" providerId="ADAL" clId="{3FA12CCD-3675-425D-9EF5-6425138D96D6}" dt="2022-01-19T11:39:01.871" v="383"/>
          <ac:picMkLst>
            <pc:docMk/>
            <pc:sldMk cId="176682904" sldId="259"/>
            <ac:picMk id="3" creationId="{74551548-F048-4E61-A673-7EDC3C7F9D1D}"/>
          </ac:picMkLst>
        </pc:picChg>
        <pc:picChg chg="del">
          <ac:chgData name="Laura Knight" userId="fcc6b1b8-7f69-4c06-9fd3-1a1553b3cd99" providerId="ADAL" clId="{3FA12CCD-3675-425D-9EF5-6425138D96D6}" dt="2022-01-19T11:39:01.871" v="383"/>
          <ac:picMkLst>
            <pc:docMk/>
            <pc:sldMk cId="176682904" sldId="259"/>
            <ac:picMk id="5" creationId="{00000000-0000-0000-0000-000000000000}"/>
          </ac:picMkLst>
        </pc:picChg>
        <pc:picChg chg="add mod modCrop">
          <ac:chgData name="Laura Knight" userId="fcc6b1b8-7f69-4c06-9fd3-1a1553b3cd99" providerId="ADAL" clId="{3FA12CCD-3675-425D-9EF5-6425138D96D6}" dt="2022-01-18T12:40:55.800" v="351" actId="1076"/>
          <ac:picMkLst>
            <pc:docMk/>
            <pc:sldMk cId="176682904" sldId="259"/>
            <ac:picMk id="7" creationId="{84313FBE-2BD9-4923-B16A-D4A20F7655AB}"/>
          </ac:picMkLst>
        </pc:picChg>
      </pc:sldChg>
      <pc:sldChg chg="addSp delSp modSp mod modNotesTx">
        <pc:chgData name="Laura Knight" userId="fcc6b1b8-7f69-4c06-9fd3-1a1553b3cd99" providerId="ADAL" clId="{3FA12CCD-3675-425D-9EF5-6425138D96D6}" dt="2022-01-19T11:48:22.938" v="384"/>
        <pc:sldMkLst>
          <pc:docMk/>
          <pc:sldMk cId="2868537975" sldId="260"/>
        </pc:sldMkLst>
        <pc:spChg chg="add mod">
          <ac:chgData name="Laura Knight" userId="fcc6b1b8-7f69-4c06-9fd3-1a1553b3cd99" providerId="ADAL" clId="{3FA12CCD-3675-425D-9EF5-6425138D96D6}" dt="2022-01-18T12:41:59.710" v="382" actId="14100"/>
          <ac:spMkLst>
            <pc:docMk/>
            <pc:sldMk cId="2868537975" sldId="260"/>
            <ac:spMk id="7" creationId="{EAA3C178-4B80-498B-88A3-B2C0CF3B0831}"/>
          </ac:spMkLst>
        </pc:spChg>
        <pc:picChg chg="del">
          <ac:chgData name="Laura Knight" userId="fcc6b1b8-7f69-4c06-9fd3-1a1553b3cd99" providerId="ADAL" clId="{3FA12CCD-3675-425D-9EF5-6425138D96D6}" dt="2022-01-18T12:41:04.509" v="352" actId="478"/>
          <ac:picMkLst>
            <pc:docMk/>
            <pc:sldMk cId="2868537975" sldId="260"/>
            <ac:picMk id="3" creationId="{9C380AA7-50A8-4834-8BB3-702B2C83BC41}"/>
          </ac:picMkLst>
        </pc:picChg>
        <pc:picChg chg="add mod">
          <ac:chgData name="Laura Knight" userId="fcc6b1b8-7f69-4c06-9fd3-1a1553b3cd99" providerId="ADAL" clId="{3FA12CCD-3675-425D-9EF5-6425138D96D6}" dt="2022-01-19T11:48:22.938" v="384"/>
          <ac:picMkLst>
            <pc:docMk/>
            <pc:sldMk cId="2868537975" sldId="260"/>
            <ac:picMk id="3" creationId="{E8EFD405-E6AF-4E68-A585-27B3CC0F7686}"/>
          </ac:picMkLst>
        </pc:picChg>
        <pc:picChg chg="del">
          <ac:chgData name="Laura Knight" userId="fcc6b1b8-7f69-4c06-9fd3-1a1553b3cd99" providerId="ADAL" clId="{3FA12CCD-3675-425D-9EF5-6425138D96D6}" dt="2022-01-19T11:48:22.938" v="384"/>
          <ac:picMkLst>
            <pc:docMk/>
            <pc:sldMk cId="2868537975" sldId="260"/>
            <ac:picMk id="5" creationId="{00000000-0000-0000-0000-000000000000}"/>
          </ac:picMkLst>
        </pc:picChg>
        <pc:inkChg chg="del">
          <ac:chgData name="Laura Knight" userId="fcc6b1b8-7f69-4c06-9fd3-1a1553b3cd99" providerId="ADAL" clId="{3FA12CCD-3675-425D-9EF5-6425138D96D6}" dt="2022-01-18T12:41:06.711" v="353" actId="478"/>
          <ac:inkMkLst>
            <pc:docMk/>
            <pc:sldMk cId="2868537975" sldId="260"/>
            <ac:inkMk id="4" creationId="{E847A4A5-16E7-4956-BC89-04371289DE5D}"/>
          </ac:inkMkLst>
        </pc:inkChg>
      </pc:sldChg>
      <pc:sldChg chg="addSp delSp modSp">
        <pc:chgData name="Laura Knight" userId="fcc6b1b8-7f69-4c06-9fd3-1a1553b3cd99" providerId="ADAL" clId="{3FA12CCD-3675-425D-9EF5-6425138D96D6}" dt="2022-01-19T11:50:22.005" v="385"/>
        <pc:sldMkLst>
          <pc:docMk/>
          <pc:sldMk cId="1743791390" sldId="266"/>
        </pc:sldMkLst>
        <pc:picChg chg="del">
          <ac:chgData name="Laura Knight" userId="fcc6b1b8-7f69-4c06-9fd3-1a1553b3cd99" providerId="ADAL" clId="{3FA12CCD-3675-425D-9EF5-6425138D96D6}" dt="2022-01-19T11:50:22.005" v="385"/>
          <ac:picMkLst>
            <pc:docMk/>
            <pc:sldMk cId="1743791390" sldId="266"/>
            <ac:picMk id="2" creationId="{00000000-0000-0000-0000-000000000000}"/>
          </ac:picMkLst>
        </pc:picChg>
        <pc:picChg chg="add mod">
          <ac:chgData name="Laura Knight" userId="fcc6b1b8-7f69-4c06-9fd3-1a1553b3cd99" providerId="ADAL" clId="{3FA12CCD-3675-425D-9EF5-6425138D96D6}" dt="2022-01-19T11:50:22.005" v="385"/>
          <ac:picMkLst>
            <pc:docMk/>
            <pc:sldMk cId="1743791390" sldId="266"/>
            <ac:picMk id="3" creationId="{DCFCC84E-23EC-4CCD-A596-C874D76087E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50A7C1-8588-4A42-AC22-5A0BE4A291C8}" type="datetimeFigureOut">
              <a:rPr lang="en-GB"/>
              <a:t>19/01/2022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84E1F5-B3DA-4B3A-B7B3-2977342E6FDD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264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hWcX9vZiKc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2137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4590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1985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5140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 </a:t>
            </a:r>
            <a:endParaRPr lang="en-GB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6332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4799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0008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0433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https://www.youtube.com/watch?v=0hWcX9vZiKc</a:t>
            </a:r>
            <a:r>
              <a:rPr lang="en-US" dirty="0"/>
              <a:t>: BBC || Crime and Punishment - The Story of Capital Punishment (2011)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822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213A3-10E9-421F-81BE-56E0786AB515}" type="datetime2">
              <a:rPr lang="en-US" smtClean="0"/>
              <a:t>Wednesday, January 19,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621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2B50C-7EEE-46CD-BAF7-BBC4026D959A}" type="datetime2">
              <a:rPr lang="en-US" smtClean="0"/>
              <a:t>Wednesday, January 19,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0399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211C4-AE09-4254-A5E3-6DA9B099C971}" type="datetime2">
              <a:rPr lang="en-US" smtClean="0"/>
              <a:t>Wednesday, January 19,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500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42C3-E082-4760-93B2-E209268DD00C}" type="datetime2">
              <a:rPr lang="en-US" smtClean="0"/>
              <a:t>Wednesday, January 19,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43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FC950-F824-48B9-B984-CAEE265865E5}" type="datetime2">
              <a:rPr lang="en-US" smtClean="0"/>
              <a:t>Wednesday, January 19,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589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3A0F-68E7-4D17-BB84-ED1BA4F6AC6B}" type="datetime2">
              <a:rPr lang="en-US" smtClean="0"/>
              <a:t>Wednesday, January 19,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76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BC4F-EDA1-4BA2-BFF3-FE5B31CCB58B}" type="datetime2">
              <a:rPr lang="en-US" smtClean="0"/>
              <a:t>Wednesday, January 19,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982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E694C-1394-4838-A564-7380835C2E77}" type="datetime2">
              <a:rPr lang="en-US" smtClean="0"/>
              <a:t>Wednesday, January 19,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592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4B19-1A00-4EDB-8425-E1827A377364}" type="datetime2">
              <a:rPr lang="en-US" smtClean="0"/>
              <a:t>Wednesday, January 19,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069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DABC0-2199-478F-BA77-33A651B6CB89}" type="datetime2">
              <a:rPr lang="en-US" smtClean="0"/>
              <a:t>Wednesday, January 19,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249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230C6-DF61-47F4-B8C5-1B70E884BF06}" type="datetime2">
              <a:rPr lang="en-US" smtClean="0"/>
              <a:t>Wednesday, January 19,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172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0076A27-8146-4F75-9851-A83577C6FD8A}" type="datetime2">
              <a:rPr lang="en-US" smtClean="0"/>
              <a:t>Wednesday, January 19,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851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6" r:id="rId6"/>
    <p:sldLayoutId id="2147483752" r:id="rId7"/>
    <p:sldLayoutId id="2147483753" r:id="rId8"/>
    <p:sldLayoutId id="2147483754" r:id="rId9"/>
    <p:sldLayoutId id="2147483755" r:id="rId10"/>
    <p:sldLayoutId id="214748375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11.m4a"/><Relationship Id="rId7" Type="http://schemas.openxmlformats.org/officeDocument/2006/relationships/hyperlink" Target="https://www.youtube.com/watch?v=0hWcX9vZiKc" TargetMode="External"/><Relationship Id="rId2" Type="http://schemas.microsoft.com/office/2007/relationships/media" Target="../media/media11.m4a"/><Relationship Id="rId1" Type="http://schemas.openxmlformats.org/officeDocument/2006/relationships/video" Target="https://www.youtube.com/embed/0hWcX9vZiKc?feature=oembed" TargetMode="External"/><Relationship Id="rId6" Type="http://schemas.openxmlformats.org/officeDocument/2006/relationships/image" Target="../media/image12.jpeg"/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CE9E2ED-2BB1-46AE-A037-86EC1BF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1450" y="1228550"/>
            <a:ext cx="5630453" cy="2947210"/>
          </a:xfrm>
        </p:spPr>
        <p:txBody>
          <a:bodyPr vert="horz" lIns="0" tIns="0" rIns="0" bIns="0" rtlCol="0" anchor="t">
            <a:noAutofit/>
          </a:bodyPr>
          <a:lstStyle/>
          <a:p>
            <a:pPr algn="l">
              <a:lnSpc>
                <a:spcPct val="90000"/>
              </a:lnSpc>
            </a:pPr>
            <a:r>
              <a:rPr lang="en-GB" sz="3600" dirty="0"/>
              <a:t>Understanding crime, Justice and punishment:</a:t>
            </a:r>
            <a:br>
              <a:rPr lang="en-GB" sz="3600" dirty="0"/>
            </a:br>
            <a:r>
              <a:rPr lang="en-GB" sz="3600" dirty="0">
                <a:solidFill>
                  <a:srgbClr val="FFFF00"/>
                </a:solidFill>
              </a:rPr>
              <a:t>An 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389120"/>
            <a:ext cx="4210167" cy="1192815"/>
          </a:xfrm>
        </p:spPr>
        <p:txBody>
          <a:bodyPr vert="horz" lIns="0" tIns="0" rIns="0" bIns="0" rtlCol="0" anchor="b">
            <a:normAutofit/>
          </a:bodyPr>
          <a:lstStyle/>
          <a:p>
            <a:pPr algn="l"/>
            <a:r>
              <a:rPr lang="en-GB" sz="1400"/>
              <a:t>Laura knight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7" y="-3"/>
            <a:ext cx="3611463" cy="6858000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100000">
                <a:schemeClr val="tx2">
                  <a:lumMod val="50000"/>
                  <a:lumOff val="50000"/>
                  <a:alpha val="52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2000">
                <a:schemeClr val="accent2">
                  <a:alpha val="69000"/>
                </a:schemeClr>
              </a:gs>
              <a:gs pos="99000">
                <a:schemeClr val="accent4">
                  <a:alpha val="74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426853" y="-345671"/>
            <a:ext cx="3429002" cy="4120348"/>
          </a:xfrm>
          <a:prstGeom prst="rect">
            <a:avLst/>
          </a:prstGeom>
          <a:gradFill>
            <a:gsLst>
              <a:gs pos="0">
                <a:schemeClr val="accent5">
                  <a:alpha val="26000"/>
                </a:schemeClr>
              </a:gs>
              <a:gs pos="49000">
                <a:schemeClr val="tx2">
                  <a:lumMod val="75000"/>
                  <a:lumOff val="25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8FA54011-CE52-4FFF-B236-738235C79C0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5999" b="-1"/>
          <a:stretch/>
        </p:blipFill>
        <p:spPr>
          <a:xfrm>
            <a:off x="6096000" y="1012536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35"/>
    </mc:Choice>
    <mc:Fallback xmlns="">
      <p:transition spd="slow" advTm="261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6B36A41-BF38-4C0A-BA59-CDCE04AE6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1CFF4-A089-4FA7-9418-A072FBCB4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5856" y="908649"/>
            <a:ext cx="4079720" cy="3977676"/>
          </a:xfrm>
        </p:spPr>
        <p:txBody>
          <a:bodyPr vert="horz" lIns="0" tIns="0" rIns="0" bIns="0" rtlCol="0" anchor="t">
            <a:normAutofit/>
          </a:bodyPr>
          <a:lstStyle/>
          <a:p>
            <a:pPr algn="r"/>
            <a:r>
              <a:rPr lang="en-US" sz="4000"/>
              <a:t>What will we be looking at?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B78B08-2D9A-4B53-A5F8-625C76D82D04}"/>
              </a:ext>
            </a:extLst>
          </p:cNvPr>
          <p:cNvSpPr txBox="1"/>
          <p:nvPr/>
        </p:nvSpPr>
        <p:spPr>
          <a:xfrm>
            <a:off x="5788160" y="447304"/>
            <a:ext cx="5118505" cy="4909137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- Criminological theories of crime: Positivism and Classicism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- Crime and its social setting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- The Criminal Justice System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- Non-custodial sentences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- Sentencing and justifications of punishment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- Prisons and imprisonment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- Youth justice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- Race and crime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- Gender and crime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2D36A8B-01FD-4675-9D35-FA0CC50FD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26D76E8-086A-40F9-B995-AEFD77D9C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824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6037"/>
    </mc:Choice>
    <mc:Fallback xmlns="">
      <p:transition spd="slow" advTm="276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5DDCA-662D-4D81-A530-4A28A104A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6127" y="-304800"/>
            <a:ext cx="9982199" cy="1233488"/>
          </a:xfrm>
        </p:spPr>
        <p:txBody>
          <a:bodyPr/>
          <a:lstStyle/>
          <a:p>
            <a:r>
              <a:rPr lang="en-GB" dirty="0"/>
              <a:t>ASSESSMENTS: 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1F9F2DF3-78B3-4776-9E7C-2FE2C2F7D3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6505249"/>
              </p:ext>
            </p:extLst>
          </p:nvPr>
        </p:nvGraphicFramePr>
        <p:xfrm>
          <a:off x="1121433" y="1135811"/>
          <a:ext cx="9067596" cy="33120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33798">
                  <a:extLst>
                    <a:ext uri="{9D8B030D-6E8A-4147-A177-3AD203B41FA5}">
                      <a16:colId xmlns:a16="http://schemas.microsoft.com/office/drawing/2014/main" val="3921862447"/>
                    </a:ext>
                  </a:extLst>
                </a:gridCol>
                <a:gridCol w="4533798">
                  <a:extLst>
                    <a:ext uri="{9D8B030D-6E8A-4147-A177-3AD203B41FA5}">
                      <a16:colId xmlns:a16="http://schemas.microsoft.com/office/drawing/2014/main" val="2937771125"/>
                    </a:ext>
                  </a:extLst>
                </a:gridCol>
              </a:tblGrid>
              <a:tr h="816021">
                <a:tc>
                  <a:txBody>
                    <a:bodyPr/>
                    <a:lstStyle/>
                    <a:p>
                      <a:r>
                        <a:rPr lang="en-GB" dirty="0"/>
                        <a:t>ASSIGNMENT 1: 50%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ASSIGNMENT 2: 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8207784"/>
                  </a:ext>
                </a:extLst>
              </a:tr>
              <a:tr h="2496071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Group presentation – each person must present for 5 minutes (week commencing 28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Feb)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1,000 word supporting paper to be submitted to Turnitin by 23:59 on Friday 4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March 2022.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ESSAY on Friday 6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May 2022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Submit to Turnitin by 23:59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731918"/>
                  </a:ext>
                </a:extLst>
              </a:tr>
            </a:tbl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D72A21F-6406-41A4-8103-14584BE753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7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930"/>
    </mc:Choice>
    <mc:Fallback>
      <p:transition spd="slow" advTm="819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0286A-ED60-4CB6-BB27-E82CCDF2E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8693" y="-448574"/>
            <a:ext cx="9982199" cy="1233488"/>
          </a:xfrm>
        </p:spPr>
        <p:txBody>
          <a:bodyPr/>
          <a:lstStyle/>
          <a:p>
            <a:r>
              <a:rPr lang="en-GB" dirty="0"/>
              <a:t>ASSIGNMENT 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313FBE-2BD9-4923-B16A-D4A20F7655A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042" t="17968" r="22719" b="19271"/>
          <a:stretch/>
        </p:blipFill>
        <p:spPr>
          <a:xfrm>
            <a:off x="1730829" y="784914"/>
            <a:ext cx="7276011" cy="551137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4551548-F048-4E61-A673-7EDC3C7F9D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82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1652"/>
    </mc:Choice>
    <mc:Fallback>
      <p:transition spd="slow" advTm="1416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390A-F706-4D6E-8D9C-8C6586589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0391" y="-477328"/>
            <a:ext cx="9982199" cy="1233488"/>
          </a:xfrm>
        </p:spPr>
        <p:txBody>
          <a:bodyPr/>
          <a:lstStyle/>
          <a:p>
            <a:r>
              <a:rPr lang="en-GB" dirty="0"/>
              <a:t>Suggested reading</a:t>
            </a:r>
          </a:p>
        </p:txBody>
      </p:sp>
      <p:pic>
        <p:nvPicPr>
          <p:cNvPr id="6" name="Picture 6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97CE5455-658E-43A7-AEEA-E206DC25017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832" r="26157" b="10394"/>
          <a:stretch/>
        </p:blipFill>
        <p:spPr>
          <a:xfrm>
            <a:off x="5658928" y="1537769"/>
            <a:ext cx="6137033" cy="33161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AA3C178-4B80-498B-88A3-B2C0CF3B0831}"/>
              </a:ext>
            </a:extLst>
          </p:cNvPr>
          <p:cNvSpPr txBox="1"/>
          <p:nvPr/>
        </p:nvSpPr>
        <p:spPr>
          <a:xfrm>
            <a:off x="1430383" y="1854926"/>
            <a:ext cx="2579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Leganto reading list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8EFD405-E6AF-4E68-A585-27B3CC0F76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537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229"/>
    </mc:Choice>
    <mc:Fallback>
      <p:transition spd="slow" advTm="37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8D0903-74B1-497F-B6DE-7F6C2676E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260" y="-577970"/>
            <a:ext cx="5268036" cy="2140145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3600"/>
              <a:t>WHAT IS CRIMINOLOGY?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81EEB4-FEB7-42A8-9801-A82989EA232B}"/>
              </a:ext>
            </a:extLst>
          </p:cNvPr>
          <p:cNvSpPr txBox="1"/>
          <p:nvPr/>
        </p:nvSpPr>
        <p:spPr>
          <a:xfrm>
            <a:off x="480203" y="2091262"/>
            <a:ext cx="6159433" cy="3530791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rmAutofit fontScale="92500"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- Studies crime from a social perspective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- Looks at the affect crime has on victims, perpetrators and society as a whole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- Understanding, treating and preventing crime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- By looking at effective treatments for crime, criminology is Important to help develop crime reduction strategies and initiative</a:t>
            </a:r>
            <a:r>
              <a:rPr lang="en-US" sz="1600" dirty="0"/>
              <a:t>s</a:t>
            </a:r>
          </a:p>
        </p:txBody>
      </p:sp>
      <p:pic>
        <p:nvPicPr>
          <p:cNvPr id="4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2395DE3-D01F-48F9-BE75-68CA8737599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852" r="29899" b="2"/>
          <a:stretch/>
        </p:blipFill>
        <p:spPr>
          <a:xfrm>
            <a:off x="7047513" y="975645"/>
            <a:ext cx="4443447" cy="4443447"/>
          </a:xfrm>
          <a:custGeom>
            <a:avLst/>
            <a:gdLst/>
            <a:ahLst/>
            <a:cxnLst/>
            <a:rect l="l" t="t" r="r" b="b"/>
            <a:pathLst>
              <a:path w="4694238" h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780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641"/>
    </mc:Choice>
    <mc:Fallback xmlns="">
      <p:transition spd="slow" advTm="1046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06B7FC8-9C5A-4B07-99F6-3FF4F0500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0D096B9-E2A9-4907-8AA6-44183A98A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4">
                  <a:alpha val="52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8DC8FFA-551D-4179-8098-F7020A6B3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9639" y="153692"/>
            <a:ext cx="4337877" cy="4038600"/>
          </a:xfrm>
          <a:prstGeom prst="rect">
            <a:avLst/>
          </a:prstGeom>
          <a:gradFill>
            <a:gsLst>
              <a:gs pos="8000">
                <a:schemeClr val="accent5">
                  <a:alpha val="56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F704F97-5616-4BF4-973D-20EA0D7DB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1266" y="3580665"/>
            <a:ext cx="2516071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D83D16B0-C2A0-40BB-B4B6-F629839EA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637644" y="1795692"/>
            <a:ext cx="4178958" cy="4178958"/>
          </a:xfrm>
          <a:prstGeom prst="ellipse">
            <a:avLst/>
          </a:prstGeom>
          <a:gradFill>
            <a:gsLst>
              <a:gs pos="37000">
                <a:schemeClr val="bg1">
                  <a:alpha val="0"/>
                </a:schemeClr>
              </a:gs>
              <a:gs pos="100000">
                <a:schemeClr val="accent6">
                  <a:alpha val="28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B8191-CB38-4549-AC4A-6D213D8D6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971" y="838537"/>
            <a:ext cx="3119718" cy="3150607"/>
          </a:xfrm>
        </p:spPr>
        <p:txBody>
          <a:bodyPr>
            <a:normAutofit/>
          </a:bodyPr>
          <a:lstStyle/>
          <a:p>
            <a:pPr algn="r"/>
            <a:r>
              <a:rPr lang="en-GB" sz="3200">
                <a:solidFill>
                  <a:schemeClr val="bg1"/>
                </a:solidFill>
              </a:rPr>
              <a:t>WHAT IS CRIME?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20A6A-0553-4974-9D1D-BA57495AE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040" y="692473"/>
            <a:ext cx="3133491" cy="5556861"/>
          </a:xfrm>
        </p:spPr>
        <p:txBody>
          <a:bodyPr vert="horz" lIns="0" tIns="0" rIns="0" bIns="0" rtlCol="0" anchor="ctr">
            <a:normAutofit/>
          </a:bodyPr>
          <a:lstStyle/>
          <a:p>
            <a:r>
              <a:rPr lang="en-GB" sz="1600">
                <a:ea typeface="+mn-lt"/>
                <a:cs typeface="+mn-lt"/>
              </a:rPr>
              <a:t>A set of rules that if broken lead to criminal sanctions?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CRIME AS A </a:t>
            </a:r>
            <a:r>
              <a:rPr lang="en-GB" sz="1600" b="1">
                <a:ea typeface="+mn-lt"/>
                <a:cs typeface="+mn-lt"/>
              </a:rPr>
              <a:t>SOCIAL CONSTRUCT</a:t>
            </a:r>
            <a:endParaRPr lang="en-GB" sz="1600" b="1"/>
          </a:p>
          <a:p>
            <a:r>
              <a:rPr lang="en-GB" sz="1600">
                <a:ea typeface="+mn-lt"/>
                <a:cs typeface="+mn-lt"/>
              </a:rPr>
              <a:t>-What we consider to be crime is socially constructed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-Crime is was society thinks it should be at one time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-The powerful within the state may use the law to protect their own interests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-What any one society considers to be criminal changes over time</a:t>
            </a:r>
            <a:endParaRPr lang="en-GB" sz="1600"/>
          </a:p>
          <a:p>
            <a:endParaRPr lang="en-GB" sz="1600"/>
          </a:p>
        </p:txBody>
      </p:sp>
      <p:pic>
        <p:nvPicPr>
          <p:cNvPr id="5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EFC4DB46-FF43-4D62-B104-B491DFB1A70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308" r="6119" b="1"/>
          <a:stretch/>
        </p:blipFill>
        <p:spPr>
          <a:xfrm>
            <a:off x="8317128" y="653204"/>
            <a:ext cx="3223436" cy="2577851"/>
          </a:xfrm>
          <a:prstGeom prst="rect">
            <a:avLst/>
          </a:prstGeom>
        </p:spPr>
      </p:pic>
      <p:pic>
        <p:nvPicPr>
          <p:cNvPr id="4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3AFE32E-1CA2-47D5-A644-290CB9185F6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859" r="17512" b="-2"/>
          <a:stretch/>
        </p:blipFill>
        <p:spPr>
          <a:xfrm>
            <a:off x="8317128" y="3559869"/>
            <a:ext cx="3223436" cy="2628341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96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403"/>
    </mc:Choice>
    <mc:Fallback xmlns="">
      <p:transition spd="slow" advTm="150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C4BA3-A6A9-4A1F-95B4-16AAC6A66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449" y="275495"/>
            <a:ext cx="10240903" cy="1233488"/>
          </a:xfrm>
        </p:spPr>
        <p:txBody>
          <a:bodyPr/>
          <a:lstStyle/>
          <a:p>
            <a:r>
              <a:rPr lang="en-GB" dirty="0"/>
              <a:t>HOW DO PUBLIC PERCEPTIONS SHAPE CRIME?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37468-4269-4D0C-A4A6-24C52C395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487" y="2114939"/>
            <a:ext cx="10240903" cy="3956179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b="1" i="1" dirty="0">
                <a:ea typeface="+mn-lt"/>
                <a:cs typeface="+mn-lt"/>
              </a:rPr>
              <a:t>Can you think of any unlawful activities (such as stealing pens from a company) that are more acceptable than others?</a:t>
            </a:r>
            <a:endParaRPr lang="en-GB" dirty="0"/>
          </a:p>
          <a:p>
            <a:r>
              <a:rPr lang="en-GB" b="1" i="1" dirty="0">
                <a:ea typeface="+mn-lt"/>
                <a:cs typeface="+mn-lt"/>
              </a:rPr>
              <a:t>Think about yourself; have you ever done something that is technically against the law? How did you justify it?</a:t>
            </a:r>
            <a:endParaRPr lang="en-GB" dirty="0"/>
          </a:p>
          <a:p>
            <a:r>
              <a:rPr lang="en-GB" b="1" i="1" dirty="0">
                <a:ea typeface="+mn-lt"/>
                <a:cs typeface="+mn-lt"/>
              </a:rPr>
              <a:t>If that same activity was looked down upon by your immediate community or peers, would this be more of a deterrent against committing the act again than the fact it is illegal?</a:t>
            </a:r>
            <a:endParaRPr lang="en-GB" dirty="0"/>
          </a:p>
          <a:p>
            <a:r>
              <a:rPr lang="en-GB" b="1" i="1" dirty="0">
                <a:ea typeface="+mn-lt"/>
                <a:cs typeface="+mn-lt"/>
              </a:rPr>
              <a:t>If you knew that your parents would find out would that prevent you from participating in the activity?</a:t>
            </a:r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869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320"/>
    </mc:Choice>
    <mc:Fallback xmlns="">
      <p:transition spd="slow" advTm="218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77941-5B86-4F37-98FC-7371267C3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CRIME AND PUNISHMENT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A997C-2417-408D-A0C8-951EFAC36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 is this useful?</a:t>
            </a:r>
            <a:endParaRPr lang="en-US" dirty="0"/>
          </a:p>
          <a:p>
            <a:pPr>
              <a:buNone/>
            </a:pPr>
            <a:r>
              <a:rPr lang="en-GB" sz="2800" b="1" dirty="0">
                <a:ea typeface="+mn-lt"/>
                <a:cs typeface="+mn-lt"/>
              </a:rPr>
              <a:t>a)To make contemporary issues easier to understand</a:t>
            </a:r>
          </a:p>
          <a:p>
            <a:pPr>
              <a:buNone/>
            </a:pPr>
            <a:r>
              <a:rPr lang="en-GB" sz="2800" b="1" dirty="0">
                <a:ea typeface="+mn-lt"/>
                <a:cs typeface="+mn-lt"/>
              </a:rPr>
              <a:t>b)To gain a better understanding of how to organise contemporary penal systems</a:t>
            </a:r>
          </a:p>
          <a:p>
            <a:pPr>
              <a:buNone/>
            </a:pPr>
            <a:r>
              <a:rPr lang="en-GB" sz="2800" b="1" dirty="0">
                <a:ea typeface="+mn-lt"/>
                <a:cs typeface="+mn-lt"/>
              </a:rPr>
              <a:t>c)We need to be reminded of change</a:t>
            </a:r>
            <a:endParaRPr lang="en-GB" sz="2800" b="1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Graphic 4" descr="Thought">
            <a:extLst>
              <a:ext uri="{FF2B5EF4-FFF2-40B4-BE49-F238E27FC236}">
                <a16:creationId xmlns:a16="http://schemas.microsoft.com/office/drawing/2014/main" id="{4D9FBE40-2AEA-431E-BDEE-2DC016BAD34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76687" y="2296064"/>
            <a:ext cx="914400" cy="914400"/>
          </a:xfrm>
          <a:prstGeom prst="rect">
            <a:avLst/>
          </a:prstGeom>
        </p:spPr>
      </p:pic>
      <p:pic>
        <p:nvPicPr>
          <p:cNvPr id="5" name="Picture 5" descr="A close up of a stone building&#10;&#10;Description automatically generated">
            <a:extLst>
              <a:ext uri="{FF2B5EF4-FFF2-40B4-BE49-F238E27FC236}">
                <a16:creationId xmlns:a16="http://schemas.microsoft.com/office/drawing/2014/main" id="{25163BAD-22B1-43B6-A8E8-D4C00D36C53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27915" y="501770"/>
            <a:ext cx="2505075" cy="18288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79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065"/>
    </mc:Choice>
    <mc:Fallback xmlns="">
      <p:transition spd="slow" advTm="620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041F5A2C-B566-4BAB-9FFC-D7A2DC8B78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231" y="285212"/>
            <a:ext cx="10607614" cy="597127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711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560"/>
    </mc:Choice>
    <mc:Fallback xmlns="">
      <p:transition spd="slow" advTm="82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A20FC8CD-14D2-4EB1-8F64-69FDB91B230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460005" y="1084113"/>
            <a:ext cx="9316528" cy="529805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9FC464-C51B-4F28-8E24-8A250A3378F4}"/>
              </a:ext>
            </a:extLst>
          </p:cNvPr>
          <p:cNvSpPr txBox="1"/>
          <p:nvPr/>
        </p:nvSpPr>
        <p:spPr>
          <a:xfrm>
            <a:off x="1747388" y="453426"/>
            <a:ext cx="684074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BBC || Crime and Punishment - The Story of Capital Punishment (2011): </a:t>
            </a:r>
            <a:r>
              <a:rPr lang="en-US" dirty="0">
                <a:ea typeface="+mn-lt"/>
                <a:cs typeface="+mn-lt"/>
                <a:hlinkClick r:id="rId7"/>
              </a:rPr>
              <a:t>https://www.youtube.com/watch?v=0hWcX9vZiKc</a:t>
            </a:r>
            <a:endParaRPr lang="en-US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CFCC84E-23EC-4CCD-A596-C874D76087E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791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61"/>
    </mc:Choice>
    <mc:Fallback>
      <p:transition spd="slow" advTm="407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radientRiseVTI">
  <a:themeElements>
    <a:clrScheme name="AnalogousFromDarkSeedLeftStep">
      <a:dk1>
        <a:srgbClr val="000000"/>
      </a:dk1>
      <a:lt1>
        <a:srgbClr val="FFFFFF"/>
      </a:lt1>
      <a:dk2>
        <a:srgbClr val="243A41"/>
      </a:dk2>
      <a:lt2>
        <a:srgbClr val="E3E8E2"/>
      </a:lt2>
      <a:accent1>
        <a:srgbClr val="D429E7"/>
      </a:accent1>
      <a:accent2>
        <a:srgbClr val="8637DB"/>
      </a:accent2>
      <a:accent3>
        <a:srgbClr val="554BEB"/>
      </a:accent3>
      <a:accent4>
        <a:srgbClr val="195BD5"/>
      </a:accent4>
      <a:accent5>
        <a:srgbClr val="25B1DB"/>
      </a:accent5>
      <a:accent6>
        <a:srgbClr val="14B99A"/>
      </a:accent6>
      <a:hlink>
        <a:srgbClr val="3E89BA"/>
      </a:hlink>
      <a:folHlink>
        <a:srgbClr val="828282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463</Words>
  <Application>Microsoft Office PowerPoint</Application>
  <PresentationFormat>Widescreen</PresentationFormat>
  <Paragraphs>61</Paragraphs>
  <Slides>11</Slides>
  <Notes>9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Avenir Next LT Pro</vt:lpstr>
      <vt:lpstr>Avenir Next LT Pro Light</vt:lpstr>
      <vt:lpstr>Calibri</vt:lpstr>
      <vt:lpstr>GradientRiseVTI</vt:lpstr>
      <vt:lpstr>Understanding crime, Justice and punishment: An introduction</vt:lpstr>
      <vt:lpstr>What will we be looking at?</vt:lpstr>
      <vt:lpstr>ASSESSMENTS: </vt:lpstr>
      <vt:lpstr>ASSIGNMENT 1</vt:lpstr>
      <vt:lpstr>Suggested reading</vt:lpstr>
      <vt:lpstr>WHAT IS CRIMINOLOGY?</vt:lpstr>
      <vt:lpstr>WHAT IS CRIME?</vt:lpstr>
      <vt:lpstr>HOW DO PUBLIC PERCEPTIONS SHAPE CRIME?</vt:lpstr>
      <vt:lpstr>HISTORY OF CRIME AND PUNISHMENT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Knight</dc:creator>
  <cp:lastModifiedBy>Laura Knight</cp:lastModifiedBy>
  <cp:revision>428</cp:revision>
  <dcterms:created xsi:type="dcterms:W3CDTF">2020-09-15T11:14:02Z</dcterms:created>
  <dcterms:modified xsi:type="dcterms:W3CDTF">2022-01-19T11:50:24Z</dcterms:modified>
</cp:coreProperties>
</file>