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8" r:id="rId1"/>
  </p:sldMasterIdLst>
  <p:sldIdLst>
    <p:sldId id="256" r:id="rId2"/>
    <p:sldId id="263" r:id="rId3"/>
    <p:sldId id="262" r:id="rId4"/>
    <p:sldId id="267" r:id="rId5"/>
    <p:sldId id="268" r:id="rId6"/>
    <p:sldId id="257" r:id="rId7"/>
    <p:sldId id="259" r:id="rId8"/>
    <p:sldId id="258" r:id="rId9"/>
    <p:sldId id="260" r:id="rId10"/>
    <p:sldId id="261" r:id="rId11"/>
    <p:sldId id="265" r:id="rId12"/>
    <p:sldId id="266" r:id="rId13"/>
    <p:sldId id="26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604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10/27/2019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361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3135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10/27/2019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310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025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4981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330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323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021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624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670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2697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026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5536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5331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6743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143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687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  <p:sldLayoutId id="214748376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ntariomathresources.ca/math-strands/problem-solving-task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deep-thought-mind-question-1296377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www.justintarte.com/2011/12/top-10-questions-to-ask-yourself-in.html#IDComment104630484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eadershipfreak.blog/2010/03/05/10-best-questions-ever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unflowerstorytime.com/2015/04/28/feelings-face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ovepress.com/recognition-of-and-steps-to-mitigate-anxiety-and-fear-of-pain-in-injec-peer-reviewed-fulltext-article-DMSO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614FD-4CD4-4B54-8B7A-27A93EA10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Open ended questions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0A0A77-96E4-45DE-8B9A-28E9156737A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Sharon langford</a:t>
            </a:r>
          </a:p>
        </p:txBody>
      </p:sp>
    </p:spTree>
    <p:extLst>
      <p:ext uri="{BB962C8B-B14F-4D97-AF65-F5344CB8AC3E}">
        <p14:creationId xmlns:p14="http://schemas.microsoft.com/office/powerpoint/2010/main" val="30301377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7124C-4D83-40B1-A14A-90226D2CC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B2318-5C1F-48C0-B024-94D40ECB7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1. Explore a variety of styles of questioning</a:t>
            </a:r>
          </a:p>
          <a:p>
            <a:endParaRPr lang="en-GB" sz="2400" b="1" dirty="0"/>
          </a:p>
          <a:p>
            <a:r>
              <a:rPr lang="en-GB" sz="2400" b="1" dirty="0"/>
              <a:t>2. Apply different styles of questioning  during your role play  of patient</a:t>
            </a:r>
            <a:r>
              <a:rPr lang="en-GB" sz="2400" b="1"/>
              <a:t>/nurse.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664718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18C78-25AA-4C12-B6DF-87FC6527F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Closed questions vs open ended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26067-F8B5-432B-964E-CB6011BF2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9360645" cy="3416300"/>
          </a:xfrm>
        </p:spPr>
        <p:txBody>
          <a:bodyPr>
            <a:normAutofit/>
          </a:bodyPr>
          <a:lstStyle/>
          <a:p>
            <a:r>
              <a:rPr lang="en-GB" sz="2000" dirty="0"/>
              <a:t> </a:t>
            </a:r>
            <a:r>
              <a:rPr lang="en-GB" sz="2000" b="1" dirty="0"/>
              <a:t>Closed-ended questions can be answered in only:</a:t>
            </a:r>
          </a:p>
          <a:p>
            <a:r>
              <a:rPr lang="en-GB" sz="2000" dirty="0"/>
              <a:t>One word</a:t>
            </a:r>
          </a:p>
          <a:p>
            <a:r>
              <a:rPr lang="en-GB" sz="2000" dirty="0"/>
              <a:t>Short specific way</a:t>
            </a:r>
          </a:p>
          <a:p>
            <a:r>
              <a:rPr lang="en-GB" sz="2000" dirty="0"/>
              <a:t>Can have the potential to end the conversation</a:t>
            </a:r>
          </a:p>
          <a:p>
            <a:r>
              <a:rPr lang="en-GB" sz="2000" b="1" dirty="0"/>
              <a:t>Open-ended questions require:</a:t>
            </a:r>
          </a:p>
          <a:p>
            <a:r>
              <a:rPr lang="en-GB" sz="2000" dirty="0"/>
              <a:t>Helpful in finding more out about a person or situation</a:t>
            </a:r>
          </a:p>
          <a:p>
            <a:r>
              <a:rPr lang="en-GB" sz="2000" dirty="0"/>
              <a:t>Require a more in-depth or longer response.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71DF27-4D88-46BE-AEBA-9D7C62E517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04126" y="2330446"/>
            <a:ext cx="2824479" cy="3553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503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21874-80DB-4A2E-A7C9-A5DF6DB4E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 about feelings and physical reactions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B3D7A-F939-4606-AFF7-BEAEAE913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When did you start feeling this way?</a:t>
            </a:r>
          </a:p>
          <a:p>
            <a:r>
              <a:rPr lang="en-GB" sz="2000" dirty="0"/>
              <a:t>Tell me more about the feeling? Describe how your body experiences the feeling?</a:t>
            </a:r>
          </a:p>
          <a:p>
            <a:r>
              <a:rPr lang="en-GB" sz="2000" dirty="0"/>
              <a:t>Do you have any visual images that capture the feeling?</a:t>
            </a:r>
          </a:p>
          <a:p>
            <a:r>
              <a:rPr lang="en-GB" sz="2000" dirty="0"/>
              <a:t>How has your mood been and how is it today?</a:t>
            </a:r>
          </a:p>
          <a:p>
            <a:r>
              <a:rPr lang="en-GB" sz="2000" dirty="0"/>
              <a:t>How do you feel here and now?</a:t>
            </a:r>
          </a:p>
          <a:p>
            <a:r>
              <a:rPr lang="en-GB" sz="2000" dirty="0"/>
              <a:t>On a scale of 0-10 how strong is the feeling?</a:t>
            </a:r>
          </a:p>
        </p:txBody>
      </p:sp>
    </p:spTree>
    <p:extLst>
      <p:ext uri="{BB962C8B-B14F-4D97-AF65-F5344CB8AC3E}">
        <p14:creationId xmlns:p14="http://schemas.microsoft.com/office/powerpoint/2010/main" val="680172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36F56-9E4D-4541-B6B8-2177742DF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 about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42CE1-3EC8-4A07-9482-5550C07CC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What thoughts did you have before/during/after the situation?</a:t>
            </a:r>
          </a:p>
          <a:p>
            <a:r>
              <a:rPr lang="en-GB" sz="2000" dirty="0"/>
              <a:t>How frequently do you get those thoughts?</a:t>
            </a:r>
          </a:p>
          <a:p>
            <a:r>
              <a:rPr lang="en-GB" sz="2000" dirty="0"/>
              <a:t>What memories is this situation stirring up?</a:t>
            </a:r>
          </a:p>
          <a:p>
            <a:r>
              <a:rPr lang="en-GB" sz="2000" dirty="0"/>
              <a:t>Were there any other thoughts or images?</a:t>
            </a:r>
          </a:p>
          <a:p>
            <a:r>
              <a:rPr lang="en-GB" sz="2000" dirty="0"/>
              <a:t>What are you afraid of? </a:t>
            </a:r>
          </a:p>
          <a:p>
            <a:r>
              <a:rPr lang="en-GB" sz="2000" dirty="0"/>
              <a:t>What images do you get in the situation?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BDABDF-98F4-43FF-8B64-9DED9C8550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18401" y="3627120"/>
            <a:ext cx="2794000" cy="2392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011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183E8A5-9BA0-4F22-92B4-530A94CB440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40470" y="263952"/>
            <a:ext cx="11651530" cy="62130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27ABC2-F2B3-489D-957D-C7268A9C4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Clarifying problems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E5181B-7968-4DD3-A840-2BDED81C2E5D}"/>
              </a:ext>
            </a:extLst>
          </p:cNvPr>
          <p:cNvSpPr txBox="1"/>
          <p:nvPr/>
        </p:nvSpPr>
        <p:spPr>
          <a:xfrm>
            <a:off x="540470" y="6477000"/>
            <a:ext cx="893346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creativecommons.org/licenses/by/3.0/"/>
              </a:rPr>
              <a:t>Y</a:t>
            </a:r>
            <a:endParaRPr lang="en-GB" sz="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E6EF9-8291-4DDD-BBE2-BBDA5ACA1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6612" y="2641207"/>
            <a:ext cx="8761413" cy="3416300"/>
          </a:xfrm>
        </p:spPr>
        <p:txBody>
          <a:bodyPr/>
          <a:lstStyle/>
          <a:p>
            <a:r>
              <a:rPr lang="en-GB" sz="2400" dirty="0"/>
              <a:t>Clarifying questions seek out information about and clarify the counsellor’s perception of clients/patients words.</a:t>
            </a:r>
          </a:p>
          <a:p>
            <a:pPr marL="0" indent="0">
              <a:buNone/>
            </a:pPr>
            <a:r>
              <a:rPr lang="en-GB" sz="2000" b="1" dirty="0"/>
              <a:t>1</a:t>
            </a:r>
            <a:r>
              <a:rPr lang="en-GB" dirty="0"/>
              <a:t>. “</a:t>
            </a:r>
            <a:r>
              <a:rPr lang="en-GB" sz="2000" b="1" dirty="0"/>
              <a:t>When you say ____, What do you mean?”</a:t>
            </a:r>
          </a:p>
          <a:p>
            <a:pPr marL="0" indent="0">
              <a:buNone/>
            </a:pPr>
            <a:r>
              <a:rPr lang="en-GB" sz="2000" b="1" dirty="0"/>
              <a:t>2. “Sounds to me like you’re saying _______?”</a:t>
            </a:r>
          </a:p>
          <a:p>
            <a:pPr marL="0" indent="0">
              <a:buNone/>
            </a:pPr>
            <a:r>
              <a:rPr lang="en-GB" sz="2000" b="1" dirty="0"/>
              <a:t>3. “What makes you say that ?”</a:t>
            </a:r>
          </a:p>
          <a:p>
            <a:pPr marL="0" indent="0">
              <a:buNone/>
            </a:pPr>
            <a:r>
              <a:rPr lang="en-GB" sz="2000" b="1" dirty="0"/>
              <a:t>4. “What do you already know about this?”</a:t>
            </a:r>
          </a:p>
          <a:p>
            <a:pPr marL="0" indent="0">
              <a:buNone/>
            </a:pPr>
            <a:r>
              <a:rPr lang="en-GB" sz="2000" b="1" dirty="0"/>
              <a:t>5. “ Can you give me an example when this has happened before?”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425589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C97BD-5A6E-4BF9-8C88-C351B1FB9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focused questions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294F42-0382-4E2D-83F2-4707EEC22C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55840" y="4246880"/>
            <a:ext cx="3681206" cy="20497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34D74-A144-4377-A054-41B7CC0F3A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Ask clients/patients to provide information concerning the extent to which they have tried or are tying to do something about their problem.</a:t>
            </a:r>
          </a:p>
          <a:p>
            <a:r>
              <a:rPr lang="en-GB" sz="2400" b="1" dirty="0"/>
              <a:t>“What have you attempted to do about this problem to date?”</a:t>
            </a:r>
          </a:p>
          <a:p>
            <a:r>
              <a:rPr lang="en-GB" sz="2400" b="1" dirty="0"/>
              <a:t>“What are your options?”</a:t>
            </a:r>
          </a:p>
          <a:p>
            <a:r>
              <a:rPr lang="en-GB" sz="2400" b="1" dirty="0"/>
              <a:t>What are you planning to do?”</a:t>
            </a:r>
          </a:p>
          <a:p>
            <a:r>
              <a:rPr lang="en-GB" sz="2400" b="1" dirty="0"/>
              <a:t>“How can you change your behaviour?</a:t>
            </a:r>
            <a:r>
              <a:rPr lang="en-GB" sz="2800" b="1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83714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CC494-375E-4F7C-B3D2-E1225E181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Searching for strength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9ED5C-356F-48DD-AF57-59E876C20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i="1" dirty="0"/>
              <a:t>Ivey &amp; Ivey( 2003) use the term positive asset search</a:t>
            </a:r>
          </a:p>
          <a:p>
            <a:endParaRPr lang="en-GB" dirty="0"/>
          </a:p>
          <a:p>
            <a:r>
              <a:rPr lang="en-GB" sz="3200" dirty="0"/>
              <a:t> </a:t>
            </a:r>
            <a:r>
              <a:rPr lang="en-GB" sz="3200" b="1" dirty="0"/>
              <a:t>“What do you see as your strengths?”</a:t>
            </a:r>
          </a:p>
          <a:p>
            <a:r>
              <a:rPr lang="en-GB" sz="3200" b="1" dirty="0"/>
              <a:t> “What skills do you bring in this problem?”</a:t>
            </a:r>
          </a:p>
          <a:p>
            <a:r>
              <a:rPr lang="en-GB" sz="3200" b="1" dirty="0"/>
              <a:t> “What are your assets?”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97820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CC08F-26CA-4225-9EEA-041101FE8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history of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8D780-25C1-4729-B80A-C7054E701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“ For how long has this been a problem    for you?”</a:t>
            </a:r>
          </a:p>
          <a:p>
            <a:r>
              <a:rPr lang="en-GB" sz="3200" b="1" dirty="0"/>
              <a:t>“Have you ever sought help for this problem before?”</a:t>
            </a:r>
          </a:p>
          <a:p>
            <a:r>
              <a:rPr lang="en-GB" sz="3200" b="1" dirty="0"/>
              <a:t>“How have you attempted to cope in the past?”</a:t>
            </a:r>
          </a:p>
        </p:txBody>
      </p:sp>
    </p:spTree>
    <p:extLst>
      <p:ext uri="{BB962C8B-B14F-4D97-AF65-F5344CB8AC3E}">
        <p14:creationId xmlns:p14="http://schemas.microsoft.com/office/powerpoint/2010/main" val="1160230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FF4DA49-9CBC-4ADF-B37A-49A396F4C543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92375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310F07-A4FE-4284-8E8C-0E94C4D2A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394" y="948268"/>
            <a:ext cx="8761412" cy="706964"/>
          </a:xfrm>
        </p:spPr>
        <p:txBody>
          <a:bodyPr/>
          <a:lstStyle/>
          <a:p>
            <a:r>
              <a:rPr lang="en-GB" sz="4400" b="1" dirty="0">
                <a:solidFill>
                  <a:schemeClr val="tx1"/>
                </a:solidFill>
              </a:rPr>
              <a:t>Feelings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03A965-2F97-44B4-B995-E55119FA5FEA}"/>
              </a:ext>
            </a:extLst>
          </p:cNvPr>
          <p:cNvSpPr txBox="1"/>
          <p:nvPr/>
        </p:nvSpPr>
        <p:spPr>
          <a:xfrm>
            <a:off x="1493315" y="6858000"/>
            <a:ext cx="920536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sunflowerstorytime.com/2015/04/28/feelings-fac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6D768-8F8B-4F3D-BC4E-7A9AB1398F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Rating anxiety</a:t>
            </a:r>
          </a:p>
          <a:p>
            <a:r>
              <a:rPr lang="en-GB" sz="3200" b="1" dirty="0"/>
              <a:t>When you say you get anxious about……., how exactly do you feel?</a:t>
            </a:r>
          </a:p>
          <a:p>
            <a:r>
              <a:rPr lang="en-GB" sz="3200" b="1" dirty="0"/>
              <a:t>On a scale of 1-10, 10 being highly anxious, how would you rate your anxiety in this situation?</a:t>
            </a:r>
          </a:p>
        </p:txBody>
      </p:sp>
    </p:spTree>
    <p:extLst>
      <p:ext uri="{BB962C8B-B14F-4D97-AF65-F5344CB8AC3E}">
        <p14:creationId xmlns:p14="http://schemas.microsoft.com/office/powerpoint/2010/main" val="41125783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C1C67-9511-4875-8613-832F34463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 of questioning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6BC63F2-CC4D-4548-8037-1F9291F606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05089" y="2603500"/>
            <a:ext cx="5662634" cy="3416300"/>
          </a:xfrm>
        </p:spPr>
      </p:pic>
    </p:spTree>
    <p:extLst>
      <p:ext uri="{BB962C8B-B14F-4D97-AF65-F5344CB8AC3E}">
        <p14:creationId xmlns:p14="http://schemas.microsoft.com/office/powerpoint/2010/main" val="1007884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62AB4-D034-4BF5-A31E-5F1FB901A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B94A6-E21A-453A-A5B3-D9E247BF5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pairs  Role play using a variety styles of open ending questioning.</a:t>
            </a:r>
          </a:p>
          <a:p>
            <a:r>
              <a:rPr lang="en-GB" dirty="0"/>
              <a:t>You can choose from a number of scenarios:</a:t>
            </a:r>
          </a:p>
          <a:p>
            <a:r>
              <a:rPr lang="en-GB" dirty="0"/>
              <a:t>Assisting  a patient give up smoking</a:t>
            </a:r>
          </a:p>
          <a:p>
            <a:r>
              <a:rPr lang="en-GB" dirty="0"/>
              <a:t>Ensuring  a patient  gets  more exercise after a stroke and see the benefits of exercise</a:t>
            </a:r>
          </a:p>
          <a:p>
            <a:r>
              <a:rPr lang="en-GB" dirty="0"/>
              <a:t>Aiding an elderly patient to  increase their socialisation explore  means and ways of getting out and about more.  </a:t>
            </a:r>
          </a:p>
        </p:txBody>
      </p:sp>
    </p:spTree>
    <p:extLst>
      <p:ext uri="{BB962C8B-B14F-4D97-AF65-F5344CB8AC3E}">
        <p14:creationId xmlns:p14="http://schemas.microsoft.com/office/powerpoint/2010/main" val="39235650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591E5-D894-4B15-9DD4-FF0294062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7D489-0938-4369-89E2-E7C676D935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Nelson-Jones, R (2016) </a:t>
            </a:r>
            <a:r>
              <a:rPr lang="en-GB" i="1" dirty="0"/>
              <a:t>Basic counselling skills: A helpers manual</a:t>
            </a:r>
            <a:r>
              <a:rPr lang="en-GB" dirty="0"/>
              <a:t>: London, SAGE</a:t>
            </a:r>
          </a:p>
          <a:p>
            <a:r>
              <a:rPr lang="en-GB" dirty="0"/>
              <a:t>Nelson-Jones, R. (2011) </a:t>
            </a:r>
            <a:r>
              <a:rPr lang="en-GB" i="1" dirty="0"/>
              <a:t>Practical counselling and helping skills</a:t>
            </a:r>
            <a:r>
              <a:rPr lang="en-GB" dirty="0"/>
              <a:t>: London: SAGE</a:t>
            </a:r>
          </a:p>
        </p:txBody>
      </p:sp>
    </p:spTree>
    <p:extLst>
      <p:ext uri="{BB962C8B-B14F-4D97-AF65-F5344CB8AC3E}">
        <p14:creationId xmlns:p14="http://schemas.microsoft.com/office/powerpoint/2010/main" val="18638232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92</TotalTime>
  <Words>578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Ion Boardroom</vt:lpstr>
      <vt:lpstr>Open ended questions</vt:lpstr>
      <vt:lpstr>Learning Outcomes</vt:lpstr>
      <vt:lpstr>Closed questions vs open ended questions</vt:lpstr>
      <vt:lpstr>Questions about feelings and physical reactions</vt:lpstr>
      <vt:lpstr>Questions about thoughts</vt:lpstr>
      <vt:lpstr>Clarifying problems</vt:lpstr>
      <vt:lpstr>Solution focused questions</vt:lpstr>
      <vt:lpstr>Searching for strength questions</vt:lpstr>
      <vt:lpstr>Brief history of problem</vt:lpstr>
      <vt:lpstr>Feelings</vt:lpstr>
      <vt:lpstr>Example of questioning</vt:lpstr>
      <vt:lpstr>Student activity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Open ended questions</dc:title>
  <dc:creator>steve langford</dc:creator>
  <cp:lastModifiedBy>steve langford</cp:lastModifiedBy>
  <cp:revision>19</cp:revision>
  <dcterms:created xsi:type="dcterms:W3CDTF">2018-11-12T17:49:46Z</dcterms:created>
  <dcterms:modified xsi:type="dcterms:W3CDTF">2019-10-27T09:01:56Z</dcterms:modified>
</cp:coreProperties>
</file>