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3"/>
  </p:notesMasterIdLst>
  <p:sldIdLst>
    <p:sldId id="256" r:id="rId2"/>
    <p:sldId id="267" r:id="rId3"/>
    <p:sldId id="269" r:id="rId4"/>
    <p:sldId id="287" r:id="rId5"/>
    <p:sldId id="302" r:id="rId6"/>
    <p:sldId id="290" r:id="rId7"/>
    <p:sldId id="291" r:id="rId8"/>
    <p:sldId id="301" r:id="rId9"/>
    <p:sldId id="292" r:id="rId10"/>
    <p:sldId id="300" r:id="rId11"/>
    <p:sldId id="293" r:id="rId12"/>
    <p:sldId id="294" r:id="rId13"/>
    <p:sldId id="295" r:id="rId14"/>
    <p:sldId id="306" r:id="rId15"/>
    <p:sldId id="296" r:id="rId16"/>
    <p:sldId id="305" r:id="rId17"/>
    <p:sldId id="304" r:id="rId18"/>
    <p:sldId id="303" r:id="rId19"/>
    <p:sldId id="297" r:id="rId20"/>
    <p:sldId id="298" r:id="rId21"/>
    <p:sldId id="307" r:id="rId22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55F1DEA-710F-474B-9B2C-F73C40291DBD}">
          <p14:sldIdLst>
            <p14:sldId id="256"/>
          </p14:sldIdLst>
        </p14:section>
        <p14:section name="Untitled Section" id="{9CD7279A-C1B7-40DE-B4FB-6852965709DB}">
          <p14:sldIdLst>
            <p14:sldId id="267"/>
            <p14:sldId id="269"/>
            <p14:sldId id="287"/>
            <p14:sldId id="302"/>
            <p14:sldId id="290"/>
            <p14:sldId id="291"/>
            <p14:sldId id="301"/>
            <p14:sldId id="292"/>
            <p14:sldId id="300"/>
            <p14:sldId id="293"/>
            <p14:sldId id="294"/>
            <p14:sldId id="295"/>
            <p14:sldId id="306"/>
            <p14:sldId id="296"/>
            <p14:sldId id="305"/>
            <p14:sldId id="304"/>
            <p14:sldId id="303"/>
            <p14:sldId id="297"/>
            <p14:sldId id="298"/>
            <p14:sldId id="30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8" autoAdjust="0"/>
    <p:restoredTop sz="50067"/>
  </p:normalViewPr>
  <p:slideViewPr>
    <p:cSldViewPr snapToGrid="0" snapToObjects="1">
      <p:cViewPr varScale="1">
        <p:scale>
          <a:sx n="45" d="100"/>
          <a:sy n="45" d="100"/>
        </p:scale>
        <p:origin x="2139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1/30/2020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3638" y="1222375"/>
            <a:ext cx="439737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6E860932-3A13-4C32-ADD6-97730C5C750A}" type="slidenum">
              <a:rPr lang="cy-GB" altLang="en-US"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2</a:t>
            </a:fld>
            <a:endParaRPr lang="cy-GB" altLang="en-US">
              <a:latin typeface="Arial" panose="020B0604020202020204" pitchFamily="34" charset="0"/>
            </a:endParaRPr>
          </a:p>
        </p:txBody>
      </p:sp>
      <p:sp>
        <p:nvSpPr>
          <p:cNvPr id="819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81038" y="795338"/>
            <a:ext cx="5305425" cy="3979862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819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66239" y="5039842"/>
            <a:ext cx="5334578" cy="477682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63116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5302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2319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614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4503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2245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3260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02385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1246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0840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3551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49406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7306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4279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2424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1/30/2020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1/30/2020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1/30/2020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6425" cy="1139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EE1969-B299-4B54-A9D9-68690064E41D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1665042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212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emf"/><Relationship Id="rId4" Type="http://schemas.openxmlformats.org/officeDocument/2006/relationships/oleObject" Target="../embeddings/oleObject1.bin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3019A85-3199-4BE1-A5F4-1B4BC3F64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4445413"/>
          </a:xfrm>
        </p:spPr>
        <p:txBody>
          <a:bodyPr>
            <a:normAutofit fontScale="90000"/>
          </a:bodyPr>
          <a:lstStyle/>
          <a:p>
            <a:r>
              <a:rPr lang="en-GB" sz="4000" b="1" dirty="0" smtClean="0">
                <a:latin typeface="+mn-lt"/>
              </a:rPr>
              <a:t/>
            </a:r>
            <a:br>
              <a:rPr lang="en-GB" sz="4000" b="1" dirty="0" smtClean="0">
                <a:latin typeface="+mn-lt"/>
              </a:rPr>
            </a:br>
            <a:r>
              <a:rPr lang="en-GB" sz="4000" b="1" dirty="0" smtClean="0">
                <a:latin typeface="+mn-lt"/>
              </a:rPr>
              <a:t/>
            </a:r>
            <a:br>
              <a:rPr lang="en-GB" sz="4000" b="1" dirty="0" smtClean="0">
                <a:latin typeface="+mn-lt"/>
              </a:rPr>
            </a:br>
            <a:r>
              <a:rPr lang="en-GB" sz="4000" b="1" dirty="0">
                <a:latin typeface="+mn-lt"/>
              </a:rPr>
              <a:t/>
            </a:r>
            <a:br>
              <a:rPr lang="en-GB" sz="4000" b="1" dirty="0">
                <a:latin typeface="+mn-lt"/>
              </a:rPr>
            </a:br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ECGE6001PC/</a:t>
            </a:r>
            <a:b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Cyflogadwyedd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Llwybrau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Dyfodol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ECGE6001P/EACE6001R</a:t>
            </a:r>
            <a:br>
              <a:rPr lang="en-GB" sz="4000" b="1" i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i="1" dirty="0">
                <a:latin typeface="Arial" panose="020B0604020202020204" pitchFamily="34" charset="0"/>
                <a:cs typeface="Arial" panose="020B0604020202020204" pitchFamily="34" charset="0"/>
              </a:rPr>
              <a:t>– Skills for Life: Employability and Future </a:t>
            </a:r>
            <a:r>
              <a:rPr lang="en-GB" sz="40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Pathways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31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Sesiynau</a:t>
            </a:r>
            <a:r>
              <a:rPr lang="es-ES" sz="3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5 a 6 </a:t>
            </a:r>
            <a:r>
              <a:rPr lang="es-ES" sz="3100" b="1" dirty="0">
                <a:latin typeface="Arial" panose="020B0604020202020204" pitchFamily="34" charset="0"/>
                <a:cs typeface="Arial" panose="020B0604020202020204" pitchFamily="34" charset="0"/>
              </a:rPr>
              <a:t>-    </a:t>
            </a:r>
            <a:r>
              <a:rPr lang="es-ES" sz="3100" b="1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s-ES" sz="31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s-ES" sz="31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s-ES" sz="31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s-ES" sz="31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Sessions 5 and 6 </a:t>
            </a:r>
            <a:r>
              <a:rPr lang="en-GB" sz="3100" b="1" i="1" dirty="0">
                <a:latin typeface="Arial" panose="020B0604020202020204" pitchFamily="34" charset="0"/>
                <a:cs typeface="Arial" panose="020B0604020202020204" pitchFamily="34" charset="0"/>
              </a:rPr>
              <a:t>-   Introduction to the </a:t>
            </a:r>
            <a:r>
              <a:rPr lang="en-GB" sz="31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module</a:t>
            </a:r>
            <a:r>
              <a:rPr lang="en-GB" sz="3100" b="1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31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1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824107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83190"/>
          </a:xfrm>
        </p:spPr>
        <p:txBody>
          <a:bodyPr>
            <a:normAutofit fontScale="90000"/>
          </a:bodyPr>
          <a:lstStyle/>
          <a:p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84AA84-B97D-4B0A-931E-29CA57C678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07917"/>
            <a:ext cx="3886200" cy="4486274"/>
          </a:xfrm>
        </p:spPr>
        <p:txBody>
          <a:bodyPr>
            <a:normAutofit fontScale="85000" lnSpcReduction="10000"/>
          </a:bodyPr>
          <a:lstStyle/>
          <a:p>
            <a:r>
              <a:rPr lang="cy-GB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dadansoddi’n </a:t>
            </a: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feirniadol egwyddorion cyflogadwyedd a sgiliau anturiaethus mewn perthynas â llwybrau gyrfa perthnasol; 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adfyfyrio’n </a:t>
            </a: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feirniadol ar bwysigrwydd dysgu parhaus a meddwl am y dyfodol ar gyfer eu datblygiad personol a chyflogadwyedd;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dangos sgiliau ysgrifenedig a chyflwyno sy’n tystiolaethu cymwyseddau a nodweddion datblygedig sy’n adlewyrchu amrywiaeth o sgiliau trosglwyddadwy e.e. gwaith tîm, datrys problemau a chyfathrebu</a:t>
            </a:r>
            <a:r>
              <a:rPr lang="cy-GB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trefnu gwybodaeth a dysgu drwy ddefnydd datblygedig o amrywiaeth o ffynonellau gwybodaeth, gan gynnwys </a:t>
            </a:r>
            <a:r>
              <a:rPr lang="cy-GB" sz="1900" dirty="0" err="1">
                <a:latin typeface="Arial" panose="020B0604020202020204" pitchFamily="34" charset="0"/>
                <a:cs typeface="Arial" panose="020B0604020202020204" pitchFamily="34" charset="0"/>
              </a:rPr>
              <a:t>TGCh</a:t>
            </a: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, a chyflwyno’u gwaith </a:t>
            </a:r>
            <a:r>
              <a:rPr lang="cy-GB" sz="1900" dirty="0"/>
              <a:t>ar y lefel briodol.</a:t>
            </a:r>
            <a:endParaRPr lang="en-GB" sz="1900" dirty="0"/>
          </a:p>
          <a:p>
            <a:endParaRPr lang="en-GB" sz="1900" dirty="0"/>
          </a:p>
          <a:p>
            <a:endParaRPr lang="en-GB" sz="1700" b="1" u="s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2897AB-491A-4CAE-A768-001530F23C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07917"/>
            <a:ext cx="3886200" cy="4869046"/>
          </a:xfrm>
        </p:spPr>
        <p:txBody>
          <a:bodyPr>
            <a:normAutofit fontScale="85000" lnSpcReduction="10000"/>
          </a:bodyPr>
          <a:lstStyle/>
          <a:p>
            <a:r>
              <a:rPr lang="en-GB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Critically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analyse the principles of employability and enterprising skills in relation to relevant career pathways;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Critically reflect on the importance of continual learning and future thinking for  own personal development and employability; 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Exhibit written and presentation skills that evidence advanced competencies and characteristics that reflect a range of transferable skills e.g. teamwork, problem solving and communication;</a:t>
            </a:r>
          </a:p>
          <a:p>
            <a:r>
              <a:rPr lang="en-GB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Organise knowledge and learning through an advanced use of information sources, including ICT and to present their work at the appropriate level.  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1223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53311"/>
          </a:xfrm>
        </p:spPr>
        <p:txBody>
          <a:bodyPr>
            <a:normAutofit fontScale="90000"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Cymwyseddau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sesiynau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Competencies in these sessions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92865"/>
            <a:ext cx="3886200" cy="4784098"/>
          </a:xfrm>
        </p:spPr>
        <p:txBody>
          <a:bodyPr>
            <a:normAutofit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Cydweithio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Cydweithredu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Gwerthoedd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Hyblygrwydd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gwrdd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cytuno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92865"/>
            <a:ext cx="3886200" cy="4784098"/>
          </a:xfrm>
        </p:spPr>
        <p:txBody>
          <a:bodyPr/>
          <a:lstStyle/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Communication skills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Interpersonal skills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Collaboration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Cooperation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Values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Problem solving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Flexibility and the ability to compromise</a:t>
            </a: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1928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78464" y="365126"/>
            <a:ext cx="7408235" cy="655600"/>
          </a:xfrm>
        </p:spPr>
        <p:txBody>
          <a:bodyPr>
            <a:normAutofit fontScale="90000"/>
          </a:bodyPr>
          <a:lstStyle/>
          <a:p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  <a:br>
              <a:rPr lang="en-GB" b="1" i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78465" y="544557"/>
            <a:ext cx="8431619" cy="46531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1400" b="1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</a:t>
            </a: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B C D E F G H I J K L M N O P Q R S T U V W X Y Z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represented as: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1 2 3 4 5 6 7 8 9 10 11 12 13 14 15 16 17 18 19 20 21 22 23 24 25 26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Then please work out the % for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K-N-O-W-L-E-D-G-E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_ +_ +_ +_ +_ +_ +_ +_ + _  =  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H-A-R-D-W-O-R-K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_ +_ +_ +_ +_ +_ +_ +_  =  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 what about this formula?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 + 20 + 20 + 9 + 20 + 21 + 4 + 5 =      %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word have you come up with?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_  _  _  _  _  _  _  _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4215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Ymddygiadau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Professional behaviours 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90689"/>
            <a:ext cx="3886200" cy="4486274"/>
          </a:xfrm>
        </p:spPr>
        <p:txBody>
          <a:bodyPr>
            <a:normAutofit/>
          </a:bodyPr>
          <a:lstStyle/>
          <a:p>
            <a:r>
              <a:rPr lang="en-GB" sz="2400" dirty="0" err="1" smtClean="0"/>
              <a:t>Mewn</a:t>
            </a:r>
            <a:r>
              <a:rPr lang="en-GB" sz="2400" dirty="0" smtClean="0"/>
              <a:t> </a:t>
            </a:r>
            <a:r>
              <a:rPr lang="en-GB" sz="2400" dirty="0" err="1" smtClean="0"/>
              <a:t>grwpiau</a:t>
            </a:r>
            <a:r>
              <a:rPr lang="en-GB" sz="2400" dirty="0" smtClean="0"/>
              <a:t> </a:t>
            </a:r>
            <a:r>
              <a:rPr lang="en-GB" sz="2400" dirty="0" err="1" smtClean="0"/>
              <a:t>bach</a:t>
            </a:r>
            <a:r>
              <a:rPr lang="en-GB" sz="2400" dirty="0" smtClean="0"/>
              <a:t>, </a:t>
            </a:r>
            <a:r>
              <a:rPr lang="en-GB" sz="2400" dirty="0" err="1" smtClean="0"/>
              <a:t>ystyriwch</a:t>
            </a:r>
            <a:r>
              <a:rPr lang="en-GB" sz="2400" dirty="0" smtClean="0"/>
              <a:t> </a:t>
            </a:r>
            <a:r>
              <a:rPr lang="en-GB" sz="2400" dirty="0" err="1" smtClean="0"/>
              <a:t>ymddygiadau</a:t>
            </a:r>
            <a:r>
              <a:rPr lang="en-GB" sz="2400" dirty="0" smtClean="0"/>
              <a:t> I </a:t>
            </a:r>
            <a:r>
              <a:rPr lang="en-GB" sz="2400" dirty="0" err="1" smtClean="0"/>
              <a:t>chi’n</a:t>
            </a:r>
            <a:r>
              <a:rPr lang="en-GB" sz="2400" dirty="0" smtClean="0"/>
              <a:t> </a:t>
            </a:r>
            <a:r>
              <a:rPr lang="en-GB" sz="2400" dirty="0" err="1" smtClean="0"/>
              <a:t>meddwl</a:t>
            </a:r>
            <a:r>
              <a:rPr lang="en-GB" sz="2400" dirty="0" smtClean="0"/>
              <a:t> </a:t>
            </a:r>
            <a:r>
              <a:rPr lang="en-GB" sz="2400" dirty="0" err="1" smtClean="0"/>
              <a:t>sydd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addas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gyfer</a:t>
            </a:r>
            <a:r>
              <a:rPr lang="en-GB" sz="2400" dirty="0" smtClean="0"/>
              <a:t> </a:t>
            </a:r>
            <a:r>
              <a:rPr lang="en-GB" sz="2400" dirty="0" err="1" smtClean="0"/>
              <a:t>eich</a:t>
            </a:r>
            <a:r>
              <a:rPr lang="en-GB" sz="2400" dirty="0" smtClean="0"/>
              <a:t> sector o </a:t>
            </a:r>
            <a:r>
              <a:rPr lang="en-GB" sz="2400" dirty="0" err="1" smtClean="0"/>
              <a:t>waith</a:t>
            </a:r>
            <a:r>
              <a:rPr lang="en-GB" sz="2400" dirty="0" smtClean="0"/>
              <a:t>?</a:t>
            </a:r>
          </a:p>
          <a:p>
            <a:r>
              <a:rPr lang="en-GB" sz="2400" dirty="0" err="1" smtClean="0"/>
              <a:t>Ystyriwch</a:t>
            </a:r>
            <a:r>
              <a:rPr lang="en-GB" sz="2400" dirty="0" smtClean="0"/>
              <a:t> </a:t>
            </a:r>
            <a:r>
              <a:rPr lang="en-GB" sz="2400" dirty="0" err="1" smtClean="0"/>
              <a:t>eich</a:t>
            </a:r>
            <a:r>
              <a:rPr lang="en-GB" sz="2400" dirty="0" smtClean="0"/>
              <a:t> </a:t>
            </a:r>
            <a:r>
              <a:rPr lang="en-GB" sz="2400" dirty="0" err="1" smtClean="0"/>
              <a:t>profiadau</a:t>
            </a:r>
            <a:r>
              <a:rPr lang="en-GB" sz="2400" dirty="0" smtClean="0"/>
              <a:t> – </a:t>
            </a:r>
            <a:r>
              <a:rPr lang="en-GB" sz="2400" dirty="0" err="1" smtClean="0"/>
              <a:t>pwy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chi </a:t>
            </a:r>
            <a:r>
              <a:rPr lang="en-GB" sz="2400" dirty="0" err="1" smtClean="0"/>
              <a:t>wedi</a:t>
            </a:r>
            <a:r>
              <a:rPr lang="en-GB" sz="2400" dirty="0" smtClean="0"/>
              <a:t> </a:t>
            </a:r>
            <a:r>
              <a:rPr lang="en-GB" sz="2400" dirty="0" err="1" smtClean="0"/>
              <a:t>gweithio</a:t>
            </a:r>
            <a:r>
              <a:rPr lang="en-GB" sz="2400" dirty="0" smtClean="0"/>
              <a:t> </a:t>
            </a:r>
            <a:r>
              <a:rPr lang="en-GB" sz="2400" dirty="0" err="1" smtClean="0"/>
              <a:t>gyda</a:t>
            </a:r>
            <a:r>
              <a:rPr lang="en-GB" sz="2400" dirty="0" smtClean="0"/>
              <a:t> – a </a:t>
            </a:r>
            <a:r>
              <a:rPr lang="en-GB" sz="2400" dirty="0" err="1" smtClean="0"/>
              <a:t>sut</a:t>
            </a:r>
            <a:r>
              <a:rPr lang="en-GB" sz="2400" dirty="0" smtClean="0"/>
              <a:t> </a:t>
            </a:r>
            <a:r>
              <a:rPr lang="en-GB" sz="2400" dirty="0" err="1" smtClean="0"/>
              <a:t>mae’r</a:t>
            </a:r>
            <a:r>
              <a:rPr lang="en-GB" sz="2400" dirty="0" smtClean="0"/>
              <a:t> </a:t>
            </a:r>
            <a:r>
              <a:rPr lang="en-GB" sz="2400" dirty="0" err="1" smtClean="0"/>
              <a:t>ymddygiadau</a:t>
            </a:r>
            <a:r>
              <a:rPr lang="en-GB" sz="2400" dirty="0" smtClean="0"/>
              <a:t> </a:t>
            </a:r>
            <a:r>
              <a:rPr lang="en-GB" sz="2400" dirty="0" err="1" smtClean="0"/>
              <a:t>yma</a:t>
            </a:r>
            <a:r>
              <a:rPr lang="en-GB" sz="2400" dirty="0" smtClean="0"/>
              <a:t> </a:t>
            </a:r>
            <a:r>
              <a:rPr lang="en-GB" sz="2400" dirty="0" err="1" smtClean="0"/>
              <a:t>wedi</a:t>
            </a:r>
            <a:r>
              <a:rPr lang="en-GB" sz="2400" dirty="0" smtClean="0"/>
              <a:t> </a:t>
            </a:r>
            <a:r>
              <a:rPr lang="en-GB" sz="2400" dirty="0" err="1" smtClean="0"/>
              <a:t>cael</a:t>
            </a:r>
            <a:r>
              <a:rPr lang="en-GB" sz="2400" dirty="0" smtClean="0"/>
              <a:t> </a:t>
            </a:r>
            <a:r>
              <a:rPr lang="en-GB" sz="2400" dirty="0" err="1" smtClean="0"/>
              <a:t>effaith</a:t>
            </a:r>
            <a:r>
              <a:rPr lang="en-GB" sz="2400" dirty="0" smtClean="0"/>
              <a:t> </a:t>
            </a:r>
            <a:r>
              <a:rPr lang="en-GB" sz="2400" dirty="0" err="1" smtClean="0"/>
              <a:t>arnoch</a:t>
            </a:r>
            <a:r>
              <a:rPr lang="en-GB" sz="2400" dirty="0" smtClean="0"/>
              <a:t>. 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3886200" cy="4486274"/>
          </a:xfrm>
        </p:spPr>
        <p:txBody>
          <a:bodyPr>
            <a:normAutofit/>
          </a:bodyPr>
          <a:lstStyle/>
          <a:p>
            <a:r>
              <a:rPr lang="en-GB" sz="2400" dirty="0"/>
              <a:t>In small groups </a:t>
            </a:r>
            <a:r>
              <a:rPr lang="en-GB" sz="2400" dirty="0" smtClean="0"/>
              <a:t>consider behaviours which you think are appropriate for your work sector?</a:t>
            </a:r>
          </a:p>
          <a:p>
            <a:r>
              <a:rPr lang="en-GB" sz="2400" dirty="0" smtClean="0"/>
              <a:t>Consider </a:t>
            </a:r>
            <a:r>
              <a:rPr lang="en-GB" sz="2400" dirty="0"/>
              <a:t>your past experiences  - </a:t>
            </a:r>
            <a:r>
              <a:rPr lang="en-GB" sz="2400" dirty="0" smtClean="0"/>
              <a:t>who you </a:t>
            </a:r>
            <a:r>
              <a:rPr lang="en-GB" sz="2400" dirty="0"/>
              <a:t>have worked </a:t>
            </a:r>
            <a:r>
              <a:rPr lang="en-GB" sz="2400" dirty="0" smtClean="0"/>
              <a:t>with – and how these behaviours have impacted on you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7531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Nodweddion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gweithle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Characteristics of an effective workplace </a:t>
            </a:r>
            <a:endParaRPr lang="en-GB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594884"/>
            <a:ext cx="3886200" cy="4582079"/>
          </a:xfrm>
        </p:spPr>
        <p:txBody>
          <a:bodyPr/>
          <a:lstStyle/>
          <a:p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> </a:t>
            </a:r>
            <a:r>
              <a:rPr lang="en-GB" dirty="0" err="1" smtClean="0"/>
              <a:t>bach</a:t>
            </a:r>
            <a:r>
              <a:rPr lang="en-GB" dirty="0" smtClean="0"/>
              <a:t>, </a:t>
            </a:r>
            <a:r>
              <a:rPr lang="en-GB" dirty="0" err="1" smtClean="0"/>
              <a:t>rhestrwch</a:t>
            </a:r>
            <a:r>
              <a:rPr lang="en-GB" dirty="0" smtClean="0"/>
              <a:t> </a:t>
            </a:r>
            <a:r>
              <a:rPr lang="en-GB" dirty="0" err="1" smtClean="0"/>
              <a:t>cymwyseddau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chi’n</a:t>
            </a:r>
            <a:r>
              <a:rPr lang="en-GB" dirty="0" smtClean="0"/>
              <a:t> </a:t>
            </a:r>
            <a:r>
              <a:rPr lang="en-GB" dirty="0" err="1" smtClean="0"/>
              <a:t>credu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arwain</a:t>
            </a:r>
            <a:r>
              <a:rPr lang="en-GB" dirty="0" smtClean="0"/>
              <a:t> at </a:t>
            </a:r>
            <a:r>
              <a:rPr lang="en-GB" b="1" dirty="0" err="1" smtClean="0"/>
              <a:t>gweithle</a:t>
            </a:r>
            <a:r>
              <a:rPr lang="en-GB" b="1" dirty="0" smtClean="0"/>
              <a:t> </a:t>
            </a:r>
            <a:r>
              <a:rPr lang="en-GB" b="1" dirty="0" err="1" smtClean="0"/>
              <a:t>effeithiol</a:t>
            </a:r>
            <a:r>
              <a:rPr lang="en-GB" b="1" dirty="0" smtClean="0"/>
              <a:t>?</a:t>
            </a:r>
          </a:p>
          <a:p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profiadau</a:t>
            </a:r>
            <a:r>
              <a:rPr lang="en-GB" dirty="0" smtClean="0"/>
              <a:t> – </a:t>
            </a:r>
            <a:r>
              <a:rPr lang="en-GB" dirty="0" err="1" smtClean="0"/>
              <a:t>ble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chi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gweithio</a:t>
            </a:r>
            <a:r>
              <a:rPr lang="en-GB" dirty="0" smtClean="0"/>
              <a:t> –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amgylchedd</a:t>
            </a:r>
            <a:r>
              <a:rPr lang="en-GB" dirty="0" smtClean="0"/>
              <a:t> </a:t>
            </a: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diwylliant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94884"/>
            <a:ext cx="3886200" cy="4582079"/>
          </a:xfrm>
        </p:spPr>
        <p:txBody>
          <a:bodyPr/>
          <a:lstStyle/>
          <a:p>
            <a:r>
              <a:rPr lang="en-GB" dirty="0" smtClean="0"/>
              <a:t>In small groups list characteristics that you believe lead to an </a:t>
            </a:r>
            <a:r>
              <a:rPr lang="en-GB" b="1" dirty="0" smtClean="0"/>
              <a:t>effective workplace?</a:t>
            </a:r>
          </a:p>
          <a:p>
            <a:r>
              <a:rPr lang="en-GB" dirty="0" smtClean="0"/>
              <a:t>Consider your past experiences  - where you have worked – the working environment and culture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1681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586" y="365126"/>
            <a:ext cx="7866764" cy="1325563"/>
          </a:xfrm>
        </p:spPr>
        <p:txBody>
          <a:bodyPr>
            <a:normAutofit/>
          </a:bodyPr>
          <a:lstStyle/>
          <a:p>
            <a:r>
              <a:rPr lang="en-GB" sz="36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Families and Work Institute (FWI)</a:t>
            </a:r>
            <a:endParaRPr lang="en-GB" sz="36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18437"/>
            <a:ext cx="3886200" cy="48585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6 </a:t>
            </a:r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Meini</a:t>
            </a:r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parhaus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(DPP)</a:t>
            </a: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Diwylliant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ymddiriedaeth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(ethos)</a:t>
            </a: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Balans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Cefnogaeth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arweinwyr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Ymreolaeth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Boddhad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(y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buddion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endParaRPr lang="en-GB" sz="2600" b="1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99191"/>
            <a:ext cx="3886200" cy="46777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6 Criteria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Providing opportunities for continuous learning (CPD)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Culture and trust (ethos)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Work life balance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Support (leaders)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Autonomy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Satisfaction (the benefits)</a:t>
            </a:r>
          </a:p>
        </p:txBody>
      </p:sp>
    </p:spTree>
    <p:extLst>
      <p:ext uri="{BB962C8B-B14F-4D97-AF65-F5344CB8AC3E}">
        <p14:creationId xmlns:p14="http://schemas.microsoft.com/office/powerpoint/2010/main" val="3316290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Proffesiynoldeb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gweithle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Professionalism in the workplace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594884"/>
            <a:ext cx="3886200" cy="4582079"/>
          </a:xfrm>
        </p:spPr>
        <p:txBody>
          <a:bodyPr>
            <a:norm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Parch</a:t>
            </a: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Prydlondeb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Cyfanrwydd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Gwisg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Ateblorwydd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Ymrwymiad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94884"/>
            <a:ext cx="3886200" cy="4582079"/>
          </a:xfrm>
        </p:spPr>
        <p:txBody>
          <a:bodyPr>
            <a:norm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Respect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Punctuality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Integrity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Dress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Accountability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Teamwork</a:t>
            </a: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Committment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6547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85494"/>
            <a:ext cx="7886700" cy="1005195"/>
          </a:xfrm>
        </p:spPr>
        <p:txBody>
          <a:bodyPr>
            <a:normAutofit fontScale="90000"/>
          </a:bodyPr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Atebolrwydd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Dibynadwyedd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Gonestrwydd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Ymrwymiad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>Set </a:t>
            </a:r>
            <a:r>
              <a:rPr lang="en-GB" sz="27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erbyn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>set </a:t>
            </a:r>
            <a:r>
              <a:rPr lang="en-GB" sz="27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i="1" dirty="0" smtClean="0">
                <a:latin typeface="Arial" panose="020B0604020202020204" pitchFamily="34" charset="0"/>
                <a:cs typeface="Arial" panose="020B0604020202020204" pitchFamily="34" charset="0"/>
              </a:rPr>
              <a:t>Accountability</a:t>
            </a:r>
            <a: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  <a:t>Trustworthiness</a:t>
            </a:r>
            <a:b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  <a:t>Honesty</a:t>
            </a:r>
            <a:b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  <a:t>Commitment</a:t>
            </a:r>
            <a:b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  <a:t>Skill set v Mind set</a:t>
            </a:r>
            <a:b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Reed and Stoltz, 2013)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7287" y="685494"/>
            <a:ext cx="3494451" cy="4651495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flipV="1">
            <a:off x="4629150" y="6176963"/>
            <a:ext cx="3886200" cy="42585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3309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7886700" cy="1325563"/>
          </a:xfrm>
        </p:spPr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88595637"/>
              </p:ext>
            </p:extLst>
          </p:nvPr>
        </p:nvGraphicFramePr>
        <p:xfrm>
          <a:off x="3132986" y="127972"/>
          <a:ext cx="9955693" cy="1288502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Acrobat Document" r:id="rId4" imgW="5829010" imgH="7543456" progId="Acrobat.Document.11">
                  <p:embed/>
                </p:oleObj>
              </mc:Choice>
              <mc:Fallback>
                <p:oleObj name="Acrobat Document" r:id="rId4" imgW="5829010" imgH="7543456" progId="Acrobat.Document.1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132986" y="127972"/>
                        <a:ext cx="9955693" cy="1288502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66222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Hunan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ddisgyblaeth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Self discipline </a:t>
            </a:r>
            <a:endParaRPr lang="en-GB" sz="36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488558"/>
            <a:ext cx="3886200" cy="46884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 smtClean="0"/>
              <a:t>Beth </a:t>
            </a:r>
            <a:r>
              <a:rPr lang="en-GB" sz="2000" b="1" dirty="0" err="1" smtClean="0"/>
              <a:t>yw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hunan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ddisgyblaeth</a:t>
            </a:r>
            <a:r>
              <a:rPr lang="en-GB" sz="2000" b="1" dirty="0" smtClean="0"/>
              <a:t>?</a:t>
            </a:r>
          </a:p>
          <a:p>
            <a:r>
              <a:rPr lang="en-GB" sz="2000" dirty="0" err="1" smtClean="0"/>
              <a:t>Ymrwymiad</a:t>
            </a:r>
            <a:r>
              <a:rPr lang="en-GB" sz="2000" dirty="0" smtClean="0"/>
              <a:t>?</a:t>
            </a:r>
          </a:p>
          <a:p>
            <a:r>
              <a:rPr lang="en-GB" sz="2000" dirty="0" err="1" smtClean="0"/>
              <a:t>Dyfalbarhad</a:t>
            </a:r>
            <a:r>
              <a:rPr lang="en-GB" sz="2000" dirty="0" smtClean="0"/>
              <a:t>?</a:t>
            </a:r>
          </a:p>
          <a:p>
            <a:r>
              <a:rPr lang="en-GB" sz="2000" dirty="0" err="1" smtClean="0"/>
              <a:t>Ewyllys</a:t>
            </a:r>
            <a:endParaRPr lang="en-GB" sz="2000" dirty="0" smtClean="0"/>
          </a:p>
          <a:p>
            <a:pPr marL="0" indent="0">
              <a:buNone/>
            </a:pPr>
            <a:r>
              <a:rPr lang="en-GB" sz="2000" dirty="0" err="1" smtClean="0"/>
              <a:t>Neu</a:t>
            </a:r>
            <a:r>
              <a:rPr lang="en-GB" sz="2000" dirty="0" smtClean="0"/>
              <a:t>…</a:t>
            </a:r>
            <a:endParaRPr lang="en-GB" sz="2000" dirty="0"/>
          </a:p>
          <a:p>
            <a:r>
              <a:rPr lang="en-GB" sz="2000" dirty="0" err="1" smtClean="0"/>
              <a:t>Cynllunio</a:t>
            </a:r>
            <a:r>
              <a:rPr lang="en-GB" sz="2000" dirty="0" smtClean="0"/>
              <a:t> a </a:t>
            </a:r>
            <a:r>
              <a:rPr lang="en-GB" sz="2000" dirty="0" err="1" smtClean="0"/>
              <a:t>threfn</a:t>
            </a:r>
            <a:r>
              <a:rPr lang="en-GB" sz="2000" dirty="0" smtClean="0"/>
              <a:t>?</a:t>
            </a:r>
          </a:p>
          <a:p>
            <a:pPr marL="0" indent="0">
              <a:buNone/>
            </a:pPr>
            <a:r>
              <a:rPr lang="en-GB" sz="2000" dirty="0" err="1" smtClean="0"/>
              <a:t>Trafodwch</a:t>
            </a:r>
            <a:r>
              <a:rPr lang="en-GB" sz="2000" dirty="0" smtClean="0"/>
              <a:t>…</a:t>
            </a:r>
          </a:p>
          <a:p>
            <a:pPr marL="0" indent="0">
              <a:buNone/>
            </a:pPr>
            <a:r>
              <a:rPr lang="en-GB" sz="2000" dirty="0" err="1" smtClean="0"/>
              <a:t>Ydy</a:t>
            </a:r>
            <a:r>
              <a:rPr lang="en-GB" sz="2000" dirty="0" smtClean="0"/>
              <a:t> </a:t>
            </a:r>
            <a:r>
              <a:rPr lang="en-GB" sz="2000" dirty="0" err="1" smtClean="0"/>
              <a:t>hwn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anodd</a:t>
            </a:r>
            <a:r>
              <a:rPr lang="en-GB" sz="2000" dirty="0" smtClean="0"/>
              <a:t>?</a:t>
            </a:r>
          </a:p>
          <a:p>
            <a:pPr marL="0" indent="0">
              <a:buNone/>
            </a:pPr>
            <a:r>
              <a:rPr lang="en-GB" sz="2000" dirty="0" err="1" smtClean="0"/>
              <a:t>Ydy</a:t>
            </a:r>
            <a:r>
              <a:rPr lang="en-GB" sz="2000" dirty="0" smtClean="0"/>
              <a:t> </a:t>
            </a:r>
            <a:r>
              <a:rPr lang="en-GB" sz="2000" dirty="0" err="1" smtClean="0"/>
              <a:t>hwn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dibynnu</a:t>
            </a:r>
            <a:r>
              <a:rPr lang="en-GB" sz="2000" dirty="0" smtClean="0"/>
              <a:t> </a:t>
            </a:r>
            <a:r>
              <a:rPr lang="en-GB" sz="2000" dirty="0" err="1" smtClean="0"/>
              <a:t>ar</a:t>
            </a:r>
            <a:r>
              <a:rPr lang="en-GB" sz="2000" dirty="0" smtClean="0"/>
              <a:t> </a:t>
            </a:r>
            <a:r>
              <a:rPr lang="en-GB" sz="2000" dirty="0" err="1" smtClean="0"/>
              <a:t>eich</a:t>
            </a:r>
            <a:r>
              <a:rPr lang="en-GB" sz="2000" dirty="0" smtClean="0"/>
              <a:t> </a:t>
            </a:r>
            <a:r>
              <a:rPr lang="en-GB" sz="2000" dirty="0" err="1" smtClean="0"/>
              <a:t>cymeriad</a:t>
            </a:r>
            <a:r>
              <a:rPr lang="en-GB" sz="2000" dirty="0" smtClean="0"/>
              <a:t> </a:t>
            </a:r>
            <a:r>
              <a:rPr lang="en-GB" sz="2000" dirty="0" err="1" smtClean="0"/>
              <a:t>neu</a:t>
            </a:r>
            <a:r>
              <a:rPr lang="en-GB" sz="2000" dirty="0" smtClean="0"/>
              <a:t> </a:t>
            </a:r>
            <a:r>
              <a:rPr lang="en-GB" sz="2000" dirty="0" err="1" smtClean="0"/>
              <a:t>iech</a:t>
            </a:r>
            <a:r>
              <a:rPr lang="en-GB" sz="2000" dirty="0" smtClean="0"/>
              <a:t> </a:t>
            </a:r>
            <a:r>
              <a:rPr lang="en-GB" sz="2000" dirty="0" err="1" smtClean="0"/>
              <a:t>personoliaeth</a:t>
            </a:r>
            <a:r>
              <a:rPr lang="en-GB" sz="2000" dirty="0" smtClean="0"/>
              <a:t> </a:t>
            </a:r>
            <a:r>
              <a:rPr lang="en-GB" sz="2000" dirty="0" err="1" smtClean="0"/>
              <a:t>unigol</a:t>
            </a:r>
            <a:r>
              <a:rPr lang="en-GB" sz="2000" dirty="0" smtClean="0"/>
              <a:t>?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92865"/>
            <a:ext cx="3886200" cy="47840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 smtClean="0"/>
              <a:t>What is self discipline?</a:t>
            </a:r>
          </a:p>
          <a:p>
            <a:r>
              <a:rPr lang="en-GB" sz="2000" dirty="0" smtClean="0"/>
              <a:t>Commitment?</a:t>
            </a:r>
          </a:p>
          <a:p>
            <a:r>
              <a:rPr lang="en-GB" sz="2000" dirty="0" smtClean="0"/>
              <a:t>Perseverance?</a:t>
            </a:r>
          </a:p>
          <a:p>
            <a:r>
              <a:rPr lang="en-GB" sz="2000" dirty="0" smtClean="0"/>
              <a:t>Willpower?</a:t>
            </a:r>
          </a:p>
          <a:p>
            <a:pPr marL="0" indent="0">
              <a:buNone/>
            </a:pPr>
            <a:r>
              <a:rPr lang="en-GB" sz="2000" dirty="0" smtClean="0"/>
              <a:t>Or…</a:t>
            </a:r>
            <a:endParaRPr lang="en-GB" sz="2000" dirty="0"/>
          </a:p>
          <a:p>
            <a:r>
              <a:rPr lang="en-GB" sz="2000" dirty="0" smtClean="0"/>
              <a:t>Planning and organisation?</a:t>
            </a:r>
          </a:p>
          <a:p>
            <a:pPr marL="0" indent="0">
              <a:buNone/>
            </a:pPr>
            <a:r>
              <a:rPr lang="en-GB" sz="2000" dirty="0" smtClean="0"/>
              <a:t>Discuss…</a:t>
            </a:r>
          </a:p>
          <a:p>
            <a:pPr marL="0" indent="0">
              <a:buNone/>
            </a:pPr>
            <a:r>
              <a:rPr lang="en-GB" sz="2000" dirty="0" smtClean="0"/>
              <a:t>Is this difficult?</a:t>
            </a:r>
          </a:p>
          <a:p>
            <a:pPr marL="0" indent="0">
              <a:buNone/>
            </a:pPr>
            <a:r>
              <a:rPr lang="en-GB" sz="2000" dirty="0" smtClean="0"/>
              <a:t>Does this depend on your individual character and personality?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41864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Problem solving skills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Meddyliwch</a:t>
            </a:r>
            <a:r>
              <a:rPr lang="en-GB" dirty="0" smtClean="0"/>
              <a:t> am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datrys</a:t>
            </a:r>
            <a:r>
              <a:rPr lang="en-GB" dirty="0" smtClean="0"/>
              <a:t> </a:t>
            </a:r>
            <a:r>
              <a:rPr lang="en-GB" dirty="0" err="1" smtClean="0"/>
              <a:t>problemau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hun</a:t>
            </a:r>
            <a:r>
              <a:rPr lang="en-GB" dirty="0" smtClean="0"/>
              <a:t> ac </a:t>
            </a:r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 err="1" smtClean="0"/>
              <a:t>ynodweddion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r>
              <a:rPr lang="en-GB" dirty="0" smtClean="0"/>
              <a:t> I </a:t>
            </a:r>
            <a:r>
              <a:rPr lang="en-GB" dirty="0" err="1" smtClean="0"/>
              <a:t>chi’n</a:t>
            </a:r>
            <a:r>
              <a:rPr lang="en-GB" dirty="0" smtClean="0"/>
              <a:t> </a:t>
            </a:r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datrys</a:t>
            </a:r>
            <a:r>
              <a:rPr lang="en-GB" dirty="0" smtClean="0"/>
              <a:t> </a:t>
            </a:r>
            <a:r>
              <a:rPr lang="en-GB" dirty="0" err="1" smtClean="0"/>
              <a:t>problemau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Creuwch</a:t>
            </a:r>
            <a:r>
              <a:rPr lang="en-GB" dirty="0" smtClean="0"/>
              <a:t> </a:t>
            </a:r>
            <a:r>
              <a:rPr lang="en-GB" dirty="0" err="1" smtClean="0"/>
              <a:t>rhestr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hun</a:t>
            </a:r>
            <a:r>
              <a:rPr lang="en-GB" dirty="0" smtClean="0"/>
              <a:t>…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Think about your own problem solving skills and consider the other attributes you use in order to solve situations?</a:t>
            </a:r>
          </a:p>
          <a:p>
            <a:r>
              <a:rPr lang="en-GB" dirty="0" smtClean="0"/>
              <a:t>Create your list…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566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Problem solving skills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wrando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weithredol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ddadansoddi’r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law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gyfathrebu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berthnasol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annibynnol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 ‘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allan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bocs’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weithio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eriall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3886200" cy="4486274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ability to actively listen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ability to analyse the task in hand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ability to communicate and ask further questions (which are relevant)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ability to think independently and ‘outside the box’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ability to work with others to problem solve…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Any others?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6217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19395"/>
          </a:xfrm>
        </p:spPr>
        <p:txBody>
          <a:bodyPr>
            <a:normAutofit fontScale="90000"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greadigol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Creative thinking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07805"/>
            <a:ext cx="3886200" cy="486915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creadigol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ymwnued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cheisio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cydestunau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penodol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sefyllfaoedd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cyfredol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esboniadau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cysylltiadau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arwain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positif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90847"/>
            <a:ext cx="3886200" cy="49861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Creative thinking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involves students learning to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generate and apply: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new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ideas in specific contexts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see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existing situations in a new way, 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identifying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alternative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explanations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see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make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new links that generate a positive outcome.</a:t>
            </a:r>
          </a:p>
        </p:txBody>
      </p:sp>
    </p:spTree>
    <p:extLst>
      <p:ext uri="{BB962C8B-B14F-4D97-AF65-F5344CB8AC3E}">
        <p14:creationId xmlns:p14="http://schemas.microsoft.com/office/powerpoint/2010/main" val="3733423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930" y="238974"/>
            <a:ext cx="6900530" cy="5258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849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10781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creadigedd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The creative child (Craft, 2008)</a:t>
            </a:r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0967"/>
            <a:ext cx="3886200" cy="4815995"/>
          </a:xfrm>
        </p:spPr>
        <p:txBody>
          <a:bodyPr>
            <a:normAutofit/>
          </a:bodyPr>
          <a:lstStyle/>
          <a:p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Cymhelliant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cryf</a:t>
            </a:r>
            <a:endParaRPr lang="en-GB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Gwytnwch</a:t>
            </a:r>
            <a:endParaRPr lang="en-GB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Chwilfrydedd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deallus</a:t>
            </a:r>
            <a:endParaRPr lang="en-GB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Ymrwymiad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Annibynniaeth</a:t>
            </a:r>
            <a:endParaRPr lang="en-GB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Hunan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hyder</a:t>
            </a:r>
            <a:endParaRPr lang="en-GB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ddenu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gymhlethdodd</a:t>
            </a:r>
            <a:endParaRPr lang="en-GB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ymglymiad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archwiliadau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0967"/>
            <a:ext cx="3886200" cy="4815996"/>
          </a:xfrm>
        </p:spPr>
        <p:txBody>
          <a:bodyPr>
            <a:norm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Strong motivation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Endurance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Intellectual curiosity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Commitment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Independence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Self confidence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Attracted to complexity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High capacity for emotional involvement in their investigations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4335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93823"/>
          </a:xfrm>
        </p:spPr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Sir Ken Robinson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458" name="Picture 2" descr="G:\EAEE6004 Leadership and Entrepreneurship\6004 Reading List\ken-creativity.pn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092" y="1158949"/>
            <a:ext cx="8701094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4556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ymddwyn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Professional codes of conduct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584251"/>
            <a:ext cx="3886200" cy="4592712"/>
          </a:xfrm>
        </p:spPr>
        <p:txBody>
          <a:bodyPr/>
          <a:lstStyle/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ffocysu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ystyried</a:t>
            </a:r>
            <a:r>
              <a:rPr lang="en-GB" dirty="0" smtClean="0"/>
              <a:t>:</a:t>
            </a:r>
          </a:p>
          <a:p>
            <a:r>
              <a:rPr lang="en-GB" dirty="0" err="1" smtClean="0"/>
              <a:t>Ymddygiad</a:t>
            </a:r>
            <a:endParaRPr lang="en-GB" dirty="0" smtClean="0"/>
          </a:p>
          <a:p>
            <a:r>
              <a:rPr lang="en-GB" dirty="0" smtClean="0"/>
              <a:t>Parch</a:t>
            </a:r>
          </a:p>
          <a:p>
            <a:r>
              <a:rPr lang="en-GB" dirty="0" smtClean="0"/>
              <a:t>Cael </a:t>
            </a:r>
            <a:r>
              <a:rPr lang="en-GB" dirty="0" err="1" smtClean="0"/>
              <a:t>gwybodaeth</a:t>
            </a:r>
            <a:r>
              <a:rPr lang="en-GB" dirty="0" smtClean="0"/>
              <a:t>, </a:t>
            </a:r>
            <a:r>
              <a:rPr lang="en-GB" dirty="0" err="1" smtClean="0"/>
              <a:t>dealltwriaeth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gwenud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swydd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dda</a:t>
            </a:r>
            <a:endParaRPr lang="en-GB" dirty="0" smtClean="0"/>
          </a:p>
          <a:p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iaith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chi’n</a:t>
            </a:r>
            <a:r>
              <a:rPr lang="en-GB" dirty="0" smtClean="0"/>
              <a:t> </a:t>
            </a:r>
            <a:r>
              <a:rPr lang="en-GB" dirty="0" err="1" smtClean="0"/>
              <a:t>defnyddio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Focus on the need to consider:</a:t>
            </a:r>
          </a:p>
          <a:p>
            <a:r>
              <a:rPr lang="en-GB" dirty="0" smtClean="0"/>
              <a:t>Behaviour</a:t>
            </a:r>
          </a:p>
          <a:p>
            <a:r>
              <a:rPr lang="en-GB" dirty="0" smtClean="0"/>
              <a:t>Respect</a:t>
            </a:r>
          </a:p>
          <a:p>
            <a:r>
              <a:rPr lang="en-GB" dirty="0" smtClean="0"/>
              <a:t>Having knowledge, understanding and skills to do your job well</a:t>
            </a:r>
          </a:p>
          <a:p>
            <a:r>
              <a:rPr lang="en-GB" dirty="0" smtClean="0"/>
              <a:t>Language you use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9089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01331"/>
            <a:ext cx="7886700" cy="1325563"/>
          </a:xfrm>
        </p:spPr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Dilemâu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moeseg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Ethical and moral dilemmas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dilema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moesegol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(ethics)?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dilemma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moesegol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(moral)?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gwahaniaeth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is an ethical dilemma?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is a moral dilemma?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What’s the difference?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4459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gloi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Conclusion…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ddarlith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nodweddion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ymddygiadau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perthyn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chi a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bellach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EICH DYFODOL.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Consider today’s lecture in terms of how some of the skills, characteristics and behaviours apply to you and how these could be developed further for YOUR FUTURE.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0517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1490</TotalTime>
  <Words>1099</Words>
  <Application>Microsoft Office PowerPoint</Application>
  <PresentationFormat>On-screen Show (4:3)</PresentationFormat>
  <Paragraphs>193</Paragraphs>
  <Slides>21</Slides>
  <Notes>16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Calibri</vt:lpstr>
      <vt:lpstr>Calibri Light</vt:lpstr>
      <vt:lpstr>Times New Roman</vt:lpstr>
      <vt:lpstr>Office Theme</vt:lpstr>
      <vt:lpstr>Acrobat Document</vt:lpstr>
      <vt:lpstr>PowerPoint Presentation</vt:lpstr>
      <vt:lpstr>   ECGE6001PC/  – Sgiliau Bywyd: Cyflogadwyedd a Llwybrau i’r Dyfodol  ECGE6001P/EACE6001R  – Skills for Life: Employability and Future Pathways  Sesiynau 5 a 6 -    Cyflwyniad y modiwl Sessions 5 and 6 -   Introduction to the module. </vt:lpstr>
      <vt:lpstr>Deilliannau Dysgu Learning Outcomes</vt:lpstr>
      <vt:lpstr>Cymwyseddau yn y sesiynau yma Competencies in these sessions</vt:lpstr>
      <vt:lpstr>Tasg/Task </vt:lpstr>
      <vt:lpstr>Ymddygiadau proffesiynol Professional behaviours </vt:lpstr>
      <vt:lpstr>Nodweddion gweithle effeithiol Characteristics of an effective workplace </vt:lpstr>
      <vt:lpstr>Families and Work Institute (FWI)</vt:lpstr>
      <vt:lpstr>Proffesiynoldeb yn y gweithle Professionalism in the workplace</vt:lpstr>
      <vt:lpstr>                Atebolrwydd Dibynadwyedd Gonestrwydd Ymrwymiad Set sgiliau yn erbyn  set meddwl  Accountability Trustworthiness Honesty Commitment Skill set v Mind set           (Reed and Stoltz, 2013)     </vt:lpstr>
      <vt:lpstr>Tasg/Task</vt:lpstr>
      <vt:lpstr>Hunan ddisgyblaeth  Self discipline </vt:lpstr>
      <vt:lpstr>Sgiliau datrys problemau Problem solving skills</vt:lpstr>
      <vt:lpstr>Sgiliau datrys problemau Problem solving skills</vt:lpstr>
      <vt:lpstr>Meddwl yn greadigol Creative thinking</vt:lpstr>
      <vt:lpstr>PowerPoint Presentation</vt:lpstr>
      <vt:lpstr>Y plentyn creadigedd The creative child (Craft, 2008)</vt:lpstr>
      <vt:lpstr>Sir Ken Robinson</vt:lpstr>
      <vt:lpstr>Codau proffesiynol o ymddwyn Professional codes of conduct</vt:lpstr>
      <vt:lpstr>Dilemâu moeseg Ethical and moral dilemmas</vt:lpstr>
      <vt:lpstr>I gloi… Conclusion…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Stacey Coleman</cp:lastModifiedBy>
  <cp:revision>38</cp:revision>
  <cp:lastPrinted>2019-07-01T13:46:34Z</cp:lastPrinted>
  <dcterms:created xsi:type="dcterms:W3CDTF">2017-02-08T11:33:06Z</dcterms:created>
  <dcterms:modified xsi:type="dcterms:W3CDTF">2020-01-30T14:53:41Z</dcterms:modified>
</cp:coreProperties>
</file>