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9"/>
  </p:notesMasterIdLst>
  <p:handoutMasterIdLst>
    <p:handoutMasterId r:id="rId10"/>
  </p:handoutMasterIdLst>
  <p:sldIdLst>
    <p:sldId id="292" r:id="rId5"/>
    <p:sldId id="293" r:id="rId6"/>
    <p:sldId id="294" r:id="rId7"/>
    <p:sldId id="295" r:id="rId8"/>
  </p:sldIdLst>
  <p:sldSz cx="6858000" cy="9144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  <p15:guide id="3" orient="horz" pos="3127">
          <p15:clr>
            <a:srgbClr val="A4A3A4"/>
          </p15:clr>
        </p15:guide>
        <p15:guide id="4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512" y="-102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orient="horz" pos="3127"/>
        <p:guide pos="2160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30/06/2017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F2D24A-E70E-4022-AFA1-425396AAEA9F}" type="datetimeFigureOut">
              <a:rPr lang="en-GB" smtClean="0"/>
              <a:t>30/06/2017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143125" y="1241425"/>
            <a:ext cx="25114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7A5C87-9A89-413F-90CC-3D311D1D1B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1348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2676" y="2651788"/>
            <a:ext cx="5829300" cy="196003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27026" y="499282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296652" y="8700459"/>
            <a:ext cx="728346" cy="291363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30/06/2017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04964" y="8508438"/>
            <a:ext cx="2171700" cy="486833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900" y="2133602"/>
            <a:ext cx="6172200" cy="522270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348880" y="8615708"/>
            <a:ext cx="2171700" cy="486833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2676" y="5324111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676" y="3323862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30/06/2017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2900" y="2133601"/>
            <a:ext cx="3028950" cy="53187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86150" y="2133601"/>
            <a:ext cx="3028950" cy="53187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30/06/2017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2900" y="2899834"/>
            <a:ext cx="3030141" cy="455248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83769" y="2899834"/>
            <a:ext cx="3031331" cy="455248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30/06/2017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30/06/2017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30/06/2017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689623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537318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30/06/2017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4216" y="601216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44216" y="817034"/>
            <a:ext cx="4114800" cy="509911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44216" y="6876256"/>
            <a:ext cx="4114800" cy="57606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30/06/2017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30/06/2017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72050" y="366186"/>
            <a:ext cx="1543050" cy="69901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2900" y="366186"/>
            <a:ext cx="4514850" cy="69901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30/06/2017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514350" y="812800"/>
            <a:ext cx="5829300" cy="7315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2343150" y="8331200"/>
            <a:ext cx="2171700" cy="6096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B2BC13-2ACA-4BBE-B163-F333FA1D16D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11148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2133602"/>
            <a:ext cx="6172200" cy="522270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88640" y="8700459"/>
            <a:ext cx="728346" cy="2913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30/06/2017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967282" y="8507963"/>
            <a:ext cx="547818" cy="45400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mailto:wbl@tsd.uwtsd.ac.uk" TargetMode="External"/><Relationship Id="rId2" Type="http://schemas.openxmlformats.org/officeDocument/2006/relationships/hyperlink" Target="mailto:n.samuel@tsd.uwtsd.ac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76250" y="2051050"/>
            <a:ext cx="5829300" cy="1960563"/>
          </a:xfrm>
        </p:spPr>
        <p:txBody>
          <a:bodyPr/>
          <a:lstStyle/>
          <a:p>
            <a:r>
              <a:rPr lang="en-GB" altLang="en-US" sz="4000" dirty="0" smtClean="0"/>
              <a:t>Academi Wales Summer School</a:t>
            </a:r>
            <a:br>
              <a:rPr lang="en-GB" altLang="en-US" sz="4000" dirty="0" smtClean="0"/>
            </a:br>
            <a:r>
              <a:rPr lang="en-GB" altLang="en-US" sz="4000" dirty="0" smtClean="0"/>
              <a:t>2017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052513" y="4284663"/>
            <a:ext cx="4800600" cy="2336800"/>
          </a:xfrm>
        </p:spPr>
        <p:txBody>
          <a:bodyPr/>
          <a:lstStyle/>
          <a:p>
            <a:r>
              <a:rPr lang="en-GB" altLang="en-US" dirty="0" smtClean="0"/>
              <a:t>Information about the Accredited Modules being offered </a:t>
            </a:r>
            <a:r>
              <a:rPr lang="en-GB" altLang="en-US" smtClean="0"/>
              <a:t>by UWTSD</a:t>
            </a: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8479247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9" name="Group 41"/>
          <p:cNvGraphicFramePr>
            <a:graphicFrameLocks noGrp="1"/>
          </p:cNvGraphicFramePr>
          <p:nvPr>
            <p:ph/>
          </p:nvPr>
        </p:nvGraphicFramePr>
        <p:xfrm>
          <a:off x="627063" y="1438275"/>
          <a:ext cx="5505450" cy="4503739"/>
        </p:xfrm>
        <a:graphic>
          <a:graphicData uri="http://schemas.openxmlformats.org/drawingml/2006/table">
            <a:tbl>
              <a:tblPr/>
              <a:tblGrid>
                <a:gridCol w="1835150"/>
                <a:gridCol w="1835150"/>
                <a:gridCol w="1835150"/>
              </a:tblGrid>
              <a:tr h="822946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Code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Credit Value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Assessment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26931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DSAW7031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5 Credits @ Level 7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Portfolio of 1500 words (or equivalent) 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26931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DSAW7032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10 Credits @ Level 7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Portfolio of 3000 words (or equivalent) 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26931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DSAW7033</a:t>
                      </a:r>
                    </a:p>
                  </a:txBody>
                  <a:tcPr marT="45713" marB="4571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5 Credits @ Level 7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Portfolio of 1500 words (or equivalent) </a:t>
                      </a:r>
                    </a:p>
                  </a:txBody>
                  <a:tcPr marT="45713" marB="457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096" name="Text Box 37"/>
          <p:cNvSpPr txBox="1">
            <a:spLocks noChangeArrowheads="1"/>
          </p:cNvSpPr>
          <p:nvPr/>
        </p:nvSpPr>
        <p:spPr bwMode="auto">
          <a:xfrm>
            <a:off x="549275" y="5942013"/>
            <a:ext cx="5759450" cy="1754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GB" altLang="en-US" sz="2400" dirty="0">
                <a:latin typeface="Times" charset="0"/>
              </a:rPr>
              <a:t>Total cost to you, as an Academi Wales delegate:- £120 </a:t>
            </a:r>
          </a:p>
          <a:p>
            <a:pPr>
              <a:spcBef>
                <a:spcPct val="50000"/>
              </a:spcBef>
              <a:buFontTx/>
              <a:buNone/>
            </a:pPr>
            <a:r>
              <a:rPr lang="en-GB" altLang="en-US" sz="2400" b="1" dirty="0">
                <a:latin typeface="Times" charset="0"/>
              </a:rPr>
              <a:t>All work (the 3 assessments) must be submitted by </a:t>
            </a:r>
            <a:r>
              <a:rPr lang="en-GB" altLang="en-US" sz="2400" b="1" dirty="0" smtClean="0">
                <a:latin typeface="Times" charset="0"/>
              </a:rPr>
              <a:t>31/10/17</a:t>
            </a:r>
            <a:endParaRPr lang="en-GB" altLang="en-US" sz="2400" b="1" dirty="0">
              <a:latin typeface="Times" charset="0"/>
            </a:endParaRPr>
          </a:p>
        </p:txBody>
      </p:sp>
      <p:sp>
        <p:nvSpPr>
          <p:cNvPr id="3097" name="Text Box 38"/>
          <p:cNvSpPr txBox="1">
            <a:spLocks noChangeArrowheads="1"/>
          </p:cNvSpPr>
          <p:nvPr/>
        </p:nvSpPr>
        <p:spPr bwMode="auto">
          <a:xfrm>
            <a:off x="2624138" y="952500"/>
            <a:ext cx="15113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GB" altLang="en-US" sz="2400" b="1" u="sng">
                <a:latin typeface="Times" charset="0"/>
              </a:rPr>
              <a:t>Summary</a:t>
            </a:r>
          </a:p>
        </p:txBody>
      </p:sp>
    </p:spTree>
    <p:extLst>
      <p:ext uri="{BB962C8B-B14F-4D97-AF65-F5344CB8AC3E}">
        <p14:creationId xmlns:p14="http://schemas.microsoft.com/office/powerpoint/2010/main" val="641040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765175" y="539750"/>
            <a:ext cx="5829300" cy="1524000"/>
          </a:xfrm>
        </p:spPr>
        <p:txBody>
          <a:bodyPr/>
          <a:lstStyle/>
          <a:p>
            <a:r>
              <a:rPr lang="en-GB" altLang="en-US" sz="3200" smtClean="0"/>
              <a:t>In order to complete you must:-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49275" y="1763713"/>
            <a:ext cx="5829300" cy="2879725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en-GB" altLang="en-US" sz="2800" dirty="0" smtClean="0"/>
              <a:t>Enrol with the University, providing the necessary evidence of identity and highest qualification held.</a:t>
            </a:r>
          </a:p>
          <a:p>
            <a:pPr>
              <a:lnSpc>
                <a:spcPct val="80000"/>
              </a:lnSpc>
            </a:pPr>
            <a:r>
              <a:rPr lang="en-GB" altLang="en-US" sz="2800" dirty="0" smtClean="0"/>
              <a:t>Pay the </a:t>
            </a:r>
            <a:r>
              <a:rPr lang="en-GB" altLang="en-US" sz="2800" smtClean="0"/>
              <a:t>£</a:t>
            </a:r>
            <a:r>
              <a:rPr lang="en-GB" altLang="en-US" sz="2800" smtClean="0"/>
              <a:t>180 </a:t>
            </a:r>
            <a:r>
              <a:rPr lang="en-GB" altLang="en-US" sz="2800" dirty="0" smtClean="0"/>
              <a:t>fee (When invoiced)</a:t>
            </a:r>
          </a:p>
          <a:p>
            <a:pPr>
              <a:lnSpc>
                <a:spcPct val="80000"/>
              </a:lnSpc>
            </a:pPr>
            <a:r>
              <a:rPr lang="en-GB" altLang="en-US" sz="2800" dirty="0" smtClean="0"/>
              <a:t>Submit work to the required standard by 31/10/17</a:t>
            </a:r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549275" y="4427538"/>
            <a:ext cx="5543550" cy="118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GB" altLang="en-US" sz="2400" dirty="0">
                <a:latin typeface="Times" charset="0"/>
              </a:rPr>
              <a:t>You will be advised if you have passed or not, once your work has been submitted to the University’s exam board.</a:t>
            </a:r>
          </a:p>
        </p:txBody>
      </p:sp>
      <p:sp>
        <p:nvSpPr>
          <p:cNvPr id="4101" name="Rectangle 2"/>
          <p:cNvSpPr>
            <a:spLocks noChangeArrowheads="1"/>
          </p:cNvSpPr>
          <p:nvPr/>
        </p:nvSpPr>
        <p:spPr bwMode="auto">
          <a:xfrm>
            <a:off x="765175" y="5868144"/>
            <a:ext cx="5327650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sz="2400" b="1" dirty="0">
                <a:latin typeface="Times" charset="0"/>
              </a:rPr>
              <a:t>Further information will be available at Tuesday’s short presentation at 6:30 in the </a:t>
            </a:r>
            <a:r>
              <a:rPr lang="en-GB" altLang="en-US" sz="2400" b="1" dirty="0" smtClean="0">
                <a:latin typeface="Times" charset="0"/>
              </a:rPr>
              <a:t>Old Hall, St David’s Building. </a:t>
            </a:r>
            <a:r>
              <a:rPr lang="en-GB" altLang="en-US" sz="2400" b="1" dirty="0">
                <a:latin typeface="Times" charset="0"/>
              </a:rPr>
              <a:t>When you will be provided with more detail and guidance.</a:t>
            </a:r>
          </a:p>
        </p:txBody>
      </p:sp>
    </p:spTree>
    <p:extLst>
      <p:ext uri="{BB962C8B-B14F-4D97-AF65-F5344CB8AC3E}">
        <p14:creationId xmlns:p14="http://schemas.microsoft.com/office/powerpoint/2010/main" val="37613314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u="sng" smtClean="0"/>
              <a:t>Contact Details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14350" y="2641600"/>
            <a:ext cx="5829300" cy="466725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  <a:defRPr/>
            </a:pPr>
            <a:r>
              <a:rPr lang="en-GB" sz="2800" dirty="0" smtClean="0"/>
              <a:t>Primary Contact and *Tutorial Support: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400" dirty="0" smtClean="0"/>
              <a:t>Nick Samuel, Lecturer: Workforce Development</a:t>
            </a:r>
          </a:p>
          <a:p>
            <a:pPr lvl="2">
              <a:lnSpc>
                <a:spcPct val="90000"/>
              </a:lnSpc>
              <a:defRPr/>
            </a:pPr>
            <a:r>
              <a:rPr lang="en-GB" sz="2000" dirty="0" smtClean="0"/>
              <a:t>01267 676654</a:t>
            </a:r>
          </a:p>
          <a:p>
            <a:pPr lvl="2">
              <a:lnSpc>
                <a:spcPct val="90000"/>
              </a:lnSpc>
              <a:defRPr/>
            </a:pPr>
            <a:r>
              <a:rPr lang="en-GB" sz="2000" dirty="0" smtClean="0">
                <a:hlinkClick r:id="rId2"/>
              </a:rPr>
              <a:t>n.samuel@uwtsd.ac.uk</a:t>
            </a:r>
            <a:endParaRPr lang="en-GB" sz="2000" dirty="0" smtClean="0"/>
          </a:p>
          <a:p>
            <a:pPr>
              <a:lnSpc>
                <a:spcPct val="90000"/>
              </a:lnSpc>
              <a:defRPr/>
            </a:pPr>
            <a:r>
              <a:rPr lang="en-GB" sz="2800" dirty="0" smtClean="0"/>
              <a:t>Secondary Contact: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400" dirty="0" smtClean="0"/>
              <a:t>Ann Beaumont, WIWBL Administrator</a:t>
            </a:r>
          </a:p>
          <a:p>
            <a:pPr lvl="2">
              <a:lnSpc>
                <a:spcPct val="90000"/>
              </a:lnSpc>
              <a:defRPr/>
            </a:pPr>
            <a:r>
              <a:rPr lang="en-GB" sz="2000" dirty="0" smtClean="0"/>
              <a:t>01267 676882</a:t>
            </a:r>
          </a:p>
          <a:p>
            <a:pPr lvl="2">
              <a:lnSpc>
                <a:spcPct val="90000"/>
              </a:lnSpc>
              <a:defRPr/>
            </a:pPr>
            <a:r>
              <a:rPr lang="en-GB" sz="2000" dirty="0" smtClean="0">
                <a:hlinkClick r:id="rId3"/>
              </a:rPr>
              <a:t>wbl@uwtsd.ac.uk</a:t>
            </a:r>
            <a:endParaRPr lang="en-GB" sz="2000" dirty="0" smtClean="0"/>
          </a:p>
          <a:p>
            <a:pPr marL="0" indent="0">
              <a:lnSpc>
                <a:spcPct val="90000"/>
              </a:lnSpc>
              <a:buFontTx/>
              <a:buNone/>
              <a:defRPr/>
            </a:pPr>
            <a:r>
              <a:rPr lang="en-GB" dirty="0" smtClean="0"/>
              <a:t>*Telephone tutorial support is available for each module. However, please book in advance via email.</a:t>
            </a:r>
          </a:p>
          <a:p>
            <a:pPr marL="0" indent="0">
              <a:lnSpc>
                <a:spcPct val="90000"/>
              </a:lnSpc>
              <a:buFontTx/>
              <a:buNone/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83709014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1dc8cdaca9395c399e5f6b98a06776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4f677559c3a0d52782cbd0887122ddaa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5D11970-EC57-46CC-8469-43420BC71D3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purl.org/dc/elements/1.1/"/>
    <ds:schemaRef ds:uri="http://schemas.openxmlformats.org/package/2006/metadata/core-properties"/>
    <ds:schemaRef ds:uri="http://www.w3.org/XML/1998/namespace"/>
    <ds:schemaRef ds:uri="http://schemas.microsoft.com/office/2006/documentManagement/types"/>
    <ds:schemaRef ds:uri="http://purl.org/dc/terms/"/>
    <ds:schemaRef ds:uri="http://schemas.microsoft.com/office/infopath/2007/PartnerControls"/>
    <ds:schemaRef ds:uri="303dbf9b-b85b-46a0-94f1-894078c07ecd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387</TotalTime>
  <Words>228</Words>
  <Application>Microsoft Office PowerPoint</Application>
  <PresentationFormat>On-screen Show (4:3)</PresentationFormat>
  <Paragraphs>33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20140311PresentationUWTSDTemplate</vt:lpstr>
      <vt:lpstr>Academi Wales Summer School 2017</vt:lpstr>
      <vt:lpstr>PowerPoint Presentation</vt:lpstr>
      <vt:lpstr>In order to complete you must:-</vt:lpstr>
      <vt:lpstr>Contact Details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Administrator</cp:lastModifiedBy>
  <cp:revision>29</cp:revision>
  <cp:lastPrinted>2017-03-13T14:31:48Z</cp:lastPrinted>
  <dcterms:created xsi:type="dcterms:W3CDTF">2015-04-14T15:21:28Z</dcterms:created>
  <dcterms:modified xsi:type="dcterms:W3CDTF">2017-06-30T10:07:28Z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