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4" r:id="rId6"/>
    <p:sldId id="265" r:id="rId7"/>
    <p:sldId id="266" r:id="rId8"/>
    <p:sldId id="267" r:id="rId9"/>
    <p:sldId id="268" r:id="rId10"/>
    <p:sldId id="271" r:id="rId11"/>
    <p:sldId id="269" r:id="rId12"/>
    <p:sldId id="270" r:id="rId13"/>
    <p:sldId id="272" r:id="rId14"/>
    <p:sldId id="273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arriet Webster" initials="HW" lastIdx="1" clrIdx="0">
    <p:extLst>
      <p:ext uri="{19B8F6BF-5375-455C-9EA6-DF929625EA0E}">
        <p15:presenceInfo xmlns:p15="http://schemas.microsoft.com/office/powerpoint/2012/main" userId="S::H.Webster@uwtsd.ac.uk::57ed177e-fd20-413a-8c3f-afd3c9587aff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2" d="100"/>
          <a:sy n="62" d="100"/>
        </p:scale>
        <p:origin x="66" y="1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2-23T18:23:30.388" idx="1">
    <p:pos x="7680" y="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player.vimeo.com/video/98639828?app_id=122963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Relationship Id="rId4" Type="http://schemas.openxmlformats.org/officeDocument/2006/relationships/comments" Target="../comments/commen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86070-C941-4490-B547-E8801EA8F9D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Exploring Landscapes of Authority in Medieval Swansea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BD73AA-A618-4FC0-9F26-F403715B85F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Harriett Webster</a:t>
            </a:r>
          </a:p>
        </p:txBody>
      </p:sp>
    </p:spTree>
    <p:extLst>
      <p:ext uri="{BB962C8B-B14F-4D97-AF65-F5344CB8AC3E}">
        <p14:creationId xmlns:p14="http://schemas.microsoft.com/office/powerpoint/2010/main" val="15154555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DAE3342-9DFC-49D4-B09C-25E31076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E49E0D20-8423-4612-99A5-14AEF8F6B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57C2C108-5A30-48CA-9203-56747AEB7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1A343912-2EFC-408E-A862-5C9BF108DC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AA50D1CF-9DAE-4CF6-B829-E66CEE9D5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FE5799A4-0568-433E-BF41-752CF516A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CDBB86ED-F16F-4C28-BDD5-72D771176F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3347939E-8B76-4CFC-B2EC-63A7E2278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FA1DD132-02E4-4CD3-B496-BFF924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710BDA52-A7D7-4E4E-9F36-EC8F983EA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B1BDF852-319F-42B8-9A50-7C9A9387C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3AACE376-C01E-4F1F-91B7-39D0274BF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7F612F4C-050E-459D-9771-ED088374A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94E4211B-3E41-4905-8F4E-76811B9E5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6AEC87EE-0CB8-43DE-8FEB-4586A92E8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277C1C5D-7BDC-47E4-8B81-C3C4AE949B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7A2A6EF8-9768-4478-9CD3-DFA547CEF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1FD9091C-E8FA-4ADA-937F-A74426ED1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B69923E7-63C4-47CE-956E-09D384D4F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A2576784-872E-494C-A041-0E346226B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B54F73D8-62C2-4127-9D19-01219BBB9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CFD8CA02-9BE5-4B82-8129-6EF618402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01515E68-030C-4313-B300-35253163D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937725F-1DDF-4225-937E-106DBB047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B94C19D-E7A2-4CDE-A897-35F2BC959B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75E99E3F-7A89-4769-AAB0-DC0E42BE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37" name="Freeform 5">
              <a:extLst>
                <a:ext uri="{FF2B5EF4-FFF2-40B4-BE49-F238E27FC236}">
                  <a16:creationId xmlns:a16="http://schemas.microsoft.com/office/drawing/2014/main" id="{E9129042-28FB-49B3-BF09-C0FC70414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6">
              <a:extLst>
                <a:ext uri="{FF2B5EF4-FFF2-40B4-BE49-F238E27FC236}">
                  <a16:creationId xmlns:a16="http://schemas.microsoft.com/office/drawing/2014/main" id="{C857079D-69FB-4AAE-939D-50320676C6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44E06FFE-2B6E-451F-8584-36CB56B92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8">
              <a:extLst>
                <a:ext uri="{FF2B5EF4-FFF2-40B4-BE49-F238E27FC236}">
                  <a16:creationId xmlns:a16="http://schemas.microsoft.com/office/drawing/2014/main" id="{4A9C3EAA-1C7F-4CBB-80F3-40FAD9629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9">
              <a:extLst>
                <a:ext uri="{FF2B5EF4-FFF2-40B4-BE49-F238E27FC236}">
                  <a16:creationId xmlns:a16="http://schemas.microsoft.com/office/drawing/2014/main" id="{3289920A-A485-4023-84F5-973CB3AF1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">
              <a:extLst>
                <a:ext uri="{FF2B5EF4-FFF2-40B4-BE49-F238E27FC236}">
                  <a16:creationId xmlns:a16="http://schemas.microsoft.com/office/drawing/2014/main" id="{6B258C87-5B91-45CB-BEAD-B9CD515B3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1">
              <a:extLst>
                <a:ext uri="{FF2B5EF4-FFF2-40B4-BE49-F238E27FC236}">
                  <a16:creationId xmlns:a16="http://schemas.microsoft.com/office/drawing/2014/main" id="{5E8F853B-7045-4974-ADFB-592F01B4CC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2">
              <a:extLst>
                <a:ext uri="{FF2B5EF4-FFF2-40B4-BE49-F238E27FC236}">
                  <a16:creationId xmlns:a16="http://schemas.microsoft.com/office/drawing/2014/main" id="{4307ABD8-4121-4188-A6A8-BF0841F5B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3">
              <a:extLst>
                <a:ext uri="{FF2B5EF4-FFF2-40B4-BE49-F238E27FC236}">
                  <a16:creationId xmlns:a16="http://schemas.microsoft.com/office/drawing/2014/main" id="{2E660CAF-84FD-4236-8BD1-570BEBF0D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4">
              <a:extLst>
                <a:ext uri="{FF2B5EF4-FFF2-40B4-BE49-F238E27FC236}">
                  <a16:creationId xmlns:a16="http://schemas.microsoft.com/office/drawing/2014/main" id="{C67DCC6D-C589-411A-83EF-249E925FA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5">
              <a:extLst>
                <a:ext uri="{FF2B5EF4-FFF2-40B4-BE49-F238E27FC236}">
                  <a16:creationId xmlns:a16="http://schemas.microsoft.com/office/drawing/2014/main" id="{EF00B7C0-9045-4017-A91E-6129702F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25806466-98F7-4333-9BC7-BB44F5E9C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9E23BC68-3437-491F-BBEA-2DC61316A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8">
              <a:extLst>
                <a:ext uri="{FF2B5EF4-FFF2-40B4-BE49-F238E27FC236}">
                  <a16:creationId xmlns:a16="http://schemas.microsoft.com/office/drawing/2014/main" id="{36B9FD89-406D-41F1-ADEF-F74A9B1DF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9">
              <a:extLst>
                <a:ext uri="{FF2B5EF4-FFF2-40B4-BE49-F238E27FC236}">
                  <a16:creationId xmlns:a16="http://schemas.microsoft.com/office/drawing/2014/main" id="{CC0948A3-F3F2-4AA7-B558-4F1E0EBED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20">
              <a:extLst>
                <a:ext uri="{FF2B5EF4-FFF2-40B4-BE49-F238E27FC236}">
                  <a16:creationId xmlns:a16="http://schemas.microsoft.com/office/drawing/2014/main" id="{277408B3-EE29-4600-9011-F83CA3FEA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21">
              <a:extLst>
                <a:ext uri="{FF2B5EF4-FFF2-40B4-BE49-F238E27FC236}">
                  <a16:creationId xmlns:a16="http://schemas.microsoft.com/office/drawing/2014/main" id="{2E4DE87A-3195-410F-A185-3E41350B59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4372AC40-5D77-44AE-A395-853703161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23">
              <a:extLst>
                <a:ext uri="{FF2B5EF4-FFF2-40B4-BE49-F238E27FC236}">
                  <a16:creationId xmlns:a16="http://schemas.microsoft.com/office/drawing/2014/main" id="{74BF19D7-D76B-41DB-8E7B-644E15863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73DA150E-8706-48C0-8213-2D27017084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332" r="-1" b="1446"/>
          <a:stretch/>
        </p:blipFill>
        <p:spPr>
          <a:xfrm>
            <a:off x="20" y="10"/>
            <a:ext cx="6745008" cy="6857763"/>
          </a:xfrm>
          <a:prstGeom prst="rect">
            <a:avLst/>
          </a:prstGeom>
          <a:ln w="9525">
            <a:noFill/>
          </a:ln>
        </p:spPr>
      </p:pic>
      <p:grpSp>
        <p:nvGrpSpPr>
          <p:cNvPr id="57" name="Group 56">
            <a:extLst>
              <a:ext uri="{FF2B5EF4-FFF2-40B4-BE49-F238E27FC236}">
                <a16:creationId xmlns:a16="http://schemas.microsoft.com/office/drawing/2014/main" id="{21B67326-1D79-49D3-9B25-28080FDFF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62312" y="1186483"/>
            <a:ext cx="3822597" cy="4477933"/>
            <a:chOff x="807084" y="1186483"/>
            <a:chExt cx="3822597" cy="4477933"/>
          </a:xfrm>
        </p:grpSpPr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D9FBAF07-4DBD-469A-AA51-A4A5E73F99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531" y="1186483"/>
              <a:ext cx="3821702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Isosceles Triangle 39">
              <a:extLst>
                <a:ext uri="{FF2B5EF4-FFF2-40B4-BE49-F238E27FC236}">
                  <a16:creationId xmlns:a16="http://schemas.microsoft.com/office/drawing/2014/main" id="{B5B72DC2-A0AE-4085-87CB-F3401BB331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514766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0406CCDB-6E4B-4E06-9660-473F646439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084" y="1991156"/>
              <a:ext cx="382259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9C789C4-3CBD-4C53-8B66-643FB5A93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643" y="2075504"/>
            <a:ext cx="3654569" cy="2042725"/>
          </a:xfrm>
        </p:spPr>
        <p:txBody>
          <a:bodyPr vert="horz" lIns="228600" tIns="228600" rIns="228600" bIns="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5400" dirty="0"/>
              <a:t>Swansea c.1300</a:t>
            </a:r>
          </a:p>
        </p:txBody>
      </p:sp>
    </p:spTree>
    <p:extLst>
      <p:ext uri="{BB962C8B-B14F-4D97-AF65-F5344CB8AC3E}">
        <p14:creationId xmlns:p14="http://schemas.microsoft.com/office/powerpoint/2010/main" val="4095688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dirty="0"/>
            </a:p>
          </p:txBody>
        </p:sp>
        <p:sp>
          <p:nvSpPr>
            <p:cNvPr id="34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FC95D73-16A8-4673-AE05-C3AF90352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526" y="2173153"/>
            <a:ext cx="5483572" cy="2971141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dirty="0"/>
              <a:t>www.medievalswansea.ac.uk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84BC32-FAA6-4C59-A542-08B5563160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8699" y="-15796"/>
            <a:ext cx="59129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771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CC480-9D55-4CC2-ACCA-61A2A8D7C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Town fly-through</a:t>
            </a:r>
          </a:p>
        </p:txBody>
      </p:sp>
      <p:pic>
        <p:nvPicPr>
          <p:cNvPr id="4" name="Online Media 3" title="Town fly through">
            <a:hlinkClick r:id="" action="ppaction://media"/>
            <a:extLst>
              <a:ext uri="{FF2B5EF4-FFF2-40B4-BE49-F238E27FC236}">
                <a16:creationId xmlns:a16="http://schemas.microsoft.com/office/drawing/2014/main" id="{66F0540A-0FD3-4C11-B95C-686740FA330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118100" y="1100138"/>
            <a:ext cx="6281738" cy="4652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979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7BAD9CA-B0DF-4382-8E87-CC1FECC419D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810" r="2810"/>
          <a:stretch>
            <a:fillRect/>
          </a:stretch>
        </p:blipFill>
        <p:spPr>
          <a:xfrm>
            <a:off x="5092201" y="0"/>
            <a:ext cx="2059340" cy="303837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A51FD6B-34F6-4551-82A1-47CF994F2771}"/>
              </a:ext>
            </a:extLst>
          </p:cNvPr>
          <p:cNvSpPr/>
          <p:nvPr/>
        </p:nvSpPr>
        <p:spPr>
          <a:xfrm>
            <a:off x="961292" y="2453697"/>
            <a:ext cx="513470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Mary de </a:t>
            </a:r>
            <a:r>
              <a:rPr lang="en-GB" sz="2400" dirty="0" err="1"/>
              <a:t>Briouze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Lady of Gower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Remained in her chambers in the castle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Sent food and proxies to the recovering William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B04BA83-886E-4D28-B5B8-0DFA1DECB5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454" t="33638" r="29679" b="12417"/>
          <a:stretch/>
        </p:blipFill>
        <p:spPr>
          <a:xfrm>
            <a:off x="7151541" y="1369500"/>
            <a:ext cx="5040459" cy="5488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133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DAE3342-9DFC-49D4-B09C-25E31076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E49E0D20-8423-4612-99A5-14AEF8F6B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57C2C108-5A30-48CA-9203-56747AEB7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1A343912-2EFC-408E-A862-5C9BF108DC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AA50D1CF-9DAE-4CF6-B829-E66CEE9D5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FE5799A4-0568-433E-BF41-752CF516A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CDBB86ED-F16F-4C28-BDD5-72D771176F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347939E-8B76-4CFC-B2EC-63A7E2278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A1DD132-02E4-4CD3-B496-BFF924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710BDA52-A7D7-4E4E-9F36-EC8F983EA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B1BDF852-319F-42B8-9A50-7C9A9387C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3AACE376-C01E-4F1F-91B7-39D0274BF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7F612F4C-050E-459D-9771-ED088374A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94E4211B-3E41-4905-8F4E-76811B9E5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6AEC87EE-0CB8-43DE-8FEB-4586A92E8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277C1C5D-7BDC-47E4-8B81-C3C4AE949B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7A2A6EF8-9768-4478-9CD3-DFA547CEF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1FD9091C-E8FA-4ADA-937F-A74426ED1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B69923E7-63C4-47CE-956E-09D384D4F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A2576784-872E-494C-A041-0E346226B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B54F73D8-62C2-4127-9D19-01219BBB9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D8CA02-9BE5-4B82-8129-6EF618402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01515E68-030C-4313-B300-35253163D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1937725F-1DDF-4225-937E-106DBB047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25D9EEC-24EA-4FED-9057-A7DF62184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EE6BBC07-CF0C-4EE5-8031-F879DB97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5FC103D5-034F-4011-9560-2E228DFE0C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6">
              <a:extLst>
                <a:ext uri="{FF2B5EF4-FFF2-40B4-BE49-F238E27FC236}">
                  <a16:creationId xmlns:a16="http://schemas.microsoft.com/office/drawing/2014/main" id="{11FE8C8C-C4F2-4450-90C0-C136E650F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7">
              <a:extLst>
                <a:ext uri="{FF2B5EF4-FFF2-40B4-BE49-F238E27FC236}">
                  <a16:creationId xmlns:a16="http://schemas.microsoft.com/office/drawing/2014/main" id="{66B1E0A0-D6AB-4F4D-8774-61E1AC6BB6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8">
              <a:extLst>
                <a:ext uri="{FF2B5EF4-FFF2-40B4-BE49-F238E27FC236}">
                  <a16:creationId xmlns:a16="http://schemas.microsoft.com/office/drawing/2014/main" id="{6CF0FF91-67FE-4CC2-A118-115BB484E9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2EB9BBD9-6E53-4580-8BC8-11B6A15271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0">
              <a:extLst>
                <a:ext uri="{FF2B5EF4-FFF2-40B4-BE49-F238E27FC236}">
                  <a16:creationId xmlns:a16="http://schemas.microsoft.com/office/drawing/2014/main" id="{6B291C4A-C071-4454-B1F6-218421744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D5422271-E1E2-4DE1-BB33-24B25A75C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329EDDB5-2B0D-43CE-92ED-A6A778FF6C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10A1194D-A997-4FE9-9CB0-57581AE3D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B521952F-D6C8-40F1-8316-AD9DF2123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5E16DE89-464A-4358-9B60-0F1FD5F799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6">
              <a:extLst>
                <a:ext uri="{FF2B5EF4-FFF2-40B4-BE49-F238E27FC236}">
                  <a16:creationId xmlns:a16="http://schemas.microsoft.com/office/drawing/2014/main" id="{388E9B73-C067-4408-BC0D-612FD21E3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FE2A6E28-A041-456A-AE80-B5D826895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8">
              <a:extLst>
                <a:ext uri="{FF2B5EF4-FFF2-40B4-BE49-F238E27FC236}">
                  <a16:creationId xmlns:a16="http://schemas.microsoft.com/office/drawing/2014/main" id="{CA16A224-CC99-413E-963F-1D42F6796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9">
              <a:extLst>
                <a:ext uri="{FF2B5EF4-FFF2-40B4-BE49-F238E27FC236}">
                  <a16:creationId xmlns:a16="http://schemas.microsoft.com/office/drawing/2014/main" id="{65AFF0E6-A7FE-4D59-A3A7-1547BD9A6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20">
              <a:extLst>
                <a:ext uri="{FF2B5EF4-FFF2-40B4-BE49-F238E27FC236}">
                  <a16:creationId xmlns:a16="http://schemas.microsoft.com/office/drawing/2014/main" id="{E8BB7079-6A4E-40A9-A365-21930624F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670069B7-6B28-4C65-8785-C2C0430EB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2">
              <a:extLst>
                <a:ext uri="{FF2B5EF4-FFF2-40B4-BE49-F238E27FC236}">
                  <a16:creationId xmlns:a16="http://schemas.microsoft.com/office/drawing/2014/main" id="{E874764B-497F-440C-B294-4E31DDB86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3">
              <a:extLst>
                <a:ext uri="{FF2B5EF4-FFF2-40B4-BE49-F238E27FC236}">
                  <a16:creationId xmlns:a16="http://schemas.microsoft.com/office/drawing/2014/main" id="{AA56C61D-2933-436F-9707-E5EC7E610E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C823590F-2DA6-407F-920B-C16D7DF27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12791" y="1186483"/>
            <a:ext cx="4473771" cy="4477933"/>
            <a:chOff x="807084" y="1186483"/>
            <a:chExt cx="4473771" cy="4477933"/>
          </a:xfrm>
        </p:grpSpPr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BA6740CE-4890-4FA2-A0EE-33F5749130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607" y="1186483"/>
              <a:ext cx="4472724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Isosceles Triangle 39">
              <a:extLst>
                <a:ext uri="{FF2B5EF4-FFF2-40B4-BE49-F238E27FC236}">
                  <a16:creationId xmlns:a16="http://schemas.microsoft.com/office/drawing/2014/main" id="{55A58F2C-2C22-43AC-8FD0-21AA09DC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840353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id="{ABC59081-7EE3-45DC-A228-2D08ED227C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084" y="1991156"/>
              <a:ext cx="4473771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7AF651-2F35-46AA-AF53-0A7A04F1660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61938F9-0314-4F19-ACBE-279262C290E7}"/>
              </a:ext>
            </a:extLst>
          </p:cNvPr>
          <p:cNvSpPr/>
          <p:nvPr/>
        </p:nvSpPr>
        <p:spPr>
          <a:xfrm>
            <a:off x="7143102" y="2309529"/>
            <a:ext cx="401796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William de </a:t>
            </a:r>
            <a:r>
              <a:rPr lang="en-GB" sz="2400" dirty="0" err="1"/>
              <a:t>Briouze</a:t>
            </a:r>
            <a:r>
              <a:rPr lang="en-GB" sz="2400" dirty="0"/>
              <a:t> Jnr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Mary’s stepson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Watches from the hall of the castle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Visits the house of Thomas Mathews the Burgess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D9D7E7-4B91-40BE-9434-1456C64862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365" t="34778" r="24454" b="12127"/>
          <a:stretch/>
        </p:blipFill>
        <p:spPr>
          <a:xfrm>
            <a:off x="1378801" y="1602821"/>
            <a:ext cx="5539425" cy="5305843"/>
          </a:xfrm>
          <a:prstGeom prst="rect">
            <a:avLst/>
          </a:prstGeom>
        </p:spPr>
      </p:pic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8CED3ED3-D271-44B6-B645-7ED03983589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t="5395" r="-2" b="13893"/>
          <a:stretch/>
        </p:blipFill>
        <p:spPr>
          <a:xfrm>
            <a:off x="-4815" y="-14540"/>
            <a:ext cx="2435723" cy="2739923"/>
          </a:xfrm>
          <a:prstGeom prst="rect">
            <a:avLst/>
          </a:prstGeom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902028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" name="Group 9">
            <a:extLst>
              <a:ext uri="{FF2B5EF4-FFF2-40B4-BE49-F238E27FC236}">
                <a16:creationId xmlns:a16="http://schemas.microsoft.com/office/drawing/2014/main" id="{17C4610E-9C18-467B-BF10-BE6A974CC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296DF307-344E-4E9B-A7AA-8139E450D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E263CC2D-ACFB-4EB3-ADF9-CD82BC842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C5366E2F-9BA0-485A-B1CA-A5E6E2E37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1803051E-7C26-4F53-8293-B4EAED421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D10888CD-E496-4116-9C45-CF4F17ADE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0A42DA8F-DA3D-43E9-A184-E0F6C133A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473EAD31-7AA3-49B7-ADD6-C13FF0F14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2BBB7CDF-BA2E-451F-9201-CF2B6FEAE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84809EF2-CD0D-4BC3-ABC7-E7E312A1D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11D2D6C5-637B-4AFE-97F4-D4E48A613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F841B2C5-57F5-4FE6-B4D4-EBB3F3088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B4822A39-2A52-4B2C-9319-BEFC526DB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4E469692-E783-4950-8DEC-3A1FD3978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012909CD-3254-41E5-B8BB-0F2D7CE0D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93E7648E-861E-4503-AEDC-56C4EC507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F9C72257-EBD0-4D1C-A32C-D84644687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87BB2CBB-9C22-4E28-AB86-DC92AEE2D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F85B3053-8D9F-410A-80C2-7960DDEA6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E8FF5DA7-6E72-41F1-A54C-EAF440A27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A899734C-500F-4274-9854-8BFA14A1D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F07BF51-2934-47AD-A415-7400882F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0" name="Isosceles Triangle 32">
              <a:extLst>
                <a:ext uri="{FF2B5EF4-FFF2-40B4-BE49-F238E27FC236}">
                  <a16:creationId xmlns:a16="http://schemas.microsoft.com/office/drawing/2014/main" id="{DD6E3DF0-EDC0-458B-9C5B-911814F0A6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5D0824B1-47C9-4504-99FB-CB150519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34DD805B-2A7B-4ADA-9C4D-E0C9F192D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1" name="Group 37">
            <a:extLst>
              <a:ext uri="{FF2B5EF4-FFF2-40B4-BE49-F238E27FC236}">
                <a16:creationId xmlns:a16="http://schemas.microsoft.com/office/drawing/2014/main" id="{C664A566-6D08-4E84-9708-4916A20016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871B622B-6E58-4933-88EC-99F28705F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6">
              <a:extLst>
                <a:ext uri="{FF2B5EF4-FFF2-40B4-BE49-F238E27FC236}">
                  <a16:creationId xmlns:a16="http://schemas.microsoft.com/office/drawing/2014/main" id="{EE9A4681-AC1B-4ABC-9A1C-C7E7F08A0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7">
              <a:extLst>
                <a:ext uri="{FF2B5EF4-FFF2-40B4-BE49-F238E27FC236}">
                  <a16:creationId xmlns:a16="http://schemas.microsoft.com/office/drawing/2014/main" id="{F1EEAF4B-DA1A-4CC9-9CE4-587A9E2E1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8">
              <a:extLst>
                <a:ext uri="{FF2B5EF4-FFF2-40B4-BE49-F238E27FC236}">
                  <a16:creationId xmlns:a16="http://schemas.microsoft.com/office/drawing/2014/main" id="{4591EF24-12A6-499B-8074-7E3DFBE6E3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9">
              <a:extLst>
                <a:ext uri="{FF2B5EF4-FFF2-40B4-BE49-F238E27FC236}">
                  <a16:creationId xmlns:a16="http://schemas.microsoft.com/office/drawing/2014/main" id="{66866784-2E4F-4C28-BE67-875B71B7C1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0">
              <a:extLst>
                <a:ext uri="{FF2B5EF4-FFF2-40B4-BE49-F238E27FC236}">
                  <a16:creationId xmlns:a16="http://schemas.microsoft.com/office/drawing/2014/main" id="{752279D8-59CC-4821-B591-79994164F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1">
              <a:extLst>
                <a:ext uri="{FF2B5EF4-FFF2-40B4-BE49-F238E27FC236}">
                  <a16:creationId xmlns:a16="http://schemas.microsoft.com/office/drawing/2014/main" id="{FB4FBA9C-1D3E-4B35-8A79-25478153F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12">
              <a:extLst>
                <a:ext uri="{FF2B5EF4-FFF2-40B4-BE49-F238E27FC236}">
                  <a16:creationId xmlns:a16="http://schemas.microsoft.com/office/drawing/2014/main" id="{9428A193-740A-43D2-B875-80CB90AD91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3">
              <a:extLst>
                <a:ext uri="{FF2B5EF4-FFF2-40B4-BE49-F238E27FC236}">
                  <a16:creationId xmlns:a16="http://schemas.microsoft.com/office/drawing/2014/main" id="{92B2EFF8-5790-427A-ABED-1680FD133D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4">
              <a:extLst>
                <a:ext uri="{FF2B5EF4-FFF2-40B4-BE49-F238E27FC236}">
                  <a16:creationId xmlns:a16="http://schemas.microsoft.com/office/drawing/2014/main" id="{782C5932-1596-43AA-BD7E-0F94FB8A9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5">
              <a:extLst>
                <a:ext uri="{FF2B5EF4-FFF2-40B4-BE49-F238E27FC236}">
                  <a16:creationId xmlns:a16="http://schemas.microsoft.com/office/drawing/2014/main" id="{EFC81310-1590-4DBE-BF0B-DADBCF9F88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6">
              <a:extLst>
                <a:ext uri="{FF2B5EF4-FFF2-40B4-BE49-F238E27FC236}">
                  <a16:creationId xmlns:a16="http://schemas.microsoft.com/office/drawing/2014/main" id="{968BA84E-DD0E-4FCD-8EDA-76DF8E09F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7">
              <a:extLst>
                <a:ext uri="{FF2B5EF4-FFF2-40B4-BE49-F238E27FC236}">
                  <a16:creationId xmlns:a16="http://schemas.microsoft.com/office/drawing/2014/main" id="{1D3D7541-A0D9-4993-B691-D2D5B8B3EF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8">
              <a:extLst>
                <a:ext uri="{FF2B5EF4-FFF2-40B4-BE49-F238E27FC236}">
                  <a16:creationId xmlns:a16="http://schemas.microsoft.com/office/drawing/2014/main" id="{9FB31D01-8168-4494-8C2F-727E555A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9">
              <a:extLst>
                <a:ext uri="{FF2B5EF4-FFF2-40B4-BE49-F238E27FC236}">
                  <a16:creationId xmlns:a16="http://schemas.microsoft.com/office/drawing/2014/main" id="{8C455EEB-FD40-414D-A542-FB35DEB73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20">
              <a:extLst>
                <a:ext uri="{FF2B5EF4-FFF2-40B4-BE49-F238E27FC236}">
                  <a16:creationId xmlns:a16="http://schemas.microsoft.com/office/drawing/2014/main" id="{F08F1FC1-956F-4494-BAFD-D504E9307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21">
              <a:extLst>
                <a:ext uri="{FF2B5EF4-FFF2-40B4-BE49-F238E27FC236}">
                  <a16:creationId xmlns:a16="http://schemas.microsoft.com/office/drawing/2014/main" id="{BEEDE1AA-8DCD-43D3-BC15-574840314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22">
              <a:extLst>
                <a:ext uri="{FF2B5EF4-FFF2-40B4-BE49-F238E27FC236}">
                  <a16:creationId xmlns:a16="http://schemas.microsoft.com/office/drawing/2014/main" id="{E36CDA69-ED79-4DCF-9761-0B6134FA6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23">
              <a:extLst>
                <a:ext uri="{FF2B5EF4-FFF2-40B4-BE49-F238E27FC236}">
                  <a16:creationId xmlns:a16="http://schemas.microsoft.com/office/drawing/2014/main" id="{5F812C02-CFCB-47F4-B493-7753519FC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90" name="Group 58">
            <a:extLst>
              <a:ext uri="{FF2B5EF4-FFF2-40B4-BE49-F238E27FC236}">
                <a16:creationId xmlns:a16="http://schemas.microsoft.com/office/drawing/2014/main" id="{B83678BA-0A50-4D51-9E9E-08BB66F83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7084" y="1186483"/>
            <a:ext cx="3822597" cy="4477933"/>
            <a:chOff x="807084" y="1186483"/>
            <a:chExt cx="3822597" cy="4477933"/>
          </a:xfrm>
        </p:grpSpPr>
        <p:sp>
          <p:nvSpPr>
            <p:cNvPr id="91" name="Rectangle 59">
              <a:extLst>
                <a:ext uri="{FF2B5EF4-FFF2-40B4-BE49-F238E27FC236}">
                  <a16:creationId xmlns:a16="http://schemas.microsoft.com/office/drawing/2014/main" id="{F1A8F65D-5E8F-4CA5-9240-1357120F9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531" y="1186483"/>
              <a:ext cx="3821702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Isosceles Triangle 39">
              <a:extLst>
                <a:ext uri="{FF2B5EF4-FFF2-40B4-BE49-F238E27FC236}">
                  <a16:creationId xmlns:a16="http://schemas.microsoft.com/office/drawing/2014/main" id="{2A4731E5-DE5F-4215-9525-99426B3909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514766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id="{3478866D-C5E9-4968-BEF7-B1F030808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084" y="1991156"/>
              <a:ext cx="382259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4" name="Rectangle 63">
            <a:extLst>
              <a:ext uri="{FF2B5EF4-FFF2-40B4-BE49-F238E27FC236}">
                <a16:creationId xmlns:a16="http://schemas.microsoft.com/office/drawing/2014/main" id="{9BF6EDB4-B4ED-4900-9E38-A7AE0EEEE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0150" y="-6706"/>
            <a:ext cx="6751849" cy="68711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498A81D-A1D1-45C8-8DD0-C129D5D1FEFA}"/>
              </a:ext>
            </a:extLst>
          </p:cNvPr>
          <p:cNvSpPr/>
          <p:nvPr/>
        </p:nvSpPr>
        <p:spPr>
          <a:xfrm>
            <a:off x="857301" y="2233055"/>
            <a:ext cx="369739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William of </a:t>
            </a:r>
            <a:r>
              <a:rPr lang="en-GB" sz="2400" dirty="0" err="1"/>
              <a:t>Codineston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De </a:t>
            </a:r>
            <a:r>
              <a:rPr lang="en-GB" sz="2400" dirty="0" err="1"/>
              <a:t>Briouze</a:t>
            </a:r>
            <a:r>
              <a:rPr lang="en-GB" sz="2400" dirty="0"/>
              <a:t> family chaplain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Watched events with  William de </a:t>
            </a:r>
            <a:r>
              <a:rPr lang="en-GB" sz="2400" dirty="0" err="1"/>
              <a:t>Briouze</a:t>
            </a:r>
            <a:r>
              <a:rPr lang="en-GB" sz="2400" dirty="0"/>
              <a:t> in the Castle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44F897E-B485-43F7-AFF7-D9DB73A727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490" t="34914" r="24771" b="12127"/>
          <a:stretch/>
        </p:blipFill>
        <p:spPr>
          <a:xfrm>
            <a:off x="6944923" y="-14648"/>
            <a:ext cx="5241253" cy="6866337"/>
          </a:xfrm>
          <a:prstGeom prst="rect">
            <a:avLst/>
          </a:prstGeom>
        </p:spPr>
      </p:pic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5592014-1D63-45F0-A08D-BDE4663B911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2717" r="2717"/>
          <a:stretch>
            <a:fillRect/>
          </a:stretch>
        </p:blipFill>
        <p:spPr>
          <a:xfrm>
            <a:off x="4615973" y="3252952"/>
            <a:ext cx="2314188" cy="3410685"/>
          </a:xfrm>
          <a:prstGeom prst="rect">
            <a:avLst/>
          </a:prstGeom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867051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AA333EE-05E1-43F8-8F2F-6BA5BD0496A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717" r="2717"/>
          <a:stretch>
            <a:fillRect/>
          </a:stretch>
        </p:blipFill>
        <p:spPr>
          <a:xfrm>
            <a:off x="4205984" y="643466"/>
            <a:ext cx="3780031" cy="557106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7B1350E-4042-450D-B2EA-7F86F5D26012}"/>
              </a:ext>
            </a:extLst>
          </p:cNvPr>
          <p:cNvSpPr/>
          <p:nvPr/>
        </p:nvSpPr>
        <p:spPr>
          <a:xfrm>
            <a:off x="735953" y="2342998"/>
            <a:ext cx="330590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William Cragh/William the Scabby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hanged man himself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Either eye witness or unconscious/dead!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Present for all events described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30A4202-BCF3-479B-89A7-1133245274E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653" t="39592" r="40612" b="11837"/>
          <a:stretch/>
        </p:blipFill>
        <p:spPr>
          <a:xfrm>
            <a:off x="7676016" y="537750"/>
            <a:ext cx="4515984" cy="5676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3515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4000"/>
                <a:lumMod val="116000"/>
              </a:schemeClr>
            </a:gs>
            <a:gs pos="100000">
              <a:schemeClr val="bg2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53BB5D57-6178-4F62-B472-0312F6D95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95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9" name="Group 68">
            <a:extLst>
              <a:ext uri="{FF2B5EF4-FFF2-40B4-BE49-F238E27FC236}">
                <a16:creationId xmlns:a16="http://schemas.microsoft.com/office/drawing/2014/main" id="{4800B320-C486-4967-AFB8-58E3EBDA9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0624" y="0"/>
            <a:ext cx="12584114" cy="6853238"/>
            <a:chOff x="-417513" y="0"/>
            <a:chExt cx="12584114" cy="6853238"/>
          </a:xfrm>
        </p:grpSpPr>
        <p:sp>
          <p:nvSpPr>
            <p:cNvPr id="70" name="Freeform 5">
              <a:extLst>
                <a:ext uri="{FF2B5EF4-FFF2-40B4-BE49-F238E27FC236}">
                  <a16:creationId xmlns:a16="http://schemas.microsoft.com/office/drawing/2014/main" id="{B6E6BEB2-753A-4253-9BE2-9E569A8A5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6">
              <a:extLst>
                <a:ext uri="{FF2B5EF4-FFF2-40B4-BE49-F238E27FC236}">
                  <a16:creationId xmlns:a16="http://schemas.microsoft.com/office/drawing/2014/main" id="{196A6026-E2E2-4401-BB72-F8314907A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2" name="Freeform 7">
              <a:extLst>
                <a:ext uri="{FF2B5EF4-FFF2-40B4-BE49-F238E27FC236}">
                  <a16:creationId xmlns:a16="http://schemas.microsoft.com/office/drawing/2014/main" id="{C852B828-3E4B-4404-AEE7-815B0B6EE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8">
              <a:extLst>
                <a:ext uri="{FF2B5EF4-FFF2-40B4-BE49-F238E27FC236}">
                  <a16:creationId xmlns:a16="http://schemas.microsoft.com/office/drawing/2014/main" id="{B2BAC571-023A-4027-9689-5A7375FE5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9">
              <a:extLst>
                <a:ext uri="{FF2B5EF4-FFF2-40B4-BE49-F238E27FC236}">
                  <a16:creationId xmlns:a16="http://schemas.microsoft.com/office/drawing/2014/main" id="{6BB424FB-2158-48AB-9A28-A11889AA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10">
              <a:extLst>
                <a:ext uri="{FF2B5EF4-FFF2-40B4-BE49-F238E27FC236}">
                  <a16:creationId xmlns:a16="http://schemas.microsoft.com/office/drawing/2014/main" id="{BE5FA512-D3FE-4F91-AE23-51DAAAA74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11">
              <a:extLst>
                <a:ext uri="{FF2B5EF4-FFF2-40B4-BE49-F238E27FC236}">
                  <a16:creationId xmlns:a16="http://schemas.microsoft.com/office/drawing/2014/main" id="{83CF3A0A-06AA-4987-8182-4F86E662E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12">
              <a:extLst>
                <a:ext uri="{FF2B5EF4-FFF2-40B4-BE49-F238E27FC236}">
                  <a16:creationId xmlns:a16="http://schemas.microsoft.com/office/drawing/2014/main" id="{969C6F15-1F6D-46D5-8C47-3FBC312536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3">
              <a:extLst>
                <a:ext uri="{FF2B5EF4-FFF2-40B4-BE49-F238E27FC236}">
                  <a16:creationId xmlns:a16="http://schemas.microsoft.com/office/drawing/2014/main" id="{01E2B94D-4E93-4C11-A1FC-B3A6E8CC5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4">
              <a:extLst>
                <a:ext uri="{FF2B5EF4-FFF2-40B4-BE49-F238E27FC236}">
                  <a16:creationId xmlns:a16="http://schemas.microsoft.com/office/drawing/2014/main" id="{F47C1110-8C08-4C26-BD0D-3083BFAC1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5">
              <a:extLst>
                <a:ext uri="{FF2B5EF4-FFF2-40B4-BE49-F238E27FC236}">
                  <a16:creationId xmlns:a16="http://schemas.microsoft.com/office/drawing/2014/main" id="{3085CEBC-D1F5-4F82-93C8-8ED38B7CBE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6">
              <a:extLst>
                <a:ext uri="{FF2B5EF4-FFF2-40B4-BE49-F238E27FC236}">
                  <a16:creationId xmlns:a16="http://schemas.microsoft.com/office/drawing/2014/main" id="{3ED8F25D-E867-46B6-A62D-3B2114768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7">
              <a:extLst>
                <a:ext uri="{FF2B5EF4-FFF2-40B4-BE49-F238E27FC236}">
                  <a16:creationId xmlns:a16="http://schemas.microsoft.com/office/drawing/2014/main" id="{6BB81545-0C01-4B56-BADD-6B7D5B72AF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8">
              <a:extLst>
                <a:ext uri="{FF2B5EF4-FFF2-40B4-BE49-F238E27FC236}">
                  <a16:creationId xmlns:a16="http://schemas.microsoft.com/office/drawing/2014/main" id="{A1574FCC-646A-4771-AB54-A44212F19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9">
              <a:extLst>
                <a:ext uri="{FF2B5EF4-FFF2-40B4-BE49-F238E27FC236}">
                  <a16:creationId xmlns:a16="http://schemas.microsoft.com/office/drawing/2014/main" id="{A56CC2BC-E51D-4A79-AA80-770FAA784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20">
              <a:extLst>
                <a:ext uri="{FF2B5EF4-FFF2-40B4-BE49-F238E27FC236}">
                  <a16:creationId xmlns:a16="http://schemas.microsoft.com/office/drawing/2014/main" id="{C95E0495-B7F8-44C5-AD1F-5F3C8633E3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21">
              <a:extLst>
                <a:ext uri="{FF2B5EF4-FFF2-40B4-BE49-F238E27FC236}">
                  <a16:creationId xmlns:a16="http://schemas.microsoft.com/office/drawing/2014/main" id="{28C1E7AA-A198-498A-9426-7632D7AA3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22">
              <a:extLst>
                <a:ext uri="{FF2B5EF4-FFF2-40B4-BE49-F238E27FC236}">
                  <a16:creationId xmlns:a16="http://schemas.microsoft.com/office/drawing/2014/main" id="{96410611-0DF8-42D3-91B1-B87AE692EB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3">
              <a:extLst>
                <a:ext uri="{FF2B5EF4-FFF2-40B4-BE49-F238E27FC236}">
                  <a16:creationId xmlns:a16="http://schemas.microsoft.com/office/drawing/2014/main" id="{EACF821F-24B2-49B5-8688-744B0EADF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4">
              <a:extLst>
                <a:ext uri="{FF2B5EF4-FFF2-40B4-BE49-F238E27FC236}">
                  <a16:creationId xmlns:a16="http://schemas.microsoft.com/office/drawing/2014/main" id="{418BD791-FEEE-4A18-A5EF-F3815F184C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5">
              <a:extLst>
                <a:ext uri="{FF2B5EF4-FFF2-40B4-BE49-F238E27FC236}">
                  <a16:creationId xmlns:a16="http://schemas.microsoft.com/office/drawing/2014/main" id="{D5D16C8F-EA4F-447C-934A-06E7BFAE92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92" name="Rectangle 91">
            <a:extLst>
              <a:ext uri="{FF2B5EF4-FFF2-40B4-BE49-F238E27FC236}">
                <a16:creationId xmlns:a16="http://schemas.microsoft.com/office/drawing/2014/main" id="{8C244A1F-7C11-45E7-AB98-65851A650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21348"/>
            <a:ext cx="12192000" cy="56009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78320CC-0A63-4D71-A0F8-559342ABBF8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3932" r="2112" b="-1"/>
          <a:stretch/>
        </p:blipFill>
        <p:spPr>
          <a:xfrm>
            <a:off x="44514" y="678639"/>
            <a:ext cx="2564461" cy="379250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6929C17-6D2B-49E7-BD19-3B9ABAC268F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817" t="34778" r="33381" b="12312"/>
          <a:stretch/>
        </p:blipFill>
        <p:spPr>
          <a:xfrm>
            <a:off x="6805677" y="626102"/>
            <a:ext cx="5227678" cy="559620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21112DC-D77B-470D-87AD-93F781968B7F}"/>
              </a:ext>
            </a:extLst>
          </p:cNvPr>
          <p:cNvSpPr txBox="1"/>
          <p:nvPr/>
        </p:nvSpPr>
        <p:spPr>
          <a:xfrm>
            <a:off x="2480559" y="3693177"/>
            <a:ext cx="429756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Thomas Marshall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Local priest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Accompanies William from dungeon to gate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24030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>
            <a:extLst>
              <a:ext uri="{FF2B5EF4-FFF2-40B4-BE49-F238E27FC236}">
                <a16:creationId xmlns:a16="http://schemas.microsoft.com/office/drawing/2014/main" id="{9CB4DA44-742C-414B-BA05-633FAAFEBF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>
              <a:extLst>
                <a:ext uri="{FF2B5EF4-FFF2-40B4-BE49-F238E27FC236}">
                  <a16:creationId xmlns:a16="http://schemas.microsoft.com/office/drawing/2014/main" id="{646F5217-C700-42DF-A991-60041BF85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>
              <a:extLst>
                <a:ext uri="{FF2B5EF4-FFF2-40B4-BE49-F238E27FC236}">
                  <a16:creationId xmlns:a16="http://schemas.microsoft.com/office/drawing/2014/main" id="{86B42890-A2EB-4CD5-B95E-28BB1B9DC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>
              <a:extLst>
                <a:ext uri="{FF2B5EF4-FFF2-40B4-BE49-F238E27FC236}">
                  <a16:creationId xmlns:a16="http://schemas.microsoft.com/office/drawing/2014/main" id="{3C4C7C00-4C35-4304-971D-F6545F151A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>
              <a:extLst>
                <a:ext uri="{FF2B5EF4-FFF2-40B4-BE49-F238E27FC236}">
                  <a16:creationId xmlns:a16="http://schemas.microsoft.com/office/drawing/2014/main" id="{062703B6-D095-40E9-AED8-A3895537F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>
              <a:extLst>
                <a:ext uri="{FF2B5EF4-FFF2-40B4-BE49-F238E27FC236}">
                  <a16:creationId xmlns:a16="http://schemas.microsoft.com/office/drawing/2014/main" id="{055808A0-E0B8-4AC4-B721-4A61DF27EB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>
              <a:extLst>
                <a:ext uri="{FF2B5EF4-FFF2-40B4-BE49-F238E27FC236}">
                  <a16:creationId xmlns:a16="http://schemas.microsoft.com/office/drawing/2014/main" id="{A5C20225-C8C2-466D-BDA5-9CBA8CFE44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>
              <a:extLst>
                <a:ext uri="{FF2B5EF4-FFF2-40B4-BE49-F238E27FC236}">
                  <a16:creationId xmlns:a16="http://schemas.microsoft.com/office/drawing/2014/main" id="{4FE00035-FBE7-4831-851B-4FEC2CDC9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>
              <a:extLst>
                <a:ext uri="{FF2B5EF4-FFF2-40B4-BE49-F238E27FC236}">
                  <a16:creationId xmlns:a16="http://schemas.microsoft.com/office/drawing/2014/main" id="{F6E5955C-9D0F-4D45-941B-38C00DCB57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>
              <a:extLst>
                <a:ext uri="{FF2B5EF4-FFF2-40B4-BE49-F238E27FC236}">
                  <a16:creationId xmlns:a16="http://schemas.microsoft.com/office/drawing/2014/main" id="{28A4AF89-C648-4D4F-9728-5EE6996F8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>
              <a:extLst>
                <a:ext uri="{FF2B5EF4-FFF2-40B4-BE49-F238E27FC236}">
                  <a16:creationId xmlns:a16="http://schemas.microsoft.com/office/drawing/2014/main" id="{2AE30D5F-611C-4C24-B74D-EE52F199B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>
              <a:extLst>
                <a:ext uri="{FF2B5EF4-FFF2-40B4-BE49-F238E27FC236}">
                  <a16:creationId xmlns:a16="http://schemas.microsoft.com/office/drawing/2014/main" id="{B1313FCA-52AA-4767-BA27-EC3674A3C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>
              <a:extLst>
                <a:ext uri="{FF2B5EF4-FFF2-40B4-BE49-F238E27FC236}">
                  <a16:creationId xmlns:a16="http://schemas.microsoft.com/office/drawing/2014/main" id="{07FB6C5A-EFC4-4A43-AB27-6244F7CA7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>
              <a:extLst>
                <a:ext uri="{FF2B5EF4-FFF2-40B4-BE49-F238E27FC236}">
                  <a16:creationId xmlns:a16="http://schemas.microsoft.com/office/drawing/2014/main" id="{3BF24447-F7CC-4598-8910-FAAC77867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>
              <a:extLst>
                <a:ext uri="{FF2B5EF4-FFF2-40B4-BE49-F238E27FC236}">
                  <a16:creationId xmlns:a16="http://schemas.microsoft.com/office/drawing/2014/main" id="{E8C0FE7B-3A46-4ED7-9C3D-C66FB4E638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>
              <a:extLst>
                <a:ext uri="{FF2B5EF4-FFF2-40B4-BE49-F238E27FC236}">
                  <a16:creationId xmlns:a16="http://schemas.microsoft.com/office/drawing/2014/main" id="{C93D827F-181D-4B32-A950-DC16B774DA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>
              <a:extLst>
                <a:ext uri="{FF2B5EF4-FFF2-40B4-BE49-F238E27FC236}">
                  <a16:creationId xmlns:a16="http://schemas.microsoft.com/office/drawing/2014/main" id="{2CF17858-D8BB-42DA-ADAF-C5B7DDB11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>
              <a:extLst>
                <a:ext uri="{FF2B5EF4-FFF2-40B4-BE49-F238E27FC236}">
                  <a16:creationId xmlns:a16="http://schemas.microsoft.com/office/drawing/2014/main" id="{0DBFA4E1-6EAC-4206-819E-36015448E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>
              <a:extLst>
                <a:ext uri="{FF2B5EF4-FFF2-40B4-BE49-F238E27FC236}">
                  <a16:creationId xmlns:a16="http://schemas.microsoft.com/office/drawing/2014/main" id="{F25D0174-B30E-42BC-BD55-A943BDD62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>
              <a:extLst>
                <a:ext uri="{FF2B5EF4-FFF2-40B4-BE49-F238E27FC236}">
                  <a16:creationId xmlns:a16="http://schemas.microsoft.com/office/drawing/2014/main" id="{1E31CAD0-C3BC-4821-87CC-78C2AE7942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>
              <a:extLst>
                <a:ext uri="{FF2B5EF4-FFF2-40B4-BE49-F238E27FC236}">
                  <a16:creationId xmlns:a16="http://schemas.microsoft.com/office/drawing/2014/main" id="{5470702A-797A-4762-B2E7-330ECFCFE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>
              <a:extLst>
                <a:ext uri="{FF2B5EF4-FFF2-40B4-BE49-F238E27FC236}">
                  <a16:creationId xmlns:a16="http://schemas.microsoft.com/office/drawing/2014/main" id="{75857B84-7166-46C1-B6CC-5A981DEF90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100" name="Group 99">
            <a:extLst>
              <a:ext uri="{FF2B5EF4-FFF2-40B4-BE49-F238E27FC236}">
                <a16:creationId xmlns:a16="http://schemas.microsoft.com/office/drawing/2014/main" id="{6F4166B5-BEB6-4D93-91F2-61F18E18D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101" name="Rectangle 100">
              <a:extLst>
                <a:ext uri="{FF2B5EF4-FFF2-40B4-BE49-F238E27FC236}">
                  <a16:creationId xmlns:a16="http://schemas.microsoft.com/office/drawing/2014/main" id="{49645B81-B570-40D4-A717-18FD21349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2" name="Isosceles Triangle 22">
              <a:extLst>
                <a:ext uri="{FF2B5EF4-FFF2-40B4-BE49-F238E27FC236}">
                  <a16:creationId xmlns:a16="http://schemas.microsoft.com/office/drawing/2014/main" id="{D8C83445-9D36-40AB-9B6C-13B432A61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3" name="Rectangle 102">
              <a:extLst>
                <a:ext uri="{FF2B5EF4-FFF2-40B4-BE49-F238E27FC236}">
                  <a16:creationId xmlns:a16="http://schemas.microsoft.com/office/drawing/2014/main" id="{37281DC3-F955-435C-A291-E5CDF00A6E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05" name="Rectangle 104">
            <a:extLst>
              <a:ext uri="{FF2B5EF4-FFF2-40B4-BE49-F238E27FC236}">
                <a16:creationId xmlns:a16="http://schemas.microsoft.com/office/drawing/2014/main" id="{20F21AEA-57E7-478E-AF43-AB2FC841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" name="Group 106">
            <a:extLst>
              <a:ext uri="{FF2B5EF4-FFF2-40B4-BE49-F238E27FC236}">
                <a16:creationId xmlns:a16="http://schemas.microsoft.com/office/drawing/2014/main" id="{75B466EC-DCA4-497B-ADC6-2FD9CBDFD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08" name="Freeform 5">
              <a:extLst>
                <a:ext uri="{FF2B5EF4-FFF2-40B4-BE49-F238E27FC236}">
                  <a16:creationId xmlns:a16="http://schemas.microsoft.com/office/drawing/2014/main" id="{45609FA5-C2C9-416D-890D-6F6110B7F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6">
              <a:extLst>
                <a:ext uri="{FF2B5EF4-FFF2-40B4-BE49-F238E27FC236}">
                  <a16:creationId xmlns:a16="http://schemas.microsoft.com/office/drawing/2014/main" id="{37B8C674-C635-4D8A-9FAB-F05E63939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7">
              <a:extLst>
                <a:ext uri="{FF2B5EF4-FFF2-40B4-BE49-F238E27FC236}">
                  <a16:creationId xmlns:a16="http://schemas.microsoft.com/office/drawing/2014/main" id="{C2FDB9A6-669C-40CB-87C7-97924A5BD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8">
              <a:extLst>
                <a:ext uri="{FF2B5EF4-FFF2-40B4-BE49-F238E27FC236}">
                  <a16:creationId xmlns:a16="http://schemas.microsoft.com/office/drawing/2014/main" id="{521AC643-CB4D-4F5A-86E5-C223BE3F1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9">
              <a:extLst>
                <a:ext uri="{FF2B5EF4-FFF2-40B4-BE49-F238E27FC236}">
                  <a16:creationId xmlns:a16="http://schemas.microsoft.com/office/drawing/2014/main" id="{DAE95864-CA74-4B2D-8E88-F73D46E007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10">
              <a:extLst>
                <a:ext uri="{FF2B5EF4-FFF2-40B4-BE49-F238E27FC236}">
                  <a16:creationId xmlns:a16="http://schemas.microsoft.com/office/drawing/2014/main" id="{F46E0D51-77C9-44E3-A15B-2BB3D376A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11">
              <a:extLst>
                <a:ext uri="{FF2B5EF4-FFF2-40B4-BE49-F238E27FC236}">
                  <a16:creationId xmlns:a16="http://schemas.microsoft.com/office/drawing/2014/main" id="{283D97A2-376B-48DB-91A9-4B24BACBE9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12">
              <a:extLst>
                <a:ext uri="{FF2B5EF4-FFF2-40B4-BE49-F238E27FC236}">
                  <a16:creationId xmlns:a16="http://schemas.microsoft.com/office/drawing/2014/main" id="{1D76E5AF-1DD6-47DD-B9C8-CDF462942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13">
              <a:extLst>
                <a:ext uri="{FF2B5EF4-FFF2-40B4-BE49-F238E27FC236}">
                  <a16:creationId xmlns:a16="http://schemas.microsoft.com/office/drawing/2014/main" id="{D4A2BF2F-2AF2-4F53-A15A-EF948787D1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14">
              <a:extLst>
                <a:ext uri="{FF2B5EF4-FFF2-40B4-BE49-F238E27FC236}">
                  <a16:creationId xmlns:a16="http://schemas.microsoft.com/office/drawing/2014/main" id="{80BB3D11-0AAD-4552-A768-6B43C8DA4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15">
              <a:extLst>
                <a:ext uri="{FF2B5EF4-FFF2-40B4-BE49-F238E27FC236}">
                  <a16:creationId xmlns:a16="http://schemas.microsoft.com/office/drawing/2014/main" id="{ECB66567-FE7B-4E2E-913B-91427FEE65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16">
              <a:extLst>
                <a:ext uri="{FF2B5EF4-FFF2-40B4-BE49-F238E27FC236}">
                  <a16:creationId xmlns:a16="http://schemas.microsoft.com/office/drawing/2014/main" id="{C39FA8FA-0C33-478A-A1B2-76FFFB62B4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17">
              <a:extLst>
                <a:ext uri="{FF2B5EF4-FFF2-40B4-BE49-F238E27FC236}">
                  <a16:creationId xmlns:a16="http://schemas.microsoft.com/office/drawing/2014/main" id="{AF7A05E2-F97C-444D-997E-52F65E82C6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18">
              <a:extLst>
                <a:ext uri="{FF2B5EF4-FFF2-40B4-BE49-F238E27FC236}">
                  <a16:creationId xmlns:a16="http://schemas.microsoft.com/office/drawing/2014/main" id="{C5BD11D6-96C5-4152-9766-B51D3B7FCD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19">
              <a:extLst>
                <a:ext uri="{FF2B5EF4-FFF2-40B4-BE49-F238E27FC236}">
                  <a16:creationId xmlns:a16="http://schemas.microsoft.com/office/drawing/2014/main" id="{A23F3B88-4AA2-4CA3-9162-A235865BC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20">
              <a:extLst>
                <a:ext uri="{FF2B5EF4-FFF2-40B4-BE49-F238E27FC236}">
                  <a16:creationId xmlns:a16="http://schemas.microsoft.com/office/drawing/2014/main" id="{949C412E-0973-438A-8206-EC08DC0D4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21">
              <a:extLst>
                <a:ext uri="{FF2B5EF4-FFF2-40B4-BE49-F238E27FC236}">
                  <a16:creationId xmlns:a16="http://schemas.microsoft.com/office/drawing/2014/main" id="{2A7D18B9-0BA5-4D24-8EA4-16E7D75C8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22">
              <a:extLst>
                <a:ext uri="{FF2B5EF4-FFF2-40B4-BE49-F238E27FC236}">
                  <a16:creationId xmlns:a16="http://schemas.microsoft.com/office/drawing/2014/main" id="{6B705E05-4BBF-437A-8B17-191C918702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23">
              <a:extLst>
                <a:ext uri="{FF2B5EF4-FFF2-40B4-BE49-F238E27FC236}">
                  <a16:creationId xmlns:a16="http://schemas.microsoft.com/office/drawing/2014/main" id="{86E407D4-1D4C-4226-96F3-F7700BCB6A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24">
              <a:extLst>
                <a:ext uri="{FF2B5EF4-FFF2-40B4-BE49-F238E27FC236}">
                  <a16:creationId xmlns:a16="http://schemas.microsoft.com/office/drawing/2014/main" id="{F89E5D39-D3C1-4846-B010-51F49EC498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25">
              <a:extLst>
                <a:ext uri="{FF2B5EF4-FFF2-40B4-BE49-F238E27FC236}">
                  <a16:creationId xmlns:a16="http://schemas.microsoft.com/office/drawing/2014/main" id="{99B00BC9-9F78-4BFC-8464-A866A30CB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EE8F4B49-0EA1-4FC6-9E48-72204630E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131" name="Rectangle 130">
              <a:extLst>
                <a:ext uri="{FF2B5EF4-FFF2-40B4-BE49-F238E27FC236}">
                  <a16:creationId xmlns:a16="http://schemas.microsoft.com/office/drawing/2014/main" id="{2E64A03F-C92C-4E25-B7AE-CA766A18AF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2" name="Isosceles Triangle 22">
              <a:extLst>
                <a:ext uri="{FF2B5EF4-FFF2-40B4-BE49-F238E27FC236}">
                  <a16:creationId xmlns:a16="http://schemas.microsoft.com/office/drawing/2014/main" id="{2607715A-7740-4986-8FEE-2E7272DE6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" name="Rectangle 132">
              <a:extLst>
                <a:ext uri="{FF2B5EF4-FFF2-40B4-BE49-F238E27FC236}">
                  <a16:creationId xmlns:a16="http://schemas.microsoft.com/office/drawing/2014/main" id="{522BCD06-E4B2-444A-AEB3-23B77ABA1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3B17968E-D407-428A-A8C9-99834F337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2017" y="803186"/>
            <a:ext cx="6272263" cy="2978319"/>
          </a:xfrm>
          <a:prstGeom prst="rect">
            <a:avLst/>
          </a:prstGeom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6E9FAC-3CEE-40D9-B9BD-D78CC8281F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489" t="35102" r="27833" b="12245"/>
          <a:stretch/>
        </p:blipFill>
        <p:spPr>
          <a:xfrm>
            <a:off x="6789214" y="1224668"/>
            <a:ext cx="6275919" cy="5688101"/>
          </a:xfrm>
          <a:prstGeom prst="rect">
            <a:avLst/>
          </a:prstGeom>
          <a:ln w="9525">
            <a:noFill/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AB33C64-D5D0-4322-9AE2-4BA299146D59}"/>
              </a:ext>
            </a:extLst>
          </p:cNvPr>
          <p:cNvSpPr/>
          <p:nvPr/>
        </p:nvSpPr>
        <p:spPr>
          <a:xfrm>
            <a:off x="938756" y="2396489"/>
            <a:ext cx="3382968" cy="21198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John of </a:t>
            </a:r>
            <a:r>
              <a:rPr lang="en-GB" dirty="0" err="1"/>
              <a:t>Baggeham</a:t>
            </a: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Seneschal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Goes everywhere!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Castle-gibbet-castle-house-castle-house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F64BEEA1-B221-424D-83D5-857DF75F75B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2939" r="2939"/>
          <a:stretch>
            <a:fillRect/>
          </a:stretch>
        </p:blipFill>
        <p:spPr>
          <a:xfrm>
            <a:off x="4469905" y="9525"/>
            <a:ext cx="2319308" cy="3421950"/>
          </a:xfrm>
          <a:prstGeom prst="rect">
            <a:avLst/>
          </a:prstGeom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33603558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8DD8E1A-9945-4DBA-BC40-7A028BF32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E1C52F1-9DDF-4839-9B8F-25F7F8D42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DB25E450-AEBE-4B5B-9CD7-7DDA5128D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D57AF4B2-B19E-4839-9D9C-06AD5370C3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2949CEBF-F4A7-44B2-8A3B-22558718F7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28EAA589-93ED-485D-96BB-B9B21EC96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4BB4F238-A1F2-45F6-9074-18C4A9F921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1C658EE5-B46E-48ED-822D-1C3F08ECA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82AA74BE-73A4-4ADC-B86C-833704C0C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2018BD4B-A593-4075-9FDB-4739C6D53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0D16E44B-CE60-491F-B907-D02B0B1EE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2DFA7256-7E90-44B6-8E90-2111C1A1F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CE31CD09-2348-4B3A-9C97-CEECA4ABC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4E5422EF-93F2-41A9-B30F-9EFE9241D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7920E29F-BB48-485F-95FF-5C372339C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ACFDB0E0-ECEB-4EEB-925D-4BE22979C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30CE2542-FFC2-4E6A-9F84-265FE415D9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2864C497-B900-4D3E-895C-A2A823A3C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26441ED2-272A-4395-9966-F5B1C8D3F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701CA35D-3DE0-4BE9-96A9-31A6F24DB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C9367E8C-A75F-4D57-8B79-1B3EEDFD8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0846F98D-8409-4D6C-B830-625CC19EB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F35369DB-627C-41BD-9041-6426E8BF6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BA15987-DDC0-4CAB-AF5B-7D11E25D20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22">
              <a:extLst>
                <a:ext uri="{FF2B5EF4-FFF2-40B4-BE49-F238E27FC236}">
                  <a16:creationId xmlns:a16="http://schemas.microsoft.com/office/drawing/2014/main" id="{9B6DF8F2-BD4C-48F5-8CDC-95B311500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8E989FB2-D6DE-43D1-84D5-1C80F9901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488691EA-063F-4628-99B5-C5463051E4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3745" y="0"/>
            <a:ext cx="2562961" cy="3665311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rgbClr val="FFF2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9F6D35B3-ED59-4866-A72E-6E865850AA9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38019" t="26531" r="31831" b="14830"/>
          <a:stretch/>
        </p:blipFill>
        <p:spPr>
          <a:xfrm>
            <a:off x="1396561" y="852225"/>
            <a:ext cx="4694142" cy="5135449"/>
          </a:xfrm>
          <a:prstGeom prst="rect">
            <a:avLst/>
          </a:prstGeom>
          <a:ln w="12700">
            <a:noFill/>
          </a:ln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C11A3F-6384-42D9-8F68-00F6791C18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48127" y="2681799"/>
            <a:ext cx="5787396" cy="366531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Clr>
                <a:srgbClr val="FFF200"/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Henry Skinner</a:t>
            </a:r>
          </a:p>
          <a:p>
            <a:pPr indent="-228600" algn="l">
              <a:buClr>
                <a:srgbClr val="FFF200"/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Wealthy local man</a:t>
            </a:r>
          </a:p>
          <a:p>
            <a:pPr indent="-228600" algn="l">
              <a:buClr>
                <a:srgbClr val="FFF200"/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Links to leather trade</a:t>
            </a:r>
          </a:p>
          <a:p>
            <a:pPr indent="-228600" algn="l">
              <a:buClr>
                <a:srgbClr val="FFF200"/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Watched from the foot of the gallows</a:t>
            </a:r>
          </a:p>
          <a:p>
            <a:pPr indent="-228600" algn="l">
              <a:buClr>
                <a:srgbClr val="FFF200"/>
              </a:buClr>
              <a:buFont typeface="Wingdings" panose="05000000000000000000" pitchFamily="2" charset="2"/>
              <a:buChar char="§"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01715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Group 97">
            <a:extLst>
              <a:ext uri="{FF2B5EF4-FFF2-40B4-BE49-F238E27FC236}">
                <a16:creationId xmlns:a16="http://schemas.microsoft.com/office/drawing/2014/main" id="{9CB4DA44-742C-414B-BA05-633FAAFEBF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9" name="Freeform 5">
              <a:extLst>
                <a:ext uri="{FF2B5EF4-FFF2-40B4-BE49-F238E27FC236}">
                  <a16:creationId xmlns:a16="http://schemas.microsoft.com/office/drawing/2014/main" id="{646F5217-C700-42DF-A991-60041BF85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6">
              <a:extLst>
                <a:ext uri="{FF2B5EF4-FFF2-40B4-BE49-F238E27FC236}">
                  <a16:creationId xmlns:a16="http://schemas.microsoft.com/office/drawing/2014/main" id="{86B42890-A2EB-4CD5-B95E-28BB1B9DC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7">
              <a:extLst>
                <a:ext uri="{FF2B5EF4-FFF2-40B4-BE49-F238E27FC236}">
                  <a16:creationId xmlns:a16="http://schemas.microsoft.com/office/drawing/2014/main" id="{3C4C7C00-4C35-4304-971D-F6545F151A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8">
              <a:extLst>
                <a:ext uri="{FF2B5EF4-FFF2-40B4-BE49-F238E27FC236}">
                  <a16:creationId xmlns:a16="http://schemas.microsoft.com/office/drawing/2014/main" id="{062703B6-D095-40E9-AED8-A3895537F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9">
              <a:extLst>
                <a:ext uri="{FF2B5EF4-FFF2-40B4-BE49-F238E27FC236}">
                  <a16:creationId xmlns:a16="http://schemas.microsoft.com/office/drawing/2014/main" id="{055808A0-E0B8-4AC4-B721-4A61DF27EB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0">
              <a:extLst>
                <a:ext uri="{FF2B5EF4-FFF2-40B4-BE49-F238E27FC236}">
                  <a16:creationId xmlns:a16="http://schemas.microsoft.com/office/drawing/2014/main" id="{A5C20225-C8C2-466D-BDA5-9CBA8CFE44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11">
              <a:extLst>
                <a:ext uri="{FF2B5EF4-FFF2-40B4-BE49-F238E27FC236}">
                  <a16:creationId xmlns:a16="http://schemas.microsoft.com/office/drawing/2014/main" id="{4FE00035-FBE7-4831-851B-4FEC2CDC9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12">
              <a:extLst>
                <a:ext uri="{FF2B5EF4-FFF2-40B4-BE49-F238E27FC236}">
                  <a16:creationId xmlns:a16="http://schemas.microsoft.com/office/drawing/2014/main" id="{F6E5955C-9D0F-4D45-941B-38C00DCB57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13">
              <a:extLst>
                <a:ext uri="{FF2B5EF4-FFF2-40B4-BE49-F238E27FC236}">
                  <a16:creationId xmlns:a16="http://schemas.microsoft.com/office/drawing/2014/main" id="{28A4AF89-C648-4D4F-9728-5EE6996F8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14">
              <a:extLst>
                <a:ext uri="{FF2B5EF4-FFF2-40B4-BE49-F238E27FC236}">
                  <a16:creationId xmlns:a16="http://schemas.microsoft.com/office/drawing/2014/main" id="{2AE30D5F-611C-4C24-B74D-EE52F199B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9" name="Freeform 15">
              <a:extLst>
                <a:ext uri="{FF2B5EF4-FFF2-40B4-BE49-F238E27FC236}">
                  <a16:creationId xmlns:a16="http://schemas.microsoft.com/office/drawing/2014/main" id="{B1313FCA-52AA-4767-BA27-EC3674A3C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0" name="Freeform 16">
              <a:extLst>
                <a:ext uri="{FF2B5EF4-FFF2-40B4-BE49-F238E27FC236}">
                  <a16:creationId xmlns:a16="http://schemas.microsoft.com/office/drawing/2014/main" id="{07FB6C5A-EFC4-4A43-AB27-6244F7CA7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1" name="Freeform 17">
              <a:extLst>
                <a:ext uri="{FF2B5EF4-FFF2-40B4-BE49-F238E27FC236}">
                  <a16:creationId xmlns:a16="http://schemas.microsoft.com/office/drawing/2014/main" id="{3BF24447-F7CC-4598-8910-FAAC77867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2" name="Freeform 18">
              <a:extLst>
                <a:ext uri="{FF2B5EF4-FFF2-40B4-BE49-F238E27FC236}">
                  <a16:creationId xmlns:a16="http://schemas.microsoft.com/office/drawing/2014/main" id="{E8C0FE7B-3A46-4ED7-9C3D-C66FB4E638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3" name="Freeform 19">
              <a:extLst>
                <a:ext uri="{FF2B5EF4-FFF2-40B4-BE49-F238E27FC236}">
                  <a16:creationId xmlns:a16="http://schemas.microsoft.com/office/drawing/2014/main" id="{C93D827F-181D-4B32-A950-DC16B774DA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4" name="Freeform 20">
              <a:extLst>
                <a:ext uri="{FF2B5EF4-FFF2-40B4-BE49-F238E27FC236}">
                  <a16:creationId xmlns:a16="http://schemas.microsoft.com/office/drawing/2014/main" id="{2CF17858-D8BB-42DA-ADAF-C5B7DDB11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5" name="Freeform 21">
              <a:extLst>
                <a:ext uri="{FF2B5EF4-FFF2-40B4-BE49-F238E27FC236}">
                  <a16:creationId xmlns:a16="http://schemas.microsoft.com/office/drawing/2014/main" id="{0DBFA4E1-6EAC-4206-819E-36015448E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6" name="Freeform 22">
              <a:extLst>
                <a:ext uri="{FF2B5EF4-FFF2-40B4-BE49-F238E27FC236}">
                  <a16:creationId xmlns:a16="http://schemas.microsoft.com/office/drawing/2014/main" id="{F25D0174-B30E-42BC-BD55-A943BDD62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7" name="Freeform 23">
              <a:extLst>
                <a:ext uri="{FF2B5EF4-FFF2-40B4-BE49-F238E27FC236}">
                  <a16:creationId xmlns:a16="http://schemas.microsoft.com/office/drawing/2014/main" id="{1E31CAD0-C3BC-4821-87CC-78C2AE7942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8" name="Freeform 24">
              <a:extLst>
                <a:ext uri="{FF2B5EF4-FFF2-40B4-BE49-F238E27FC236}">
                  <a16:creationId xmlns:a16="http://schemas.microsoft.com/office/drawing/2014/main" id="{5470702A-797A-4762-B2E7-330ECFCFE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9" name="Freeform 25">
              <a:extLst>
                <a:ext uri="{FF2B5EF4-FFF2-40B4-BE49-F238E27FC236}">
                  <a16:creationId xmlns:a16="http://schemas.microsoft.com/office/drawing/2014/main" id="{75857B84-7166-46C1-B6CC-5A981DEF90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121" name="Group 120">
            <a:extLst>
              <a:ext uri="{FF2B5EF4-FFF2-40B4-BE49-F238E27FC236}">
                <a16:creationId xmlns:a16="http://schemas.microsoft.com/office/drawing/2014/main" id="{6F4166B5-BEB6-4D93-91F2-61F18E18D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122" name="Rectangle 121">
              <a:extLst>
                <a:ext uri="{FF2B5EF4-FFF2-40B4-BE49-F238E27FC236}">
                  <a16:creationId xmlns:a16="http://schemas.microsoft.com/office/drawing/2014/main" id="{49645B81-B570-40D4-A717-18FD21349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3" name="Isosceles Triangle 22">
              <a:extLst>
                <a:ext uri="{FF2B5EF4-FFF2-40B4-BE49-F238E27FC236}">
                  <a16:creationId xmlns:a16="http://schemas.microsoft.com/office/drawing/2014/main" id="{D8C83445-9D36-40AB-9B6C-13B432A61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4" name="Rectangle 123">
              <a:extLst>
                <a:ext uri="{FF2B5EF4-FFF2-40B4-BE49-F238E27FC236}">
                  <a16:creationId xmlns:a16="http://schemas.microsoft.com/office/drawing/2014/main" id="{37281DC3-F955-435C-A291-E5CDF00A6E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26" name="Rectangle 125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8" name="Group 127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29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0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1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2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3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4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5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6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7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8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9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0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1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2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3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4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5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6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7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149" name="Freeform: Shape 148">
            <a:extLst>
              <a:ext uri="{FF2B5EF4-FFF2-40B4-BE49-F238E27FC236}">
                <a16:creationId xmlns:a16="http://schemas.microsoft.com/office/drawing/2014/main" id="{44C110BA-81E8-4247-853A-5F2B93E92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37825"/>
          </a:xfrm>
          <a:custGeom>
            <a:avLst/>
            <a:gdLst>
              <a:gd name="connsiteX0" fmla="*/ 0 w 12192000"/>
              <a:gd name="connsiteY0" fmla="*/ 0 h 4537825"/>
              <a:gd name="connsiteX1" fmla="*/ 12192000 w 12192000"/>
              <a:gd name="connsiteY1" fmla="*/ 0 h 4537825"/>
              <a:gd name="connsiteX2" fmla="*/ 12192000 w 12192000"/>
              <a:gd name="connsiteY2" fmla="*/ 3020937 h 4537825"/>
              <a:gd name="connsiteX3" fmla="*/ 12192000 w 12192000"/>
              <a:gd name="connsiteY3" fmla="*/ 3213062 h 4537825"/>
              <a:gd name="connsiteX4" fmla="*/ 12192000 w 12192000"/>
              <a:gd name="connsiteY4" fmla="*/ 4188880 h 4537825"/>
              <a:gd name="connsiteX5" fmla="*/ 12113803 w 12192000"/>
              <a:gd name="connsiteY5" fmla="*/ 4197163 h 4537825"/>
              <a:gd name="connsiteX6" fmla="*/ 6753597 w 12192000"/>
              <a:gd name="connsiteY6" fmla="*/ 4520720 h 4537825"/>
              <a:gd name="connsiteX7" fmla="*/ 400746 w 12192000"/>
              <a:gd name="connsiteY7" fmla="*/ 4349377 h 4537825"/>
              <a:gd name="connsiteX8" fmla="*/ 0 w 12192000"/>
              <a:gd name="connsiteY8" fmla="*/ 4312401 h 4537825"/>
              <a:gd name="connsiteX9" fmla="*/ 0 w 12192000"/>
              <a:gd name="connsiteY9" fmla="*/ 3213062 h 4537825"/>
              <a:gd name="connsiteX10" fmla="*/ 0 w 12192000"/>
              <a:gd name="connsiteY10" fmla="*/ 3020937 h 4537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4537825">
                <a:moveTo>
                  <a:pt x="0" y="0"/>
                </a:moveTo>
                <a:lnTo>
                  <a:pt x="12192000" y="0"/>
                </a:lnTo>
                <a:lnTo>
                  <a:pt x="12192000" y="3020937"/>
                </a:lnTo>
                <a:lnTo>
                  <a:pt x="12192000" y="3213062"/>
                </a:lnTo>
                <a:lnTo>
                  <a:pt x="12192000" y="4188880"/>
                </a:lnTo>
                <a:lnTo>
                  <a:pt x="12113803" y="4197163"/>
                </a:lnTo>
                <a:cubicBezTo>
                  <a:pt x="10139508" y="4395112"/>
                  <a:pt x="8237152" y="4488115"/>
                  <a:pt x="6753597" y="4520720"/>
                </a:cubicBezTo>
                <a:cubicBezTo>
                  <a:pt x="4940362" y="4560569"/>
                  <a:pt x="2657278" y="4541239"/>
                  <a:pt x="400746" y="4349377"/>
                </a:cubicBezTo>
                <a:lnTo>
                  <a:pt x="0" y="4312401"/>
                </a:lnTo>
                <a:lnTo>
                  <a:pt x="0" y="3213062"/>
                </a:lnTo>
                <a:lnTo>
                  <a:pt x="0" y="3020937"/>
                </a:lnTo>
                <a:close/>
              </a:path>
            </a:pathLst>
          </a:custGeom>
          <a:solidFill>
            <a:schemeClr val="tx1"/>
          </a:solidFill>
          <a:ln w="444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18CEB8D-79B3-4250-AC33-3AC668F8448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5808" r="3" b="3"/>
          <a:stretch/>
        </p:blipFill>
        <p:spPr>
          <a:xfrm>
            <a:off x="3017" y="-1"/>
            <a:ext cx="2269185" cy="33558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C47CBA7-CE5C-4550-94C3-236C06205C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086" t="28042" r="38980" b="14855"/>
          <a:stretch/>
        </p:blipFill>
        <p:spPr>
          <a:xfrm>
            <a:off x="6598347" y="7483"/>
            <a:ext cx="4923201" cy="689524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9BE0FF-603E-4738-ADE9-67D0987686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60233" y="1627998"/>
            <a:ext cx="4115534" cy="36494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/>
                </a:solidFill>
              </a:rPr>
              <a:t>Adam of </a:t>
            </a:r>
            <a:r>
              <a:rPr lang="en-GB" sz="2400" dirty="0" err="1">
                <a:solidFill>
                  <a:schemeClr val="bg1"/>
                </a:solidFill>
              </a:rPr>
              <a:t>Loughor</a:t>
            </a:r>
            <a:endParaRPr lang="en-GB" sz="2400" dirty="0">
              <a:solidFill>
                <a:schemeClr val="bg1"/>
              </a:solidFill>
            </a:endParaRPr>
          </a:p>
          <a:p>
            <a:pPr indent="-228600" algn="l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/>
                </a:solidFill>
              </a:rPr>
              <a:t>14 year old boy</a:t>
            </a:r>
          </a:p>
          <a:p>
            <a:pPr indent="-228600" algn="l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/>
                </a:solidFill>
              </a:rPr>
              <a:t>Watches from the city wall</a:t>
            </a:r>
          </a:p>
          <a:p>
            <a:pPr indent="-228600" algn="l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bg1"/>
                </a:solidFill>
              </a:rPr>
              <a:t>Visits the burgess’ house</a:t>
            </a:r>
          </a:p>
          <a:p>
            <a:pPr indent="-228600" algn="l">
              <a:buFont typeface="Wingdings" panose="05000000000000000000" pitchFamily="2" charset="2"/>
              <a:buChar char="§"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2788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dirty="0"/>
            </a:p>
          </p:txBody>
        </p:sp>
        <p:sp>
          <p:nvSpPr>
            <p:cNvPr id="34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D68F30-93B7-4BFF-B269-A2E151B094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1580" y="376237"/>
            <a:ext cx="2370684" cy="329355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046E6D-04B1-4BC4-A40B-3955FC5ADD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0772" y="558419"/>
            <a:ext cx="4134597" cy="45999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John ap Hywel</a:t>
            </a:r>
          </a:p>
          <a:p>
            <a:pPr indent="-228600" algn="l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Local labourer</a:t>
            </a:r>
          </a:p>
          <a:p>
            <a:pPr indent="-228600" algn="l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Watches from a meeting place to the west of the town</a:t>
            </a:r>
          </a:p>
          <a:p>
            <a:pPr indent="-228600" algn="l"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Visits the body in the burgess’ house</a:t>
            </a:r>
          </a:p>
          <a:p>
            <a:pPr indent="-228600" algn="l">
              <a:buFont typeface="Wingdings" panose="05000000000000000000" pitchFamily="2" charset="2"/>
              <a:buChar char="§"/>
            </a:pPr>
            <a:endParaRPr lang="en-US" sz="1600" dirty="0">
              <a:solidFill>
                <a:schemeClr val="tx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C93493-97CE-41B4-89AE-E2BB4181F4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171" t="33403" r="32398" b="21759"/>
          <a:stretch/>
        </p:blipFill>
        <p:spPr>
          <a:xfrm>
            <a:off x="4255369" y="860306"/>
            <a:ext cx="5103235" cy="600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45601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DAE3342-9DFC-49D4-B09C-25E31076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E49E0D20-8423-4612-99A5-14AEF8F6B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57C2C108-5A30-48CA-9203-56747AEB7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1A343912-2EFC-408E-A862-5C9BF108DC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AA50D1CF-9DAE-4CF6-B829-E66CEE9D5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FE5799A4-0568-433E-BF41-752CF516A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CDBB86ED-F16F-4C28-BDD5-72D771176F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3347939E-8B76-4CFC-B2EC-63A7E2278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FA1DD132-02E4-4CD3-B496-BFF924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710BDA52-A7D7-4E4E-9F36-EC8F983EA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B1BDF852-319F-42B8-9A50-7C9A9387C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3AACE376-C01E-4F1F-91B7-39D0274BF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7F612F4C-050E-459D-9771-ED088374A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94E4211B-3E41-4905-8F4E-76811B9E5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6AEC87EE-0CB8-43DE-8FEB-4586A92E8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277C1C5D-7BDC-47E4-8B81-C3C4AE949B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7A2A6EF8-9768-4478-9CD3-DFA547CEF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1FD9091C-E8FA-4ADA-937F-A74426ED1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B69923E7-63C4-47CE-956E-09D384D4F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A2576784-872E-494C-A041-0E346226B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B54F73D8-62C2-4127-9D19-01219BBB9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CFD8CA02-9BE5-4B82-8129-6EF618402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01515E68-030C-4313-B300-35253163D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937725F-1DDF-4225-937E-106DBB047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B94C19D-E7A2-4CDE-A897-35F2BC959B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75E99E3F-7A89-4769-AAB0-DC0E42BE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37" name="Freeform 5">
              <a:extLst>
                <a:ext uri="{FF2B5EF4-FFF2-40B4-BE49-F238E27FC236}">
                  <a16:creationId xmlns:a16="http://schemas.microsoft.com/office/drawing/2014/main" id="{E9129042-28FB-49B3-BF09-C0FC70414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6">
              <a:extLst>
                <a:ext uri="{FF2B5EF4-FFF2-40B4-BE49-F238E27FC236}">
                  <a16:creationId xmlns:a16="http://schemas.microsoft.com/office/drawing/2014/main" id="{C857079D-69FB-4AAE-939D-50320676C6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44E06FFE-2B6E-451F-8584-36CB56B92A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8">
              <a:extLst>
                <a:ext uri="{FF2B5EF4-FFF2-40B4-BE49-F238E27FC236}">
                  <a16:creationId xmlns:a16="http://schemas.microsoft.com/office/drawing/2014/main" id="{4A9C3EAA-1C7F-4CBB-80F3-40FAD9629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9">
              <a:extLst>
                <a:ext uri="{FF2B5EF4-FFF2-40B4-BE49-F238E27FC236}">
                  <a16:creationId xmlns:a16="http://schemas.microsoft.com/office/drawing/2014/main" id="{3289920A-A485-4023-84F5-973CB3AF1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">
              <a:extLst>
                <a:ext uri="{FF2B5EF4-FFF2-40B4-BE49-F238E27FC236}">
                  <a16:creationId xmlns:a16="http://schemas.microsoft.com/office/drawing/2014/main" id="{6B258C87-5B91-45CB-BEAD-B9CD515B3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1">
              <a:extLst>
                <a:ext uri="{FF2B5EF4-FFF2-40B4-BE49-F238E27FC236}">
                  <a16:creationId xmlns:a16="http://schemas.microsoft.com/office/drawing/2014/main" id="{5E8F853B-7045-4974-ADFB-592F01B4CC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2">
              <a:extLst>
                <a:ext uri="{FF2B5EF4-FFF2-40B4-BE49-F238E27FC236}">
                  <a16:creationId xmlns:a16="http://schemas.microsoft.com/office/drawing/2014/main" id="{4307ABD8-4121-4188-A6A8-BF0841F5B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3">
              <a:extLst>
                <a:ext uri="{FF2B5EF4-FFF2-40B4-BE49-F238E27FC236}">
                  <a16:creationId xmlns:a16="http://schemas.microsoft.com/office/drawing/2014/main" id="{2E660CAF-84FD-4236-8BD1-570BEBF0D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4">
              <a:extLst>
                <a:ext uri="{FF2B5EF4-FFF2-40B4-BE49-F238E27FC236}">
                  <a16:creationId xmlns:a16="http://schemas.microsoft.com/office/drawing/2014/main" id="{C67DCC6D-C589-411A-83EF-249E925FA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5">
              <a:extLst>
                <a:ext uri="{FF2B5EF4-FFF2-40B4-BE49-F238E27FC236}">
                  <a16:creationId xmlns:a16="http://schemas.microsoft.com/office/drawing/2014/main" id="{EF00B7C0-9045-4017-A91E-6129702F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25806466-98F7-4333-9BC7-BB44F5E9C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9E23BC68-3437-491F-BBEA-2DC61316A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8">
              <a:extLst>
                <a:ext uri="{FF2B5EF4-FFF2-40B4-BE49-F238E27FC236}">
                  <a16:creationId xmlns:a16="http://schemas.microsoft.com/office/drawing/2014/main" id="{36B9FD89-406D-41F1-ADEF-F74A9B1DF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9">
              <a:extLst>
                <a:ext uri="{FF2B5EF4-FFF2-40B4-BE49-F238E27FC236}">
                  <a16:creationId xmlns:a16="http://schemas.microsoft.com/office/drawing/2014/main" id="{CC0948A3-F3F2-4AA7-B558-4F1E0EBED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20">
              <a:extLst>
                <a:ext uri="{FF2B5EF4-FFF2-40B4-BE49-F238E27FC236}">
                  <a16:creationId xmlns:a16="http://schemas.microsoft.com/office/drawing/2014/main" id="{277408B3-EE29-4600-9011-F83CA3FEA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21">
              <a:extLst>
                <a:ext uri="{FF2B5EF4-FFF2-40B4-BE49-F238E27FC236}">
                  <a16:creationId xmlns:a16="http://schemas.microsoft.com/office/drawing/2014/main" id="{2E4DE87A-3195-410F-A185-3E41350B59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4372AC40-5D77-44AE-A395-853703161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23">
              <a:extLst>
                <a:ext uri="{FF2B5EF4-FFF2-40B4-BE49-F238E27FC236}">
                  <a16:creationId xmlns:a16="http://schemas.microsoft.com/office/drawing/2014/main" id="{74BF19D7-D76B-41DB-8E7B-644E15863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73DA150E-8706-48C0-8213-2D27017084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332" r="-1" b="1446"/>
          <a:stretch/>
        </p:blipFill>
        <p:spPr>
          <a:xfrm>
            <a:off x="20" y="10"/>
            <a:ext cx="6745008" cy="6857763"/>
          </a:xfrm>
          <a:prstGeom prst="rect">
            <a:avLst/>
          </a:prstGeom>
          <a:ln w="9525">
            <a:noFill/>
          </a:ln>
        </p:spPr>
      </p:pic>
      <p:grpSp>
        <p:nvGrpSpPr>
          <p:cNvPr id="57" name="Group 56">
            <a:extLst>
              <a:ext uri="{FF2B5EF4-FFF2-40B4-BE49-F238E27FC236}">
                <a16:creationId xmlns:a16="http://schemas.microsoft.com/office/drawing/2014/main" id="{21B67326-1D79-49D3-9B25-28080FDFF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62312" y="1186483"/>
            <a:ext cx="3822597" cy="4477933"/>
            <a:chOff x="807084" y="1186483"/>
            <a:chExt cx="3822597" cy="4477933"/>
          </a:xfrm>
        </p:grpSpPr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D9FBAF07-4DBD-469A-AA51-A4A5E73F99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531" y="1186483"/>
              <a:ext cx="3821702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Isosceles Triangle 39">
              <a:extLst>
                <a:ext uri="{FF2B5EF4-FFF2-40B4-BE49-F238E27FC236}">
                  <a16:creationId xmlns:a16="http://schemas.microsoft.com/office/drawing/2014/main" id="{B5B72DC2-A0AE-4085-87CB-F3401BB331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514766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0406CCDB-6E4B-4E06-9660-473F646439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084" y="1991156"/>
              <a:ext cx="382259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9C789C4-3CBD-4C53-8B66-643FB5A93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643" y="2075504"/>
            <a:ext cx="3654569" cy="2042725"/>
          </a:xfrm>
        </p:spPr>
        <p:txBody>
          <a:bodyPr vert="horz" lIns="228600" tIns="228600" rIns="228600" bIns="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5400" dirty="0"/>
              <a:t>Swansea c.1300</a:t>
            </a:r>
          </a:p>
        </p:txBody>
      </p:sp>
    </p:spTree>
    <p:extLst>
      <p:ext uri="{BB962C8B-B14F-4D97-AF65-F5344CB8AC3E}">
        <p14:creationId xmlns:p14="http://schemas.microsoft.com/office/powerpoint/2010/main" val="2331202798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182</Words>
  <Application>Microsoft Office PowerPoint</Application>
  <PresentationFormat>Widescreen</PresentationFormat>
  <Paragraphs>40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 Light</vt:lpstr>
      <vt:lpstr>Rockwell</vt:lpstr>
      <vt:lpstr>Wingdings</vt:lpstr>
      <vt:lpstr>Atlas</vt:lpstr>
      <vt:lpstr>Exploring Landscapes of Authority in Medieval Swansea</vt:lpstr>
      <vt:lpstr>Swansea c.1300</vt:lpstr>
      <vt:lpstr>www.medievalswansea.ac.uk</vt:lpstr>
      <vt:lpstr>Town fly-through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Swansea c.1300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Landscapes of Authority in Medieval Swansea</dc:title>
  <dc:creator>Harriet Webster</dc:creator>
  <cp:lastModifiedBy>Harriet Webster</cp:lastModifiedBy>
  <cp:revision>5</cp:revision>
  <dcterms:created xsi:type="dcterms:W3CDTF">2020-02-23T18:23:52Z</dcterms:created>
  <dcterms:modified xsi:type="dcterms:W3CDTF">2020-11-16T15:01:48Z</dcterms:modified>
</cp:coreProperties>
</file>