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9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834" y="9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32FD38-A6E9-454F-B060-15A62C8A0F2F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48E13E4-DA42-4D1A-8F83-732B9A2999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68098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48E13E4-DA42-4D1A-8F83-732B9A29994B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170809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48E13E4-DA42-4D1A-8F83-732B9A29994B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695317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48E13E4-DA42-4D1A-8F83-732B9A29994B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43710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48E13E4-DA42-4D1A-8F83-732B9A29994B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75781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5F6ACE-D76A-598F-338D-DB6C060F511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1F885AF-7EEF-B1AE-7809-3C3CF50D6F3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CB4664-1F2F-FD1A-5B70-23D9100A57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B5C70-469A-4443-AF00-4D9036A13ABA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27DE78-EAC4-9FD1-BEB9-A9FA6752B4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A75946-FF3E-C41E-780E-318D299C3E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D96F4-FD0A-4739-9613-3E1E926177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09771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1BA7F2-4A06-D5E3-5B3F-4340D5E8DA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405DED-97E2-219E-EF04-8C26FB3314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BFE08A-21F0-B5CC-59F8-CFB2A25CF6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B5C70-469A-4443-AF00-4D9036A13ABA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01D836-287E-7220-979B-1F46B41C7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90759E-8017-E53E-63D9-8106D13F60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D96F4-FD0A-4739-9613-3E1E926177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11592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038F4F-A620-F130-9C1B-067E6EBBD6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0B21FD5-43F4-6D39-2752-0FB5E85F2B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865F8C-EBC9-7C74-010C-3F5C48DB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B5C70-469A-4443-AF00-4D9036A13ABA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599557-01FF-B941-46D6-DBF3CB4E6A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5E002E-FB3F-C75D-61B5-12DDBA0496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D96F4-FD0A-4739-9613-3E1E926177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1434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8BAD17-997F-813A-7AA4-328E5D9906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0F3059-D216-F7A5-9D72-8564F39F2A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0FB042-0F20-9581-3CCC-1A63075231A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6E26E2-AA51-586C-BCB8-88F2D00A8C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B5C70-469A-4443-AF00-4D9036A13ABA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18A663-C37E-3A25-4717-81839D3726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CD69280-CC90-C6B6-BEF6-5EF3690D1E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D96F4-FD0A-4739-9613-3E1E926177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37819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501C8E-D09A-A06E-C09F-68B0209C64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54EC737-F92D-DA13-E8CE-46F690614D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C9B206-F5EB-E8E7-025D-BCC276B9B43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AA5F892-8402-F9F8-C6CA-377D047DC4E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22A073D-2240-F6CA-D0B8-40FE1C30FA2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992D9FD-7932-3383-CD7D-79119491D9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B5C70-469A-4443-AF00-4D9036A13ABA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F93EAA6-BA74-EAED-4EE9-A5A27E953E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A517A52-19BB-249C-FB90-467BC9F11A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D96F4-FD0A-4739-9613-3E1E926177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8559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F917C5-C54C-97F3-AA20-B04339FDF8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EE9F6A0-C112-62B3-D589-206A927A46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B5C70-469A-4443-AF00-4D9036A13ABA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1CF8E9-8DC0-038D-32F7-12438BF535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EE3121-B8D0-6E3A-3D31-55069FA7C9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D96F4-FD0A-4739-9613-3E1E926177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89813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E453026-6D1C-3BA1-1FB3-7B074EBF8F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B5C70-469A-4443-AF00-4D9036A13ABA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7CA8F31-E643-AB25-D5E0-95DF0E4772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AC2AABB-27D7-1EF6-DFEC-757D3191D8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D96F4-FD0A-4739-9613-3E1E926177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3215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B212C2-9C5C-E1B4-B6EF-C3E867486F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6CE755-FF44-4674-B909-824080773C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C89C497-BD1C-0BF0-89E7-F510EFBCF11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E2F303-3FD7-855E-6262-3A97236CC2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B5C70-469A-4443-AF00-4D9036A13ABA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216CAA-C462-82AA-E221-F35F382561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CA6FF65-E8AB-1EA2-3C55-12D7C71054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D96F4-FD0A-4739-9613-3E1E926177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56613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E39DF0-5B05-8093-6E2A-F5D3F57816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C71B580-D32F-731D-9E08-E0E3B68244B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0D9C2FA-D7E6-2FCE-EF0D-C8C3934560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E19F9A-3D31-F4F2-E447-1D1B40B227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B5C70-469A-4443-AF00-4D9036A13ABA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0E6F79-FDA6-553D-A735-F5E2CE5A7D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036C16-AD14-711C-59B7-566CF64F27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D96F4-FD0A-4739-9613-3E1E926177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98193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F683A1-35E0-D938-480C-CCE836666B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895E1E5-A2EF-31E2-E38D-44D0FB3756E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03525E-4161-A852-0179-9F6881825E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B5C70-469A-4443-AF00-4D9036A13ABA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4D0ABD-C150-A4C3-475B-329D5C4751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EF2F46-129A-48EA-9E09-3D6216FB24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D96F4-FD0A-4739-9613-3E1E926177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2321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EDB04A9-AB5F-9661-5822-C84CD492DEA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9FF33AC-E8C2-4577-7BF0-86D62FB6E7A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586CDE-B741-2187-E437-189E549E2E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B5C70-469A-4443-AF00-4D9036A13ABA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BEB2A5-C174-D0C9-3E23-058BE5C2C7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DF4CA6-ED79-497A-B1D8-8910D0A1DD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D96F4-FD0A-4739-9613-3E1E926177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97412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2E87766-5105-966A-2827-045B6F7263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E3B7D3-AD20-685C-4E73-5F82EADF7D0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835073-6598-706C-A553-20AC142BC60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A7B5C70-469A-4443-AF00-4D9036A13ABA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AD0836-8F22-7BEF-5AE5-EFD30EFF256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8E7426-C421-23A5-1F7B-0B0714B3CE9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F0D96F4-FD0A-4739-9613-3E1E926177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17026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.png"/><Relationship Id="rId4" Type="http://schemas.openxmlformats.org/officeDocument/2006/relationships/hyperlink" Target="https://researchleap.com/role-service-quality-patients-customer-satisfaction-public-healthcare-institutions-ghana/" TargetMode="Externa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.png"/><Relationship Id="rId4" Type="http://schemas.openxmlformats.org/officeDocument/2006/relationships/hyperlink" Target="https://www.wired.it/economia/business/2016/03/15/business-plan-web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urse24.it/infermiere/formazione/evento-ecm-cid-lazio-governare-presente-progettare-domani.html" TargetMode="External"/><Relationship Id="rId7" Type="http://schemas.openxmlformats.org/officeDocument/2006/relationships/image" Target="../media/image7.sv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6.svg"/><Relationship Id="rId5" Type="http://schemas.openxmlformats.org/officeDocument/2006/relationships/image" Target="../media/image5.svg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5" Type="http://schemas.openxmlformats.org/officeDocument/2006/relationships/hyperlink" Target="https://researchleap.com/human-capital-spillovers-human-development-index-yogyakarta-special-region-central-java/4-tips-for-identifying-and-developing-high-performing-employees/" TargetMode="External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7" Type="http://schemas.openxmlformats.org/officeDocument/2006/relationships/image" Target="../media/image1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svg"/><Relationship Id="rId5" Type="http://schemas.openxmlformats.org/officeDocument/2006/relationships/image" Target="../media/image11.svg"/><Relationship Id="rId4" Type="http://schemas.openxmlformats.org/officeDocument/2006/relationships/image" Target="../media/image10.sv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7" Type="http://schemas.openxmlformats.org/officeDocument/2006/relationships/hyperlink" Target="https://www.publicdomainpictures.net/en/view-image.php?image=250886&amp;picture=motivational-quote-on-success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7.jpg"/><Relationship Id="rId5" Type="http://schemas.openxmlformats.org/officeDocument/2006/relationships/image" Target="../media/image16.svg"/><Relationship Id="rId4" Type="http://schemas.openxmlformats.org/officeDocument/2006/relationships/image" Target="../media/image15.sv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F31145-774B-3F44-6FDE-0A7589F9751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31976" y="228600"/>
            <a:ext cx="9144000" cy="1947672"/>
          </a:xfrm>
        </p:spPr>
        <p:txBody>
          <a:bodyPr>
            <a:normAutofit fontScale="90000"/>
          </a:bodyPr>
          <a:lstStyle/>
          <a:p>
            <a:r>
              <a:rPr lang="en-GB" sz="3600" b="1" dirty="0"/>
              <a:t>Developing and Managing Individuals and Teams</a:t>
            </a:r>
            <a:br>
              <a:rPr lang="en-GB" sz="3600" b="1" dirty="0"/>
            </a:br>
            <a:r>
              <a:rPr lang="en-GB" sz="3600" dirty="0"/>
              <a:t>Strategic HR Recommendations for </a:t>
            </a:r>
            <a:r>
              <a:rPr lang="en-GB" sz="3600" dirty="0" err="1"/>
              <a:t>HealthConnect</a:t>
            </a:r>
            <a:r>
              <a:rPr lang="en-GB" sz="3600" dirty="0"/>
              <a:t> UK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693FA22-A727-0BDE-37DC-02F56506C3B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291840"/>
            <a:ext cx="9144000" cy="2816352"/>
          </a:xfrm>
        </p:spPr>
        <p:txBody>
          <a:bodyPr>
            <a:normAutofit lnSpcReduction="10000"/>
          </a:bodyPr>
          <a:lstStyle/>
          <a:p>
            <a:r>
              <a:rPr lang="en-GB" b="1" u="sng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Individual Presentation</a:t>
            </a:r>
            <a:endParaRPr lang="en-GB" u="sng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  <a:p>
            <a:pPr>
              <a:lnSpc>
                <a:spcPct val="150000"/>
              </a:lnSpc>
            </a:pPr>
            <a:r>
              <a:rPr lang="en-GB" b="1" dirty="0"/>
              <a:t>Module:</a:t>
            </a:r>
            <a:r>
              <a:rPr lang="en-GB" dirty="0"/>
              <a:t> </a:t>
            </a:r>
            <a:r>
              <a:rPr lang="en-GB" sz="2200" b="1" dirty="0"/>
              <a:t>LCLM5002</a:t>
            </a:r>
            <a:r>
              <a:rPr lang="en-GB" sz="2200" dirty="0"/>
              <a:t> – Developing and Managing Individuals and Teams</a:t>
            </a:r>
            <a:br>
              <a:rPr lang="en-GB" dirty="0"/>
            </a:br>
            <a:r>
              <a:rPr lang="en-GB" b="1" dirty="0"/>
              <a:t>Student:</a:t>
            </a:r>
            <a:r>
              <a:rPr lang="en-GB" dirty="0"/>
              <a:t> Mirela Florentina Anghel</a:t>
            </a:r>
            <a:br>
              <a:rPr lang="en-GB" dirty="0"/>
            </a:br>
            <a:r>
              <a:rPr lang="en-GB" b="1" dirty="0"/>
              <a:t>Student Number:</a:t>
            </a:r>
            <a:r>
              <a:rPr lang="en-GB" dirty="0"/>
              <a:t> 2506357</a:t>
            </a:r>
          </a:p>
          <a:p>
            <a:pPr>
              <a:lnSpc>
                <a:spcPct val="150000"/>
              </a:lnSpc>
            </a:pPr>
            <a:r>
              <a:rPr lang="en-GB" b="1" dirty="0"/>
              <a:t>Lecturer:</a:t>
            </a:r>
            <a:r>
              <a:rPr lang="en-GB" dirty="0"/>
              <a:t> </a:t>
            </a:r>
            <a:r>
              <a:rPr lang="en-GB" dirty="0" err="1"/>
              <a:t>Shujun</a:t>
            </a:r>
            <a:r>
              <a:rPr lang="en-GB" dirty="0"/>
              <a:t> Xiao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D8BA9E2-5403-255D-B50B-15AD845B28A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4262628" y="1472184"/>
            <a:ext cx="3666744" cy="1618488"/>
          </a:xfrm>
          <a:prstGeom prst="rect">
            <a:avLst/>
          </a:prstGeom>
          <a:ln>
            <a:solidFill>
              <a:schemeClr val="accent4">
                <a:lumMod val="60000"/>
                <a:lumOff val="40000"/>
              </a:schemeClr>
            </a:solidFill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8C23B64-5C01-261E-C269-F6E14923126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879593"/>
            <a:ext cx="3447287" cy="9784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6939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12E909-03B3-0B4E-B4FD-7D1C286071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b="1" dirty="0" err="1">
                <a:latin typeface="+mn-lt"/>
                <a:cs typeface="Arial" panose="020B0604020202020204" pitchFamily="34" charset="0"/>
              </a:rPr>
              <a:t>HealthConnect</a:t>
            </a:r>
            <a:r>
              <a:rPr lang="en-GB" sz="3600" b="1" dirty="0">
                <a:latin typeface="+mn-lt"/>
                <a:cs typeface="Arial" panose="020B0604020202020204" pitchFamily="34" charset="0"/>
              </a:rPr>
              <a:t> UK: Workforce Challenges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0F0ED0-D56D-333F-C687-8F0A268A100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66928" y="1825625"/>
            <a:ext cx="5605272" cy="2993263"/>
          </a:xfrm>
        </p:spPr>
        <p:txBody>
          <a:bodyPr>
            <a:normAutofit fontScale="25000" lnSpcReduction="20000"/>
          </a:bodyPr>
          <a:lstStyle/>
          <a:p>
            <a:pPr marL="0" indent="0" algn="ctr">
              <a:buNone/>
            </a:pPr>
            <a:r>
              <a:rPr lang="en-GB" sz="11200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Organisation</a:t>
            </a:r>
          </a:p>
          <a:p>
            <a:pPr marL="0" indent="0" algn="ctr">
              <a:buNone/>
            </a:pPr>
            <a:endParaRPr lang="en-GB" b="1" dirty="0"/>
          </a:p>
          <a:p>
            <a:pPr marL="0" indent="0">
              <a:buNone/>
            </a:pPr>
            <a:r>
              <a:rPr lang="en-GB" sz="8000" b="1" dirty="0" err="1"/>
              <a:t>HealthConnect</a:t>
            </a:r>
            <a:r>
              <a:rPr lang="en-GB" sz="8000" b="1" dirty="0"/>
              <a:t> UK</a:t>
            </a:r>
            <a:endParaRPr lang="en-GB" sz="8000" dirty="0"/>
          </a:p>
          <a:p>
            <a:pPr lvl="0"/>
            <a:r>
              <a:rPr lang="en-GB" sz="8000" dirty="0"/>
              <a:t>Rapidly growing digital healthcare organisation </a:t>
            </a:r>
          </a:p>
          <a:p>
            <a:pPr lvl="0"/>
            <a:r>
              <a:rPr lang="en-GB" sz="8000" dirty="0"/>
              <a:t>Virtual consultations </a:t>
            </a:r>
          </a:p>
          <a:p>
            <a:pPr lvl="0"/>
            <a:r>
              <a:rPr lang="en-GB" sz="8000" dirty="0"/>
              <a:t>Remote patient monitoring </a:t>
            </a:r>
          </a:p>
          <a:p>
            <a:pPr lvl="0"/>
            <a:r>
              <a:rPr lang="en-GB" sz="8000" dirty="0"/>
              <a:t>Digital healthcare services across the UK</a:t>
            </a:r>
          </a:p>
          <a:p>
            <a:endParaRPr lang="en-GB" dirty="0"/>
          </a:p>
          <a:p>
            <a:endParaRPr lang="en-GB" dirty="0"/>
          </a:p>
          <a:p>
            <a:endParaRPr lang="en-GB" b="1" dirty="0"/>
          </a:p>
          <a:p>
            <a:pPr marL="0" indent="0">
              <a:buNone/>
            </a:pPr>
            <a:r>
              <a:rPr lang="en-GB" sz="6400" b="1" dirty="0"/>
              <a:t>Why HRM is strategically important?</a:t>
            </a:r>
          </a:p>
          <a:p>
            <a:pPr marL="0" indent="0">
              <a:buNone/>
            </a:pPr>
            <a:r>
              <a:rPr lang="en-GB" sz="5600" i="1" dirty="0"/>
              <a:t>HRM must align people, skills and development with </a:t>
            </a:r>
            <a:r>
              <a:rPr lang="en-GB" sz="5600" i="1" dirty="0" err="1"/>
              <a:t>HealthConnect's</a:t>
            </a:r>
            <a:r>
              <a:rPr lang="en-GB" sz="5600" i="1" dirty="0"/>
              <a:t> growth and organisational objectives.</a:t>
            </a:r>
          </a:p>
          <a:p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ACD0A36-CE8D-94E6-C73E-E037ED25DB5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3889375"/>
          </a:xfrm>
        </p:spPr>
        <p:txBody>
          <a:bodyPr>
            <a:normAutofit fontScale="25000" lnSpcReduction="20000"/>
          </a:bodyPr>
          <a:lstStyle/>
          <a:p>
            <a:pPr marL="0" indent="0" algn="ctr">
              <a:buNone/>
            </a:pPr>
            <a:r>
              <a:rPr lang="en-GB" sz="11200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Workforce challenges</a:t>
            </a:r>
          </a:p>
          <a:p>
            <a:pPr marL="0" indent="0" algn="ctr">
              <a:buNone/>
            </a:pPr>
            <a:endParaRPr lang="en-GB" b="1" dirty="0"/>
          </a:p>
          <a:p>
            <a:pPr marL="0" indent="0">
              <a:buNone/>
            </a:pPr>
            <a:r>
              <a:rPr lang="en-GB" sz="8000" b="1" dirty="0"/>
              <a:t>Key HR challenges</a:t>
            </a:r>
            <a:endParaRPr lang="en-GB" sz="8000" dirty="0"/>
          </a:p>
          <a:p>
            <a:r>
              <a:rPr lang="en-GB" sz="8000" dirty="0"/>
              <a:t>Healthcare &amp; technology skills shortages</a:t>
            </a:r>
          </a:p>
          <a:p>
            <a:r>
              <a:rPr lang="en-GB" sz="8000" dirty="0"/>
              <a:t>Difficulty attracting highly skilled professionals</a:t>
            </a:r>
          </a:p>
          <a:p>
            <a:r>
              <a:rPr lang="en-GB" sz="8000" dirty="0"/>
              <a:t>Increased employee turnover</a:t>
            </a:r>
          </a:p>
          <a:p>
            <a:r>
              <a:rPr lang="en-GB" sz="8000" dirty="0"/>
              <a:t>Wellbeing &amp; burnout concerns</a:t>
            </a:r>
          </a:p>
          <a:p>
            <a:r>
              <a:rPr lang="en-GB" sz="8000" dirty="0"/>
              <a:t>Reduced employee engagement</a:t>
            </a:r>
          </a:p>
          <a:p>
            <a:r>
              <a:rPr lang="en-GB" sz="8000" dirty="0"/>
              <a:t>Multidisciplinary-team challenges</a:t>
            </a:r>
          </a:p>
          <a:p>
            <a:r>
              <a:rPr lang="en-GB" sz="8000" dirty="0"/>
              <a:t>Leadership-development gaps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sz="7200" dirty="0"/>
          </a:p>
          <a:p>
            <a:pPr marL="0" indent="0" algn="ctr">
              <a:buNone/>
            </a:pPr>
            <a:r>
              <a:rPr lang="en-GB" sz="6400" dirty="0">
                <a:solidFill>
                  <a:srgbClr val="00B0F0"/>
                </a:solidFill>
              </a:rPr>
              <a:t>Attract → Develop → Engage → Retain → Perform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935E1C0-0956-801C-B582-E0ADAF94229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879592"/>
            <a:ext cx="3447287" cy="9784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19963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891528-64D6-40D2-79CB-4E9A8CE5CB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2752" y="80413"/>
            <a:ext cx="10515600" cy="1399032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/>
              <a:t>Workforce Planning: Identifying Future Skills Needs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36D5A6-276D-71C4-10CF-800F4CBD572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4"/>
            <a:ext cx="5181600" cy="4538599"/>
          </a:xfrm>
        </p:spPr>
        <p:txBody>
          <a:bodyPr>
            <a:normAutofit fontScale="47500" lnSpcReduction="20000"/>
          </a:bodyPr>
          <a:lstStyle/>
          <a:p>
            <a:pPr marL="0" indent="0" algn="ctr">
              <a:buNone/>
            </a:pPr>
            <a:r>
              <a:rPr lang="en-GB" sz="5900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Workforce Planning</a:t>
            </a:r>
          </a:p>
          <a:p>
            <a:pPr marL="0" indent="0" algn="ctr">
              <a:buNone/>
            </a:pPr>
            <a:endParaRPr lang="en-GB" b="1" dirty="0"/>
          </a:p>
          <a:p>
            <a:r>
              <a:rPr lang="en-GB" sz="3300" b="1" dirty="0"/>
              <a:t>1. Forecast demand</a:t>
            </a:r>
            <a:br>
              <a:rPr lang="en-GB" sz="3300" dirty="0"/>
            </a:br>
            <a:r>
              <a:rPr lang="en-GB" sz="3300" dirty="0"/>
              <a:t>What people and skills will </a:t>
            </a:r>
            <a:r>
              <a:rPr lang="en-GB" sz="3300" dirty="0" err="1"/>
              <a:t>HealthConnect</a:t>
            </a:r>
            <a:r>
              <a:rPr lang="en-GB" sz="3300" dirty="0"/>
              <a:t> need?</a:t>
            </a:r>
          </a:p>
          <a:p>
            <a:pPr marL="0" indent="0">
              <a:buNone/>
            </a:pPr>
            <a:endParaRPr lang="en-GB" sz="3300" dirty="0"/>
          </a:p>
          <a:p>
            <a:r>
              <a:rPr lang="en-GB" sz="3300" b="1" dirty="0"/>
              <a:t>2. Assess internal supply</a:t>
            </a:r>
            <a:br>
              <a:rPr lang="en-GB" sz="3300" dirty="0"/>
            </a:br>
            <a:r>
              <a:rPr lang="en-GB" sz="3300" dirty="0"/>
              <a:t>What skills and potential already exist?</a:t>
            </a:r>
          </a:p>
          <a:p>
            <a:pPr marL="0" indent="0">
              <a:buNone/>
            </a:pPr>
            <a:endParaRPr lang="en-GB" sz="3300" dirty="0"/>
          </a:p>
          <a:p>
            <a:r>
              <a:rPr lang="en-GB" sz="3300" b="1" dirty="0"/>
              <a:t>3. Assess external supply</a:t>
            </a:r>
            <a:br>
              <a:rPr lang="en-GB" sz="3300" dirty="0"/>
            </a:br>
            <a:r>
              <a:rPr lang="en-GB" sz="3300" dirty="0"/>
              <a:t>What talent is available in the labour market?</a:t>
            </a:r>
          </a:p>
          <a:p>
            <a:pPr marL="0" indent="0">
              <a:buNone/>
            </a:pPr>
            <a:endParaRPr lang="en-GB" sz="3300" dirty="0"/>
          </a:p>
          <a:p>
            <a:r>
              <a:rPr lang="en-GB" sz="3300" b="1" dirty="0"/>
              <a:t>4. Identify the gap</a:t>
            </a:r>
            <a:br>
              <a:rPr lang="en-GB" sz="3300" dirty="0"/>
            </a:br>
            <a:r>
              <a:rPr lang="en-GB" sz="3300" dirty="0"/>
              <a:t>Where are the shortages?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9BF0732-61F4-6700-AA1B-BF233159655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788152" y="1825624"/>
            <a:ext cx="6089904" cy="4657471"/>
          </a:xfrm>
        </p:spPr>
        <p:txBody>
          <a:bodyPr>
            <a:normAutofit fontScale="47500" lnSpcReduction="20000"/>
          </a:bodyPr>
          <a:lstStyle/>
          <a:p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endParaRPr lang="en-GB" b="1" dirty="0"/>
          </a:p>
          <a:p>
            <a:pPr marL="0" indent="0" algn="ctr">
              <a:buNone/>
            </a:pPr>
            <a:r>
              <a:rPr lang="en-GB" sz="5100" b="1" dirty="0" err="1">
                <a:solidFill>
                  <a:schemeClr val="accent4">
                    <a:lumMod val="60000"/>
                    <a:lumOff val="40000"/>
                  </a:schemeClr>
                </a:solidFill>
              </a:rPr>
              <a:t>HealthConnect's</a:t>
            </a:r>
            <a:r>
              <a:rPr lang="en-GB" sz="5100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 key skills gaps</a:t>
            </a:r>
          </a:p>
          <a:p>
            <a:pPr marL="0" indent="0" algn="ctr">
              <a:buNone/>
            </a:pPr>
            <a:endParaRPr lang="en-GB" b="1" dirty="0"/>
          </a:p>
          <a:p>
            <a:r>
              <a:rPr lang="en-GB" sz="2900" b="1" dirty="0"/>
              <a:t>Digital healthcare</a:t>
            </a:r>
            <a:endParaRPr lang="en-GB" sz="2900" dirty="0"/>
          </a:p>
          <a:p>
            <a:r>
              <a:rPr lang="en-GB" sz="2900" b="1" dirty="0"/>
              <a:t>Specialist healthcare</a:t>
            </a:r>
            <a:endParaRPr lang="en-GB" sz="2900" dirty="0"/>
          </a:p>
          <a:p>
            <a:r>
              <a:rPr lang="en-GB" sz="2900" b="1" dirty="0"/>
              <a:t>Leadership &amp; management</a:t>
            </a:r>
            <a:endParaRPr lang="en-GB" sz="2900" dirty="0"/>
          </a:p>
          <a:p>
            <a:pPr marL="0" indent="0" algn="ctr">
              <a:buNone/>
            </a:pPr>
            <a:endParaRPr lang="en-GB" sz="2900" dirty="0"/>
          </a:p>
          <a:p>
            <a:pPr marL="0" indent="0">
              <a:buNone/>
            </a:pPr>
            <a:r>
              <a:rPr lang="en-GB" sz="2900" dirty="0"/>
              <a:t>Grow internally where possible + recruit externally where necessary</a:t>
            </a:r>
          </a:p>
          <a:p>
            <a:pPr marL="0" indent="0">
              <a:buNone/>
            </a:pPr>
            <a:r>
              <a:rPr lang="en-GB" sz="2900" dirty="0"/>
              <a:t>Valuable employee skills can provide a strategic advantage </a:t>
            </a:r>
            <a:r>
              <a:rPr lang="en-GB" sz="2900" b="1" dirty="0"/>
              <a:t>(Barney, 1991).</a:t>
            </a:r>
          </a:p>
          <a:p>
            <a:pPr marL="0" indent="0" algn="r">
              <a:buNone/>
            </a:pPr>
            <a:endParaRPr lang="en-GB" sz="3200" dirty="0"/>
          </a:p>
          <a:p>
            <a:pPr marL="0" indent="0" algn="r">
              <a:buNone/>
            </a:pPr>
            <a:r>
              <a:rPr lang="en-GB" sz="3200" b="1" dirty="0"/>
              <a:t>(Bechet, 2008; CIPD, 2017; Barney, 1991)</a:t>
            </a:r>
            <a:endParaRPr lang="en-GB" sz="2900" b="1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B9BCB53-5193-FC2F-D9C7-872E6850E3B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300216" y="1188720"/>
            <a:ext cx="4590288" cy="207568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37D7698-7DFB-E7A5-77E9-ED50FC66956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879592"/>
            <a:ext cx="3447287" cy="9784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71692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EB2BBF-F9FB-176B-91BF-294C771658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219457"/>
            <a:ext cx="10515600" cy="978407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/>
              <a:t>Recruitment Strategy: Attracting the Right Talent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D377D87-5285-8C83-357B-7744D0AC2D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389888"/>
            <a:ext cx="5157787" cy="2212849"/>
          </a:xfrm>
        </p:spPr>
        <p:txBody>
          <a:bodyPr>
            <a:normAutofit fontScale="55000" lnSpcReduction="20000"/>
          </a:bodyPr>
          <a:lstStyle/>
          <a:p>
            <a:r>
              <a:rPr lang="en-GB" sz="2900" dirty="0"/>
              <a:t>Internal Recruitment</a:t>
            </a:r>
          </a:p>
          <a:p>
            <a:pPr marL="228600" indent="-228600">
              <a:buFont typeface="Arial" panose="020B0604020202020204" pitchFamily="34" charset="0"/>
              <a:buChar char="•"/>
            </a:pPr>
            <a:r>
              <a:rPr lang="en-GB" sz="2900" b="0" dirty="0"/>
              <a:t>Internal progression</a:t>
            </a:r>
          </a:p>
          <a:p>
            <a:pPr marL="228600" indent="-228600">
              <a:buFont typeface="Arial" panose="020B0604020202020204" pitchFamily="34" charset="0"/>
              <a:buChar char="•"/>
            </a:pPr>
            <a:r>
              <a:rPr lang="en-GB" sz="2900" b="0" dirty="0"/>
              <a:t>Existing organisational knowledge</a:t>
            </a:r>
          </a:p>
          <a:p>
            <a:pPr marL="228600" indent="-228600">
              <a:buFont typeface="Arial" panose="020B0604020202020204" pitchFamily="34" charset="0"/>
              <a:buChar char="•"/>
            </a:pPr>
            <a:r>
              <a:rPr lang="en-GB" sz="2900" b="0" dirty="0"/>
              <a:t>Supports employee development</a:t>
            </a:r>
          </a:p>
          <a:p>
            <a:pPr marL="228600" indent="-228600">
              <a:buFont typeface="Arial" panose="020B0604020202020204" pitchFamily="34" charset="0"/>
              <a:buChar char="•"/>
            </a:pPr>
            <a:r>
              <a:rPr lang="en-GB" sz="2900" b="0" dirty="0"/>
              <a:t>Helps retain talent</a:t>
            </a:r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E42345-900F-07C0-40C0-1243AF7D982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721609"/>
            <a:ext cx="5157787" cy="1554479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sz="2400" b="1" dirty="0"/>
              <a:t>Online &amp; Social Media</a:t>
            </a:r>
          </a:p>
          <a:p>
            <a:pPr lvl="0"/>
            <a:r>
              <a:rPr lang="en-GB" sz="2400" dirty="0"/>
              <a:t>Reach specialist candidates</a:t>
            </a:r>
          </a:p>
          <a:p>
            <a:pPr lvl="0"/>
            <a:r>
              <a:rPr lang="en-GB" sz="2400" dirty="0"/>
              <a:t>Target passive candidates</a:t>
            </a:r>
          </a:p>
          <a:p>
            <a:pPr lvl="0"/>
            <a:r>
              <a:rPr lang="en-GB" sz="2400" dirty="0"/>
              <a:t>Promote employer brand</a:t>
            </a:r>
          </a:p>
          <a:p>
            <a:r>
              <a:rPr lang="en-GB" sz="2400" dirty="0"/>
              <a:t>Communicate the EVP </a:t>
            </a:r>
            <a:r>
              <a:rPr lang="en-GB" sz="1600" dirty="0"/>
              <a:t>(Employer Value Proposition)</a:t>
            </a:r>
          </a:p>
          <a:p>
            <a:pPr lvl="0"/>
            <a:endParaRPr lang="en-GB" sz="2400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5E1BFEC9-6FE1-CABD-7614-AC32842282B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508761"/>
            <a:ext cx="5183188" cy="1920240"/>
          </a:xfrm>
        </p:spPr>
        <p:txBody>
          <a:bodyPr>
            <a:normAutofit fontScale="55000" lnSpcReduction="20000"/>
          </a:bodyPr>
          <a:lstStyle/>
          <a:p>
            <a:endParaRPr lang="en-GB" dirty="0"/>
          </a:p>
          <a:p>
            <a:r>
              <a:rPr lang="en-GB" sz="3200" dirty="0"/>
              <a:t>External Recruitment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3200" b="0" dirty="0"/>
              <a:t>Specialist healthcare professionals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3200" b="0" dirty="0"/>
              <a:t>Digital &amp; technology specialists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3200" b="0" dirty="0"/>
              <a:t>Wider talent pool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3200" b="0" dirty="0"/>
              <a:t>Targeted recruitment</a:t>
            </a:r>
          </a:p>
          <a:p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D1BA8275-206D-262D-947F-5896EEB6E5B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678424" y="3291840"/>
            <a:ext cx="6281928" cy="1261871"/>
          </a:xfrm>
          <a:ln>
            <a:solidFill>
              <a:schemeClr val="accent4">
                <a:lumMod val="60000"/>
                <a:lumOff val="40000"/>
              </a:schemeClr>
            </a:solidFill>
          </a:ln>
        </p:spPr>
        <p:txBody>
          <a:bodyPr>
            <a:normAutofit fontScale="70000" lnSpcReduction="20000"/>
          </a:bodyPr>
          <a:lstStyle/>
          <a:p>
            <a:pPr marL="0" indent="0" algn="ctr">
              <a:buNone/>
            </a:pPr>
            <a:r>
              <a:rPr lang="en-GB" b="1" dirty="0"/>
              <a:t>Recommended approach:</a:t>
            </a:r>
          </a:p>
          <a:p>
            <a:pPr marL="0" indent="0" algn="ctr">
              <a:buNone/>
            </a:pPr>
            <a:r>
              <a:rPr lang="en-GB" sz="1900" b="1" dirty="0"/>
              <a:t>Combine internal development with targeted external recruitment</a:t>
            </a:r>
          </a:p>
          <a:p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B35F96A-9BA6-BB4B-8579-E275FF1D9D8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894131" y="3920490"/>
            <a:ext cx="4169664" cy="2007108"/>
          </a:xfrm>
          <a:prstGeom prst="rect">
            <a:avLst/>
          </a:prstGeom>
          <a:ln>
            <a:solidFill>
              <a:schemeClr val="accent4">
                <a:lumMod val="60000"/>
                <a:lumOff val="40000"/>
              </a:schemeClr>
            </a:solidFill>
          </a:ln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9E81D0E3-F9A1-356C-EF9B-BCB3BF460E6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879592"/>
            <a:ext cx="3447287" cy="978407"/>
          </a:xfrm>
          <a:prstGeom prst="rect">
            <a:avLst/>
          </a:prstGeom>
        </p:spPr>
      </p:pic>
      <p:pic>
        <p:nvPicPr>
          <p:cNvPr id="14" name="Graphic 13" descr="Renovation (House With Sparkles) with solid fill">
            <a:extLst>
              <a:ext uri="{FF2B5EF4-FFF2-40B4-BE49-F238E27FC236}">
                <a16:creationId xmlns:a16="http://schemas.microsoft.com/office/drawing/2014/main" id="{A221A707-57D0-3B8D-BD84-994537A348B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75084" y="1778507"/>
            <a:ext cx="502920" cy="502920"/>
          </a:xfrm>
          <a:prstGeom prst="rect">
            <a:avLst/>
          </a:prstGeom>
        </p:spPr>
      </p:pic>
      <p:pic>
        <p:nvPicPr>
          <p:cNvPr id="16" name="Graphic 15" descr="Internet with solid fill">
            <a:extLst>
              <a:ext uri="{FF2B5EF4-FFF2-40B4-BE49-F238E27FC236}">
                <a16:creationId xmlns:a16="http://schemas.microsoft.com/office/drawing/2014/main" id="{93740D92-640A-33FB-505D-E12FA3D23F4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204281" y="3602737"/>
            <a:ext cx="635507" cy="635507"/>
          </a:xfrm>
          <a:prstGeom prst="rect">
            <a:avLst/>
          </a:prstGeom>
        </p:spPr>
      </p:pic>
      <p:pic>
        <p:nvPicPr>
          <p:cNvPr id="18" name="Graphic 17" descr="Earth globe: Americas with solid fill">
            <a:extLst>
              <a:ext uri="{FF2B5EF4-FFF2-40B4-BE49-F238E27FC236}">
                <a16:creationId xmlns:a16="http://schemas.microsoft.com/office/drawing/2014/main" id="{7B55BE0E-F594-EE20-57C5-D35453AA663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5618354" y="1508760"/>
            <a:ext cx="576073" cy="576073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5DF7D037-9524-9D02-5005-261164C60FAE}"/>
              </a:ext>
            </a:extLst>
          </p:cNvPr>
          <p:cNvSpPr txBox="1"/>
          <p:nvPr/>
        </p:nvSpPr>
        <p:spPr>
          <a:xfrm>
            <a:off x="5202936" y="6172199"/>
            <a:ext cx="62819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Employer Value Proposition (EVP) helps communicate what an organisation offers as an employer </a:t>
            </a:r>
            <a:r>
              <a:rPr lang="en-GB" sz="1400" b="1" dirty="0"/>
              <a:t>(Armstrong and Taylor, 2014)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8219625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53EEE8-4291-D5A3-48D5-6AB2AC4D69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896747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/>
              <a:t>Learning &amp; Development: Building Future Skills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B6BCD58-4686-1155-B890-7B40673552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344169"/>
            <a:ext cx="5157787" cy="1911095"/>
          </a:xfrm>
          <a:solidFill>
            <a:schemeClr val="bg1"/>
          </a:solidFill>
        </p:spPr>
        <p:txBody>
          <a:bodyPr>
            <a:normAutofit fontScale="55000" lnSpcReduction="20000"/>
          </a:bodyPr>
          <a:lstStyle/>
          <a:p>
            <a:r>
              <a:rPr lang="en-GB" sz="330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Identify development needs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3300" b="0" dirty="0"/>
              <a:t>Conduct a Training Needs Analysis (TNA)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3300" b="0" dirty="0"/>
              <a:t>Identify gaps in knowledge, skills and attitudes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3300" b="0" dirty="0"/>
              <a:t>Focus on digital healthcare, technology and leadership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8D93FCF-3523-8139-ED55-65DE3F6F07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14388" y="3730753"/>
            <a:ext cx="5183187" cy="1865376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Link learning to business strategy</a:t>
            </a:r>
            <a:endParaRPr lang="en-GB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  <a:p>
            <a:pPr lvl="0"/>
            <a:r>
              <a:rPr lang="en-GB" dirty="0"/>
              <a:t>Training should support </a:t>
            </a:r>
            <a:r>
              <a:rPr lang="en-GB" dirty="0" err="1"/>
              <a:t>HealthConnect's</a:t>
            </a:r>
            <a:r>
              <a:rPr lang="en-GB" dirty="0"/>
              <a:t> growth</a:t>
            </a:r>
          </a:p>
          <a:p>
            <a:pPr lvl="0"/>
            <a:r>
              <a:rPr lang="en-GB" dirty="0"/>
              <a:t>Develop skills needed for future healthcare technology</a:t>
            </a:r>
          </a:p>
          <a:p>
            <a:pPr lvl="0"/>
            <a:r>
              <a:rPr lang="en-GB" dirty="0"/>
              <a:t>Encourage continuous organisational learning</a:t>
            </a: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896F5DB-DBE8-4770-599B-CC402C30557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517904"/>
            <a:ext cx="5183188" cy="2212848"/>
          </a:xfrm>
        </p:spPr>
        <p:txBody>
          <a:bodyPr>
            <a:normAutofit fontScale="55000" lnSpcReduction="20000"/>
          </a:bodyPr>
          <a:lstStyle/>
          <a:p>
            <a:endParaRPr lang="en-GB" dirty="0"/>
          </a:p>
          <a:p>
            <a:r>
              <a:rPr lang="en-GB" sz="330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Develop employees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3300" b="0" dirty="0"/>
              <a:t>Role-specific training and digital skills development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3300" b="0" dirty="0"/>
              <a:t>Mentoring and coaching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3300" b="0" dirty="0"/>
              <a:t>Personal Development Plans (SMART objectives)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3300" b="0" dirty="0"/>
              <a:t>Leadership development for future managers</a:t>
            </a:r>
          </a:p>
          <a:p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6E75444-CDB0-15EB-50B3-2A88C982146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3877055"/>
            <a:ext cx="5183188" cy="2312607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Evaluate the impact</a:t>
            </a:r>
            <a:endParaRPr lang="en-GB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  <a:p>
            <a:pPr lvl="0"/>
            <a:r>
              <a:rPr lang="en-GB" dirty="0"/>
              <a:t>Use Kirkpatrick's model:</a:t>
            </a:r>
            <a:br>
              <a:rPr lang="en-GB" dirty="0"/>
            </a:br>
            <a:r>
              <a:rPr lang="en-GB" b="1" dirty="0"/>
              <a:t>Reaction → Learning → Transfer → Results </a:t>
            </a:r>
          </a:p>
          <a:p>
            <a:pPr lvl="0"/>
            <a:r>
              <a:rPr lang="en-GB" dirty="0"/>
              <a:t>Measure whether training improves performance and organisational outcomes</a:t>
            </a:r>
          </a:p>
          <a:p>
            <a:pPr lvl="0"/>
            <a:endParaRPr lang="en-GB" dirty="0"/>
          </a:p>
          <a:p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D8C998C-C822-6AF6-A755-3E56CA65735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879592"/>
            <a:ext cx="3447287" cy="978407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981447E8-0E95-7C03-9083-A1AC351E67C2}"/>
              </a:ext>
            </a:extLst>
          </p:cNvPr>
          <p:cNvSpPr txBox="1"/>
          <p:nvPr/>
        </p:nvSpPr>
        <p:spPr>
          <a:xfrm rot="10800000" flipV="1">
            <a:off x="2825496" y="5516199"/>
            <a:ext cx="7196328" cy="338554"/>
          </a:xfrm>
          <a:prstGeom prst="rect">
            <a:avLst/>
          </a:prstGeom>
          <a:noFill/>
          <a:ln>
            <a:solidFill>
              <a:schemeClr val="accent4">
                <a:lumMod val="60000"/>
                <a:lumOff val="40000"/>
              </a:schemeClr>
            </a:solidFill>
          </a:ln>
        </p:spPr>
        <p:txBody>
          <a:bodyPr wrap="square">
            <a:spAutoFit/>
          </a:bodyPr>
          <a:lstStyle/>
          <a:p>
            <a:pPr marL="0" lvl="0" indent="0" algn="ctr">
              <a:buNone/>
            </a:pPr>
            <a:r>
              <a:rPr lang="en-GB" sz="1600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Identify gaps → </a:t>
            </a:r>
            <a:r>
              <a:rPr lang="en-GB" sz="1600" b="1" dirty="0"/>
              <a:t>Develop skills</a:t>
            </a:r>
            <a:r>
              <a:rPr lang="en-GB" sz="1600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 → Apply learning → </a:t>
            </a:r>
            <a:r>
              <a:rPr lang="en-GB" sz="1600" b="1" dirty="0"/>
              <a:t>Measure results </a:t>
            </a:r>
            <a:r>
              <a:rPr lang="en-GB" sz="1600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→ Improve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F86905E-44B9-3278-00C8-CB9EDE3A8734}"/>
              </a:ext>
            </a:extLst>
          </p:cNvPr>
          <p:cNvSpPr txBox="1"/>
          <p:nvPr/>
        </p:nvSpPr>
        <p:spPr>
          <a:xfrm>
            <a:off x="6423660" y="6074355"/>
            <a:ext cx="56875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Training should support </a:t>
            </a:r>
            <a:r>
              <a:rPr lang="en-GB" sz="1400" dirty="0" err="1"/>
              <a:t>HealthConnect's</a:t>
            </a:r>
            <a:r>
              <a:rPr lang="en-GB" sz="1400" dirty="0"/>
              <a:t> strategic objectives </a:t>
            </a:r>
          </a:p>
          <a:p>
            <a:r>
              <a:rPr lang="en-GB" sz="1400" b="1" dirty="0"/>
              <a:t>(Fiol and Lyles, 1985; Kaplan and Norton, 2004).</a:t>
            </a:r>
          </a:p>
        </p:txBody>
      </p:sp>
    </p:spTree>
    <p:extLst>
      <p:ext uri="{BB962C8B-B14F-4D97-AF65-F5344CB8AC3E}">
        <p14:creationId xmlns:p14="http://schemas.microsoft.com/office/powerpoint/2010/main" val="19266045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EBFF3D-3302-84F3-DC46-8EC2AC6077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5216" y="210313"/>
            <a:ext cx="11045952" cy="868679"/>
          </a:xfrm>
        </p:spPr>
        <p:txBody>
          <a:bodyPr>
            <a:normAutofit/>
          </a:bodyPr>
          <a:lstStyle/>
          <a:p>
            <a:pPr algn="ctr"/>
            <a:r>
              <a:rPr lang="en-GB" sz="3200" b="1" dirty="0"/>
              <a:t>Performance Management: Supporting High Performance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FC16AD5-8907-9F52-CDEB-A1E8A74B136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481328"/>
            <a:ext cx="5157787" cy="2141028"/>
          </a:xfrm>
        </p:spPr>
        <p:txBody>
          <a:bodyPr>
            <a:normAutofit fontScale="85000" lnSpcReduction="20000"/>
          </a:bodyPr>
          <a:lstStyle/>
          <a:p>
            <a:r>
              <a:rPr lang="en-GB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1. Set clear expectations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b="0" dirty="0"/>
              <a:t>Clear individual and team objectives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b="0" dirty="0"/>
              <a:t>Objectives aligned with </a:t>
            </a:r>
            <a:r>
              <a:rPr lang="en-GB" b="0" dirty="0" err="1"/>
              <a:t>HealthConnect's</a:t>
            </a:r>
            <a:r>
              <a:rPr lang="en-GB" b="0" dirty="0"/>
              <a:t> strategy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b="0" dirty="0"/>
              <a:t>Regular performance discussions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b="0" dirty="0"/>
              <a:t>Employees understand how their role contributes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565506F-CF0B-4904-CFDF-EAD097C2AF1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628834"/>
            <a:ext cx="5157787" cy="2250758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3. Fair &amp; meaningful reward</a:t>
            </a:r>
          </a:p>
          <a:p>
            <a:pPr lvl="0"/>
            <a:r>
              <a:rPr lang="en-GB" dirty="0"/>
              <a:t>Combine financial and non-financial rewards</a:t>
            </a:r>
          </a:p>
          <a:p>
            <a:pPr lvl="0"/>
            <a:r>
              <a:rPr lang="en-GB" dirty="0"/>
              <a:t>Recognise contribution and achievement</a:t>
            </a:r>
          </a:p>
          <a:p>
            <a:pPr lvl="0"/>
            <a:r>
              <a:rPr lang="en-GB" dirty="0"/>
              <a:t>Career development and progression opportunities</a:t>
            </a:r>
          </a:p>
          <a:p>
            <a:pPr lvl="0"/>
            <a:r>
              <a:rPr lang="en-GB" dirty="0"/>
              <a:t>Ensure reward is fair and equitable</a:t>
            </a: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0197BA1-4639-13E5-0CF5-8A6E32E6852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2141028"/>
          </a:xfrm>
        </p:spPr>
        <p:txBody>
          <a:bodyPr>
            <a:normAutofit fontScale="85000" lnSpcReduction="20000"/>
          </a:bodyPr>
          <a:lstStyle/>
          <a:p>
            <a:r>
              <a:rPr lang="en-GB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2. Continuous support &amp; development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b="0" dirty="0"/>
              <a:t>Regular check-ins rather than only annual reviews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b="0" dirty="0"/>
              <a:t>Constructive feedback and coaching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b="0" dirty="0"/>
              <a:t>Identify development needs early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b="0" dirty="0"/>
              <a:t>Support employees experiencing workload or wellbeing challenges</a:t>
            </a:r>
          </a:p>
          <a:p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8F3298F-6B38-CF75-FCC2-B3AE0902720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3904487"/>
            <a:ext cx="5183188" cy="1975105"/>
          </a:xfrm>
          <a:ln>
            <a:solidFill>
              <a:schemeClr val="accent4">
                <a:lumMod val="60000"/>
                <a:lumOff val="40000"/>
              </a:schemeClr>
            </a:solidFill>
          </a:ln>
        </p:spPr>
        <p:txBody>
          <a:bodyPr>
            <a:noAutofit/>
          </a:bodyPr>
          <a:lstStyle/>
          <a:p>
            <a:r>
              <a:rPr lang="en-GB" sz="1600" b="1" dirty="0"/>
              <a:t>Performance Management</a:t>
            </a:r>
            <a:br>
              <a:rPr lang="en-GB" sz="1600" dirty="0"/>
            </a:br>
            <a:r>
              <a:rPr lang="en-GB" sz="1600" dirty="0"/>
              <a:t>Armstrong &amp; Baron (2004): effective performance management involves a shared understanding of what needs to be achieved and supporting people to perform and develop.</a:t>
            </a:r>
          </a:p>
          <a:p>
            <a:r>
              <a:rPr lang="en-GB" sz="1600" b="1" dirty="0"/>
              <a:t>Reward </a:t>
            </a:r>
            <a:r>
              <a:rPr lang="en-GB" sz="1600" dirty="0"/>
              <a:t>can help organisations </a:t>
            </a:r>
            <a:r>
              <a:rPr lang="en-GB" sz="1600" b="1" dirty="0"/>
              <a:t>attract, </a:t>
            </a:r>
            <a:r>
              <a:rPr lang="en-GB" sz="1600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retain</a:t>
            </a:r>
            <a:r>
              <a:rPr lang="en-GB" sz="1600" b="1" dirty="0"/>
              <a:t>, develop and </a:t>
            </a:r>
            <a:r>
              <a:rPr lang="en-GB" sz="1600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motivate</a:t>
            </a:r>
            <a:r>
              <a:rPr lang="en-GB" sz="1600" dirty="0"/>
              <a:t> employees.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EFB1EF8-F38F-56B2-C673-F6611760C07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879592"/>
            <a:ext cx="3447287" cy="97840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64D1D87-0566-EF78-7943-8FD9810BC052}"/>
              </a:ext>
            </a:extLst>
          </p:cNvPr>
          <p:cNvSpPr txBox="1"/>
          <p:nvPr/>
        </p:nvSpPr>
        <p:spPr>
          <a:xfrm>
            <a:off x="6172200" y="6217920"/>
            <a:ext cx="403250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(Armstrong and Baron, 2004; Hutchinson, 2013)</a:t>
            </a:r>
          </a:p>
        </p:txBody>
      </p:sp>
    </p:spTree>
    <p:extLst>
      <p:ext uri="{BB962C8B-B14F-4D97-AF65-F5344CB8AC3E}">
        <p14:creationId xmlns:p14="http://schemas.microsoft.com/office/powerpoint/2010/main" val="7942864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E81C1A-DDE7-7120-D400-42737FE5E0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752" y="210631"/>
            <a:ext cx="11053636" cy="823913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/>
              <a:t>Talent Management: Developing &amp; Retaining Key People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AAE3844-A259-F9B2-9B4D-3763875595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399033"/>
            <a:ext cx="5157787" cy="2122740"/>
          </a:xfrm>
        </p:spPr>
        <p:txBody>
          <a:bodyPr>
            <a:normAutofit lnSpcReduction="10000"/>
          </a:bodyPr>
          <a:lstStyle/>
          <a:p>
            <a:r>
              <a:rPr lang="en-GB" sz="280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Identify &amp; develop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800" b="0" dirty="0"/>
              <a:t>Critical roles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800" b="0" dirty="0"/>
              <a:t>Assess employee potential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800" b="0" dirty="0"/>
              <a:t>Individual development plans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3B35F2-6F32-45DE-4540-DA4F8EEC1C2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070" y="3649788"/>
            <a:ext cx="5157787" cy="1809179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sz="4500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Retain talent</a:t>
            </a:r>
            <a:endParaRPr lang="en-GB" sz="4500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  <a:p>
            <a:pPr lvl="0"/>
            <a:r>
              <a:rPr lang="en-GB" sz="4500" dirty="0"/>
              <a:t>Career progression</a:t>
            </a:r>
          </a:p>
          <a:p>
            <a:pPr lvl="0"/>
            <a:r>
              <a:rPr lang="en-GB" sz="4500" dirty="0"/>
              <a:t>Recognition</a:t>
            </a:r>
          </a:p>
          <a:p>
            <a:pPr lvl="0"/>
            <a:r>
              <a:rPr lang="en-GB" sz="4500" dirty="0"/>
              <a:t>Wellbeing</a:t>
            </a: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99D5ACB-EF8C-22D9-1438-A419CEADA5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997575" y="1309439"/>
            <a:ext cx="5357813" cy="2494464"/>
          </a:xfrm>
        </p:spPr>
        <p:txBody>
          <a:bodyPr>
            <a:normAutofit lnSpcReduction="10000"/>
          </a:bodyPr>
          <a:lstStyle/>
          <a:p>
            <a:r>
              <a:rPr lang="en-GB" sz="280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Build future leaders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800" b="0" dirty="0"/>
              <a:t>Coaching &amp; mentoring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800" b="0" dirty="0"/>
              <a:t>Acting roles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800" b="0" dirty="0"/>
              <a:t>Secondments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800" b="0" dirty="0"/>
              <a:t>Leadership development</a:t>
            </a:r>
          </a:p>
          <a:p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11EE930-2A10-D85E-A5EB-B8420C61924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279392" y="3931918"/>
            <a:ext cx="7507224" cy="2487169"/>
          </a:xfrm>
          <a:ln>
            <a:solidFill>
              <a:schemeClr val="accent4">
                <a:lumMod val="60000"/>
                <a:lumOff val="40000"/>
              </a:schemeClr>
            </a:solidFill>
          </a:ln>
        </p:spPr>
        <p:txBody>
          <a:bodyPr>
            <a:normAutofit fontScale="62500" lnSpcReduction="20000"/>
          </a:bodyPr>
          <a:lstStyle/>
          <a:p>
            <a:pPr marL="0" indent="0" algn="ctr">
              <a:buNone/>
            </a:pPr>
            <a:endParaRPr lang="en-GB" b="1" dirty="0"/>
          </a:p>
          <a:p>
            <a:pPr marL="0" indent="0" algn="ctr">
              <a:buNone/>
            </a:pPr>
            <a:endParaRPr lang="en-GB" b="1" dirty="0"/>
          </a:p>
          <a:p>
            <a:pPr marL="0" indent="0" algn="ctr">
              <a:buNone/>
            </a:pPr>
            <a:endParaRPr lang="en-GB" b="1" dirty="0"/>
          </a:p>
          <a:p>
            <a:pPr marL="0" indent="0" algn="ctr">
              <a:buNone/>
            </a:pPr>
            <a:r>
              <a:rPr lang="en-GB" b="1" dirty="0"/>
              <a:t>Talent Management</a:t>
            </a:r>
            <a:r>
              <a:rPr lang="en-GB" dirty="0"/>
              <a:t> involves:</a:t>
            </a:r>
          </a:p>
          <a:p>
            <a:pPr marL="0" indent="0" algn="ctr">
              <a:buNone/>
            </a:pPr>
            <a:r>
              <a:rPr lang="en-GB" sz="2200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Attract</a:t>
            </a:r>
            <a:r>
              <a:rPr lang="en-GB" sz="2200" b="1" dirty="0"/>
              <a:t> → Identify → </a:t>
            </a:r>
            <a:r>
              <a:rPr lang="en-GB" sz="2200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Develop</a:t>
            </a:r>
            <a:r>
              <a:rPr lang="en-GB" sz="2200" b="1" dirty="0"/>
              <a:t> → Engage → </a:t>
            </a:r>
            <a:r>
              <a:rPr lang="en-GB" sz="2200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Retain</a:t>
            </a:r>
            <a:r>
              <a:rPr lang="en-GB" sz="2200" b="1" dirty="0"/>
              <a:t> → Deploy</a:t>
            </a:r>
          </a:p>
          <a:p>
            <a:pPr marL="0" indent="0" algn="ctr">
              <a:buNone/>
            </a:pPr>
            <a:endParaRPr lang="en-GB" b="1" dirty="0"/>
          </a:p>
          <a:p>
            <a:pPr marL="0" indent="0">
              <a:buNone/>
            </a:pPr>
            <a:r>
              <a:rPr lang="en-GB" sz="2000" dirty="0"/>
              <a:t>Succession planning helps identify and develop employees for future leadership and critical roles </a:t>
            </a:r>
          </a:p>
          <a:p>
            <a:pPr marL="0" indent="0">
              <a:buNone/>
            </a:pPr>
            <a:r>
              <a:rPr lang="en-GB" sz="2000" b="1" dirty="0"/>
              <a:t>(CIPD, 2017; Taylor, 2014)</a:t>
            </a:r>
            <a:endParaRPr lang="en-GB" sz="20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5B11BB9-4309-0144-9D1A-22E1123A845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879592"/>
            <a:ext cx="3447287" cy="97840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BA8D74AA-5959-BEB6-FC4A-023F82456EC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335902" y="3521773"/>
            <a:ext cx="3238755" cy="1350831"/>
          </a:xfrm>
          <a:prstGeom prst="rect">
            <a:avLst/>
          </a:prstGeom>
          <a:ln>
            <a:solidFill>
              <a:schemeClr val="accent4">
                <a:lumMod val="60000"/>
                <a:lumOff val="40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35064936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3D97F5-17C8-8B49-5D80-F99377E606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015619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/>
              <a:t>Employee Motivation, Engagement &amp; Wellbeing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B304EE-B2C8-9BEC-7AC0-949B7D7F3F5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00201"/>
            <a:ext cx="5157787" cy="1828800"/>
          </a:xfrm>
        </p:spPr>
        <p:txBody>
          <a:bodyPr>
            <a:normAutofit fontScale="62500" lnSpcReduction="20000"/>
          </a:bodyPr>
          <a:lstStyle/>
          <a:p>
            <a:r>
              <a:rPr lang="en-GB" sz="290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1. Support employee wellbeing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900" b="0" dirty="0"/>
              <a:t>Monitor workload and signs of burnout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900" b="0" dirty="0"/>
              <a:t>Encourage healthy work-life balance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900" b="0" dirty="0"/>
              <a:t>Provide manager support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900" b="0" dirty="0"/>
              <a:t>Create a culture of trust and collaboration</a:t>
            </a:r>
          </a:p>
          <a:p>
            <a:endParaRPr lang="en-GB" b="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4864E42-1A21-FBE8-431F-AB4AFBCF3B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640137"/>
            <a:ext cx="5157787" cy="210229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1900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3. Strengthen engagement</a:t>
            </a:r>
          </a:p>
          <a:p>
            <a:pPr lvl="0"/>
            <a:r>
              <a:rPr lang="en-GB" sz="1900" dirty="0"/>
              <a:t>Regular communication and feedback</a:t>
            </a:r>
          </a:p>
          <a:p>
            <a:pPr lvl="0"/>
            <a:r>
              <a:rPr lang="en-GB" sz="1900" dirty="0"/>
              <a:t>Involve employees in decision-making</a:t>
            </a:r>
          </a:p>
          <a:p>
            <a:pPr lvl="0"/>
            <a:r>
              <a:rPr lang="en-GB" sz="1900" dirty="0"/>
              <a:t>Encourage teamwork and collaboration</a:t>
            </a:r>
          </a:p>
          <a:p>
            <a:pPr lvl="0"/>
            <a:r>
              <a:rPr lang="en-GB" sz="1900" dirty="0"/>
              <a:t>Create opportunities for employees to develop</a:t>
            </a: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46EB272-C0A7-CE2C-4C0D-D87A5C06379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2"/>
            <a:ext cx="5183188" cy="1949005"/>
          </a:xfrm>
        </p:spPr>
        <p:txBody>
          <a:bodyPr>
            <a:normAutofit fontScale="62500" lnSpcReduction="20000"/>
          </a:bodyPr>
          <a:lstStyle/>
          <a:p>
            <a:r>
              <a:rPr lang="en-GB" sz="290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2. Improve motivation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900" b="0" dirty="0"/>
              <a:t>Set clear and achievable goals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900" b="0" dirty="0"/>
              <a:t>Recognise employee contribution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900" b="0" dirty="0"/>
              <a:t>Provide development and career opportunities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900" b="0" dirty="0"/>
              <a:t>Use meaningful financial and non-financial rewards</a:t>
            </a:r>
          </a:p>
          <a:p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8CE2574-7100-4173-1AC9-7EE0CBD23FF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3950207"/>
            <a:ext cx="5183188" cy="1362457"/>
          </a:xfrm>
          <a:ln>
            <a:solidFill>
              <a:schemeClr val="accent4">
                <a:lumMod val="60000"/>
                <a:lumOff val="40000"/>
              </a:schemeClr>
            </a:solidFill>
          </a:ln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Recommendation:</a:t>
            </a:r>
            <a:r>
              <a:rPr lang="en-GB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 </a:t>
            </a:r>
          </a:p>
          <a:p>
            <a:r>
              <a:rPr lang="en-GB" sz="1800" b="1" dirty="0"/>
              <a:t>Create a workplace where employees feel supported, valued and able to develop.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515BE2D-B61D-7506-5204-8BFB23E9F65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879592"/>
            <a:ext cx="3447287" cy="978407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6CE5654F-559C-1850-4419-658B99DA042C}"/>
              </a:ext>
            </a:extLst>
          </p:cNvPr>
          <p:cNvSpPr txBox="1"/>
          <p:nvPr/>
        </p:nvSpPr>
        <p:spPr>
          <a:xfrm>
            <a:off x="2916936" y="3063240"/>
            <a:ext cx="256946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/>
              <a:t>(Armstrong &amp; Baron, 2004)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4FD31D4-1262-C746-C941-35555FF6CE6B}"/>
              </a:ext>
            </a:extLst>
          </p:cNvPr>
          <p:cNvSpPr txBox="1"/>
          <p:nvPr/>
        </p:nvSpPr>
        <p:spPr>
          <a:xfrm>
            <a:off x="3648456" y="5953568"/>
            <a:ext cx="81015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Effective people management can support employee engagement and organisational effectiveness </a:t>
            </a:r>
            <a:r>
              <a:rPr lang="en-GB" sz="1400" b="1" dirty="0"/>
              <a:t>(Mullins and McLean, 2019).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6279607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F21C72-BFF9-1CE3-BB21-596578CCC873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493776" y="365759"/>
            <a:ext cx="10506456" cy="647065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600" b="1" dirty="0"/>
              <a:t>Practical HR Recommendations for </a:t>
            </a:r>
            <a:r>
              <a:rPr lang="en-GB" sz="3600" b="1" dirty="0" err="1"/>
              <a:t>HealthConnect</a:t>
            </a:r>
            <a:r>
              <a:rPr lang="en-GB" sz="3600" b="1" dirty="0"/>
              <a:t> UK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975BF94-4BD1-3148-7A06-92907BAE54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879592"/>
            <a:ext cx="3447287" cy="97840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45CEB79-5079-68BA-E4EA-C11B1D9C2047}"/>
              </a:ext>
            </a:extLst>
          </p:cNvPr>
          <p:cNvSpPr txBox="1"/>
          <p:nvPr/>
        </p:nvSpPr>
        <p:spPr>
          <a:xfrm>
            <a:off x="6553200" y="1271016"/>
            <a:ext cx="5448890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Grow &amp; Buy Talent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/>
              <a:t>Develop existing employees through targeted training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/>
              <a:t>Recruit externally for specialist healthcare and technology skills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/>
              <a:t>Strengthen the employer value proposition (EVP)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F916CF4-0D45-B278-96B6-439F4A196CBB}"/>
              </a:ext>
            </a:extLst>
          </p:cNvPr>
          <p:cNvSpPr txBox="1"/>
          <p:nvPr/>
        </p:nvSpPr>
        <p:spPr>
          <a:xfrm>
            <a:off x="931754" y="2858070"/>
            <a:ext cx="489297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Learning &amp; Leadership Development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/>
              <a:t>Introduce targeted development programmes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/>
              <a:t>Use coaching, mentoring and succession planning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/>
              <a:t>Develop future leaders from within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31F1359-CD5D-654B-DE61-7D265A66FFB3}"/>
              </a:ext>
            </a:extLst>
          </p:cNvPr>
          <p:cNvSpPr txBox="1"/>
          <p:nvPr/>
        </p:nvSpPr>
        <p:spPr>
          <a:xfrm>
            <a:off x="868680" y="1271016"/>
            <a:ext cx="516026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Strategic Workforce Planning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/>
              <a:t>Forecast future workforce and skills requirements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/>
              <a:t>Identify critical roles and skills gaps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/>
              <a:t>Regularly review internal and external labour supply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222D229-9C4F-CC49-F9D6-13CF0C009657}"/>
              </a:ext>
            </a:extLst>
          </p:cNvPr>
          <p:cNvSpPr txBox="1"/>
          <p:nvPr/>
        </p:nvSpPr>
        <p:spPr>
          <a:xfrm>
            <a:off x="6707714" y="2926350"/>
            <a:ext cx="5054518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Performance, Reward &amp; Engagement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/>
              <a:t>Introduce regular performance conversations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/>
              <a:t>Link objectives to organisational strategy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/>
              <a:t>Use fair financial and non-financial rewards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/>
              <a:t>Recognise employee contribution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4ADA4B1-4BE7-A3BF-039C-FCBECB8E4859}"/>
              </a:ext>
            </a:extLst>
          </p:cNvPr>
          <p:cNvSpPr txBox="1"/>
          <p:nvPr/>
        </p:nvSpPr>
        <p:spPr>
          <a:xfrm>
            <a:off x="931754" y="4288734"/>
            <a:ext cx="7526446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Wellbeing &amp; Retention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/>
              <a:t>Address workload and burnout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/>
              <a:t>Strengthen manager support and communication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/>
              <a:t>Provide career development opportunities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/>
              <a:t>Monitor employee engagement and turnover</a:t>
            </a:r>
          </a:p>
        </p:txBody>
      </p:sp>
      <p:pic>
        <p:nvPicPr>
          <p:cNvPr id="15" name="Graphic 14" descr="Remote work with solid fill">
            <a:extLst>
              <a:ext uri="{FF2B5EF4-FFF2-40B4-BE49-F238E27FC236}">
                <a16:creationId xmlns:a16="http://schemas.microsoft.com/office/drawing/2014/main" id="{A885C115-5BFE-30EB-583C-F59B903CA10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55792" y="1306749"/>
            <a:ext cx="712888" cy="712888"/>
          </a:xfrm>
          <a:prstGeom prst="rect">
            <a:avLst/>
          </a:prstGeom>
        </p:spPr>
      </p:pic>
      <p:pic>
        <p:nvPicPr>
          <p:cNvPr id="17" name="Graphic 16" descr="Seed Packet with solid fill">
            <a:extLst>
              <a:ext uri="{FF2B5EF4-FFF2-40B4-BE49-F238E27FC236}">
                <a16:creationId xmlns:a16="http://schemas.microsoft.com/office/drawing/2014/main" id="{FB424B97-033D-5FE1-B40F-8742D98A6B9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028944" y="1322107"/>
            <a:ext cx="524256" cy="524256"/>
          </a:xfrm>
          <a:prstGeom prst="rect">
            <a:avLst/>
          </a:prstGeom>
        </p:spPr>
      </p:pic>
      <p:pic>
        <p:nvPicPr>
          <p:cNvPr id="19" name="Graphic 18" descr="Classroom with solid fill">
            <a:extLst>
              <a:ext uri="{FF2B5EF4-FFF2-40B4-BE49-F238E27FC236}">
                <a16:creationId xmlns:a16="http://schemas.microsoft.com/office/drawing/2014/main" id="{284CCAB0-77CB-A249-EA78-80F9A4E4027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77128" y="2934404"/>
            <a:ext cx="691552" cy="691552"/>
          </a:xfrm>
          <a:prstGeom prst="rect">
            <a:avLst/>
          </a:prstGeom>
        </p:spPr>
      </p:pic>
      <p:pic>
        <p:nvPicPr>
          <p:cNvPr id="21" name="Graphic 20" descr="Podium with solid fill">
            <a:extLst>
              <a:ext uri="{FF2B5EF4-FFF2-40B4-BE49-F238E27FC236}">
                <a16:creationId xmlns:a16="http://schemas.microsoft.com/office/drawing/2014/main" id="{872C21ED-1EBA-5DEC-3E5E-F7C5993D740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042316" y="2993386"/>
            <a:ext cx="665398" cy="665398"/>
          </a:xfrm>
          <a:prstGeom prst="rect">
            <a:avLst/>
          </a:prstGeom>
        </p:spPr>
      </p:pic>
      <p:pic>
        <p:nvPicPr>
          <p:cNvPr id="23" name="Graphic 22" descr="Comment Like with solid fill">
            <a:extLst>
              <a:ext uri="{FF2B5EF4-FFF2-40B4-BE49-F238E27FC236}">
                <a16:creationId xmlns:a16="http://schemas.microsoft.com/office/drawing/2014/main" id="{E7793B48-0026-8498-2314-8C49230092C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77128" y="4280567"/>
            <a:ext cx="741844" cy="741844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0E63F928-3F50-A479-C409-673098082BC7}"/>
              </a:ext>
            </a:extLst>
          </p:cNvPr>
          <p:cNvSpPr txBox="1"/>
          <p:nvPr/>
        </p:nvSpPr>
        <p:spPr>
          <a:xfrm>
            <a:off x="5934456" y="4910517"/>
            <a:ext cx="5660136" cy="1200329"/>
          </a:xfrm>
          <a:prstGeom prst="rect">
            <a:avLst/>
          </a:prstGeom>
          <a:noFill/>
          <a:ln>
            <a:solidFill>
              <a:schemeClr val="accent4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/>
              <a:t>Integrated HRM:</a:t>
            </a:r>
            <a:r>
              <a:rPr lang="en-GB" dirty="0"/>
              <a:t> Align workforce planning, recruitment, development, performance, reward and wellbeing to support </a:t>
            </a:r>
            <a:r>
              <a:rPr lang="en-GB" dirty="0" err="1"/>
              <a:t>HealthConnect's</a:t>
            </a:r>
            <a:r>
              <a:rPr lang="en-GB" dirty="0"/>
              <a:t> long-term growth.</a:t>
            </a:r>
            <a:br>
              <a:rPr lang="en-GB" dirty="0"/>
            </a:br>
            <a:r>
              <a:rPr lang="en-GB" sz="1600" b="1" dirty="0"/>
              <a:t>(Armstrong and Taylor, 2014; CIPD, 2017)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2573021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909EC2EF-AB4F-94A9-5601-449644F01CE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879592"/>
            <a:ext cx="3447287" cy="978407"/>
          </a:xfrm>
          <a:prstGeom prst="rect">
            <a:avLst/>
          </a:prstGeom>
          <a:ln>
            <a:solidFill>
              <a:schemeClr val="bg1"/>
            </a:solidFill>
          </a:ln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7EF97C05-1908-643C-F015-259155B114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66344"/>
            <a:ext cx="10515600" cy="649224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b="1" dirty="0"/>
              <a:t>Implementation Plan &amp; Measuring Success</a:t>
            </a:r>
            <a:br>
              <a:rPr lang="en-GB" dirty="0"/>
            </a:br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1B2B646-DD49-0516-A319-B3CEA2C6630C}"/>
              </a:ext>
            </a:extLst>
          </p:cNvPr>
          <p:cNvSpPr txBox="1"/>
          <p:nvPr/>
        </p:nvSpPr>
        <p:spPr>
          <a:xfrm>
            <a:off x="128015" y="1014984"/>
            <a:ext cx="3997879" cy="2262158"/>
          </a:xfrm>
          <a:prstGeom prst="rect">
            <a:avLst/>
          </a:prstGeom>
          <a:noFill/>
          <a:ln>
            <a:solidFill>
              <a:schemeClr val="accent4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/>
              <a:t>Stage 1 — 0–3 Months</a:t>
            </a:r>
          </a:p>
          <a:p>
            <a:r>
              <a:rPr lang="en-GB" b="1" dirty="0"/>
              <a:t>Assess &amp; Plan</a:t>
            </a:r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500" dirty="0"/>
              <a:t>Conduct workforce and skills-gap analysis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500" dirty="0"/>
              <a:t>Identify critical roles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500" dirty="0"/>
              <a:t>Review employee engagement and turnover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500" dirty="0"/>
              <a:t>Complete Training Needs Analysis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500" dirty="0"/>
              <a:t>Establish HR priorities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sz="15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FA7B5DD-D3CA-8846-CB09-F77C9852B376}"/>
              </a:ext>
            </a:extLst>
          </p:cNvPr>
          <p:cNvSpPr txBox="1"/>
          <p:nvPr/>
        </p:nvSpPr>
        <p:spPr>
          <a:xfrm>
            <a:off x="4263055" y="1014984"/>
            <a:ext cx="3712464" cy="2123658"/>
          </a:xfrm>
          <a:prstGeom prst="rect">
            <a:avLst/>
          </a:prstGeom>
          <a:noFill/>
          <a:ln>
            <a:solidFill>
              <a:schemeClr val="accent4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/>
              <a:t>Stage 2 — 3–6 Months</a:t>
            </a:r>
          </a:p>
          <a:p>
            <a:r>
              <a:rPr lang="en-GB" b="1" dirty="0"/>
              <a:t>Develop &amp; Implement</a:t>
            </a:r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/>
              <a:t>Targeted recruitment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/>
              <a:t>Learning &amp; leadership programmes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/>
              <a:t>Mentoring and coaching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/>
              <a:t>Regular performance check-ins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/>
              <a:t>Wellbeing support</a:t>
            </a:r>
          </a:p>
          <a:p>
            <a:pPr lvl="0"/>
            <a:endParaRPr lang="en-GB" sz="160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963A920-C504-A75B-BC2D-4CA3C5020E14}"/>
              </a:ext>
            </a:extLst>
          </p:cNvPr>
          <p:cNvSpPr txBox="1"/>
          <p:nvPr/>
        </p:nvSpPr>
        <p:spPr>
          <a:xfrm>
            <a:off x="822960" y="3618776"/>
            <a:ext cx="3904488" cy="1877437"/>
          </a:xfrm>
          <a:prstGeom prst="rect">
            <a:avLst/>
          </a:prstGeom>
          <a:noFill/>
          <a:ln>
            <a:solidFill>
              <a:schemeClr val="accent4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/>
              <a:t>Stage 3 — 6–12 Months</a:t>
            </a:r>
          </a:p>
          <a:p>
            <a:r>
              <a:rPr lang="en-GB" b="1" dirty="0"/>
              <a:t>Evaluate &amp; Improve</a:t>
            </a:r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/>
              <a:t>Review recruitment and retention data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/>
              <a:t>Measure training outcomes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/>
              <a:t>Monitor employee engagement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/>
              <a:t>Review performance outcomes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/>
              <a:t>Adjust HR strategy where needed</a:t>
            </a:r>
          </a:p>
        </p:txBody>
      </p:sp>
      <p:pic>
        <p:nvPicPr>
          <p:cNvPr id="14" name="Graphic 13" descr="Blueprint with solid fill">
            <a:extLst>
              <a:ext uri="{FF2B5EF4-FFF2-40B4-BE49-F238E27FC236}">
                <a16:creationId xmlns:a16="http://schemas.microsoft.com/office/drawing/2014/main" id="{B747E45C-E2A9-BC00-13C9-1650BAE8FEB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781025" y="965166"/>
            <a:ext cx="649224" cy="649224"/>
          </a:xfrm>
          <a:prstGeom prst="rect">
            <a:avLst/>
          </a:prstGeom>
        </p:spPr>
      </p:pic>
      <p:pic>
        <p:nvPicPr>
          <p:cNvPr id="16" name="Graphic 15" descr="Rocket with solid fill">
            <a:extLst>
              <a:ext uri="{FF2B5EF4-FFF2-40B4-BE49-F238E27FC236}">
                <a16:creationId xmlns:a16="http://schemas.microsoft.com/office/drawing/2014/main" id="{D324E066-C1E9-0B5C-9D3F-FA68026602C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941545" y="1115568"/>
            <a:ext cx="649224" cy="649224"/>
          </a:xfrm>
          <a:prstGeom prst="rect">
            <a:avLst/>
          </a:prstGeom>
        </p:spPr>
      </p:pic>
      <p:pic>
        <p:nvPicPr>
          <p:cNvPr id="22" name="Graphic 21" descr="Meeting with solid fill">
            <a:extLst>
              <a:ext uri="{FF2B5EF4-FFF2-40B4-BE49-F238E27FC236}">
                <a16:creationId xmlns:a16="http://schemas.microsoft.com/office/drawing/2014/main" id="{166F102F-33CE-BAD4-7477-17EB55C887E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484812" y="3559074"/>
            <a:ext cx="748860" cy="748860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51BDFC94-0948-1628-FA4C-058CE91997C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8112680" y="1014984"/>
            <a:ext cx="3513916" cy="2224242"/>
          </a:xfrm>
          <a:prstGeom prst="rect">
            <a:avLst/>
          </a:prstGeom>
          <a:ln>
            <a:solidFill>
              <a:schemeClr val="accent4">
                <a:lumMod val="60000"/>
                <a:lumOff val="40000"/>
              </a:schemeClr>
            </a:solidFill>
          </a:ln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68E1809E-48A3-9768-4535-83B0820E7824}"/>
              </a:ext>
            </a:extLst>
          </p:cNvPr>
          <p:cNvSpPr txBox="1"/>
          <p:nvPr/>
        </p:nvSpPr>
        <p:spPr>
          <a:xfrm>
            <a:off x="4215384" y="6224814"/>
            <a:ext cx="7411212" cy="369332"/>
          </a:xfrm>
          <a:prstGeom prst="rect">
            <a:avLst/>
          </a:prstGeom>
          <a:noFill/>
          <a:ln>
            <a:solidFill>
              <a:schemeClr val="accent4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/>
              <a:t>Training evaluation:</a:t>
            </a:r>
            <a:r>
              <a:rPr lang="en-GB" dirty="0"/>
              <a:t> Reaction → </a:t>
            </a:r>
            <a:r>
              <a:rPr lang="en-GB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Learning</a:t>
            </a:r>
            <a:r>
              <a:rPr lang="en-GB" dirty="0"/>
              <a:t> → Transfer → </a:t>
            </a:r>
            <a:r>
              <a:rPr lang="en-GB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Results</a:t>
            </a:r>
            <a:r>
              <a:rPr lang="en-GB" dirty="0"/>
              <a:t> </a:t>
            </a:r>
            <a:r>
              <a:rPr lang="en-GB" sz="1600" b="1" i="1" dirty="0"/>
              <a:t>(Kirkpatrick)</a:t>
            </a:r>
            <a:endParaRPr lang="en-GB" sz="1600" b="1" dirty="0"/>
          </a:p>
        </p:txBody>
      </p:sp>
      <p:graphicFrame>
        <p:nvGraphicFramePr>
          <p:cNvPr id="27" name="Table 26">
            <a:extLst>
              <a:ext uri="{FF2B5EF4-FFF2-40B4-BE49-F238E27FC236}">
                <a16:creationId xmlns:a16="http://schemas.microsoft.com/office/drawing/2014/main" id="{09C4F6AA-0645-682E-7A4D-E107B48B7A3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41392084"/>
              </p:ext>
            </p:extLst>
          </p:nvPr>
        </p:nvGraphicFramePr>
        <p:xfrm>
          <a:off x="5815584" y="3618774"/>
          <a:ext cx="5074920" cy="2260819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996833">
                  <a:extLst>
                    <a:ext uri="{9D8B030D-6E8A-4147-A177-3AD203B41FA5}">
                      <a16:colId xmlns:a16="http://schemas.microsoft.com/office/drawing/2014/main" val="3134189202"/>
                    </a:ext>
                  </a:extLst>
                </a:gridCol>
                <a:gridCol w="3078087">
                  <a:extLst>
                    <a:ext uri="{9D8B030D-6E8A-4147-A177-3AD203B41FA5}">
                      <a16:colId xmlns:a16="http://schemas.microsoft.com/office/drawing/2014/main" val="73089575"/>
                    </a:ext>
                  </a:extLst>
                </a:gridCol>
              </a:tblGrid>
              <a:tr h="29089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b="1" dirty="0"/>
                        <a:t>Area</a:t>
                      </a:r>
                    </a:p>
                  </a:txBody>
                  <a:tcPr anchor="ctr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b="1" dirty="0"/>
                        <a:t>KPI</a:t>
                      </a:r>
                    </a:p>
                  </a:txBody>
                  <a:tcPr anchor="ctr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94782322"/>
                  </a:ext>
                </a:extLst>
              </a:tr>
              <a:tr h="29089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/>
                        <a:t>Recruitment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dirty="0"/>
                        <a:t>Time-to-fill critical roles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411052006"/>
                  </a:ext>
                </a:extLst>
              </a:tr>
              <a:tr h="29089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dirty="0"/>
                        <a:t>Retention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/>
                        <a:t>Employee turnover rate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329655680"/>
                  </a:ext>
                </a:extLst>
              </a:tr>
              <a:tr h="40317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dirty="0"/>
                        <a:t>Learning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/>
                        <a:t>Training completion &amp; skills improvement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415327235"/>
                  </a:ext>
                </a:extLst>
              </a:tr>
              <a:tr h="29089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/>
                        <a:t>Engagement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/>
                        <a:t>Employee engagement scores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54427460"/>
                  </a:ext>
                </a:extLst>
              </a:tr>
              <a:tr h="40317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/>
                        <a:t>Performance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/>
                        <a:t>Achievement of individual/team objectives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849707462"/>
                  </a:ext>
                </a:extLst>
              </a:tr>
              <a:tr h="29089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/>
                        <a:t>Wellbeing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dirty="0"/>
                        <a:t>Absence/burnout indicators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38296196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379011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C7CB79F-358F-24AA-D081-67257970D7C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879592"/>
            <a:ext cx="3447287" cy="978407"/>
          </a:xfrm>
          <a:prstGeom prst="rect">
            <a:avLst/>
          </a:prstGeom>
          <a:ln>
            <a:solidFill>
              <a:schemeClr val="bg1"/>
            </a:solidFill>
          </a:ln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52DAC8BA-8835-5BF1-C02B-938F46BD78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65179"/>
            <a:ext cx="10515600" cy="877821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/>
              <a:t>Conclusion: Building a Future-Ready Workforce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D2309DE-E9D5-5737-7B6F-360229E7C1A3}"/>
              </a:ext>
            </a:extLst>
          </p:cNvPr>
          <p:cNvSpPr txBox="1"/>
          <p:nvPr/>
        </p:nvSpPr>
        <p:spPr>
          <a:xfrm>
            <a:off x="722376" y="1234440"/>
            <a:ext cx="10369296" cy="4247317"/>
          </a:xfrm>
          <a:prstGeom prst="rect">
            <a:avLst/>
          </a:prstGeom>
          <a:noFill/>
          <a:ln>
            <a:solidFill>
              <a:schemeClr val="accent4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1. Align HR with strategy</a:t>
            </a:r>
          </a:p>
          <a:p>
            <a:r>
              <a:rPr lang="en-GB" dirty="0" err="1"/>
              <a:t>HealthConnect</a:t>
            </a:r>
            <a:r>
              <a:rPr lang="en-GB" dirty="0"/>
              <a:t> needs an integrated HR approach that supports its growth and future workforce requirements.</a:t>
            </a:r>
          </a:p>
          <a:p>
            <a:endParaRPr lang="en-GB" dirty="0"/>
          </a:p>
          <a:p>
            <a:r>
              <a:rPr lang="en-GB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2. Develop &amp; attract talent</a:t>
            </a:r>
          </a:p>
          <a:p>
            <a:r>
              <a:rPr lang="en-GB" dirty="0"/>
              <a:t>A combination of </a:t>
            </a:r>
            <a:r>
              <a:rPr lang="en-GB" b="1" dirty="0"/>
              <a:t>internal development and targeted external recruitment</a:t>
            </a:r>
            <a:r>
              <a:rPr lang="en-GB" dirty="0"/>
              <a:t> can address healthcare, digital and leadership skills gaps.</a:t>
            </a:r>
          </a:p>
          <a:p>
            <a:endParaRPr lang="en-GB" dirty="0"/>
          </a:p>
          <a:p>
            <a:r>
              <a:rPr lang="en-GB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3. Engage &amp; retain employees</a:t>
            </a:r>
          </a:p>
          <a:p>
            <a:r>
              <a:rPr lang="en-GB" dirty="0"/>
              <a:t>Learning, career development, fair reward, supportive leadership and wellbeing initiatives can strengthen engagement and reduce turnover.</a:t>
            </a:r>
          </a:p>
          <a:p>
            <a:endParaRPr lang="en-GB" dirty="0"/>
          </a:p>
          <a:p>
            <a:r>
              <a:rPr lang="en-GB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4. Measure &amp; improve</a:t>
            </a:r>
          </a:p>
          <a:p>
            <a:r>
              <a:rPr lang="en-GB" dirty="0"/>
              <a:t>Regular evaluation of recruitment, development, performance and retention outcomes will help </a:t>
            </a:r>
            <a:r>
              <a:rPr lang="en-GB" dirty="0" err="1"/>
              <a:t>HealthConnect</a:t>
            </a:r>
            <a:r>
              <a:rPr lang="en-GB" dirty="0"/>
              <a:t> improve its HR strategy over time.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D70A65E-FA99-BD96-4896-7EBAD94A1525}"/>
              </a:ext>
            </a:extLst>
          </p:cNvPr>
          <p:cNvSpPr txBox="1"/>
          <p:nvPr/>
        </p:nvSpPr>
        <p:spPr>
          <a:xfrm>
            <a:off x="3968496" y="5879592"/>
            <a:ext cx="71231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“Investing in people is essential to </a:t>
            </a:r>
            <a:r>
              <a:rPr lang="en-GB" b="1" dirty="0" err="1"/>
              <a:t>HealthConnect</a:t>
            </a:r>
            <a:r>
              <a:rPr lang="en-GB" b="1" dirty="0"/>
              <a:t> UK's sustainable organisational performance.”</a:t>
            </a:r>
          </a:p>
        </p:txBody>
      </p:sp>
    </p:spTree>
    <p:extLst>
      <p:ext uri="{BB962C8B-B14F-4D97-AF65-F5344CB8AC3E}">
        <p14:creationId xmlns:p14="http://schemas.microsoft.com/office/powerpoint/2010/main" val="1796291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CEF0A803-4F13-2726-B582-577BF479177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879592"/>
            <a:ext cx="3447287" cy="978407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28164756-A6AA-176C-31F1-63051E2798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8446"/>
            <a:ext cx="10515600" cy="829379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/>
              <a:t>References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B7C2093-0728-DE27-6305-9A8554BEB37C}"/>
              </a:ext>
            </a:extLst>
          </p:cNvPr>
          <p:cNvSpPr txBox="1"/>
          <p:nvPr/>
        </p:nvSpPr>
        <p:spPr>
          <a:xfrm>
            <a:off x="1097280" y="978408"/>
            <a:ext cx="10168128" cy="4370171"/>
          </a:xfrm>
          <a:prstGeom prst="rect">
            <a:avLst/>
          </a:prstGeom>
          <a:noFill/>
          <a:ln>
            <a:solidFill>
              <a:schemeClr val="accent4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400" b="1" dirty="0"/>
              <a:t>Armstrong, M. </a:t>
            </a:r>
            <a:r>
              <a:rPr lang="en-GB" sz="1400" dirty="0"/>
              <a:t>(2009) </a:t>
            </a:r>
            <a:r>
              <a:rPr lang="en-GB" sz="1400" i="1" dirty="0"/>
              <a:t>Armstrong's Handbook of Performance Management: An Evidence-Based Guide to Delivering High Performance</a:t>
            </a:r>
            <a:r>
              <a:rPr lang="en-GB" sz="1400" dirty="0"/>
              <a:t>. London: Kogan Page.</a:t>
            </a:r>
          </a:p>
          <a:p>
            <a:pPr>
              <a:lnSpc>
                <a:spcPct val="150000"/>
              </a:lnSpc>
            </a:pPr>
            <a:r>
              <a:rPr lang="en-GB" sz="1400" b="1" dirty="0"/>
              <a:t>Armstrong, M. and Taylor, S. </a:t>
            </a:r>
            <a:r>
              <a:rPr lang="en-GB" sz="1400" dirty="0"/>
              <a:t>(2014) </a:t>
            </a:r>
            <a:r>
              <a:rPr lang="en-GB" sz="1400" i="1" dirty="0"/>
              <a:t>Armstrong's Handbook of Human Resource Management Practice</a:t>
            </a:r>
            <a:r>
              <a:rPr lang="en-GB" sz="1400" dirty="0"/>
              <a:t>. 13th </a:t>
            </a:r>
            <a:r>
              <a:rPr lang="en-GB" sz="1400" dirty="0" err="1"/>
              <a:t>edn</a:t>
            </a:r>
            <a:r>
              <a:rPr lang="en-GB" sz="1400" dirty="0"/>
              <a:t>. London: Kogan Page.</a:t>
            </a:r>
          </a:p>
          <a:p>
            <a:pPr>
              <a:lnSpc>
                <a:spcPct val="150000"/>
              </a:lnSpc>
            </a:pPr>
            <a:r>
              <a:rPr lang="en-GB" sz="1400" b="1" dirty="0"/>
              <a:t>Baraldi, S. and </a:t>
            </a:r>
            <a:r>
              <a:rPr lang="en-GB" sz="1400" b="1" dirty="0" err="1"/>
              <a:t>Cifalinò</a:t>
            </a:r>
            <a:r>
              <a:rPr lang="en-GB" sz="1400" b="1" dirty="0"/>
              <a:t>, A. </a:t>
            </a:r>
            <a:r>
              <a:rPr lang="en-GB" sz="1400" dirty="0"/>
              <a:t>(2015) ‘Delivering training strategies: the balanced scorecard at work’, </a:t>
            </a:r>
            <a:r>
              <a:rPr lang="en-GB" sz="1400" i="1" dirty="0"/>
              <a:t>International Journal of Training and Development</a:t>
            </a:r>
            <a:r>
              <a:rPr lang="en-GB" sz="1400" dirty="0"/>
              <a:t>, 19(3), pp. 179–198.</a:t>
            </a:r>
          </a:p>
          <a:p>
            <a:pPr>
              <a:lnSpc>
                <a:spcPct val="150000"/>
              </a:lnSpc>
            </a:pPr>
            <a:r>
              <a:rPr lang="en-GB" sz="1400" b="1" dirty="0"/>
              <a:t>Bechet, T. </a:t>
            </a:r>
            <a:r>
              <a:rPr lang="en-GB" sz="1400" dirty="0"/>
              <a:t>(2008) </a:t>
            </a:r>
            <a:r>
              <a:rPr lang="en-GB" sz="1400" i="1" dirty="0"/>
              <a:t>Strategic Staffing: A Comprehensive System for Effective Workforce Planning</a:t>
            </a:r>
            <a:r>
              <a:rPr lang="en-GB" sz="1400" dirty="0"/>
              <a:t>. New York, NY: AMACOM.</a:t>
            </a:r>
          </a:p>
          <a:p>
            <a:pPr>
              <a:lnSpc>
                <a:spcPct val="150000"/>
              </a:lnSpc>
            </a:pPr>
            <a:r>
              <a:rPr lang="en-GB" sz="1400" b="1" dirty="0"/>
              <a:t>CIPD</a:t>
            </a:r>
            <a:r>
              <a:rPr lang="en-GB" sz="1400" dirty="0"/>
              <a:t> (2017a) </a:t>
            </a:r>
            <a:r>
              <a:rPr lang="en-GB" sz="1400" i="1" dirty="0"/>
              <a:t>Succession Planning</a:t>
            </a:r>
            <a:r>
              <a:rPr lang="en-GB" sz="1400" dirty="0"/>
              <a:t>. London: Chartered Institute of Personnel and Development.</a:t>
            </a:r>
          </a:p>
          <a:p>
            <a:pPr>
              <a:lnSpc>
                <a:spcPct val="150000"/>
              </a:lnSpc>
            </a:pPr>
            <a:r>
              <a:rPr lang="en-GB" sz="1400" b="1" dirty="0"/>
              <a:t>CIPD </a:t>
            </a:r>
            <a:r>
              <a:rPr lang="en-GB" sz="1400" dirty="0"/>
              <a:t>(2017b) </a:t>
            </a:r>
            <a:r>
              <a:rPr lang="en-GB" sz="1400" i="1" dirty="0"/>
              <a:t>Talent Management</a:t>
            </a:r>
            <a:r>
              <a:rPr lang="en-GB" sz="1400" dirty="0"/>
              <a:t>. London: Chartered Institute of Personnel and Development.</a:t>
            </a:r>
          </a:p>
          <a:p>
            <a:pPr>
              <a:lnSpc>
                <a:spcPct val="150000"/>
              </a:lnSpc>
            </a:pPr>
            <a:r>
              <a:rPr lang="en-GB" sz="1400" b="1" dirty="0"/>
              <a:t>Fiol, C.M. and Lyles, M.A. </a:t>
            </a:r>
            <a:r>
              <a:rPr lang="en-GB" sz="1400" dirty="0"/>
              <a:t>(1985) ‘Organizational learning’, </a:t>
            </a:r>
            <a:r>
              <a:rPr lang="en-GB" sz="1400" i="1" dirty="0"/>
              <a:t>Academy of Management Review</a:t>
            </a:r>
            <a:r>
              <a:rPr lang="en-GB" sz="1400" dirty="0"/>
              <a:t>, 10(4), pp. 803–813.</a:t>
            </a:r>
          </a:p>
          <a:p>
            <a:pPr>
              <a:lnSpc>
                <a:spcPct val="100000"/>
              </a:lnSpc>
            </a:pPr>
            <a:r>
              <a:rPr lang="en-GB" sz="1400" b="1" dirty="0"/>
              <a:t>Kaplan, R.S. and Norton, D.P.</a:t>
            </a:r>
            <a:r>
              <a:rPr lang="en-GB" sz="1400" dirty="0"/>
              <a:t> (2004) </a:t>
            </a:r>
            <a:r>
              <a:rPr lang="en-GB" sz="1400" i="1" dirty="0"/>
              <a:t>Strategy Maps: Converting Intangible Assets into Tangible Outcomes</a:t>
            </a:r>
            <a:r>
              <a:rPr lang="en-GB" sz="1400" dirty="0"/>
              <a:t>. Boston, MA: Harvard Business School </a:t>
            </a:r>
            <a:r>
              <a:rPr lang="en-GB" sz="1400" dirty="0" err="1"/>
              <a:t>Press.</a:t>
            </a:r>
            <a:r>
              <a:rPr lang="en-GB" sz="1400" i="1" dirty="0" err="1"/>
              <a:t>into</a:t>
            </a:r>
            <a:r>
              <a:rPr lang="en-GB" sz="1400" i="1" dirty="0"/>
              <a:t> Tangible Outcomes</a:t>
            </a:r>
            <a:r>
              <a:rPr lang="en-GB" sz="1400" dirty="0"/>
              <a:t>. Boston, MA: Harvard Business Press.</a:t>
            </a:r>
          </a:p>
          <a:p>
            <a:pPr>
              <a:lnSpc>
                <a:spcPct val="150000"/>
              </a:lnSpc>
            </a:pPr>
            <a:r>
              <a:rPr lang="en-GB" sz="1400" b="1" dirty="0"/>
              <a:t>Mullins, L.J. and McLean, J.E. </a:t>
            </a:r>
            <a:r>
              <a:rPr lang="en-GB" sz="1400" dirty="0"/>
              <a:t>(2019) </a:t>
            </a:r>
            <a:r>
              <a:rPr lang="en-GB" sz="1400" i="1" dirty="0"/>
              <a:t>Organisational Behaviour in the Workplace</a:t>
            </a:r>
            <a:r>
              <a:rPr lang="en-GB" sz="1400" dirty="0"/>
              <a:t>. 12th </a:t>
            </a:r>
            <a:r>
              <a:rPr lang="en-GB" sz="1400" dirty="0" err="1"/>
              <a:t>edn</a:t>
            </a:r>
            <a:r>
              <a:rPr lang="en-GB" sz="1400" dirty="0"/>
              <a:t>. Harlow: Pearson.</a:t>
            </a:r>
          </a:p>
          <a:p>
            <a:pPr>
              <a:lnSpc>
                <a:spcPct val="150000"/>
              </a:lnSpc>
            </a:pPr>
            <a:r>
              <a:rPr lang="en-GB" sz="1400" b="1" dirty="0"/>
              <a:t>Taylor, S.</a:t>
            </a:r>
            <a:r>
              <a:rPr lang="en-GB" sz="1400" dirty="0"/>
              <a:t> (2014) </a:t>
            </a:r>
            <a:r>
              <a:rPr lang="en-GB" sz="1400" i="1" dirty="0"/>
              <a:t>Resourcing and Talent Management</a:t>
            </a:r>
            <a:r>
              <a:rPr lang="en-GB" sz="1400" dirty="0"/>
              <a:t>. 6th </a:t>
            </a:r>
            <a:r>
              <a:rPr lang="en-GB" sz="1400" dirty="0" err="1"/>
              <a:t>edn</a:t>
            </a:r>
            <a:r>
              <a:rPr lang="en-GB" sz="1400" dirty="0"/>
              <a:t>. London: CIPD.</a:t>
            </a:r>
          </a:p>
        </p:txBody>
      </p:sp>
    </p:spTree>
    <p:extLst>
      <p:ext uri="{BB962C8B-B14F-4D97-AF65-F5344CB8AC3E}">
        <p14:creationId xmlns:p14="http://schemas.microsoft.com/office/powerpoint/2010/main" val="250892855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499</TotalTime>
  <Words>1453</Words>
  <Application>Microsoft Office PowerPoint</Application>
  <PresentationFormat>Widescreen</PresentationFormat>
  <Paragraphs>247</Paragraphs>
  <Slides>12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Aptos</vt:lpstr>
      <vt:lpstr>Aptos Display</vt:lpstr>
      <vt:lpstr>Arial</vt:lpstr>
      <vt:lpstr>Office Theme</vt:lpstr>
      <vt:lpstr>Developing and Managing Individuals and Teams Strategic HR Recommendations for HealthConnect UK </vt:lpstr>
      <vt:lpstr>HealthConnect UK: Workforce Challenges</vt:lpstr>
      <vt:lpstr>Workforce Planning: Identifying Future Skills Needs</vt:lpstr>
      <vt:lpstr>Recruitment Strategy: Attracting the Right Talent</vt:lpstr>
      <vt:lpstr>Learning &amp; Development: Building Future Skills</vt:lpstr>
      <vt:lpstr>Performance Management: Supporting High Performance</vt:lpstr>
      <vt:lpstr>Talent Management: Developing &amp; Retaining Key People</vt:lpstr>
      <vt:lpstr>Employee Motivation, Engagement &amp; Wellbeing</vt:lpstr>
      <vt:lpstr>Practical HR Recommendations for HealthConnect UK</vt:lpstr>
      <vt:lpstr>Implementation Plan &amp; Measuring Success </vt:lpstr>
      <vt:lpstr>Conclusion: Building a Future-Ready Workforce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Mirela Anghel (2506357)</dc:creator>
  <cp:lastModifiedBy>Mirela Anghel (2506357)</cp:lastModifiedBy>
  <cp:revision>49</cp:revision>
  <dcterms:created xsi:type="dcterms:W3CDTF">2026-09-29T13:46:30Z</dcterms:created>
  <dcterms:modified xsi:type="dcterms:W3CDTF">2026-10-06T16:33:08Z</dcterms:modified>
</cp:coreProperties>
</file>