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25"/>
  </p:notesMasterIdLst>
  <p:sldIdLst>
    <p:sldId id="256" r:id="rId3"/>
    <p:sldId id="257" r:id="rId4"/>
    <p:sldId id="258" r:id="rId5"/>
    <p:sldId id="268" r:id="rId6"/>
    <p:sldId id="262" r:id="rId7"/>
    <p:sldId id="260" r:id="rId8"/>
    <p:sldId id="261" r:id="rId9"/>
    <p:sldId id="273" r:id="rId10"/>
    <p:sldId id="275" r:id="rId11"/>
    <p:sldId id="274" r:id="rId12"/>
    <p:sldId id="265" r:id="rId13"/>
    <p:sldId id="269" r:id="rId14"/>
    <p:sldId id="270" r:id="rId15"/>
    <p:sldId id="271" r:id="rId16"/>
    <p:sldId id="276" r:id="rId17"/>
    <p:sldId id="277" r:id="rId18"/>
    <p:sldId id="278" r:id="rId19"/>
    <p:sldId id="279" r:id="rId20"/>
    <p:sldId id="266" r:id="rId21"/>
    <p:sldId id="267" r:id="rId22"/>
    <p:sldId id="259" r:id="rId23"/>
    <p:sldId id="264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BC111D-5C3E-374E-9927-CB2A8E61CE60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66B8C-E7DF-CF46-A80F-44AA6CADEE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824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66B8C-E7DF-CF46-A80F-44AA6CADEE1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904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753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12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33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576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035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19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871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98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20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031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93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981200"/>
            <a:ext cx="7772400" cy="1600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noProof="0" smtClean="0"/>
              <a:t>Click to edit Master title style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charset="0"/>
              <a:buNone/>
              <a:defRPr/>
            </a:lvl1pPr>
          </a:lstStyle>
          <a:p>
            <a:pPr lvl="0"/>
            <a:r>
              <a:rPr lang="en-GB" noProof="0" smtClean="0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53AC2B-5554-144F-8908-04933899CBC5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018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774C21-8158-E04A-B718-878A2BA23003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0479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08A30D-4BDA-0D43-8E39-41DB0F46AC88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7114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EE891-BC1B-1140-A5A8-F5B579EAEAA8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3532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1368AE-69F7-2B44-A2FA-EC8C9599322B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598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E3E3A3-86FA-C24D-ABE9-F1BE55B36B28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83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F33248-32F0-1C4F-94DA-AB9F76E0EB31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4507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B3026-FA33-924E-B6E4-E7A90FE8046C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9818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5DDF9-5339-DF4D-864B-0F22429BB6A9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7289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88CCCE-8DDB-FD47-A57B-63AACF72681D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7108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9334B-1FEF-5345-AF6A-B373E285C570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094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BACB8-36E3-B24F-9BF3-C18665A73203}" type="datetimeFigureOut">
              <a:rPr lang="en-US" smtClean="0"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D20F9-CB47-D543-BF77-D4768572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288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76400"/>
            <a:ext cx="8540750" cy="442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6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38F9BF09-1146-7D4B-A260-6EFBE47F32A3}" type="slidenum">
              <a:rPr lang="en-GB">
                <a:solidFill>
                  <a:srgbClr val="FFFFFF"/>
                </a:solidFill>
                <a:latin typeface="Arial" charset="0"/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FFFF"/>
              </a:solidFill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37495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L1WqN1XKK0&amp;list=PLpz-qpuBPTJiIYuwvvjmnjpp_BkaTwNxt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estt5BI3e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U2ftCitvyQ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Outdoor Adventure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 introduction to the OAE programme at the University of Wales Trinity St David.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5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39618"/>
            <a:ext cx="8229600" cy="1433475"/>
          </a:xfrm>
        </p:spPr>
        <p:txBody>
          <a:bodyPr>
            <a:noAutofit/>
          </a:bodyPr>
          <a:lstStyle/>
          <a:p>
            <a:r>
              <a:rPr lang="en-GB" sz="3600" dirty="0" smtClean="0"/>
              <a:t>This presentation will introduce key concepts that form the foundation of your first year of study: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816" y="2563750"/>
            <a:ext cx="8229600" cy="4525963"/>
          </a:xfrm>
        </p:spPr>
        <p:txBody>
          <a:bodyPr/>
          <a:lstStyle/>
          <a:p>
            <a:r>
              <a:rPr lang="en-GB" dirty="0" smtClean="0"/>
              <a:t>Outdoor adventure education (OAE)</a:t>
            </a:r>
          </a:p>
          <a:p>
            <a:r>
              <a:rPr lang="en-GB" dirty="0" smtClean="0"/>
              <a:t>Challenge by choice</a:t>
            </a:r>
          </a:p>
          <a:p>
            <a:r>
              <a:rPr lang="en-GB" dirty="0" smtClean="0"/>
              <a:t>Experiential learning theory (ELT)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8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Outdoor Adventure Education</a:t>
            </a:r>
            <a:br>
              <a:rPr lang="en-GB" dirty="0" smtClean="0"/>
            </a:br>
            <a:r>
              <a:rPr lang="en-GB" dirty="0" smtClean="0"/>
              <a:t>How to define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 smtClean="0"/>
              <a:t>Using a dictionary…</a:t>
            </a:r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r>
              <a:rPr lang="en-GB" sz="3600" dirty="0" smtClean="0"/>
              <a:t>Outdoor:</a:t>
            </a:r>
          </a:p>
          <a:p>
            <a:pPr marL="0" indent="0">
              <a:buNone/>
            </a:pPr>
            <a:r>
              <a:rPr lang="en-GB" sz="3600" dirty="0" smtClean="0"/>
              <a:t>Adventure:</a:t>
            </a:r>
          </a:p>
          <a:p>
            <a:pPr marL="0" indent="0">
              <a:buNone/>
            </a:pPr>
            <a:r>
              <a:rPr lang="en-GB" sz="3600" dirty="0" smtClean="0"/>
              <a:t>Education:</a:t>
            </a:r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r>
              <a:rPr lang="en-GB" sz="3600" dirty="0" smtClean="0"/>
              <a:t>… provides a generic/ simple definition based on the individual components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07411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Outdoor Adventure Education</a:t>
            </a:r>
            <a:br>
              <a:rPr lang="en-GB" dirty="0" smtClean="0"/>
            </a:br>
            <a:r>
              <a:rPr lang="en-GB" dirty="0" smtClean="0"/>
              <a:t>How to define it.. Precisely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By using specialist texts…</a:t>
            </a:r>
          </a:p>
          <a:p>
            <a:pPr marL="0" indent="0">
              <a:buNone/>
            </a:pPr>
            <a:r>
              <a:rPr lang="en-GB" dirty="0" err="1" smtClean="0"/>
              <a:t>Ewert</a:t>
            </a:r>
            <a:r>
              <a:rPr lang="en-GB" dirty="0" smtClean="0"/>
              <a:t> and </a:t>
            </a:r>
            <a:r>
              <a:rPr lang="en-GB" dirty="0" err="1" smtClean="0"/>
              <a:t>Sibthorp</a:t>
            </a:r>
            <a:r>
              <a:rPr lang="en-GB" dirty="0" smtClean="0"/>
              <a:t> (2014, p4-6)</a:t>
            </a:r>
          </a:p>
          <a:p>
            <a:pPr marL="0" indent="0">
              <a:buNone/>
            </a:pPr>
            <a:r>
              <a:rPr lang="en-GB" dirty="0" smtClean="0"/>
              <a:t>Dickson and </a:t>
            </a:r>
            <a:r>
              <a:rPr lang="en-GB" dirty="0" err="1" smtClean="0"/>
              <a:t>Gray</a:t>
            </a:r>
            <a:r>
              <a:rPr lang="en-GB" dirty="0" smtClean="0"/>
              <a:t> (2012, p4-6)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…and cross references those texts with other texts and our own experiences, to arrive at useful definition that we value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18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thoughts on OAE…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Adventure is central to OAE </a:t>
            </a:r>
          </a:p>
          <a:p>
            <a:r>
              <a:rPr lang="en-GB" dirty="0" smtClean="0"/>
              <a:t>Its contentious</a:t>
            </a:r>
          </a:p>
          <a:p>
            <a:r>
              <a:rPr lang="en-GB" dirty="0" smtClean="0"/>
              <a:t>Its subjective</a:t>
            </a:r>
          </a:p>
          <a:p>
            <a:r>
              <a:rPr lang="en-GB" dirty="0" smtClean="0"/>
              <a:t>Its dynamic</a:t>
            </a:r>
          </a:p>
          <a:p>
            <a:pPr marL="0" indent="0">
              <a:buNone/>
            </a:pPr>
            <a:r>
              <a:rPr lang="en-GB" dirty="0" smtClean="0"/>
              <a:t> Most definitions or conceptions of adventure include  or associate with “risk” and “challenge”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92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risks…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Tangible, physical: Injury, loss, damage, death</a:t>
            </a:r>
          </a:p>
          <a:p>
            <a:r>
              <a:rPr lang="en-GB" dirty="0" smtClean="0"/>
              <a:t>Cognitive: understanding and appreciation</a:t>
            </a:r>
          </a:p>
          <a:p>
            <a:r>
              <a:rPr lang="en-GB" dirty="0" smtClean="0"/>
              <a:t>Emotional: personal/ social feelings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046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Challenges…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Physical: demanding skill or physical fitness- speed, strength endurance, flexibility</a:t>
            </a:r>
          </a:p>
          <a:p>
            <a:r>
              <a:rPr lang="en-GB" dirty="0" smtClean="0"/>
              <a:t>Cognitive: critical thinking, to move beyond what you know, to question and speculate </a:t>
            </a:r>
          </a:p>
          <a:p>
            <a:r>
              <a:rPr lang="en-GB" dirty="0" smtClean="0"/>
              <a:t>Emotional: resilience, confidence, </a:t>
            </a:r>
          </a:p>
        </p:txBody>
      </p:sp>
    </p:spTree>
    <p:extLst>
      <p:ext uri="{BB962C8B-B14F-4D97-AF65-F5344CB8AC3E}">
        <p14:creationId xmlns:p14="http://schemas.microsoft.com/office/powerpoint/2010/main" val="2937228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79512" y="260648"/>
            <a:ext cx="8640960" cy="777875"/>
          </a:xfrm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4000" b="1" i="1" dirty="0"/>
              <a:t>Challenge by Choice</a:t>
            </a:r>
          </a:p>
        </p:txBody>
      </p:sp>
      <p:sp>
        <p:nvSpPr>
          <p:cNvPr id="512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342018"/>
            <a:ext cx="8892729" cy="4967302"/>
          </a:xfrm>
          <a:noFill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chemeClr val="tx1"/>
                </a:solidFill>
              </a:rPr>
              <a:t>I</a:t>
            </a:r>
            <a:r>
              <a:rPr lang="en-GB" dirty="0" err="1" smtClean="0">
                <a:solidFill>
                  <a:schemeClr val="tx1"/>
                </a:solidFill>
              </a:rPr>
              <a:t>nvites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voluntarily participation in activities within a cooperative environment -participants may elect to sit out an activity and this right should be respected by all other parties </a:t>
            </a:r>
          </a:p>
          <a:p>
            <a:pPr>
              <a:lnSpc>
                <a:spcPct val="80000"/>
              </a:lnSpc>
            </a:pPr>
            <a:r>
              <a:rPr lang="en-US" dirty="0" smtClean="0">
                <a:solidFill>
                  <a:schemeClr val="tx1"/>
                </a:solidFill>
              </a:rPr>
              <a:t>A</a:t>
            </a:r>
            <a:r>
              <a:rPr lang="en-GB" dirty="0" err="1" smtClean="0">
                <a:solidFill>
                  <a:schemeClr val="tx1"/>
                </a:solidFill>
              </a:rPr>
              <a:t>ims</a:t>
            </a:r>
            <a:r>
              <a:rPr lang="en-GB" dirty="0" smtClean="0">
                <a:solidFill>
                  <a:schemeClr val="tx1"/>
                </a:solidFill>
              </a:rPr>
              <a:t> to </a:t>
            </a:r>
            <a:r>
              <a:rPr lang="en-GB" dirty="0">
                <a:solidFill>
                  <a:schemeClr val="tx1"/>
                </a:solidFill>
              </a:rPr>
              <a:t>encourage each participant to set their own goals and definitions of success. </a:t>
            </a:r>
          </a:p>
          <a:p>
            <a:pPr>
              <a:lnSpc>
                <a:spcPct val="80000"/>
              </a:lnSpc>
            </a:pPr>
            <a:r>
              <a:rPr lang="en-US" dirty="0" smtClean="0">
                <a:solidFill>
                  <a:schemeClr val="tx1"/>
                </a:solidFill>
              </a:rPr>
              <a:t>A</a:t>
            </a:r>
            <a:r>
              <a:rPr lang="en-GB" dirty="0" err="1" smtClean="0">
                <a:solidFill>
                  <a:schemeClr val="tx1"/>
                </a:solidFill>
              </a:rPr>
              <a:t>llows</a:t>
            </a:r>
            <a:r>
              <a:rPr lang="en-GB" dirty="0" smtClean="0">
                <a:solidFill>
                  <a:schemeClr val="tx1"/>
                </a:solidFill>
              </a:rPr>
              <a:t> individuals to </a:t>
            </a:r>
            <a:r>
              <a:rPr lang="en-GB" dirty="0">
                <a:solidFill>
                  <a:schemeClr val="tx1"/>
                </a:solidFill>
              </a:rPr>
              <a:t>take </a:t>
            </a:r>
            <a:r>
              <a:rPr lang="en-GB" dirty="0" smtClean="0">
                <a:solidFill>
                  <a:schemeClr val="tx1"/>
                </a:solidFill>
              </a:rPr>
              <a:t>responsibility for their chosen behaviour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en-US" dirty="0" smtClean="0">
                <a:solidFill>
                  <a:schemeClr val="tx1"/>
                </a:solidFill>
              </a:rPr>
              <a:t>R</a:t>
            </a:r>
            <a:r>
              <a:rPr lang="en-GB" dirty="0" err="1" smtClean="0">
                <a:solidFill>
                  <a:schemeClr val="tx1"/>
                </a:solidFill>
              </a:rPr>
              <a:t>ecognises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that individuals stand to benefit more by </a:t>
            </a:r>
            <a:r>
              <a:rPr lang="en-GB" i="1" dirty="0">
                <a:solidFill>
                  <a:schemeClr val="tx1"/>
                </a:solidFill>
              </a:rPr>
              <a:t>refusing </a:t>
            </a:r>
            <a:r>
              <a:rPr lang="en-GB" dirty="0">
                <a:solidFill>
                  <a:schemeClr val="tx1"/>
                </a:solidFill>
              </a:rPr>
              <a:t>to participate on occasions than unthinkingly </a:t>
            </a:r>
            <a:r>
              <a:rPr lang="en-GB" dirty="0" smtClean="0">
                <a:solidFill>
                  <a:schemeClr val="tx1"/>
                </a:solidFill>
              </a:rPr>
              <a:t>or </a:t>
            </a:r>
            <a:r>
              <a:rPr lang="en-GB" dirty="0">
                <a:solidFill>
                  <a:schemeClr val="tx1"/>
                </a:solidFill>
              </a:rPr>
              <a:t>resentfully participating. </a:t>
            </a:r>
          </a:p>
        </p:txBody>
      </p:sp>
    </p:spTree>
    <p:extLst>
      <p:ext uri="{BB962C8B-B14F-4D97-AF65-F5344CB8AC3E}">
        <p14:creationId xmlns:p14="http://schemas.microsoft.com/office/powerpoint/2010/main" val="192425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Mortlock</a:t>
            </a:r>
            <a:r>
              <a:rPr lang="ja-JP" altLang="en-GB" smtClean="0"/>
              <a:t>’</a:t>
            </a:r>
            <a:r>
              <a:rPr lang="en-GB" altLang="ja-JP" smtClean="0"/>
              <a:t>s Stages of Adventure</a:t>
            </a:r>
            <a:endParaRPr lang="en-GB" altLang="en-US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000" b="1" smtClean="0"/>
              <a:t>Stage 1: Play</a:t>
            </a:r>
            <a:r>
              <a:rPr lang="en-GB" altLang="en-US" sz="2000" smtClean="0"/>
              <a:t>: Characterized by little emotion through relatively easy participation in activities which are below the person's skill level</a:t>
            </a:r>
            <a:endParaRPr lang="en-GB" altLang="en-US" sz="2000" b="1" smtClean="0"/>
          </a:p>
          <a:p>
            <a:pPr eaLnBrk="1" hangingPunct="1">
              <a:lnSpc>
                <a:spcPct val="80000"/>
              </a:lnSpc>
            </a:pPr>
            <a:endParaRPr lang="en-GB" altLang="en-US" sz="2000" b="1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1" smtClean="0"/>
              <a:t>Stage 2: Adventure</a:t>
            </a:r>
            <a:r>
              <a:rPr lang="en-GB" altLang="en-US" sz="2000" smtClean="0"/>
              <a:t>: (Characterized by enjoyment and excitement, where a person's is using his her capabilities more fully, but the person maintains control over the situation and his/her self</a:t>
            </a:r>
            <a:endParaRPr lang="en-GB" altLang="en-US" sz="2000" b="1" smtClean="0"/>
          </a:p>
          <a:p>
            <a:pPr eaLnBrk="1" hangingPunct="1">
              <a:lnSpc>
                <a:spcPct val="80000"/>
              </a:lnSpc>
            </a:pPr>
            <a:endParaRPr lang="en-GB" altLang="en-US" sz="2000" b="1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1" smtClean="0"/>
              <a:t>Stage 3: Frontier Adventure</a:t>
            </a:r>
            <a:r>
              <a:rPr lang="en-GB" altLang="en-US" sz="2000" smtClean="0"/>
              <a:t>: Characterized by peak experience, which emerges from a person experiencing adventurous challenges very close to his/her limits.  If the person succeeds, then generally a peak experience is had, but there is real risk of pushing too far and falling/failing, leading  to Stage 4.</a:t>
            </a:r>
            <a:endParaRPr lang="en-GB" altLang="en-US" sz="2000" b="1" smtClean="0"/>
          </a:p>
          <a:p>
            <a:pPr eaLnBrk="1" hangingPunct="1">
              <a:lnSpc>
                <a:spcPct val="80000"/>
              </a:lnSpc>
            </a:pPr>
            <a:endParaRPr lang="en-GB" altLang="en-US" sz="2000" b="1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1" smtClean="0"/>
              <a:t>Stage 4: Misadventure</a:t>
            </a:r>
            <a:r>
              <a:rPr lang="en-GB" altLang="en-US" sz="2000" smtClean="0"/>
              <a:t>: Characterized by a person choosing or being forced to participate in challenges beyond his/her capabilities, resulting in negative emotions (fear, hurt, etc.), possibly injury and even ultimately death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 smtClean="0"/>
          </a:p>
          <a:p>
            <a:pPr eaLnBrk="1" hangingPunct="1">
              <a:lnSpc>
                <a:spcPct val="80000"/>
              </a:lnSpc>
            </a:pPr>
            <a:endParaRPr lang="en-GB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396813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1" name="Group 2"/>
          <p:cNvGrpSpPr>
            <a:grpSpLocks/>
          </p:cNvGrpSpPr>
          <p:nvPr/>
        </p:nvGrpSpPr>
        <p:grpSpPr bwMode="auto">
          <a:xfrm>
            <a:off x="2051050" y="836613"/>
            <a:ext cx="5256213" cy="5300662"/>
            <a:chOff x="1156" y="981"/>
            <a:chExt cx="3311" cy="3339"/>
          </a:xfrm>
        </p:grpSpPr>
        <p:sp>
          <p:nvSpPr>
            <p:cNvPr id="12291" name="Oval 3"/>
            <p:cNvSpPr>
              <a:spLocks noChangeArrowheads="1"/>
            </p:cNvSpPr>
            <p:nvPr/>
          </p:nvSpPr>
          <p:spPr bwMode="auto">
            <a:xfrm>
              <a:off x="1156" y="981"/>
              <a:ext cx="3311" cy="3339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  <a:ea typeface="ＭＳ Ｐゴシック" charset="0"/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/>
          </p:nvSpPr>
          <p:spPr bwMode="auto">
            <a:xfrm>
              <a:off x="1655" y="1480"/>
              <a:ext cx="2314" cy="235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  <a:ea typeface="ＭＳ Ｐゴシック" charset="0"/>
              </a:endParaRPr>
            </a:p>
          </p:txBody>
        </p:sp>
        <p:sp>
          <p:nvSpPr>
            <p:cNvPr id="12293" name="Oval 5"/>
            <p:cNvSpPr>
              <a:spLocks noChangeArrowheads="1"/>
            </p:cNvSpPr>
            <p:nvPr/>
          </p:nvSpPr>
          <p:spPr bwMode="auto">
            <a:xfrm>
              <a:off x="2200" y="2069"/>
              <a:ext cx="1180" cy="1225"/>
            </a:xfrm>
            <a:prstGeom prst="ellipse">
              <a:avLst/>
            </a:prstGeom>
            <a:solidFill>
              <a:srgbClr val="99CC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  <a:ea typeface="ＭＳ Ｐゴシック" charset="0"/>
              </a:endParaRPr>
            </a:p>
          </p:txBody>
        </p:sp>
      </p:grp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492500" y="6165850"/>
            <a:ext cx="24495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800" b="1">
                <a:latin typeface="Arial" charset="0"/>
                <a:ea typeface="ＭＳ Ｐゴシック" charset="0"/>
              </a:rPr>
              <a:t>Panic Zone</a:t>
            </a:r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3563938" y="4581525"/>
            <a:ext cx="187166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US">
              <a:latin typeface="Arial" charset="0"/>
              <a:ea typeface="ＭＳ Ｐゴシック" charset="0"/>
            </a:endParaRPr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3708400" y="3141663"/>
            <a:ext cx="20161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3200" b="1">
                <a:latin typeface="Arial" charset="0"/>
                <a:ea typeface="ＭＳ Ｐゴシック" charset="0"/>
              </a:rPr>
              <a:t>Boredom</a:t>
            </a:r>
            <a:endParaRPr lang="en-US" sz="3200" b="1">
              <a:latin typeface="Arial" charset="0"/>
              <a:ea typeface="ＭＳ Ｐゴシック" charset="0"/>
            </a:endParaRP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2916238" y="4292600"/>
            <a:ext cx="3454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3600" b="1">
                <a:latin typeface="Arial" charset="0"/>
                <a:ea typeface="ＭＳ Ｐゴシック" charset="0"/>
              </a:rPr>
              <a:t>Comfort Zone</a:t>
            </a:r>
            <a:endParaRPr lang="en-US" sz="3600" b="1">
              <a:latin typeface="Arial" charset="0"/>
              <a:ea typeface="ＭＳ Ｐゴシック" charset="0"/>
            </a:endParaRPr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3276600" y="5157788"/>
            <a:ext cx="273685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3200" b="1">
                <a:latin typeface="Arial" charset="0"/>
                <a:ea typeface="ＭＳ Ｐゴシック" charset="0"/>
              </a:rPr>
              <a:t>Challenge</a:t>
            </a:r>
            <a:endParaRPr lang="en-US" sz="3200" b="1">
              <a:latin typeface="Arial" charset="0"/>
              <a:ea typeface="ＭＳ Ｐゴシック" charset="0"/>
            </a:endParaRP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179388" y="333375"/>
            <a:ext cx="8640762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chemeClr val="accent2"/>
                </a:solidFill>
              </a:rPr>
              <a:t>The comfort zone, compare with Mortlock</a:t>
            </a:r>
            <a:r>
              <a:rPr lang="ja-JP" altLang="en-GB" b="1">
                <a:solidFill>
                  <a:schemeClr val="accent2"/>
                </a:solidFill>
              </a:rPr>
              <a:t>’</a:t>
            </a:r>
            <a:r>
              <a:rPr lang="en-GB" altLang="ja-JP" b="1">
                <a:solidFill>
                  <a:schemeClr val="accent2"/>
                </a:solidFill>
              </a:rPr>
              <a:t>s (1984) stages of adventure</a:t>
            </a:r>
            <a:endParaRPr lang="en-GB" altLang="en-US" b="1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22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Experiential </a:t>
            </a:r>
            <a:r>
              <a:rPr lang="en-GB" dirty="0"/>
              <a:t>L</a:t>
            </a:r>
            <a:r>
              <a:rPr lang="en-GB" dirty="0" smtClean="0"/>
              <a:t>earning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many perspectives on ELT</a:t>
            </a:r>
          </a:p>
          <a:p>
            <a:r>
              <a:rPr lang="en-GB" dirty="0" smtClean="0"/>
              <a:t>For our purposes we start by adopting </a:t>
            </a:r>
          </a:p>
          <a:p>
            <a:r>
              <a:rPr lang="en-GB" dirty="0" smtClean="0"/>
              <a:t>“Kolb’s Cycle for learning” (1984)</a:t>
            </a:r>
          </a:p>
          <a:p>
            <a:r>
              <a:rPr lang="en-GB" dirty="0" smtClean="0"/>
              <a:t>Kolb developed this model following his research into experiential learning, using ideas from many sources e.g., John Dewey and Kurt </a:t>
            </a:r>
            <a:r>
              <a:rPr lang="en-GB" dirty="0" err="1" smtClean="0"/>
              <a:t>Lewin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95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799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260648"/>
            <a:ext cx="7815290" cy="2171714"/>
          </a:xfrm>
        </p:spPr>
        <p:txBody>
          <a:bodyPr>
            <a:noAutofit/>
          </a:bodyPr>
          <a:lstStyle/>
          <a:p>
            <a:pPr eaLnBrk="1" hangingPunct="1"/>
            <a:r>
              <a:rPr lang="en-GB" sz="5400" b="1" dirty="0" smtClean="0"/>
              <a:t>Reflection as constructivist learning: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528" y="2636912"/>
            <a:ext cx="8567739" cy="175260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Tx/>
              <a:buChar char="•"/>
            </a:pPr>
            <a:r>
              <a:rPr lang="en-GB" dirty="0"/>
              <a:t>The learner is active in the process, as opposed to passive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r>
              <a:rPr lang="en-GB" dirty="0" smtClean="0"/>
              <a:t>Learner constructs own knowledge, their personal truth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GB" dirty="0"/>
              <a:t>Knowledge is constructed by reflecting on experiences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r>
              <a:rPr lang="en-GB" dirty="0" smtClean="0"/>
              <a:t>Learning is non-linear, knowledge is tested and re-evaluated </a:t>
            </a:r>
          </a:p>
        </p:txBody>
      </p:sp>
    </p:spTree>
    <p:extLst>
      <p:ext uri="{BB962C8B-B14F-4D97-AF65-F5344CB8AC3E}">
        <p14:creationId xmlns:p14="http://schemas.microsoft.com/office/powerpoint/2010/main" val="146434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chemeClr val="tx1"/>
                </a:solidFill>
              </a:rPr>
              <a:t>John Dewey (1933: </a:t>
            </a:r>
            <a:r>
              <a:rPr lang="en-GB" sz="4000" dirty="0" smtClean="0">
                <a:solidFill>
                  <a:schemeClr val="tx1"/>
                </a:solidFill>
              </a:rPr>
              <a:t>p. 118</a:t>
            </a:r>
            <a:r>
              <a:rPr lang="en-GB" sz="4000" b="1" dirty="0" smtClean="0">
                <a:solidFill>
                  <a:schemeClr val="tx1"/>
                </a:solidFill>
              </a:rPr>
              <a:t>)</a:t>
            </a:r>
            <a:r>
              <a:rPr lang="en-GB" sz="4000" dirty="0" smtClean="0">
                <a:solidFill>
                  <a:schemeClr val="tx1"/>
                </a:solidFill>
              </a:rPr>
              <a:t>: </a:t>
            </a:r>
            <a:r>
              <a:rPr lang="en-GB" sz="4000" i="1" dirty="0" smtClean="0">
                <a:solidFill>
                  <a:schemeClr val="tx1"/>
                </a:solidFill>
              </a:rPr>
              <a:t>How We Think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362950" cy="4525963"/>
          </a:xfrm>
          <a:noFill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sz="4000" dirty="0" smtClean="0">
                <a:solidFill>
                  <a:schemeClr val="tx1"/>
                </a:solidFill>
              </a:rPr>
              <a:t>Dewey defined reflective thought as:</a:t>
            </a:r>
          </a:p>
          <a:p>
            <a:pPr algn="ctr" eaLnBrk="1" hangingPunct="1">
              <a:lnSpc>
                <a:spcPct val="80000"/>
              </a:lnSpc>
              <a:buNone/>
            </a:pPr>
            <a:r>
              <a:rPr lang="en-GB" sz="4000" dirty="0" smtClean="0">
                <a:solidFill>
                  <a:schemeClr val="tx1"/>
                </a:solidFill>
              </a:rPr>
              <a:t> </a:t>
            </a:r>
            <a:r>
              <a:rPr lang="en-GB" sz="4000" i="1" dirty="0" smtClean="0">
                <a:solidFill>
                  <a:schemeClr val="tx1"/>
                </a:solidFill>
              </a:rPr>
              <a:t>'Active, persistent, and careful consideration of any belief or supposed form of knowledge in the light of the grounds that support it and the further conclusions to which it tends</a:t>
            </a:r>
            <a:r>
              <a:rPr lang="en-GB" sz="4000" dirty="0" smtClean="0">
                <a:solidFill>
                  <a:schemeClr val="tx1"/>
                </a:solidFill>
              </a:rPr>
              <a:t>'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4137677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WordArt 4"/>
          <p:cNvSpPr>
            <a:spLocks noChangeArrowheads="1" noChangeShapeType="1" noTextEdit="1"/>
          </p:cNvSpPr>
          <p:nvPr/>
        </p:nvSpPr>
        <p:spPr bwMode="auto">
          <a:xfrm>
            <a:off x="1476375" y="908050"/>
            <a:ext cx="6480175" cy="273685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</a:bodyPr>
          <a:lstStyle/>
          <a:p>
            <a:pPr algn="ctr"/>
            <a:r>
              <a:rPr lang="en-GB" sz="3600" kern="10">
                <a:gradFill rotWithShape="1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Deeper reflections…</a:t>
            </a:r>
          </a:p>
        </p:txBody>
      </p:sp>
      <p:sp>
        <p:nvSpPr>
          <p:cNvPr id="25602" name="WordArt 6"/>
          <p:cNvSpPr>
            <a:spLocks noChangeArrowheads="1" noChangeShapeType="1" noTextEdit="1"/>
          </p:cNvSpPr>
          <p:nvPr/>
        </p:nvSpPr>
        <p:spPr bwMode="auto">
          <a:xfrm rot="10800000" flipH="1">
            <a:off x="1692275" y="3141663"/>
            <a:ext cx="6048375" cy="26638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</a:bodyPr>
          <a:lstStyle/>
          <a:p>
            <a:pPr algn="ctr"/>
            <a:r>
              <a:rPr lang="en-GB" sz="3600" kern="10">
                <a:gradFill rotWithShape="1">
                  <a:gsLst>
                    <a:gs pos="0">
                      <a:srgbClr val="009999"/>
                    </a:gs>
                    <a:gs pos="100000">
                      <a:srgbClr val="9999FF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Deeper reflections…</a:t>
            </a:r>
          </a:p>
        </p:txBody>
      </p:sp>
    </p:spTree>
    <p:extLst>
      <p:ext uri="{BB962C8B-B14F-4D97-AF65-F5344CB8AC3E}">
        <p14:creationId xmlns:p14="http://schemas.microsoft.com/office/powerpoint/2010/main" val="65911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362950" cy="2146300"/>
          </a:xfrm>
        </p:spPr>
        <p:txBody>
          <a:bodyPr/>
          <a:lstStyle/>
          <a:p>
            <a:pPr eaLnBrk="1" hangingPunct="1"/>
            <a:r>
              <a:rPr lang="en-GB" altLang="en-US" smtClean="0"/>
              <a:t>The final Frontier…Captain Kirk Climbs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781300"/>
            <a:ext cx="8569325" cy="93503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u="sng" dirty="0" smtClean="0">
                <a:ea typeface="+mn-ea"/>
                <a:cs typeface="+mn-cs"/>
                <a:hlinkClick r:id="rId2"/>
              </a:rPr>
              <a:t>http://www.youtube.com/watch?v=qL1WqN1XKK0&amp;list=PLpz-qpuBPTJiIYuwvvjmnjpp_BkaTwNxt</a:t>
            </a:r>
            <a:endParaRPr lang="en-GB" sz="2000" u="sng" dirty="0" smtClean="0">
              <a:ea typeface="+mn-ea"/>
              <a:cs typeface="+mn-cs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000" dirty="0" smtClean="0">
                <a:ea typeface="+mn-ea"/>
                <a:cs typeface="+mn-cs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1800" dirty="0" smtClean="0">
              <a:ea typeface="+mn-ea"/>
              <a:cs typeface="+mn-cs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1800" dirty="0" smtClean="0">
              <a:ea typeface="+mn-ea"/>
              <a:cs typeface="+mn-cs"/>
            </a:endParaRP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539750" y="4652963"/>
            <a:ext cx="7920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GB" altLang="en-US" sz="1800" b="1" i="1"/>
              <a:t>Taken from: Star Trek V: The Final Frontier</a:t>
            </a:r>
            <a:r>
              <a:rPr lang="en-GB" altLang="en-US" sz="1800"/>
              <a:t> 1989  Paramount Pictures</a:t>
            </a:r>
          </a:p>
        </p:txBody>
      </p:sp>
    </p:spTree>
    <p:extLst>
      <p:ext uri="{BB962C8B-B14F-4D97-AF65-F5344CB8AC3E}">
        <p14:creationId xmlns:p14="http://schemas.microsoft.com/office/powerpoint/2010/main" val="338527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+mj-ea"/>
                <a:cs typeface="+mj-cs"/>
              </a:rPr>
              <a:t>Why Captain Kirk climbs!?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181100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en-GB" sz="2400" smtClean="0">
                <a:ea typeface="+mn-ea"/>
                <a:cs typeface="+mn-cs"/>
                <a:hlinkClick r:id="rId2"/>
              </a:rPr>
              <a:t>http://www.youtube.com/watch?v=Kestt5BI3eg</a:t>
            </a:r>
            <a:endParaRPr lang="en-GB" sz="2400" smtClean="0">
              <a:ea typeface="+mn-ea"/>
              <a:cs typeface="+mn-cs"/>
            </a:endParaRPr>
          </a:p>
          <a:p>
            <a:pPr algn="ctr" eaLnBrk="1" hangingPunct="1">
              <a:buFontTx/>
              <a:buNone/>
              <a:defRPr/>
            </a:pPr>
            <a:endParaRPr lang="en-GB" sz="240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51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ea typeface="+mj-ea"/>
                <a:cs typeface="+mj-cs"/>
              </a:rPr>
              <a:t>Fall on Your Sword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mtClean="0">
                <a:ea typeface="+mn-ea"/>
                <a:cs typeface="+mn-cs"/>
                <a:hlinkClick r:id="rId2"/>
              </a:rPr>
              <a:t>www.youtube.com/watch?v=HU2ftCitvyQ</a:t>
            </a:r>
            <a:endParaRPr lang="en-GB" smtClean="0">
              <a:ea typeface="+mn-ea"/>
              <a:cs typeface="+mn-cs"/>
            </a:endParaRPr>
          </a:p>
          <a:p>
            <a:pPr eaLnBrk="1" hangingPunct="1">
              <a:buFontTx/>
              <a:buNone/>
              <a:defRPr/>
            </a:pPr>
            <a:endParaRPr lang="en-GB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694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 of ELT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Bowers (2005) argues that </a:t>
            </a:r>
            <a:r>
              <a:rPr lang="en-US" dirty="0" smtClean="0"/>
              <a:t>the </a:t>
            </a:r>
            <a:r>
              <a:rPr lang="en-US" dirty="0"/>
              <a:t>assumption that students learn more effectively when they construct their own knowledge, potentially restricts students’ knowledge to what they can learn from their own direct experience.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This can be see to deny heritage and tradition and may be viewed as colonial.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072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 of ELT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Vince </a:t>
            </a:r>
            <a:r>
              <a:rPr lang="en-US" dirty="0"/>
              <a:t>(1998) suggests </a:t>
            </a:r>
            <a:r>
              <a:rPr lang="en-US" dirty="0" smtClean="0"/>
              <a:t>that ELT assumes </a:t>
            </a:r>
            <a:r>
              <a:rPr lang="en-US" dirty="0"/>
              <a:t>people </a:t>
            </a:r>
            <a:r>
              <a:rPr lang="en-US" dirty="0" smtClean="0"/>
              <a:t>“are </a:t>
            </a:r>
            <a:r>
              <a:rPr lang="en-US" dirty="0"/>
              <a:t>open to experience, not defended against it. People’s behavior... emerges out of deeply held patterns and unconscious processes that both encourage and discourage learning from experience” (p. 308). </a:t>
            </a:r>
            <a:endParaRPr lang="en-US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Abandoning the security of what you know can be difficult!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29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452582"/>
            <a:ext cx="8308109" cy="62437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smtClean="0"/>
              <a:t>...the </a:t>
            </a:r>
            <a:r>
              <a:rPr lang="en-US" sz="3600" dirty="0"/>
              <a:t>elements of place, space and cultural tools combine with interactions between people. This transformed territory stresses the totality of the experience as a shared enterprise; one in which all may be changed. Thus, such learning emanates from a view of OAE as a community of practice </a:t>
            </a:r>
            <a:r>
              <a:rPr lang="en-US" sz="3600" dirty="0" smtClean="0"/>
              <a:t>learning </a:t>
            </a:r>
            <a:r>
              <a:rPr lang="en-US" sz="3600" dirty="0"/>
              <a:t>is ‘embedded within the environment, it is entwined with people, places and things’ (Carr et al., 2008, p. 51). </a:t>
            </a:r>
            <a:endParaRPr lang="en-US" sz="3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5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367" y="1299334"/>
            <a:ext cx="8627586" cy="482682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3100" dirty="0"/>
              <a:t>Bowers, C. (2005). </a:t>
            </a:r>
            <a:r>
              <a:rPr lang="en-US" sz="3100" i="1" dirty="0"/>
              <a:t>The false promises of constructivist theories of learning: A global and ecological critique. </a:t>
            </a:r>
            <a:r>
              <a:rPr lang="en-US" sz="3100" dirty="0"/>
              <a:t>New York: Peter Lang. </a:t>
            </a:r>
            <a:endParaRPr lang="en-US" sz="3100" dirty="0" smtClean="0"/>
          </a:p>
          <a:p>
            <a:pPr marL="0" indent="0">
              <a:buNone/>
            </a:pPr>
            <a:r>
              <a:rPr lang="en-US" sz="3100" dirty="0" smtClean="0"/>
              <a:t>Brown, M. (2009). ‘</a:t>
            </a:r>
            <a:r>
              <a:rPr lang="en-US" sz="3100" dirty="0" err="1" smtClean="0"/>
              <a:t>Reconceptualising</a:t>
            </a:r>
            <a:r>
              <a:rPr lang="en-US" sz="3100" dirty="0" smtClean="0"/>
              <a:t> outdoor adventure education: Activity in search of an appropriate theory’. </a:t>
            </a:r>
            <a:r>
              <a:rPr lang="en-US" sz="3100" i="1" dirty="0" smtClean="0"/>
              <a:t>Australian </a:t>
            </a:r>
            <a:r>
              <a:rPr lang="en-US" sz="3100" i="1" dirty="0"/>
              <a:t>Journal of Outdoor Education</a:t>
            </a:r>
            <a:r>
              <a:rPr lang="en-US" sz="3100" dirty="0"/>
              <a:t>, 13(2), 3-</a:t>
            </a:r>
            <a:r>
              <a:rPr lang="en-US" sz="3100" dirty="0" smtClean="0"/>
              <a:t>13</a:t>
            </a:r>
          </a:p>
          <a:p>
            <a:pPr marL="0" indent="0">
              <a:buNone/>
            </a:pPr>
            <a:r>
              <a:rPr lang="en-US" sz="3100" dirty="0" smtClean="0"/>
              <a:t>Brown, M. </a:t>
            </a:r>
            <a:r>
              <a:rPr lang="en-US" sz="3100" dirty="0"/>
              <a:t>&amp; </a:t>
            </a:r>
            <a:r>
              <a:rPr lang="en-US" sz="3100" dirty="0" smtClean="0"/>
              <a:t>Fraser, D. </a:t>
            </a:r>
            <a:r>
              <a:rPr lang="en-US" sz="3100" dirty="0"/>
              <a:t>(2009</a:t>
            </a:r>
            <a:r>
              <a:rPr lang="en-US" sz="3100" dirty="0" smtClean="0"/>
              <a:t>) </a:t>
            </a:r>
            <a:r>
              <a:rPr lang="en-US" sz="3100" dirty="0" err="1" smtClean="0"/>
              <a:t>‘Re</a:t>
            </a:r>
            <a:r>
              <a:rPr lang="en-US" sz="3100" dirty="0" smtClean="0"/>
              <a:t>-evaluating </a:t>
            </a:r>
            <a:r>
              <a:rPr lang="en-US" sz="3100" dirty="0"/>
              <a:t>risk and exploring educational </a:t>
            </a:r>
            <a:r>
              <a:rPr lang="en-US" sz="3100" dirty="0" smtClean="0"/>
              <a:t>alternatives’. </a:t>
            </a:r>
            <a:r>
              <a:rPr lang="en-US" sz="3100" i="1" dirty="0"/>
              <a:t>Journal of Adventure Education &amp; Outdoor Learning</a:t>
            </a:r>
            <a:r>
              <a:rPr lang="en-US" sz="3100" dirty="0"/>
              <a:t>, 9:1, 61-77 </a:t>
            </a:r>
            <a:endParaRPr lang="en-US" sz="3100" dirty="0" smtClean="0"/>
          </a:p>
          <a:p>
            <a:pPr marL="0" indent="0">
              <a:buNone/>
            </a:pPr>
            <a:r>
              <a:rPr lang="en-US" sz="3100" dirty="0" smtClean="0"/>
              <a:t>Dickson, T. J. &amp; Gray, T.L. (2012) risk management in the Outdoors, Cambridge University </a:t>
            </a:r>
            <a:r>
              <a:rPr lang="en-US" sz="3100" dirty="0" smtClean="0"/>
              <a:t>Press</a:t>
            </a:r>
          </a:p>
          <a:p>
            <a:pPr marL="0" indent="0">
              <a:buNone/>
            </a:pPr>
            <a:r>
              <a:rPr lang="en-GB" sz="2800" dirty="0"/>
              <a:t>Mortlock, C.</a:t>
            </a:r>
            <a:r>
              <a:rPr lang="en-GB" sz="2800" i="1" dirty="0"/>
              <a:t> </a:t>
            </a:r>
            <a:r>
              <a:rPr lang="en-GB" sz="2800" dirty="0"/>
              <a:t>(1984)</a:t>
            </a:r>
            <a:r>
              <a:rPr lang="en-GB" sz="2800" i="1" dirty="0"/>
              <a:t> The Adventure Alternative</a:t>
            </a:r>
            <a:r>
              <a:rPr lang="en-GB" sz="2800" dirty="0"/>
              <a:t>, Cumbria: Cicerone Press</a:t>
            </a:r>
          </a:p>
          <a:p>
            <a:pPr marL="0" lvl="0" indent="0" defTabSz="914400">
              <a:buNone/>
            </a:pPr>
            <a:r>
              <a:rPr lang="en-GB" sz="3100" dirty="0" err="1" smtClean="0">
                <a:solidFill>
                  <a:prstClr val="black"/>
                </a:solidFill>
              </a:rPr>
              <a:t>Rohnke</a:t>
            </a:r>
            <a:r>
              <a:rPr lang="en-GB" sz="3100" dirty="0">
                <a:solidFill>
                  <a:prstClr val="black"/>
                </a:solidFill>
              </a:rPr>
              <a:t>, K. (2000) Kurt Hahn address - 2000 AEE </a:t>
            </a:r>
            <a:r>
              <a:rPr lang="en-GB" sz="3100" dirty="0" smtClean="0">
                <a:solidFill>
                  <a:prstClr val="black"/>
                </a:solidFill>
              </a:rPr>
              <a:t>International Conference</a:t>
            </a:r>
            <a:r>
              <a:rPr lang="en-GB" sz="3100" dirty="0">
                <a:solidFill>
                  <a:prstClr val="black"/>
                </a:solidFill>
              </a:rPr>
              <a:t>. </a:t>
            </a:r>
            <a:r>
              <a:rPr lang="en-GB" sz="3100" i="1" dirty="0">
                <a:solidFill>
                  <a:prstClr val="black"/>
                </a:solidFill>
              </a:rPr>
              <a:t>Journal of Experiential Education</a:t>
            </a:r>
            <a:r>
              <a:rPr lang="en-GB" sz="3100" dirty="0">
                <a:solidFill>
                  <a:prstClr val="black"/>
                </a:solidFill>
              </a:rPr>
              <a:t>, </a:t>
            </a:r>
            <a:r>
              <a:rPr lang="en-GB" sz="3100" i="1" dirty="0">
                <a:solidFill>
                  <a:prstClr val="black"/>
                </a:solidFill>
              </a:rPr>
              <a:t>23</a:t>
            </a:r>
            <a:r>
              <a:rPr lang="en-GB" sz="3100" dirty="0">
                <a:solidFill>
                  <a:prstClr val="black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3100" dirty="0" smtClean="0"/>
              <a:t>Vince</a:t>
            </a:r>
            <a:r>
              <a:rPr lang="en-US" sz="3100" dirty="0"/>
              <a:t>, R. (1998). </a:t>
            </a:r>
            <a:r>
              <a:rPr lang="en-US" sz="3100" dirty="0" smtClean="0"/>
              <a:t>‘Behind </a:t>
            </a:r>
            <a:r>
              <a:rPr lang="en-US" sz="3100" dirty="0"/>
              <a:t>and beyond Kolb’s learning </a:t>
            </a:r>
            <a:r>
              <a:rPr lang="en-US" sz="3100" dirty="0" smtClean="0"/>
              <a:t>cycle’. </a:t>
            </a:r>
            <a:r>
              <a:rPr lang="en-US" sz="3100" i="1" dirty="0"/>
              <a:t>Journal of Management Education, 22(3), </a:t>
            </a:r>
            <a:r>
              <a:rPr lang="en-US" sz="3100" dirty="0"/>
              <a:t>304-319. </a:t>
            </a:r>
            <a:endParaRPr lang="en-US" sz="31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11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Clouds">
  <a:themeElements>
    <a:clrScheme name="Clouds 1">
      <a:dk1>
        <a:srgbClr val="4D4D4D"/>
      </a:dk1>
      <a:lt1>
        <a:srgbClr val="FFFFFF"/>
      </a:lt1>
      <a:dk2>
        <a:srgbClr val="0000A4"/>
      </a:dk2>
      <a:lt2>
        <a:srgbClr val="B7E7FF"/>
      </a:lt2>
      <a:accent1>
        <a:srgbClr val="0099CC"/>
      </a:accent1>
      <a:accent2>
        <a:srgbClr val="00CC99"/>
      </a:accent2>
      <a:accent3>
        <a:srgbClr val="AAAACF"/>
      </a:accent3>
      <a:accent4>
        <a:srgbClr val="DADADA"/>
      </a:accent4>
      <a:accent5>
        <a:srgbClr val="AACAE2"/>
      </a:accent5>
      <a:accent6>
        <a:srgbClr val="00B98A"/>
      </a:accent6>
      <a:hlink>
        <a:srgbClr val="FFCC00"/>
      </a:hlink>
      <a:folHlink>
        <a:srgbClr val="EE941C"/>
      </a:folHlink>
    </a:clrScheme>
    <a:fontScheme name="Clouds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Clouds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louds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3520</TotalTime>
  <Words>958</Words>
  <Application>Microsoft Office PowerPoint</Application>
  <PresentationFormat>On-screen Show (4:3)</PresentationFormat>
  <Paragraphs>93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MS PGothic</vt:lpstr>
      <vt:lpstr>MS PGothic</vt:lpstr>
      <vt:lpstr>Arial</vt:lpstr>
      <vt:lpstr>Calibri</vt:lpstr>
      <vt:lpstr>Times New Roman</vt:lpstr>
      <vt:lpstr>Wingdings</vt:lpstr>
      <vt:lpstr>Office Theme</vt:lpstr>
      <vt:lpstr>Clouds</vt:lpstr>
      <vt:lpstr>Outdoor Adventure Education</vt:lpstr>
      <vt:lpstr>This presentation will introduce key concepts that form the foundation of your first year of study: </vt:lpstr>
      <vt:lpstr>Outdoor Adventure Education How to define it</vt:lpstr>
      <vt:lpstr>Outdoor Adventure Education How to define it.. Precisely</vt:lpstr>
      <vt:lpstr>Some thoughts on OAE…</vt:lpstr>
      <vt:lpstr>The risks… </vt:lpstr>
      <vt:lpstr>Challenges… </vt:lpstr>
      <vt:lpstr>Challenge by Choice</vt:lpstr>
      <vt:lpstr>Mortlock’s Stages of Adventure</vt:lpstr>
      <vt:lpstr>PowerPoint Presentation</vt:lpstr>
      <vt:lpstr>Experiential Learning Theory</vt:lpstr>
      <vt:lpstr>PowerPoint Presentation</vt:lpstr>
      <vt:lpstr>Reflection as constructivist learning: </vt:lpstr>
      <vt:lpstr>John Dewey (1933: p. 118): How We Think</vt:lpstr>
      <vt:lpstr>PowerPoint Presentation</vt:lpstr>
      <vt:lpstr>The final Frontier…Captain Kirk Climbs</vt:lpstr>
      <vt:lpstr>Why Captain Kirk climbs!?</vt:lpstr>
      <vt:lpstr>Fall on Your Sword</vt:lpstr>
      <vt:lpstr>Critique of ELT</vt:lpstr>
      <vt:lpstr>Critique of ELT</vt:lpstr>
      <vt:lpstr>PowerPoint Presentation</vt:lpstr>
      <vt:lpstr>References 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Outdoor Adventure Education</dc:title>
  <dc:creator>SHOE7</dc:creator>
  <cp:lastModifiedBy>Graham Harvey</cp:lastModifiedBy>
  <cp:revision>25</cp:revision>
  <dcterms:created xsi:type="dcterms:W3CDTF">2017-10-03T10:05:59Z</dcterms:created>
  <dcterms:modified xsi:type="dcterms:W3CDTF">2018-10-02T07:56:39Z</dcterms:modified>
</cp:coreProperties>
</file>